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Arim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FDxQ130oGlc7iHOAzKJc5b3JW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rimo-bold.fntdata"/><Relationship Id="rId16" Type="http://schemas.openxmlformats.org/officeDocument/2006/relationships/font" Target="fonts/Arimo-regular.fntdata"/><Relationship Id="rId5" Type="http://schemas.openxmlformats.org/officeDocument/2006/relationships/slide" Target="slides/slide1.xml"/><Relationship Id="rId19" Type="http://schemas.openxmlformats.org/officeDocument/2006/relationships/font" Target="fonts/Arimo-boldItalic.fntdata"/><Relationship Id="rId6" Type="http://schemas.openxmlformats.org/officeDocument/2006/relationships/slide" Target="slides/slide2.xml"/><Relationship Id="rId18" Type="http://schemas.openxmlformats.org/officeDocument/2006/relationships/font" Target="fonts/Arim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97a3ed1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97a3ed1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ARDUINO  interface with DHT11</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Aim : To study interface of Arudino with Temperature and Humidity Sensor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mo"/>
              <a:buNone/>
            </a:pPr>
            <a:r>
              <a:rPr lang="en-US" sz="3200">
                <a:latin typeface="Arimo"/>
                <a:ea typeface="Arimo"/>
                <a:cs typeface="Arimo"/>
                <a:sym typeface="Arimo"/>
              </a:rPr>
              <a:t> UPLOADING and Compiling the PROGRAM</a:t>
            </a:r>
            <a:endParaRPr sz="3200">
              <a:latin typeface="Arimo"/>
              <a:ea typeface="Arimo"/>
              <a:cs typeface="Arimo"/>
              <a:sym typeface="Arimo"/>
            </a:endParaRPr>
          </a:p>
        </p:txBody>
      </p:sp>
      <p:sp>
        <p:nvSpPr>
          <p:cNvPr id="141" name="Google Shape;14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To install Arduino IDE </a:t>
            </a:r>
            <a:endParaRPr/>
          </a:p>
          <a:p>
            <a:pPr indent="-228600" lvl="0" marL="228600" rtl="0" algn="l">
              <a:lnSpc>
                <a:spcPct val="90000"/>
              </a:lnSpc>
              <a:spcBef>
                <a:spcPts val="1000"/>
              </a:spcBef>
              <a:spcAft>
                <a:spcPts val="0"/>
              </a:spcAft>
              <a:buClr>
                <a:schemeClr val="dk1"/>
              </a:buClr>
              <a:buSzPts val="2800"/>
              <a:buChar char="•"/>
            </a:pPr>
            <a:r>
              <a:rPr lang="en-US"/>
              <a:t>Go to website www.Arduino.cc click on download links</a:t>
            </a:r>
            <a:endParaRPr/>
          </a:p>
          <a:p>
            <a:pPr indent="-228600" lvl="0" marL="228600" rtl="0" algn="l">
              <a:lnSpc>
                <a:spcPct val="90000"/>
              </a:lnSpc>
              <a:spcBef>
                <a:spcPts val="1000"/>
              </a:spcBef>
              <a:spcAft>
                <a:spcPts val="0"/>
              </a:spcAft>
              <a:buClr>
                <a:schemeClr val="dk1"/>
              </a:buClr>
              <a:buSzPts val="2800"/>
              <a:buChar char="•"/>
            </a:pPr>
            <a:r>
              <a:rPr lang="en-US"/>
              <a:t>Download Arduino 1.6.9 version latest on Windows Non admin install</a:t>
            </a:r>
            <a:endParaRPr/>
          </a:p>
          <a:p>
            <a:pPr indent="0" lvl="0" marL="0" rtl="0" algn="l">
              <a:lnSpc>
                <a:spcPct val="90000"/>
              </a:lnSpc>
              <a:spcBef>
                <a:spcPts val="1000"/>
              </a:spcBef>
              <a:spcAft>
                <a:spcPts val="0"/>
              </a:spcAft>
              <a:buClr>
                <a:schemeClr val="dk1"/>
              </a:buClr>
              <a:buSzPts val="2800"/>
              <a:buNone/>
            </a:pPr>
            <a:r>
              <a:rPr lang="en-US"/>
              <a:t>recommended</a:t>
            </a:r>
            <a:endParaRPr/>
          </a:p>
          <a:p>
            <a:pPr indent="-228600" lvl="0" marL="228600" rtl="0" algn="l">
              <a:lnSpc>
                <a:spcPct val="90000"/>
              </a:lnSpc>
              <a:spcBef>
                <a:spcPts val="1000"/>
              </a:spcBef>
              <a:spcAft>
                <a:spcPts val="0"/>
              </a:spcAft>
              <a:buClr>
                <a:schemeClr val="dk1"/>
              </a:buClr>
              <a:buSzPts val="2800"/>
              <a:buFont typeface="Arial"/>
              <a:buChar char="•"/>
            </a:pPr>
            <a:r>
              <a:rPr lang="en-US"/>
              <a:t>On Arduino  sketch window click on Tools on  Menu bar and even goto help on Menu bar to get all library Functions available with I/O  Analog/Digital Read/Write functions</a:t>
            </a:r>
            <a:endParaRPr/>
          </a:p>
          <a:p>
            <a:pPr indent="-228600" lvl="0" marL="228600" rtl="0" algn="l">
              <a:lnSpc>
                <a:spcPct val="90000"/>
              </a:lnSpc>
              <a:spcBef>
                <a:spcPts val="1000"/>
              </a:spcBef>
              <a:spcAft>
                <a:spcPts val="0"/>
              </a:spcAft>
              <a:buClr>
                <a:schemeClr val="dk1"/>
              </a:buClr>
              <a:buSzPts val="2800"/>
              <a:buFont typeface="Arial"/>
              <a:buChar char="•"/>
            </a:pPr>
            <a:r>
              <a:rPr lang="en-US"/>
              <a:t>Save your program with sketch____ then upload program in ATMEGA328  using Right hand arrow symbol on menu bnd Compile to verify by clicking on Tick mark on menu bar</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d97a3ed106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r>
              <a:rPr b="1" lang="en-US"/>
              <a:t>ARDUINO UNO BOARD</a:t>
            </a:r>
            <a:endParaRPr b="1"/>
          </a:p>
        </p:txBody>
      </p:sp>
      <p:pic>
        <p:nvPicPr>
          <p:cNvPr id="147" name="Google Shape;147;gd97a3ed106_0_0"/>
          <p:cNvPicPr preferRelativeResize="0"/>
          <p:nvPr/>
        </p:nvPicPr>
        <p:blipFill>
          <a:blip r:embed="rId3">
            <a:alphaModFix/>
          </a:blip>
          <a:stretch>
            <a:fillRect/>
          </a:stretch>
        </p:blipFill>
        <p:spPr>
          <a:xfrm>
            <a:off x="2486100" y="4322425"/>
            <a:ext cx="6667500" cy="5638800"/>
          </a:xfrm>
          <a:prstGeom prst="rect">
            <a:avLst/>
          </a:prstGeom>
          <a:noFill/>
          <a:ln>
            <a:noFill/>
          </a:ln>
        </p:spPr>
      </p:pic>
      <p:pic>
        <p:nvPicPr>
          <p:cNvPr id="148" name="Google Shape;148;gd97a3ed106_0_0"/>
          <p:cNvPicPr preferRelativeResize="0"/>
          <p:nvPr/>
        </p:nvPicPr>
        <p:blipFill rotWithShape="1">
          <a:blip r:embed="rId4">
            <a:alphaModFix/>
          </a:blip>
          <a:srcRect b="-11309" l="22030" r="-22030" t="11310"/>
          <a:stretch/>
        </p:blipFill>
        <p:spPr>
          <a:xfrm>
            <a:off x="2547475" y="2840125"/>
            <a:ext cx="7909725" cy="6012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Introduction to Arduino</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19709" lvl="0" marL="228600" rtl="0" algn="l">
              <a:lnSpc>
                <a:spcPct val="90000"/>
              </a:lnSpc>
              <a:spcBef>
                <a:spcPts val="0"/>
              </a:spcBef>
              <a:spcAft>
                <a:spcPts val="0"/>
              </a:spcAft>
              <a:buClr>
                <a:schemeClr val="dk1"/>
              </a:buClr>
              <a:buSzPct val="100000"/>
              <a:buChar char="•"/>
            </a:pPr>
            <a:r>
              <a:rPr lang="en-US"/>
              <a:t>Arduino is a open source platform use for building Electronics projects.</a:t>
            </a:r>
            <a:endParaRPr/>
          </a:p>
          <a:p>
            <a:pPr indent="-68579" lvl="0" marL="228600" rtl="0" algn="l">
              <a:lnSpc>
                <a:spcPct val="90000"/>
              </a:lnSpc>
              <a:spcBef>
                <a:spcPts val="1000"/>
              </a:spcBef>
              <a:spcAft>
                <a:spcPts val="0"/>
              </a:spcAft>
              <a:buClr>
                <a:schemeClr val="dk1"/>
              </a:buClr>
              <a:buSzPct val="100000"/>
              <a:buNone/>
            </a:pPr>
            <a:r>
              <a:t/>
            </a:r>
            <a:endParaRPr/>
          </a:p>
          <a:p>
            <a:pPr indent="-219709" lvl="0" marL="228600" rtl="0" algn="l">
              <a:lnSpc>
                <a:spcPct val="90000"/>
              </a:lnSpc>
              <a:spcBef>
                <a:spcPts val="1000"/>
              </a:spcBef>
              <a:spcAft>
                <a:spcPts val="0"/>
              </a:spcAft>
              <a:buClr>
                <a:schemeClr val="dk1"/>
              </a:buClr>
              <a:buSzPct val="100000"/>
              <a:buChar char="•"/>
            </a:pPr>
            <a:r>
              <a:rPr lang="en-US"/>
              <a:t>Arduino consists of both physical programmable circuit board  or microcontroller and a software ,IDE that runs on a computer.</a:t>
            </a:r>
            <a:endParaRPr/>
          </a:p>
          <a:p>
            <a:pPr indent="-68579" lvl="0" marL="228600" rtl="0" algn="l">
              <a:lnSpc>
                <a:spcPct val="90000"/>
              </a:lnSpc>
              <a:spcBef>
                <a:spcPts val="1000"/>
              </a:spcBef>
              <a:spcAft>
                <a:spcPts val="0"/>
              </a:spcAft>
              <a:buClr>
                <a:schemeClr val="dk1"/>
              </a:buClr>
              <a:buSzPct val="100000"/>
              <a:buNone/>
            </a:pPr>
            <a:r>
              <a:t/>
            </a:r>
            <a:endParaRPr/>
          </a:p>
          <a:p>
            <a:pPr indent="-219709" lvl="0" marL="228600" rtl="0" algn="l">
              <a:lnSpc>
                <a:spcPct val="90000"/>
              </a:lnSpc>
              <a:spcBef>
                <a:spcPts val="1000"/>
              </a:spcBef>
              <a:spcAft>
                <a:spcPts val="0"/>
              </a:spcAft>
              <a:buClr>
                <a:schemeClr val="dk1"/>
              </a:buClr>
              <a:buSzPct val="100000"/>
              <a:buChar char="•"/>
            </a:pPr>
            <a:r>
              <a:rPr lang="en-US"/>
              <a:t>It  is used to write and upload computer code to the physical board</a:t>
            </a:r>
            <a:endParaRPr/>
          </a:p>
          <a:p>
            <a:pPr indent="-68579" lvl="0" marL="228600" rtl="0" algn="l">
              <a:lnSpc>
                <a:spcPct val="90000"/>
              </a:lnSpc>
              <a:spcBef>
                <a:spcPts val="1000"/>
              </a:spcBef>
              <a:spcAft>
                <a:spcPts val="0"/>
              </a:spcAft>
              <a:buClr>
                <a:schemeClr val="dk1"/>
              </a:buClr>
              <a:buSzPct val="100000"/>
              <a:buNone/>
            </a:pPr>
            <a:r>
              <a:t/>
            </a:r>
            <a:endParaRPr/>
          </a:p>
          <a:p>
            <a:pPr indent="-219709" lvl="0" marL="228600" rtl="0" algn="l">
              <a:lnSpc>
                <a:spcPct val="90000"/>
              </a:lnSpc>
              <a:spcBef>
                <a:spcPts val="1000"/>
              </a:spcBef>
              <a:spcAft>
                <a:spcPts val="0"/>
              </a:spcAft>
              <a:buClr>
                <a:schemeClr val="dk1"/>
              </a:buClr>
              <a:buSzPct val="100000"/>
              <a:buChar char="•"/>
            </a:pPr>
            <a:r>
              <a:rPr lang="en-US"/>
              <a:t>The boards are equipped with  set of Analog I/O,digital I/O pin,USB connection which is used for loading programs from computers,power jack ,reset button etc.</a:t>
            </a:r>
            <a:endParaRPr/>
          </a:p>
          <a:p>
            <a:pPr indent="-68579" lvl="0" marL="228600" rtl="0" algn="l">
              <a:lnSpc>
                <a:spcPct val="90000"/>
              </a:lnSpc>
              <a:spcBef>
                <a:spcPts val="1000"/>
              </a:spcBef>
              <a:spcAft>
                <a:spcPts val="0"/>
              </a:spcAft>
              <a:buClr>
                <a:schemeClr val="dk1"/>
              </a:buClr>
              <a:buSzPct val="100000"/>
              <a:buNone/>
            </a:pPr>
            <a:r>
              <a:t/>
            </a:r>
            <a:endParaRPr/>
          </a:p>
          <a:p>
            <a:pPr indent="-219709" lvl="0" marL="228600" rtl="0" algn="l">
              <a:lnSpc>
                <a:spcPct val="90000"/>
              </a:lnSpc>
              <a:spcBef>
                <a:spcPts val="1000"/>
              </a:spcBef>
              <a:spcAft>
                <a:spcPts val="0"/>
              </a:spcAft>
              <a:buClr>
                <a:schemeClr val="dk1"/>
              </a:buClr>
              <a:buSzPct val="100000"/>
              <a:buChar char="•"/>
            </a:pPr>
            <a:r>
              <a:rPr lang="en-US"/>
              <a:t>ATMEG328 mic</a:t>
            </a:r>
            <a:r>
              <a:rPr i="1" lang="en-US"/>
              <a:t>roco</a:t>
            </a:r>
            <a:r>
              <a:rPr lang="en-US"/>
              <a:t>ntroller is used in Arduino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br>
              <a:rPr lang="en-US"/>
            </a:br>
            <a:r>
              <a:rPr lang="en-US"/>
              <a:t>             Code Structuring in Arduino IDE</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It consists of only two functions SETUP() and LOOP()</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Setup() function is used to initialize variables of input  and output pin modes and other libraries needed in the sketch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After setup has been called function loop() is executed repeatedly in main program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It controls the board until the board is powered off or reset</a:t>
            </a:r>
            <a:endParaRPr/>
          </a:p>
          <a:p>
            <a:pPr indent="0" lvl="0" marL="0" rtl="0" algn="l">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0629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DHT11 Sensor</a:t>
            </a:r>
            <a:endParaRPr/>
          </a:p>
        </p:txBody>
      </p:sp>
      <p:sp>
        <p:nvSpPr>
          <p:cNvPr id="103" name="Google Shape;103;p4"/>
          <p:cNvSpPr txBox="1"/>
          <p:nvPr>
            <p:ph idx="1" type="body"/>
          </p:nvPr>
        </p:nvSpPr>
        <p:spPr>
          <a:xfrm>
            <a:off x="202565" y="1825625"/>
            <a:ext cx="5817235" cy="487870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US" sz="1800"/>
              <a:t>DHT 11 is a  Humidity   and Temperature Sensor</a:t>
            </a:r>
            <a:endParaRPr sz="1800"/>
          </a:p>
          <a:p>
            <a:pPr indent="-228600" lvl="0" marL="228600" rtl="0" algn="l">
              <a:lnSpc>
                <a:spcPct val="90000"/>
              </a:lnSpc>
              <a:spcBef>
                <a:spcPts val="1000"/>
              </a:spcBef>
              <a:spcAft>
                <a:spcPts val="0"/>
              </a:spcAft>
              <a:buClr>
                <a:schemeClr val="dk1"/>
              </a:buClr>
              <a:buSzPts val="1800"/>
              <a:buChar char="•"/>
            </a:pPr>
            <a:r>
              <a:rPr lang="en-US" sz="1800"/>
              <a:t>DHT11 is digital sensor sending the data of temperature and humidity in 40 bytes or 5 bytes</a:t>
            </a:r>
            <a:endParaRPr sz="1800"/>
          </a:p>
          <a:p>
            <a:pPr indent="-228600" lvl="0" marL="228600" rtl="0" algn="l">
              <a:lnSpc>
                <a:spcPct val="90000"/>
              </a:lnSpc>
              <a:spcBef>
                <a:spcPts val="1000"/>
              </a:spcBef>
              <a:spcAft>
                <a:spcPts val="0"/>
              </a:spcAft>
              <a:buClr>
                <a:schemeClr val="dk1"/>
              </a:buClr>
              <a:buSzPts val="1800"/>
              <a:buChar char="•"/>
            </a:pPr>
            <a:r>
              <a:rPr lang="en-US" sz="1800"/>
              <a:t>Features of DTH11</a:t>
            </a:r>
            <a:endParaRPr sz="1800"/>
          </a:p>
          <a:p>
            <a:pPr indent="0" lvl="0" marL="0" rtl="0" algn="l">
              <a:lnSpc>
                <a:spcPct val="90000"/>
              </a:lnSpc>
              <a:spcBef>
                <a:spcPts val="1000"/>
              </a:spcBef>
              <a:spcAft>
                <a:spcPts val="0"/>
              </a:spcAft>
              <a:buClr>
                <a:schemeClr val="dk1"/>
              </a:buClr>
              <a:buSzPts val="1800"/>
              <a:buNone/>
            </a:pPr>
            <a:r>
              <a:rPr lang="en-US" sz="1800"/>
              <a:t>DHT11 Specifications:</a:t>
            </a:r>
            <a:endParaRPr sz="1800"/>
          </a:p>
          <a:p>
            <a:pPr indent="0" lvl="0" marL="0" rtl="0" algn="l">
              <a:lnSpc>
                <a:spcPct val="90000"/>
              </a:lnSpc>
              <a:spcBef>
                <a:spcPts val="1000"/>
              </a:spcBef>
              <a:spcAft>
                <a:spcPts val="0"/>
              </a:spcAft>
              <a:buClr>
                <a:schemeClr val="dk1"/>
              </a:buClr>
              <a:buSzPts val="1800"/>
              <a:buNone/>
            </a:pPr>
            <a:r>
              <a:rPr lang="en-US" sz="1800"/>
              <a:t>Operating Voltage: 3.5V to 5.5V.</a:t>
            </a:r>
            <a:endParaRPr sz="1800"/>
          </a:p>
          <a:p>
            <a:pPr indent="0" lvl="0" marL="0" rtl="0" algn="l">
              <a:lnSpc>
                <a:spcPct val="90000"/>
              </a:lnSpc>
              <a:spcBef>
                <a:spcPts val="1000"/>
              </a:spcBef>
              <a:spcAft>
                <a:spcPts val="0"/>
              </a:spcAft>
              <a:buClr>
                <a:schemeClr val="dk1"/>
              </a:buClr>
              <a:buSzPts val="1800"/>
              <a:buNone/>
            </a:pPr>
            <a:r>
              <a:rPr lang="en-US" sz="1800"/>
              <a:t>Operating current: 0.3mA (measuring) 60uA (standby)</a:t>
            </a:r>
            <a:endParaRPr sz="1800"/>
          </a:p>
          <a:p>
            <a:pPr indent="0" lvl="0" marL="0" rtl="0" algn="l">
              <a:lnSpc>
                <a:spcPct val="90000"/>
              </a:lnSpc>
              <a:spcBef>
                <a:spcPts val="1000"/>
              </a:spcBef>
              <a:spcAft>
                <a:spcPts val="0"/>
              </a:spcAft>
              <a:buClr>
                <a:schemeClr val="dk1"/>
              </a:buClr>
              <a:buSzPts val="1800"/>
              <a:buNone/>
            </a:pPr>
            <a:r>
              <a:rPr lang="en-US" sz="1800"/>
              <a:t>Output: Serial data.</a:t>
            </a:r>
            <a:endParaRPr sz="1800"/>
          </a:p>
          <a:p>
            <a:pPr indent="0" lvl="0" marL="0" rtl="0" algn="l">
              <a:lnSpc>
                <a:spcPct val="90000"/>
              </a:lnSpc>
              <a:spcBef>
                <a:spcPts val="1000"/>
              </a:spcBef>
              <a:spcAft>
                <a:spcPts val="0"/>
              </a:spcAft>
              <a:buClr>
                <a:schemeClr val="dk1"/>
              </a:buClr>
              <a:buSzPts val="1800"/>
              <a:buNone/>
            </a:pPr>
            <a:r>
              <a:rPr lang="en-US" sz="1800"/>
              <a:t>Temperature Range: 0°C to 50°C.</a:t>
            </a:r>
            <a:endParaRPr sz="1800"/>
          </a:p>
          <a:p>
            <a:pPr indent="0" lvl="0" marL="0" rtl="0" algn="l">
              <a:lnSpc>
                <a:spcPct val="90000"/>
              </a:lnSpc>
              <a:spcBef>
                <a:spcPts val="1000"/>
              </a:spcBef>
              <a:spcAft>
                <a:spcPts val="0"/>
              </a:spcAft>
              <a:buClr>
                <a:schemeClr val="dk1"/>
              </a:buClr>
              <a:buSzPts val="1800"/>
              <a:buNone/>
            </a:pPr>
            <a:r>
              <a:rPr lang="en-US" sz="1800"/>
              <a:t>Humidity Range: 20% to 90%</a:t>
            </a:r>
            <a:endParaRPr sz="1800"/>
          </a:p>
          <a:p>
            <a:pPr indent="0" lvl="0" marL="0" rtl="0" algn="l">
              <a:lnSpc>
                <a:spcPct val="90000"/>
              </a:lnSpc>
              <a:spcBef>
                <a:spcPts val="1000"/>
              </a:spcBef>
              <a:spcAft>
                <a:spcPts val="0"/>
              </a:spcAft>
              <a:buClr>
                <a:schemeClr val="dk1"/>
              </a:buClr>
              <a:buSzPts val="1800"/>
              <a:buNone/>
            </a:pPr>
            <a:r>
              <a:rPr lang="en-US" sz="1800"/>
              <a:t>Resolution: Temperature and Humidity both are 16-bit.</a:t>
            </a:r>
            <a:endParaRPr sz="1800"/>
          </a:p>
          <a:p>
            <a:pPr indent="0" lvl="0" marL="0" rtl="0" algn="l">
              <a:lnSpc>
                <a:spcPct val="90000"/>
              </a:lnSpc>
              <a:spcBef>
                <a:spcPts val="1000"/>
              </a:spcBef>
              <a:spcAft>
                <a:spcPts val="0"/>
              </a:spcAft>
              <a:buClr>
                <a:schemeClr val="dk1"/>
              </a:buClr>
              <a:buSzPts val="1800"/>
              <a:buNone/>
            </a:pPr>
            <a:r>
              <a:rPr lang="en-US" sz="1800"/>
              <a:t>Accuracy: ±1°C and ±1%</a:t>
            </a:r>
            <a:endParaRPr sz="1800"/>
          </a:p>
          <a:p>
            <a:pPr indent="0" lvl="0" marL="0" rtl="0" algn="l">
              <a:lnSpc>
                <a:spcPct val="90000"/>
              </a:lnSpc>
              <a:spcBef>
                <a:spcPts val="1000"/>
              </a:spcBef>
              <a:spcAft>
                <a:spcPts val="0"/>
              </a:spcAft>
              <a:buClr>
                <a:schemeClr val="dk1"/>
              </a:buClr>
              <a:buSzPts val="1800"/>
              <a:buNone/>
            </a:pPr>
            <a:r>
              <a:rPr lang="en-US" sz="1800"/>
              <a:t>05 bytes Serial Monitor and Serial Plotter</a:t>
            </a:r>
            <a:endParaRPr sz="1800"/>
          </a:p>
        </p:txBody>
      </p:sp>
      <p:pic>
        <p:nvPicPr>
          <p:cNvPr id="104" name="Google Shape;104;p4"/>
          <p:cNvPicPr preferRelativeResize="0"/>
          <p:nvPr>
            <p:ph idx="2" type="body"/>
          </p:nvPr>
        </p:nvPicPr>
        <p:blipFill rotWithShape="1">
          <a:blip r:embed="rId3">
            <a:alphaModFix/>
          </a:blip>
          <a:srcRect b="0" l="0" r="0" t="0"/>
          <a:stretch/>
        </p:blipFill>
        <p:spPr>
          <a:xfrm>
            <a:off x="6172200" y="2122805"/>
            <a:ext cx="5181600" cy="37566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8477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Setup() Function</a:t>
            </a:r>
            <a:endParaRPr/>
          </a:p>
        </p:txBody>
      </p:sp>
      <p:pic>
        <p:nvPicPr>
          <p:cNvPr id="110" name="Google Shape;110;p5"/>
          <p:cNvPicPr preferRelativeResize="0"/>
          <p:nvPr>
            <p:ph idx="1" type="body"/>
          </p:nvPr>
        </p:nvPicPr>
        <p:blipFill rotWithShape="1">
          <a:blip r:embed="rId3">
            <a:alphaModFix/>
          </a:blip>
          <a:srcRect b="0" l="0" r="0" t="-3960"/>
          <a:stretch/>
        </p:blipFill>
        <p:spPr>
          <a:xfrm>
            <a:off x="2827750" y="3866250"/>
            <a:ext cx="7440300" cy="3788100"/>
          </a:xfrm>
          <a:prstGeom prst="rect">
            <a:avLst/>
          </a:prstGeom>
          <a:noFill/>
          <a:ln>
            <a:noFill/>
          </a:ln>
        </p:spPr>
      </p:pic>
      <p:sp>
        <p:nvSpPr>
          <p:cNvPr id="111" name="Google Shape;111;p5"/>
          <p:cNvSpPr txBox="1"/>
          <p:nvPr/>
        </p:nvSpPr>
        <p:spPr>
          <a:xfrm>
            <a:off x="306850" y="1320250"/>
            <a:ext cx="127071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PURPOSE − The setup() function is called when a sketch starts. Use it to initialize the variables, pin modes,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start using libraries, etc. The setup function will only run once, after each power up or reset of the Arduino board.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INPUT −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 −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838200" y="365125"/>
            <a:ext cx="10515600" cy="10941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Loop() Function</a:t>
            </a:r>
            <a:endParaRPr/>
          </a:p>
        </p:txBody>
      </p:sp>
      <p:sp>
        <p:nvSpPr>
          <p:cNvPr id="117" name="Google Shape;11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After creating a setup() function, which initializes and sets the initial values, the loop() function does precisely what its name suggests, and loops consecutively, allowing your program to change and respond. Use it to actively control the Arduino board.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INPUT −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OUTPUT −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RETURN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 to Interface D</a:t>
            </a:r>
            <a:r>
              <a:rPr lang="en-US"/>
              <a:t>TH</a:t>
            </a:r>
            <a:r>
              <a:rPr lang="en-US"/>
              <a:t>11 with Arduino</a:t>
            </a:r>
            <a:endParaRPr/>
          </a:p>
        </p:txBody>
      </p:sp>
      <p:sp>
        <p:nvSpPr>
          <p:cNvPr id="123" name="Google Shape;123;p7"/>
          <p:cNvSpPr txBox="1"/>
          <p:nvPr>
            <p:ph idx="1" type="body"/>
          </p:nvPr>
        </p:nvSpPr>
        <p:spPr>
          <a:xfrm>
            <a:off x="589915" y="1825625"/>
            <a:ext cx="10934065" cy="503301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l">
              <a:lnSpc>
                <a:spcPct val="90000"/>
              </a:lnSpc>
              <a:spcBef>
                <a:spcPts val="0"/>
              </a:spcBef>
              <a:spcAft>
                <a:spcPts val="0"/>
              </a:spcAft>
              <a:buClr>
                <a:schemeClr val="dk1"/>
              </a:buClr>
              <a:buSzPct val="29166"/>
              <a:buNone/>
            </a:pPr>
            <a:r>
              <a:rPr lang="en-US"/>
              <a:t> </a:t>
            </a:r>
            <a:r>
              <a:rPr lang="en-US" sz="9600">
                <a:latin typeface="Arimo"/>
                <a:ea typeface="Arimo"/>
                <a:cs typeface="Arimo"/>
                <a:sym typeface="Arimo"/>
              </a:rPr>
              <a:t># include&lt;simple DHT.h&gt;</a:t>
            </a:r>
            <a:endParaRPr sz="960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rPr lang="en-US" sz="9600">
                <a:latin typeface="Arimo"/>
                <a:ea typeface="Arimo"/>
                <a:cs typeface="Arimo"/>
                <a:sym typeface="Arimo"/>
              </a:rPr>
              <a:t>int pin DHT11=Ao; declaration of Ao analog pin a int type</a:t>
            </a:r>
            <a:endParaRPr sz="960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rPr lang="en-US" sz="9600">
                <a:latin typeface="Arimo"/>
                <a:ea typeface="Arimo"/>
                <a:cs typeface="Arimo"/>
                <a:sym typeface="Arimo"/>
              </a:rPr>
              <a:t>Simple DHT11 dht11;Object created at instance class DHT11 is created</a:t>
            </a:r>
            <a:endParaRPr sz="960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rPr lang="en-US" sz="9600">
                <a:latin typeface="Arimo"/>
                <a:ea typeface="Arimo"/>
                <a:cs typeface="Arimo"/>
                <a:sym typeface="Arimo"/>
              </a:rPr>
              <a:t>void setup()</a:t>
            </a:r>
            <a:endParaRPr sz="960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rPr lang="en-US" sz="9600">
                <a:latin typeface="Arimo"/>
                <a:ea typeface="Arimo"/>
                <a:cs typeface="Arimo"/>
                <a:sym typeface="Arimo"/>
              </a:rPr>
              <a:t>{</a:t>
            </a:r>
            <a:endParaRPr sz="960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rPr lang="en-US" sz="9600">
                <a:latin typeface="Arimo"/>
                <a:ea typeface="Arimo"/>
                <a:cs typeface="Arimo"/>
                <a:sym typeface="Arimo"/>
              </a:rPr>
              <a:t>PinMode(LED_BUILTIN,OUTPUT);initialize input pin for use of input LED</a:t>
            </a:r>
            <a:endParaRPr sz="960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rPr lang="en-US" sz="9600">
                <a:latin typeface="Arimo"/>
                <a:ea typeface="Arimo"/>
                <a:cs typeface="Arimo"/>
                <a:sym typeface="Arimo"/>
              </a:rPr>
              <a:t>Serial.println(“DHT11 Humidity and Temperature sensor\n\n”);Initializes serial communication</a:t>
            </a:r>
            <a:endParaRPr sz="960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rPr lang="en-US" sz="9600">
                <a:latin typeface="Arimo"/>
                <a:ea typeface="Arimo"/>
                <a:cs typeface="Arimo"/>
                <a:sym typeface="Arimo"/>
              </a:rPr>
              <a:t>delay(1000);provide 1000ms delay inbuilt function</a:t>
            </a:r>
            <a:endParaRPr sz="960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rPr lang="en-US" sz="9600">
                <a:latin typeface="Arimo"/>
                <a:ea typeface="Arimo"/>
                <a:cs typeface="Arimo"/>
                <a:sym typeface="Arimo"/>
              </a:rPr>
              <a:t>}</a:t>
            </a:r>
            <a:endParaRPr sz="960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rPr b="1" lang="en-US" sz="9600">
                <a:latin typeface="Arimo"/>
                <a:ea typeface="Arimo"/>
                <a:cs typeface="Arimo"/>
                <a:sym typeface="Arimo"/>
              </a:rPr>
              <a:t>contd......</a:t>
            </a:r>
            <a:endParaRPr sz="960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t/>
            </a:r>
            <a:endParaRPr sz="3430">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t/>
            </a:r>
            <a:endParaRPr sz="3430">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 to Interface DHT11 with Arduino</a:t>
            </a:r>
            <a:endParaRPr/>
          </a:p>
        </p:txBody>
      </p:sp>
      <p:sp>
        <p:nvSpPr>
          <p:cNvPr id="129" name="Google Shape;129;p8"/>
          <p:cNvSpPr txBox="1"/>
          <p:nvPr>
            <p:ph idx="1" type="body"/>
          </p:nvPr>
        </p:nvSpPr>
        <p:spPr>
          <a:xfrm>
            <a:off x="730250" y="1825625"/>
            <a:ext cx="10623550" cy="46310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n-US" sz="2300">
                <a:latin typeface="Arimo"/>
                <a:ea typeface="Arimo"/>
                <a:cs typeface="Arimo"/>
                <a:sym typeface="Arimo"/>
              </a:rPr>
              <a:t>Void Loop()</a:t>
            </a:r>
            <a:endParaRPr sz="2300">
              <a:latin typeface="Arimo"/>
              <a:ea typeface="Arimo"/>
              <a:cs typeface="Arimo"/>
              <a:sym typeface="Arimo"/>
            </a:endParaRPr>
          </a:p>
          <a:p>
            <a:pPr indent="0" lvl="0" marL="0" rtl="0" algn="l">
              <a:lnSpc>
                <a:spcPct val="90000"/>
              </a:lnSpc>
              <a:spcBef>
                <a:spcPts val="1000"/>
              </a:spcBef>
              <a:spcAft>
                <a:spcPts val="0"/>
              </a:spcAft>
              <a:buClr>
                <a:schemeClr val="dk1"/>
              </a:buClr>
              <a:buSzPts val="2300"/>
              <a:buNone/>
            </a:pPr>
            <a:r>
              <a:rPr lang="en-US" sz="2300">
                <a:latin typeface="Arimo"/>
                <a:ea typeface="Arimo"/>
                <a:cs typeface="Arimo"/>
                <a:sym typeface="Arimo"/>
              </a:rPr>
              <a:t>{</a:t>
            </a:r>
            <a:endParaRPr sz="2300">
              <a:latin typeface="Arimo"/>
              <a:ea typeface="Arimo"/>
              <a:cs typeface="Arimo"/>
              <a:sym typeface="Arimo"/>
            </a:endParaRPr>
          </a:p>
          <a:p>
            <a:pPr indent="0" lvl="0" marL="0" rtl="0" algn="l">
              <a:lnSpc>
                <a:spcPct val="90000"/>
              </a:lnSpc>
              <a:spcBef>
                <a:spcPts val="1000"/>
              </a:spcBef>
              <a:spcAft>
                <a:spcPts val="0"/>
              </a:spcAft>
              <a:buClr>
                <a:schemeClr val="dk1"/>
              </a:buClr>
              <a:buSzPts val="2300"/>
              <a:buNone/>
            </a:pPr>
            <a:r>
              <a:rPr lang="en-US" sz="2300">
                <a:latin typeface="Arimo"/>
                <a:ea typeface="Arimo"/>
                <a:cs typeface="Arimo"/>
                <a:sym typeface="Arimo"/>
              </a:rPr>
              <a:t>byte temperature = 0; initialize temperature to 0</a:t>
            </a:r>
            <a:endParaRPr sz="2300">
              <a:latin typeface="Arimo"/>
              <a:ea typeface="Arimo"/>
              <a:cs typeface="Arimo"/>
              <a:sym typeface="Arimo"/>
            </a:endParaRPr>
          </a:p>
          <a:p>
            <a:pPr indent="0" lvl="0" marL="0" rtl="0" algn="l">
              <a:lnSpc>
                <a:spcPct val="90000"/>
              </a:lnSpc>
              <a:spcBef>
                <a:spcPts val="1000"/>
              </a:spcBef>
              <a:spcAft>
                <a:spcPts val="0"/>
              </a:spcAft>
              <a:buClr>
                <a:schemeClr val="dk1"/>
              </a:buClr>
              <a:buSzPts val="2300"/>
              <a:buNone/>
            </a:pPr>
            <a:r>
              <a:rPr lang="en-US" sz="2300">
                <a:latin typeface="Arimo"/>
                <a:ea typeface="Arimo"/>
                <a:cs typeface="Arimo"/>
                <a:sym typeface="Arimo"/>
              </a:rPr>
              <a:t>byte humidity = 0;initialize humidity to 0</a:t>
            </a:r>
            <a:endParaRPr sz="2300">
              <a:latin typeface="Arimo"/>
              <a:ea typeface="Arimo"/>
              <a:cs typeface="Arimo"/>
              <a:sym typeface="Arimo"/>
            </a:endParaRPr>
          </a:p>
          <a:p>
            <a:pPr indent="0" lvl="0" marL="0" rtl="0" algn="l">
              <a:lnSpc>
                <a:spcPct val="90000"/>
              </a:lnSpc>
              <a:spcBef>
                <a:spcPts val="1000"/>
              </a:spcBef>
              <a:spcAft>
                <a:spcPts val="0"/>
              </a:spcAft>
              <a:buClr>
                <a:schemeClr val="dk1"/>
              </a:buClr>
              <a:buSzPts val="2300"/>
              <a:buNone/>
            </a:pPr>
            <a:r>
              <a:rPr lang="en-US" sz="2300">
                <a:latin typeface="Arimo"/>
                <a:ea typeface="Arimo"/>
                <a:cs typeface="Arimo"/>
                <a:sym typeface="Arimo"/>
              </a:rPr>
              <a:t>dht11.read(pin DHT11 ,&amp;temperature, &amp;humidity,NULL);read values of temperature and humidity from dht11 sensor</a:t>
            </a:r>
            <a:endParaRPr sz="2300">
              <a:latin typeface="Arimo"/>
              <a:ea typeface="Arimo"/>
              <a:cs typeface="Arimo"/>
              <a:sym typeface="Arimo"/>
            </a:endParaRPr>
          </a:p>
          <a:p>
            <a:pPr indent="0" lvl="0" marL="0" rtl="0" algn="l">
              <a:lnSpc>
                <a:spcPct val="90000"/>
              </a:lnSpc>
              <a:spcBef>
                <a:spcPts val="1000"/>
              </a:spcBef>
              <a:spcAft>
                <a:spcPts val="0"/>
              </a:spcAft>
              <a:buClr>
                <a:schemeClr val="dk1"/>
              </a:buClr>
              <a:buSzPts val="2300"/>
              <a:buNone/>
            </a:pPr>
            <a:r>
              <a:rPr lang="en-US" sz="2300">
                <a:latin typeface="Arimo"/>
                <a:ea typeface="Arimo"/>
                <a:cs typeface="Arimo"/>
                <a:sym typeface="Arimo"/>
              </a:rPr>
              <a:t>Serial.print(“Temperature and Humidity :”)</a:t>
            </a:r>
            <a:endParaRPr sz="2300">
              <a:latin typeface="Arimo"/>
              <a:ea typeface="Arimo"/>
              <a:cs typeface="Arimo"/>
              <a:sym typeface="Arimo"/>
            </a:endParaRPr>
          </a:p>
          <a:p>
            <a:pPr indent="0" lvl="0" marL="0" rtl="0" algn="l">
              <a:lnSpc>
                <a:spcPct val="90000"/>
              </a:lnSpc>
              <a:spcBef>
                <a:spcPts val="1000"/>
              </a:spcBef>
              <a:spcAft>
                <a:spcPts val="0"/>
              </a:spcAft>
              <a:buClr>
                <a:schemeClr val="dk1"/>
              </a:buClr>
              <a:buSzPts val="2300"/>
              <a:buNone/>
            </a:pPr>
            <a:r>
              <a:rPr lang="en-US" sz="2300">
                <a:latin typeface="Arimo"/>
                <a:ea typeface="Arimo"/>
                <a:cs typeface="Arimo"/>
                <a:sym typeface="Arimo"/>
              </a:rPr>
              <a:t>Serial.print(“ *C&amp;”);</a:t>
            </a:r>
            <a:endParaRPr sz="2300">
              <a:latin typeface="Arimo"/>
              <a:ea typeface="Arimo"/>
              <a:cs typeface="Arimo"/>
              <a:sym typeface="Arimo"/>
            </a:endParaRPr>
          </a:p>
          <a:p>
            <a:pPr indent="0" lvl="0" marL="0" rtl="0" algn="l">
              <a:lnSpc>
                <a:spcPct val="90000"/>
              </a:lnSpc>
              <a:spcBef>
                <a:spcPts val="1000"/>
              </a:spcBef>
              <a:spcAft>
                <a:spcPts val="0"/>
              </a:spcAft>
              <a:buClr>
                <a:schemeClr val="dk1"/>
              </a:buClr>
              <a:buSzPts val="2300"/>
              <a:buNone/>
            </a:pPr>
            <a:r>
              <a:rPr lang="en-US" sz="2300">
                <a:latin typeface="Arimo"/>
                <a:ea typeface="Arimo"/>
                <a:cs typeface="Arimo"/>
                <a:sym typeface="Arimo"/>
              </a:rPr>
              <a:t>Serial.Print((int)humidity);</a:t>
            </a:r>
            <a:endParaRPr sz="2300">
              <a:latin typeface="Arimo"/>
              <a:ea typeface="Arimo"/>
              <a:cs typeface="Arimo"/>
              <a:sym typeface="Arimo"/>
            </a:endParaRPr>
          </a:p>
          <a:p>
            <a:pPr indent="0" lvl="0" marL="0" rtl="0" algn="l">
              <a:lnSpc>
                <a:spcPct val="90000"/>
              </a:lnSpc>
              <a:spcBef>
                <a:spcPts val="1000"/>
              </a:spcBef>
              <a:spcAft>
                <a:spcPts val="0"/>
              </a:spcAft>
              <a:buClr>
                <a:schemeClr val="dk1"/>
              </a:buClr>
              <a:buSzPts val="2300"/>
              <a:buNone/>
            </a:pPr>
            <a:r>
              <a:rPr lang="en-US" sz="2300">
                <a:latin typeface="Arimo"/>
                <a:ea typeface="Arimo"/>
                <a:cs typeface="Arimo"/>
                <a:sym typeface="Arimo"/>
              </a:rPr>
              <a:t>Serial.Println(“% H”);</a:t>
            </a:r>
            <a:endParaRPr sz="2300">
              <a:latin typeface="Arimo"/>
              <a:ea typeface="Arimo"/>
              <a:cs typeface="Arimo"/>
              <a:sym typeface="Arimo"/>
            </a:endParaRPr>
          </a:p>
          <a:p>
            <a:pPr indent="0" lvl="0" marL="0" rtl="0" algn="l">
              <a:lnSpc>
                <a:spcPct val="90000"/>
              </a:lnSpc>
              <a:spcBef>
                <a:spcPts val="1000"/>
              </a:spcBef>
              <a:spcAft>
                <a:spcPts val="0"/>
              </a:spcAft>
              <a:buClr>
                <a:schemeClr val="dk1"/>
              </a:buClr>
              <a:buSzPts val="2000"/>
              <a:buNone/>
            </a:pPr>
            <a:r>
              <a:rPr b="1" lang="en-US" sz="2000">
                <a:latin typeface="Arimo"/>
                <a:ea typeface="Arimo"/>
                <a:cs typeface="Arimo"/>
                <a:sym typeface="Arimo"/>
              </a:rPr>
              <a:t>contd......</a:t>
            </a:r>
            <a:endParaRPr b="1" sz="2000">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Program to Interface  DHT11 with Arduino</a:t>
            </a:r>
            <a:endParaRPr/>
          </a:p>
        </p:txBody>
      </p:sp>
      <p:sp>
        <p:nvSpPr>
          <p:cNvPr id="135" name="Google Shape;135;p9"/>
          <p:cNvSpPr txBox="1"/>
          <p:nvPr>
            <p:ph idx="1" type="body"/>
          </p:nvPr>
        </p:nvSpPr>
        <p:spPr>
          <a:xfrm>
            <a:off x="1006975" y="1810275"/>
            <a:ext cx="10515600" cy="4351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60202"/>
              <a:buNone/>
            </a:pPr>
            <a:r>
              <a:rPr lang="en-US" sz="7973">
                <a:latin typeface="Arimo"/>
                <a:ea typeface="Arimo"/>
                <a:cs typeface="Arimo"/>
                <a:sym typeface="Arimo"/>
              </a:rPr>
              <a:t>delay(2000);</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60202"/>
              <a:buNone/>
            </a:pPr>
            <a:r>
              <a:rPr lang="en-US" sz="7973">
                <a:latin typeface="Arimo"/>
                <a:ea typeface="Arimo"/>
                <a:cs typeface="Arimo"/>
                <a:sym typeface="Arimo"/>
              </a:rPr>
              <a:t>if ((int)temperature &gt;=27))  // check whether greater than room temperature</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60202"/>
              <a:buNone/>
            </a:pPr>
            <a:r>
              <a:rPr lang="en-US" sz="7973">
                <a:latin typeface="Arimo"/>
                <a:ea typeface="Arimo"/>
                <a:cs typeface="Arimo"/>
                <a:sym typeface="Arimo"/>
              </a:rPr>
              <a:t>{</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60202"/>
              <a:buNone/>
            </a:pPr>
            <a:r>
              <a:rPr lang="en-US" sz="7973">
                <a:latin typeface="Arimo"/>
                <a:ea typeface="Arimo"/>
                <a:cs typeface="Arimo"/>
                <a:sym typeface="Arimo"/>
              </a:rPr>
              <a:t>digitalwrite(LED-BUILTIN,HIGH);Writes an digital value to the pin 13 where builtin LED is connected</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60202"/>
              <a:buNone/>
            </a:pPr>
            <a:r>
              <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60202"/>
              <a:buNone/>
            </a:pPr>
            <a:r>
              <a:rPr lang="en-US" sz="7973">
                <a:latin typeface="Arimo"/>
                <a:ea typeface="Arimo"/>
                <a:cs typeface="Arimo"/>
                <a:sym typeface="Arimo"/>
              </a:rPr>
              <a:t>Serial.print(“LED.ON”);</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60202"/>
              <a:buNone/>
            </a:pPr>
            <a:r>
              <a:rPr lang="en-US" sz="7973">
                <a:latin typeface="Arimo"/>
                <a:ea typeface="Arimo"/>
                <a:cs typeface="Arimo"/>
                <a:sym typeface="Arimo"/>
              </a:rPr>
              <a:t>}else</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60202"/>
              <a:buNone/>
            </a:pPr>
            <a:r>
              <a:rPr lang="en-US" sz="7973">
                <a:latin typeface="Arimo"/>
                <a:ea typeface="Arimo"/>
                <a:cs typeface="Arimo"/>
                <a:sym typeface="Arimo"/>
              </a:rPr>
              <a:t>{</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60202"/>
              <a:buNone/>
            </a:pPr>
            <a:r>
              <a:rPr lang="en-US" sz="7973">
                <a:latin typeface="Arimo"/>
                <a:ea typeface="Arimo"/>
                <a:cs typeface="Arimo"/>
                <a:sym typeface="Arimo"/>
              </a:rPr>
              <a:t>digitalWrite(LED_BUILTIN,LOW);</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60202"/>
              <a:buNone/>
            </a:pPr>
            <a:r>
              <a:rPr lang="en-US" sz="7973">
                <a:latin typeface="Arimo"/>
                <a:ea typeface="Arimo"/>
                <a:cs typeface="Arimo"/>
                <a:sym typeface="Arimo"/>
              </a:rPr>
              <a:t>Serial.print(“LED OFF”);</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60202"/>
              <a:buNone/>
            </a:pPr>
            <a:r>
              <a:rPr lang="en-US" sz="7973">
                <a:latin typeface="Arimo"/>
                <a:ea typeface="Arimo"/>
                <a:cs typeface="Arimo"/>
                <a:sym typeface="Arimo"/>
              </a:rPr>
              <a:t>}</a:t>
            </a:r>
            <a:endParaRPr sz="7973">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t/>
            </a:r>
            <a:endParaRPr>
              <a:latin typeface="Arimo"/>
              <a:ea typeface="Arimo"/>
              <a:cs typeface="Arimo"/>
              <a:sym typeface="Arimo"/>
            </a:endParaRPr>
          </a:p>
          <a:p>
            <a:pPr indent="0" lvl="0" marL="0" rtl="0" algn="l">
              <a:lnSpc>
                <a:spcPct val="90000"/>
              </a:lnSpc>
              <a:spcBef>
                <a:spcPts val="1000"/>
              </a:spcBef>
              <a:spcAft>
                <a:spcPts val="0"/>
              </a:spcAft>
              <a:buClr>
                <a:schemeClr val="dk1"/>
              </a:buClr>
              <a:buSzPct val="100000"/>
              <a:buNone/>
            </a:pPr>
            <a:r>
              <a:t/>
            </a:r>
            <a:endParaRPr>
              <a:latin typeface="Arimo"/>
              <a:ea typeface="Arimo"/>
              <a:cs typeface="Arimo"/>
              <a:sym typeface="Arimo"/>
            </a:endParaRPr>
          </a:p>
          <a:p>
            <a:pPr indent="-15748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2021-05-20T16:55:00Z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