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F5D3AA0-CA61-4798-B4A7-FFB9DAD649D9}" type="datetimeFigureOut">
              <a:rPr lang="en-US" smtClean="0"/>
              <a:pPr/>
              <a:t>5/20/2021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8F9DF8E-6E5D-46C1-8BA5-E2B1C2C4538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5D3AA0-CA61-4798-B4A7-FFB9DAD649D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DF8E-6E5D-46C1-8BA5-E2B1C2C4538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5D3AA0-CA61-4798-B4A7-FFB9DAD649D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DF8E-6E5D-46C1-8BA5-E2B1C2C4538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5D3AA0-CA61-4798-B4A7-FFB9DAD649D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DF8E-6E5D-46C1-8BA5-E2B1C2C4538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5D3AA0-CA61-4798-B4A7-FFB9DAD649D9}" type="datetimeFigureOut">
              <a:rPr lang="en-US" smtClean="0"/>
              <a:pPr/>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9DF8E-6E5D-46C1-8BA5-E2B1C2C4538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5D3AA0-CA61-4798-B4A7-FFB9DAD649D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9DF8E-6E5D-46C1-8BA5-E2B1C2C4538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5D3AA0-CA61-4798-B4A7-FFB9DAD649D9}" type="datetimeFigureOut">
              <a:rPr lang="en-US" smtClean="0"/>
              <a:pPr/>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9DF8E-6E5D-46C1-8BA5-E2B1C2C4538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5D3AA0-CA61-4798-B4A7-FFB9DAD649D9}" type="datetimeFigureOut">
              <a:rPr lang="en-US" smtClean="0"/>
              <a:pPr/>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9DF8E-6E5D-46C1-8BA5-E2B1C2C4538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D3AA0-CA61-4798-B4A7-FFB9DAD649D9}" type="datetimeFigureOut">
              <a:rPr lang="en-US" smtClean="0"/>
              <a:pPr/>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F9DF8E-6E5D-46C1-8BA5-E2B1C2C4538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5D3AA0-CA61-4798-B4A7-FFB9DAD649D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9DF8E-6E5D-46C1-8BA5-E2B1C2C4538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5D3AA0-CA61-4798-B4A7-FFB9DAD649D9}" type="datetimeFigureOut">
              <a:rPr lang="en-US" smtClean="0"/>
              <a:pPr/>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8F9DF8E-6E5D-46C1-8BA5-E2B1C2C4538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F5D3AA0-CA61-4798-B4A7-FFB9DAD649D9}" type="datetimeFigureOut">
              <a:rPr lang="en-US" smtClean="0"/>
              <a:pPr/>
              <a:t>5/20/2021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8F9DF8E-6E5D-46C1-8BA5-E2B1C2C4538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428868"/>
            <a:ext cx="7772400" cy="2743219"/>
          </a:xfrm>
        </p:spPr>
        <p:txBody>
          <a:bodyPr>
            <a:normAutofit/>
          </a:bodyPr>
          <a:lstStyle/>
          <a:p>
            <a:pPr algn="ctr"/>
            <a:r>
              <a:rPr lang="en-IN" b="1" dirty="0" smtClean="0"/>
              <a:t> </a:t>
            </a:r>
            <a:r>
              <a:rPr lang="en-IN" b="1" dirty="0"/>
              <a:t>PIR sensor interfacing with Raspberry pi</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0" y="0"/>
            <a:ext cx="442912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Arial" pitchFamily="34" charset="0"/>
                <a:ea typeface="Times New Roman" pitchFamily="18" charset="0"/>
                <a:cs typeface="Times New Roman" pitchFamily="18" charset="0"/>
              </a:rPr>
              <a:t>Program2</a:t>
            </a:r>
            <a:r>
              <a:rPr kumimoji="0" lang="en-US" sz="1300" b="1" i="0" u="none" strike="noStrike" cap="none" normalizeH="0" baseline="0" dirty="0" smtClean="0">
                <a:ln>
                  <a:noFill/>
                </a:ln>
                <a:solidFill>
                  <a:srgbClr val="333333"/>
                </a:solidFill>
                <a:effectLst/>
                <a:latin typeface="Arial" pitchFamily="34"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2531" name="Picture 3"/>
          <p:cNvPicPr>
            <a:picLocks noChangeAspect="1" noChangeArrowheads="1"/>
          </p:cNvPicPr>
          <p:nvPr/>
        </p:nvPicPr>
        <p:blipFill>
          <a:blip r:embed="rId2"/>
          <a:srcRect/>
          <a:stretch>
            <a:fillRect/>
          </a:stretch>
        </p:blipFill>
        <p:spPr bwMode="auto">
          <a:xfrm>
            <a:off x="1928191" y="0"/>
            <a:ext cx="5572767" cy="68579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pPr>
              <a:buNone/>
            </a:pPr>
            <a:r>
              <a:rPr lang="en-IN" sz="5100" b="1" u="sng" dirty="0" smtClean="0"/>
              <a:t> </a:t>
            </a:r>
          </a:p>
          <a:p>
            <a:pPr>
              <a:buNone/>
            </a:pPr>
            <a:endParaRPr lang="en-IN" sz="5100" b="1" u="sng" dirty="0" smtClean="0"/>
          </a:p>
          <a:p>
            <a:pPr>
              <a:buNone/>
            </a:pPr>
            <a:r>
              <a:rPr lang="en-IN" sz="5100" b="1" u="sng" dirty="0" smtClean="0"/>
              <a:t>   </a:t>
            </a:r>
            <a:r>
              <a:rPr lang="en-IN" sz="4600" b="1" u="sng" dirty="0" smtClean="0"/>
              <a:t>Result </a:t>
            </a:r>
            <a:r>
              <a:rPr lang="en-IN" sz="4600" b="1" u="sng" dirty="0"/>
              <a:t>:</a:t>
            </a:r>
            <a:r>
              <a:rPr lang="en-IN" sz="4600" b="1" dirty="0"/>
              <a:t> </a:t>
            </a:r>
            <a:r>
              <a:rPr lang="en-IN" sz="4600" dirty="0"/>
              <a:t>Interfaced HC-SR501 PIR Motion Sensor with Raspberry Pi and glow an LED  when human motion is detected in front of PIR sensor up to 1 meter </a:t>
            </a:r>
            <a:r>
              <a:rPr lang="en-IN" sz="4600" dirty="0" smtClean="0"/>
              <a:t>distance</a:t>
            </a:r>
          </a:p>
          <a:p>
            <a:pPr>
              <a:buNone/>
            </a:pPr>
            <a:endParaRPr lang="en-IN" sz="4600" dirty="0" smtClean="0"/>
          </a:p>
          <a:p>
            <a:pPr>
              <a:buNone/>
            </a:pPr>
            <a:r>
              <a:rPr lang="en-IN" sz="4600" b="1" u="sng" dirty="0" smtClean="0">
                <a:solidFill>
                  <a:srgbClr val="C00000"/>
                </a:solidFill>
              </a:rPr>
              <a:t>Assignment </a:t>
            </a:r>
            <a:r>
              <a:rPr lang="en-IN" sz="4600" b="1" dirty="0" smtClean="0">
                <a:solidFill>
                  <a:srgbClr val="C00000"/>
                </a:solidFill>
              </a:rPr>
              <a:t>:</a:t>
            </a:r>
            <a:r>
              <a:rPr lang="en-IN" sz="4600" b="1" dirty="0" smtClean="0">
                <a:solidFill>
                  <a:srgbClr val="C00000"/>
                </a:solidFill>
              </a:rPr>
              <a:t>W</a:t>
            </a:r>
            <a:r>
              <a:rPr lang="en-IN" sz="4600" b="1" dirty="0" smtClean="0">
                <a:solidFill>
                  <a:srgbClr val="C00000"/>
                </a:solidFill>
              </a:rPr>
              <a:t>rite short answers to the </a:t>
            </a:r>
            <a:r>
              <a:rPr lang="en-IN" sz="4600" b="1" dirty="0" smtClean="0">
                <a:solidFill>
                  <a:srgbClr val="C00000"/>
                </a:solidFill>
              </a:rPr>
              <a:t>following questions.</a:t>
            </a:r>
          </a:p>
          <a:p>
            <a:pPr marL="342900" indent="-342900">
              <a:buFont typeface="+mj-lt"/>
              <a:buAutoNum type="arabicParenR"/>
            </a:pPr>
            <a:r>
              <a:rPr lang="en-US" sz="4600" dirty="0" smtClean="0"/>
              <a:t>What can a PIR sensor be used for</a:t>
            </a:r>
            <a:r>
              <a:rPr lang="en-US" sz="4600" dirty="0" smtClean="0"/>
              <a:t>?</a:t>
            </a:r>
          </a:p>
          <a:p>
            <a:pPr marL="342900" indent="-342900">
              <a:buFont typeface="+mj-lt"/>
              <a:buAutoNum type="arabicParenR"/>
            </a:pPr>
            <a:endParaRPr lang="en-US" sz="4600" dirty="0" smtClean="0"/>
          </a:p>
          <a:p>
            <a:pPr marL="342900" indent="-342900">
              <a:buFont typeface="+mj-lt"/>
              <a:buAutoNum type="arabicParenR"/>
            </a:pPr>
            <a:r>
              <a:rPr lang="en-IN" sz="4600" dirty="0" smtClean="0"/>
              <a:t>How PIR sensor works</a:t>
            </a:r>
            <a:r>
              <a:rPr lang="en-IN" sz="4600" dirty="0" smtClean="0"/>
              <a:t>?</a:t>
            </a:r>
          </a:p>
          <a:p>
            <a:pPr marL="342900" indent="-342900">
              <a:buFont typeface="+mj-lt"/>
              <a:buAutoNum type="arabicParenR"/>
            </a:pPr>
            <a:endParaRPr lang="en-IN" sz="4600" dirty="0" smtClean="0"/>
          </a:p>
          <a:p>
            <a:pPr marL="342900" indent="-342900">
              <a:buFont typeface="+mj-lt"/>
              <a:buAutoNum type="arabicParenR"/>
            </a:pPr>
            <a:r>
              <a:rPr lang="en-US" sz="4600" dirty="0" smtClean="0"/>
              <a:t>What is PIR sense motion in Arduino</a:t>
            </a:r>
            <a:r>
              <a:rPr lang="en-US" sz="4600" dirty="0" smtClean="0"/>
              <a:t>?</a:t>
            </a:r>
          </a:p>
          <a:p>
            <a:pPr marL="342900" indent="-342900">
              <a:buFont typeface="+mj-lt"/>
              <a:buAutoNum type="arabicParenR"/>
            </a:pPr>
            <a:endParaRPr lang="en-US" sz="4600" dirty="0" smtClean="0"/>
          </a:p>
          <a:p>
            <a:pPr marL="342900" indent="-342900">
              <a:buFont typeface="+mj-lt"/>
              <a:buAutoNum type="arabicParenR"/>
            </a:pPr>
            <a:r>
              <a:rPr lang="en-IN" sz="4600" dirty="0" smtClean="0"/>
              <a:t>Explain the following  commands </a:t>
            </a:r>
            <a:endParaRPr lang="en-IN" sz="4600" dirty="0" smtClean="0"/>
          </a:p>
          <a:p>
            <a:pPr marL="342900" indent="-342900">
              <a:buNone/>
            </a:pPr>
            <a:endParaRPr lang="en-IN" sz="4600" dirty="0" smtClean="0"/>
          </a:p>
          <a:p>
            <a:pPr marL="400050" indent="-400050">
              <a:buFont typeface="+mj-lt"/>
              <a:buAutoNum type="romanLcPeriod"/>
            </a:pPr>
            <a:r>
              <a:rPr lang="en-US" sz="4600" dirty="0" smtClean="0"/>
              <a:t>GPIO.setwarnings false</a:t>
            </a:r>
          </a:p>
          <a:p>
            <a:pPr marL="400050" lvl="0" indent="-400050">
              <a:buFont typeface="+mj-lt"/>
              <a:buAutoNum type="romanLcPeriod"/>
            </a:pPr>
            <a:r>
              <a:rPr lang="en-US" sz="4600" dirty="0" err="1" smtClean="0">
                <a:solidFill>
                  <a:srgbClr val="000000"/>
                </a:solidFill>
                <a:latin typeface="Arial" pitchFamily="34" charset="0"/>
                <a:cs typeface="Arial" pitchFamily="34" charset="0"/>
              </a:rPr>
              <a:t>GPIO.setmode</a:t>
            </a:r>
            <a:r>
              <a:rPr lang="en-US" sz="4600" dirty="0" smtClean="0">
                <a:solidFill>
                  <a:srgbClr val="000000"/>
                </a:solidFill>
                <a:latin typeface="Arial" pitchFamily="34" charset="0"/>
                <a:cs typeface="Arial" pitchFamily="34" charset="0"/>
              </a:rPr>
              <a:t>(GPIO.BCM)</a:t>
            </a:r>
            <a:r>
              <a:rPr lang="en-US" sz="4600" dirty="0" smtClean="0">
                <a:latin typeface="Arial" pitchFamily="34" charset="0"/>
                <a:cs typeface="Arial" pitchFamily="34" charset="0"/>
              </a:rPr>
              <a:t> </a:t>
            </a:r>
            <a:endParaRPr lang="en-US" sz="4600" dirty="0" smtClean="0">
              <a:latin typeface="Arial" pitchFamily="34" charset="0"/>
              <a:cs typeface="Arial" pitchFamily="34" charset="0"/>
            </a:endParaRPr>
          </a:p>
          <a:p>
            <a:pPr marL="400050" lvl="0" indent="-400050">
              <a:buNone/>
            </a:pPr>
            <a:endParaRPr lang="en-US" sz="4600" dirty="0" smtClean="0">
              <a:latin typeface="Arial" pitchFamily="34" charset="0"/>
              <a:cs typeface="Arial" pitchFamily="34" charset="0"/>
            </a:endParaRPr>
          </a:p>
          <a:p>
            <a:pPr marL="400050" indent="-400050">
              <a:buNone/>
            </a:pPr>
            <a:r>
              <a:rPr lang="en-IN" sz="4600" dirty="0" smtClean="0">
                <a:latin typeface="Arial" pitchFamily="34" charset="0"/>
                <a:cs typeface="Arial" pitchFamily="34" charset="0"/>
              </a:rPr>
              <a:t>5)</a:t>
            </a:r>
            <a:r>
              <a:rPr lang="en-US" sz="4600" dirty="0" smtClean="0"/>
              <a:t> Write </a:t>
            </a:r>
            <a:r>
              <a:rPr lang="en-US" sz="4600" dirty="0" smtClean="0"/>
              <a:t>any five features of </a:t>
            </a:r>
            <a:r>
              <a:rPr lang="en-IN" sz="4600" dirty="0" smtClean="0"/>
              <a:t>HC-SR501 </a:t>
            </a:r>
            <a:r>
              <a:rPr lang="en-US" sz="4600" dirty="0" smtClean="0"/>
              <a:t>PIR Sensor.</a:t>
            </a:r>
          </a:p>
          <a:p>
            <a:pPr>
              <a:buNone/>
            </a:pPr>
            <a:endParaRPr lang="en-US" sz="4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642919"/>
            <a:ext cx="3371819" cy="5786478"/>
          </a:xfrm>
          <a:prstGeom prst="rect">
            <a:avLst/>
          </a:prstGeom>
          <a:noFill/>
          <a:ln w="9525">
            <a:noFill/>
            <a:miter lim="800000"/>
            <a:headEnd/>
            <a:tailEnd/>
          </a:ln>
          <a:effectLst/>
        </p:spPr>
      </p:pic>
      <p:sp>
        <p:nvSpPr>
          <p:cNvPr id="5" name="Rectangle 4"/>
          <p:cNvSpPr/>
          <p:nvPr/>
        </p:nvSpPr>
        <p:spPr>
          <a:xfrm>
            <a:off x="3286084" y="571480"/>
            <a:ext cx="5857916" cy="1477328"/>
          </a:xfrm>
          <a:prstGeom prst="rect">
            <a:avLst/>
          </a:prstGeom>
        </p:spPr>
        <p:txBody>
          <a:bodyPr wrap="square">
            <a:spAutoFit/>
          </a:bodyPr>
          <a:lstStyle/>
          <a:p>
            <a:r>
              <a:rPr lang="en-US" dirty="0"/>
              <a:t>T</a:t>
            </a:r>
            <a:r>
              <a:rPr lang="en-US" dirty="0" smtClean="0"/>
              <a:t>he </a:t>
            </a:r>
            <a:r>
              <a:rPr lang="en-US" dirty="0"/>
              <a:t>Raspberry Pi’s have a 40-pin header. Not all of them can be read out or connected as there are also some voltage and ground connections. The following graphic lists the complete pins including functions and numbering. The left (green) side should symbolize the board of the Raspberry Pi.</a:t>
            </a:r>
          </a:p>
        </p:txBody>
      </p:sp>
      <p:sp>
        <p:nvSpPr>
          <p:cNvPr id="6" name="Rectangle 5"/>
          <p:cNvSpPr/>
          <p:nvPr/>
        </p:nvSpPr>
        <p:spPr>
          <a:xfrm>
            <a:off x="3286116" y="2571744"/>
            <a:ext cx="6000760" cy="923330"/>
          </a:xfrm>
          <a:prstGeom prst="rect">
            <a:avLst/>
          </a:prstGeom>
        </p:spPr>
        <p:txBody>
          <a:bodyPr wrap="square">
            <a:spAutoFit/>
          </a:bodyPr>
          <a:lstStyle/>
          <a:p>
            <a:r>
              <a:rPr lang="en-US" dirty="0"/>
              <a:t>All pins that have “GPIO” in their names can be programmed. There is also “Ground” (= ground connection) and the voltage pins (3.3V and 5V).</a:t>
            </a:r>
          </a:p>
        </p:txBody>
      </p:sp>
      <p:sp>
        <p:nvSpPr>
          <p:cNvPr id="7" name="Rectangle 6"/>
          <p:cNvSpPr/>
          <p:nvPr/>
        </p:nvSpPr>
        <p:spPr>
          <a:xfrm>
            <a:off x="3286116" y="3714752"/>
            <a:ext cx="5857884" cy="2585323"/>
          </a:xfrm>
          <a:prstGeom prst="rect">
            <a:avLst/>
          </a:prstGeom>
        </p:spPr>
        <p:txBody>
          <a:bodyPr wrap="square">
            <a:spAutoFit/>
          </a:bodyPr>
          <a:lstStyle/>
          <a:p>
            <a:r>
              <a:rPr lang="en-US" dirty="0"/>
              <a:t>As you can see, there are two pin assignments: First the ascending pin assignment (starting at 1 in the top left) and then the rather random numbering of the GPIOs. This is important because you can address a GPIO via both numbers</a:t>
            </a:r>
            <a:r>
              <a:rPr lang="en-US" dirty="0" smtClean="0"/>
              <a:t>.</a:t>
            </a:r>
          </a:p>
          <a:p>
            <a:endParaRPr lang="en-US" dirty="0"/>
          </a:p>
          <a:p>
            <a:r>
              <a:rPr lang="en-US" dirty="0"/>
              <a:t>Pin 15 = GPIO 22, for example. Always pay attention to whether pin or GPIO is used. Most tutorials do </a:t>
            </a:r>
            <a:r>
              <a:rPr lang="en-US" u="sng" dirty="0"/>
              <a:t>not</a:t>
            </a:r>
            <a:r>
              <a:rPr lang="en-US" dirty="0"/>
              <a:t> use the pin numbering, </a:t>
            </a:r>
            <a:r>
              <a:rPr lang="en-US" b="1" dirty="0"/>
              <a:t>but the GPIO number</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285992"/>
            <a:ext cx="3081293" cy="374421"/>
          </a:xfrm>
          <a:prstGeom prst="rect">
            <a:avLst/>
          </a:prstGeom>
          <a:solidFill>
            <a:srgbClr val="F0F0F0"/>
          </a:solidFill>
          <a:ln w="9525">
            <a:noFill/>
            <a:miter lim="800000"/>
            <a:headEnd/>
            <a:tailEnd/>
          </a:ln>
          <a:effectLst/>
        </p:spPr>
        <p:txBody>
          <a:bodyPr vert="horz" wrap="none" lIns="91440" tIns="0" rIns="9144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Arial" pitchFamily="34" charset="0"/>
              </a:rPr>
              <a:t>import </a:t>
            </a:r>
            <a:r>
              <a:rPr kumimoji="0" lang="en-US" sz="1600" b="0" i="0" u="none" strike="noStrike" cap="none" normalizeH="0" baseline="0" dirty="0" err="1" smtClean="0">
                <a:ln>
                  <a:noFill/>
                </a:ln>
                <a:solidFill>
                  <a:srgbClr val="000000"/>
                </a:solidFill>
                <a:effectLst/>
                <a:latin typeface="Courier New" pitchFamily="49" charset="0"/>
                <a:cs typeface="Arial" pitchFamily="34" charset="0"/>
              </a:rPr>
              <a:t>RPi.GPIO</a:t>
            </a:r>
            <a:r>
              <a:rPr kumimoji="0" lang="en-US" sz="1600" b="0" i="0" u="none" strike="noStrike" cap="none" normalizeH="0" baseline="0" dirty="0" smtClean="0">
                <a:ln>
                  <a:noFill/>
                </a:ln>
                <a:solidFill>
                  <a:srgbClr val="000000"/>
                </a:solidFill>
                <a:effectLst/>
                <a:latin typeface="Courier New" pitchFamily="49" charset="0"/>
                <a:cs typeface="Arial" pitchFamily="34" charset="0"/>
              </a:rPr>
              <a:t> as GPIO</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0" y="1000108"/>
            <a:ext cx="9144000" cy="923330"/>
          </a:xfrm>
          <a:prstGeom prst="rect">
            <a:avLst/>
          </a:prstGeom>
        </p:spPr>
        <p:txBody>
          <a:bodyPr wrap="square">
            <a:spAutoFit/>
          </a:bodyPr>
          <a:lstStyle/>
          <a:p>
            <a:pPr>
              <a:buFont typeface="Wingdings" pitchFamily="2" charset="2"/>
              <a:buChar char="Ø"/>
            </a:pPr>
            <a:r>
              <a:rPr lang="en-US" dirty="0"/>
              <a:t>We are importing a library with which we can program the Raspberry Pi GPIO pins. This library already contained all the required functions, so we do not have to write any additional functions for it.</a:t>
            </a:r>
          </a:p>
        </p:txBody>
      </p:sp>
      <p:sp>
        <p:nvSpPr>
          <p:cNvPr id="6" name="Rectangle 2"/>
          <p:cNvSpPr>
            <a:spLocks noChangeArrowheads="1"/>
          </p:cNvSpPr>
          <p:nvPr/>
        </p:nvSpPr>
        <p:spPr bwMode="auto">
          <a:xfrm>
            <a:off x="0" y="3929066"/>
            <a:ext cx="1600118" cy="374421"/>
          </a:xfrm>
          <a:prstGeom prst="rect">
            <a:avLst/>
          </a:prstGeom>
          <a:solidFill>
            <a:srgbClr val="F0F0F0"/>
          </a:solidFill>
          <a:ln w="9525">
            <a:noFill/>
            <a:miter lim="800000"/>
            <a:headEnd/>
            <a:tailEnd/>
          </a:ln>
          <a:effectLst/>
        </p:spPr>
        <p:txBody>
          <a:bodyPr vert="horz" wrap="none" lIns="91440" tIns="0" rIns="9144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import time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7" name="Rectangle 6"/>
          <p:cNvSpPr/>
          <p:nvPr/>
        </p:nvSpPr>
        <p:spPr>
          <a:xfrm>
            <a:off x="0" y="3071810"/>
            <a:ext cx="9001156" cy="646331"/>
          </a:xfrm>
          <a:prstGeom prst="rect">
            <a:avLst/>
          </a:prstGeom>
        </p:spPr>
        <p:txBody>
          <a:bodyPr wrap="square">
            <a:spAutoFit/>
          </a:bodyPr>
          <a:lstStyle/>
          <a:p>
            <a:pPr>
              <a:buFont typeface="Wingdings" pitchFamily="2" charset="2"/>
              <a:buChar char="Ø"/>
            </a:pPr>
            <a:r>
              <a:rPr lang="en-US" dirty="0"/>
              <a:t>We also import a library with which we can stop the script for a short time. This will be interesting afterwards.</a:t>
            </a:r>
          </a:p>
        </p:txBody>
      </p:sp>
      <p:sp>
        <p:nvSpPr>
          <p:cNvPr id="8" name="Rectangle 3"/>
          <p:cNvSpPr>
            <a:spLocks noChangeArrowheads="1"/>
          </p:cNvSpPr>
          <p:nvPr/>
        </p:nvSpPr>
        <p:spPr bwMode="auto">
          <a:xfrm>
            <a:off x="0" y="5357826"/>
            <a:ext cx="2957861" cy="374421"/>
          </a:xfrm>
          <a:prstGeom prst="rect">
            <a:avLst/>
          </a:prstGeom>
          <a:solidFill>
            <a:srgbClr val="F0F0F0"/>
          </a:solidFill>
          <a:ln w="9525">
            <a:noFill/>
            <a:miter lim="800000"/>
            <a:headEnd/>
            <a:tailEnd/>
          </a:ln>
          <a:effectLst/>
        </p:spPr>
        <p:txBody>
          <a:bodyPr vert="horz" wrap="none" lIns="91440" tIns="0" rIns="9144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GPIO.setmode</a:t>
            </a:r>
            <a:r>
              <a:rPr kumimoji="0" lang="en-US" sz="1600" b="0" i="0" u="none" strike="noStrike" cap="none" normalizeH="0" baseline="0" dirty="0" smtClean="0">
                <a:ln>
                  <a:noFill/>
                </a:ln>
                <a:solidFill>
                  <a:srgbClr val="000000"/>
                </a:solidFill>
                <a:effectLst/>
                <a:latin typeface="Courier New" pitchFamily="49" charset="0"/>
                <a:cs typeface="Courier New" pitchFamily="49" charset="0"/>
              </a:rPr>
              <a:t>(GPIO.BCM)</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9" name="Rectangle 8"/>
          <p:cNvSpPr/>
          <p:nvPr/>
        </p:nvSpPr>
        <p:spPr>
          <a:xfrm>
            <a:off x="0" y="4429132"/>
            <a:ext cx="9001156" cy="646331"/>
          </a:xfrm>
          <a:prstGeom prst="rect">
            <a:avLst/>
          </a:prstGeom>
        </p:spPr>
        <p:txBody>
          <a:bodyPr wrap="square">
            <a:spAutoFit/>
          </a:bodyPr>
          <a:lstStyle/>
          <a:p>
            <a:pPr>
              <a:buFont typeface="Wingdings" pitchFamily="2" charset="2"/>
              <a:buChar char="Ø"/>
            </a:pPr>
            <a:r>
              <a:rPr lang="en-US" dirty="0"/>
              <a:t>Then we indicate whether we want to address the GPIOs via board numbers (1-40) or via their GPIO number. Since we want the latter, the command 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28670"/>
            <a:ext cx="9144000" cy="5078313"/>
          </a:xfrm>
          <a:prstGeom prst="rect">
            <a:avLst/>
          </a:prstGeom>
        </p:spPr>
        <p:txBody>
          <a:bodyPr wrap="square">
            <a:spAutoFit/>
          </a:bodyPr>
          <a:lstStyle/>
          <a:p>
            <a:pPr lvl="0" fontAlgn="base">
              <a:spcBef>
                <a:spcPct val="0"/>
              </a:spcBef>
              <a:spcAft>
                <a:spcPct val="0"/>
              </a:spcAft>
            </a:pPr>
            <a:r>
              <a:rPr lang="en-US" dirty="0" smtClean="0">
                <a:solidFill>
                  <a:srgbClr val="1B1C2A"/>
                </a:solidFill>
                <a:latin typeface="Lato"/>
                <a:cs typeface="Arial" pitchFamily="34" charset="0"/>
              </a:rPr>
              <a:t>Now it goes back to the Python console, where we enter our code. First of all, we have to define the </a:t>
            </a:r>
            <a:r>
              <a:rPr lang="en-US" b="1" dirty="0" smtClean="0">
                <a:solidFill>
                  <a:srgbClr val="1B1C2A"/>
                </a:solidFill>
                <a:latin typeface="Lato"/>
                <a:cs typeface="Arial" pitchFamily="34" charset="0"/>
              </a:rPr>
              <a:t>pin as output</a:t>
            </a:r>
            <a:r>
              <a:rPr lang="en-US" dirty="0" smtClean="0">
                <a:solidFill>
                  <a:srgbClr val="1B1C2A"/>
                </a:solidFill>
                <a:latin typeface="Lato"/>
                <a:cs typeface="Arial" pitchFamily="34" charset="0"/>
              </a:rPr>
              <a:t> </a:t>
            </a:r>
            <a:r>
              <a:rPr lang="en-US" b="1" dirty="0" smtClean="0">
                <a:solidFill>
                  <a:srgbClr val="1B1C2A"/>
                </a:solidFill>
                <a:latin typeface="Lato"/>
                <a:cs typeface="Arial" pitchFamily="34" charset="0"/>
              </a:rPr>
              <a:t>OR input</a:t>
            </a:r>
          </a:p>
          <a:p>
            <a:pPr lvl="0" fontAlgn="base">
              <a:spcBef>
                <a:spcPct val="0"/>
              </a:spcBef>
              <a:spcAft>
                <a:spcPct val="0"/>
              </a:spcAft>
            </a:pPr>
            <a:endParaRPr lang="en-IN" dirty="0" smtClean="0">
              <a:solidFill>
                <a:srgbClr val="1B1C2A"/>
              </a:solidFill>
              <a:latin typeface="Lato"/>
              <a:cs typeface="Arial" pitchFamily="34" charset="0"/>
            </a:endParaRPr>
          </a:p>
          <a:p>
            <a:pPr lvl="0" fontAlgn="base">
              <a:spcBef>
                <a:spcPct val="0"/>
              </a:spcBef>
              <a:spcAft>
                <a:spcPct val="0"/>
              </a:spcAft>
            </a:pPr>
            <a:endParaRPr lang="en-US" dirty="0" smtClean="0">
              <a:solidFill>
                <a:srgbClr val="000000"/>
              </a:solidFill>
              <a:latin typeface="Courier New" pitchFamily="49" charset="0"/>
              <a:cs typeface="Courier New" pitchFamily="49" charset="0"/>
            </a:endParaRPr>
          </a:p>
          <a:p>
            <a:pPr lvl="0" eaLnBrk="0" fontAlgn="base" hangingPunct="0">
              <a:spcBef>
                <a:spcPct val="0"/>
              </a:spcBef>
              <a:spcAft>
                <a:spcPct val="0"/>
              </a:spcAft>
            </a:pPr>
            <a:r>
              <a:rPr lang="en-US" dirty="0" err="1" smtClean="0">
                <a:solidFill>
                  <a:srgbClr val="000000"/>
                </a:solidFill>
                <a:latin typeface="Courier New" pitchFamily="49" charset="0"/>
                <a:cs typeface="Courier New" pitchFamily="49" charset="0"/>
              </a:rPr>
              <a:t>GPIO.setup</a:t>
            </a:r>
            <a:r>
              <a:rPr lang="en-US" dirty="0" smtClean="0">
                <a:solidFill>
                  <a:srgbClr val="000000"/>
                </a:solidFill>
                <a:latin typeface="Courier New" pitchFamily="49" charset="0"/>
                <a:cs typeface="Courier New" pitchFamily="49" charset="0"/>
              </a:rPr>
              <a:t>(</a:t>
            </a:r>
            <a:r>
              <a:rPr lang="en-US" dirty="0" smtClean="0">
                <a:latin typeface="Courier New" pitchFamily="49" charset="0"/>
                <a:cs typeface="Courier New" pitchFamily="49" charset="0"/>
              </a:rPr>
              <a:t>LED(OR 32)</a:t>
            </a:r>
            <a:r>
              <a:rPr lang="en-US" dirty="0" smtClean="0">
                <a:solidFill>
                  <a:srgbClr val="000000"/>
                </a:solidFill>
                <a:latin typeface="Courier New" pitchFamily="49" charset="0"/>
                <a:cs typeface="Courier New" pitchFamily="49" charset="0"/>
              </a:rPr>
              <a:t>, GPIO.OUT)</a:t>
            </a:r>
          </a:p>
          <a:p>
            <a:pPr lvl="0" eaLnBrk="0" fontAlgn="base" hangingPunct="0">
              <a:spcBef>
                <a:spcPct val="0"/>
              </a:spcBef>
              <a:spcAft>
                <a:spcPct val="0"/>
              </a:spcAft>
            </a:pPr>
            <a:endParaRPr lang="en-IN" dirty="0" smtClean="0">
              <a:solidFill>
                <a:srgbClr val="000000"/>
              </a:solidFill>
              <a:latin typeface="Courier New" pitchFamily="49" charset="0"/>
              <a:cs typeface="Courier New" pitchFamily="49" charset="0"/>
            </a:endParaRPr>
          </a:p>
          <a:p>
            <a:pPr lvl="0" eaLnBrk="0" fontAlgn="base" hangingPunct="0">
              <a:spcBef>
                <a:spcPct val="0"/>
              </a:spcBef>
              <a:spcAft>
                <a:spcPct val="0"/>
              </a:spcAft>
            </a:pPr>
            <a:r>
              <a:rPr lang="en-US" dirty="0" err="1" smtClean="0">
                <a:latin typeface="Calibri Light" pitchFamily="34" charset="0"/>
                <a:cs typeface="Calibri Light" pitchFamily="34" charset="0"/>
              </a:rPr>
              <a:t>GPIO.setup</a:t>
            </a:r>
            <a:r>
              <a:rPr lang="en-US" dirty="0" smtClean="0">
                <a:latin typeface="Calibri Light" pitchFamily="34" charset="0"/>
                <a:cs typeface="Calibri Light" pitchFamily="34" charset="0"/>
              </a:rPr>
              <a:t>(</a:t>
            </a:r>
            <a:r>
              <a:rPr lang="en-US" dirty="0" smtClean="0">
                <a:latin typeface="Courier New" pitchFamily="49" charset="0"/>
                <a:cs typeface="Courier New" pitchFamily="49" charset="0"/>
              </a:rPr>
              <a:t>LED(OR 32)</a:t>
            </a:r>
            <a:r>
              <a:rPr lang="en-US" dirty="0" smtClean="0">
                <a:latin typeface="Calibri Light" pitchFamily="34" charset="0"/>
                <a:cs typeface="Calibri Light" pitchFamily="34" charset="0"/>
              </a:rPr>
              <a:t>, GPIO.IN)</a:t>
            </a:r>
          </a:p>
          <a:p>
            <a:pPr lvl="0" eaLnBrk="0" fontAlgn="base" hangingPunct="0">
              <a:spcBef>
                <a:spcPct val="0"/>
              </a:spcBef>
              <a:spcAft>
                <a:spcPct val="0"/>
              </a:spcAft>
            </a:pPr>
            <a:endParaRPr lang="en-US"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1B1C2A"/>
                </a:solidFill>
                <a:latin typeface="Lato"/>
                <a:cs typeface="Arial" pitchFamily="34" charset="0"/>
              </a:rPr>
              <a:t>The output functions for this pin are now available. With the following two commands we can firstly switch the LED on and then switch it off again:</a:t>
            </a:r>
          </a:p>
          <a:p>
            <a:pPr lvl="0" eaLnBrk="0" fontAlgn="base" hangingPunct="0">
              <a:spcBef>
                <a:spcPct val="0"/>
              </a:spcBef>
              <a:spcAft>
                <a:spcPct val="0"/>
              </a:spcAft>
            </a:pPr>
            <a:endParaRPr lang="en-IN" dirty="0" smtClean="0">
              <a:solidFill>
                <a:srgbClr val="1B1C2A"/>
              </a:solidFill>
              <a:latin typeface="Lato"/>
              <a:cs typeface="Arial" pitchFamily="34" charset="0"/>
            </a:endParaRPr>
          </a:p>
          <a:p>
            <a:pPr lvl="0" eaLnBrk="0" fontAlgn="base" hangingPunct="0">
              <a:spcBef>
                <a:spcPct val="0"/>
              </a:spcBef>
              <a:spcAft>
                <a:spcPct val="0"/>
              </a:spcAft>
            </a:pPr>
            <a:endParaRPr lang="en-US" dirty="0" smtClean="0">
              <a:solidFill>
                <a:srgbClr val="000000"/>
              </a:solidFill>
              <a:latin typeface="Courier New" pitchFamily="49" charset="0"/>
              <a:cs typeface="Courier New" pitchFamily="49" charset="0"/>
            </a:endParaRPr>
          </a:p>
          <a:p>
            <a:pPr lvl="0" eaLnBrk="0" fontAlgn="base" hangingPunct="0">
              <a:spcBef>
                <a:spcPct val="0"/>
              </a:spcBef>
              <a:spcAft>
                <a:spcPct val="0"/>
              </a:spcAft>
            </a:pPr>
            <a:r>
              <a:rPr lang="en-US" dirty="0" err="1" smtClean="0">
                <a:solidFill>
                  <a:srgbClr val="000000"/>
                </a:solidFill>
                <a:latin typeface="Courier New" pitchFamily="49" charset="0"/>
                <a:cs typeface="Courier New" pitchFamily="49" charset="0"/>
              </a:rPr>
              <a:t>GPIO.output</a:t>
            </a:r>
            <a:r>
              <a:rPr lang="en-US" dirty="0" smtClean="0">
                <a:solidFill>
                  <a:srgbClr val="000000"/>
                </a:solidFill>
                <a:latin typeface="Courier New" pitchFamily="49" charset="0"/>
                <a:cs typeface="Courier New" pitchFamily="49" charset="0"/>
              </a:rPr>
              <a:t>(</a:t>
            </a:r>
            <a:r>
              <a:rPr lang="en-US" dirty="0" smtClean="0">
                <a:latin typeface="Courier New" pitchFamily="49" charset="0"/>
                <a:cs typeface="Courier New" pitchFamily="49" charset="0"/>
              </a:rPr>
              <a:t>LED(OR 32)</a:t>
            </a:r>
            <a:r>
              <a:rPr lang="en-US" dirty="0" smtClean="0">
                <a:solidFill>
                  <a:srgbClr val="000000"/>
                </a:solidFill>
                <a:latin typeface="Courier New" pitchFamily="49" charset="0"/>
                <a:cs typeface="Courier New" pitchFamily="49" charset="0"/>
              </a:rPr>
              <a:t>, GPIO.HIGH) </a:t>
            </a:r>
          </a:p>
          <a:p>
            <a:pPr lvl="0" eaLnBrk="0" fontAlgn="base" hangingPunct="0">
              <a:spcBef>
                <a:spcPct val="0"/>
              </a:spcBef>
              <a:spcAft>
                <a:spcPct val="0"/>
              </a:spcAft>
            </a:pPr>
            <a:endParaRPr lang="en-US" dirty="0" smtClean="0">
              <a:solidFill>
                <a:srgbClr val="000000"/>
              </a:solidFill>
              <a:latin typeface="Courier New" pitchFamily="49" charset="0"/>
              <a:cs typeface="Courier New" pitchFamily="49" charset="0"/>
            </a:endParaRPr>
          </a:p>
          <a:p>
            <a:pPr lvl="0" eaLnBrk="0" fontAlgn="base" hangingPunct="0">
              <a:spcBef>
                <a:spcPct val="0"/>
              </a:spcBef>
              <a:spcAft>
                <a:spcPct val="0"/>
              </a:spcAft>
            </a:pPr>
            <a:r>
              <a:rPr lang="en-US" dirty="0" err="1" smtClean="0">
                <a:solidFill>
                  <a:srgbClr val="000000"/>
                </a:solidFill>
                <a:latin typeface="Courier New" pitchFamily="49" charset="0"/>
                <a:cs typeface="Courier New" pitchFamily="49" charset="0"/>
              </a:rPr>
              <a:t>GPIO.output</a:t>
            </a:r>
            <a:r>
              <a:rPr lang="en-US" dirty="0" smtClean="0">
                <a:solidFill>
                  <a:srgbClr val="000000"/>
                </a:solidFill>
                <a:latin typeface="Courier New" pitchFamily="49" charset="0"/>
                <a:cs typeface="Courier New" pitchFamily="49" charset="0"/>
              </a:rPr>
              <a:t>(</a:t>
            </a:r>
            <a:r>
              <a:rPr lang="en-US" dirty="0" smtClean="0">
                <a:latin typeface="Courier New" pitchFamily="49" charset="0"/>
                <a:cs typeface="Courier New" pitchFamily="49" charset="0"/>
              </a:rPr>
              <a:t>LED(OR 32)</a:t>
            </a:r>
            <a:r>
              <a:rPr lang="en-US" dirty="0" smtClean="0">
                <a:solidFill>
                  <a:srgbClr val="000000"/>
                </a:solidFill>
                <a:latin typeface="Courier New" pitchFamily="49" charset="0"/>
                <a:cs typeface="Courier New" pitchFamily="49" charset="0"/>
              </a:rPr>
              <a:t>, GPIO.LOW)</a:t>
            </a:r>
          </a:p>
          <a:p>
            <a:pPr lvl="0" eaLnBrk="0" fontAlgn="base" hangingPunct="0">
              <a:spcBef>
                <a:spcPct val="0"/>
              </a:spcBef>
              <a:spcAft>
                <a:spcPct val="0"/>
              </a:spcAft>
            </a:pPr>
            <a:endParaRPr lang="en-US"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1B1C2A"/>
                </a:solidFill>
                <a:latin typeface="Lato"/>
                <a:cs typeface="Arial" pitchFamily="34" charset="0"/>
              </a:rPr>
              <a:t>This command simply says whether a voltage of 3.3V (HIGH) or 0V (LOW) should be applied.</a:t>
            </a:r>
            <a:endParaRPr lang="en-US" dirty="0" smtClean="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0"/>
            <a:ext cx="9144000" cy="4129295"/>
          </a:xfrm>
          <a:prstGeom prst="rect">
            <a:avLst/>
          </a:prstGeom>
          <a:solidFill>
            <a:srgbClr val="F0F0F0"/>
          </a:solidFill>
          <a:ln w="9525">
            <a:noFill/>
            <a:miter lim="800000"/>
            <a:headEnd/>
            <a:tailEnd/>
          </a:ln>
          <a:effectLst/>
        </p:spPr>
        <p:txBody>
          <a:bodyPr vert="horz" wrap="square" lIns="91440" tIns="0" rIns="91440" bIns="12696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1C2A"/>
                </a:solidFill>
                <a:effectLst/>
                <a:latin typeface="Arial" pitchFamily="34" charset="0"/>
                <a:cs typeface="Arial" pitchFamily="34" charset="0"/>
              </a:rPr>
              <a:t>If you want to build a small flashing circuit, you can e.g. do the following:</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for </a:t>
            </a:r>
            <a:r>
              <a:rPr kumimoji="0" lang="en-US" sz="2000" b="0" i="0" u="none" strike="noStrike" cap="none" normalizeH="0" baseline="0" dirty="0" err="1" smtClean="0">
                <a:ln>
                  <a:noFill/>
                </a:ln>
                <a:solidFill>
                  <a:schemeClr val="tx1"/>
                </a:solidFill>
                <a:effectLst/>
                <a:latin typeface="Courier New" pitchFamily="49" charset="0"/>
                <a:cs typeface="Courier New" pitchFamily="49" charset="0"/>
              </a:rPr>
              <a:t>i</a:t>
            </a: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in range(5):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p>
            <a:pPr lvl="0" eaLnBrk="0" fontAlgn="base" hangingPunct="0">
              <a:spcBef>
                <a:spcPct val="0"/>
              </a:spcBef>
              <a:spcAft>
                <a:spcPct val="0"/>
              </a:spcAf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smtClean="0">
                <a:ln>
                  <a:noFill/>
                </a:ln>
                <a:solidFill>
                  <a:schemeClr val="tx1"/>
                </a:solidFill>
                <a:effectLst/>
                <a:latin typeface="Courier New" pitchFamily="49" charset="0"/>
                <a:cs typeface="Courier New" pitchFamily="49" charset="0"/>
              </a:rPr>
              <a:t>GPIO.output</a:t>
            </a: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a:t>
            </a:r>
            <a:r>
              <a:rPr lang="en-US" sz="2000" dirty="0" smtClean="0">
                <a:latin typeface="Courier New" pitchFamily="49" charset="0"/>
                <a:cs typeface="Courier New" pitchFamily="49" charset="0"/>
              </a:rPr>
              <a:t>LED(OR 32), </a:t>
            </a: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GPIO.HIGH)</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smtClean="0">
                <a:ln>
                  <a:noFill/>
                </a:ln>
                <a:solidFill>
                  <a:schemeClr val="tx1"/>
                </a:solidFill>
                <a:effectLst/>
                <a:latin typeface="Courier New" pitchFamily="49" charset="0"/>
                <a:cs typeface="Courier New" pitchFamily="49" charset="0"/>
              </a:rPr>
              <a:t>time.sleep</a:t>
            </a: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(0.5) </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smtClean="0">
                <a:ln>
                  <a:noFill/>
                </a:ln>
                <a:solidFill>
                  <a:schemeClr val="tx1"/>
                </a:solidFill>
                <a:effectLst/>
                <a:latin typeface="Courier New" pitchFamily="49" charset="0"/>
                <a:cs typeface="Courier New" pitchFamily="49" charset="0"/>
              </a:rPr>
              <a:t>GPIO.output</a:t>
            </a: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(LED(OR 32), GPIO.LOW)</a:t>
            </a:r>
          </a:p>
          <a:p>
            <a:pPr marL="0" marR="0" lvl="0" indent="0"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 </a:t>
            </a:r>
            <a:r>
              <a:rPr kumimoji="0" lang="en-US" sz="2000" b="0" i="0" u="none" strike="noStrike" cap="none" normalizeH="0" baseline="0" dirty="0" err="1" smtClean="0">
                <a:ln>
                  <a:noFill/>
                </a:ln>
                <a:solidFill>
                  <a:schemeClr val="tx1"/>
                </a:solidFill>
                <a:effectLst/>
                <a:latin typeface="Courier New" pitchFamily="49" charset="0"/>
                <a:cs typeface="Courier New" pitchFamily="49" charset="0"/>
              </a:rPr>
              <a:t>time.sleep</a:t>
            </a:r>
            <a:r>
              <a:rPr kumimoji="0" lang="en-US" sz="2000" b="0" i="0" u="none" strike="noStrike" cap="none" normalizeH="0" baseline="0" dirty="0" smtClean="0">
                <a:ln>
                  <a:noFill/>
                </a:ln>
                <a:solidFill>
                  <a:schemeClr val="tx1"/>
                </a:solidFill>
                <a:effectLst/>
                <a:latin typeface="Courier New" pitchFamily="49" charset="0"/>
                <a:cs typeface="Courier New" pitchFamily="49" charset="0"/>
              </a:rPr>
              <a:t>(0.5)</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1C2A"/>
                </a:solidFill>
                <a:effectLst/>
                <a:latin typeface="Lato"/>
                <a:cs typeface="Arial" pitchFamily="34" charset="0"/>
              </a:rPr>
              <a:t/>
            </a:r>
            <a:br>
              <a:rPr kumimoji="0" lang="en-US" sz="2000" b="0" i="0" u="none" strike="noStrike" cap="none" normalizeH="0" baseline="0" dirty="0" smtClean="0">
                <a:ln>
                  <a:noFill/>
                </a:ln>
                <a:solidFill>
                  <a:srgbClr val="1B1C2A"/>
                </a:solidFill>
                <a:effectLst/>
                <a:latin typeface="Lato"/>
                <a:cs typeface="Arial" pitchFamily="34" charset="0"/>
              </a:rPr>
            </a:b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0" y="4143380"/>
            <a:ext cx="9001156" cy="923330"/>
          </a:xfrm>
          <a:prstGeom prst="rect">
            <a:avLst/>
          </a:prstGeom>
        </p:spPr>
        <p:txBody>
          <a:bodyPr wrap="square">
            <a:spAutoFit/>
          </a:bodyPr>
          <a:lstStyle/>
          <a:p>
            <a:r>
              <a:rPr lang="en-US" dirty="0"/>
              <a:t>This turns the LED on and off 5 times, waiting for half a second in between before changing the status.</a:t>
            </a:r>
          </a:p>
          <a:p>
            <a:r>
              <a:rPr lang="en-US" dirty="0"/>
              <a:t> </a:t>
            </a:r>
          </a:p>
        </p:txBody>
      </p:sp>
      <p:sp>
        <p:nvSpPr>
          <p:cNvPr id="6" name="Rectangle 5"/>
          <p:cNvSpPr/>
          <p:nvPr/>
        </p:nvSpPr>
        <p:spPr>
          <a:xfrm>
            <a:off x="0" y="5380672"/>
            <a:ext cx="8630889" cy="1477328"/>
          </a:xfrm>
          <a:prstGeom prst="rect">
            <a:avLst/>
          </a:prstGeom>
        </p:spPr>
        <p:txBody>
          <a:bodyPr wrap="none">
            <a:spAutoFit/>
          </a:bodyPr>
          <a:lstStyle/>
          <a:p>
            <a:r>
              <a:rPr lang="en-US" b="1" dirty="0" smtClean="0"/>
              <a:t>GPIO.setwarnings false:-</a:t>
            </a:r>
            <a:endParaRPr lang="en-US" dirty="0" smtClean="0"/>
          </a:p>
          <a:p>
            <a:endParaRPr lang="en-US" dirty="0" smtClean="0"/>
          </a:p>
          <a:p>
            <a:r>
              <a:rPr lang="en-US" dirty="0" smtClean="0"/>
              <a:t>As the message says add </a:t>
            </a:r>
            <a:r>
              <a:rPr lang="en-US" dirty="0" err="1" smtClean="0"/>
              <a:t>GPIO.setwarnings</a:t>
            </a:r>
            <a:r>
              <a:rPr lang="en-US" dirty="0" smtClean="0"/>
              <a:t>(False) to the start of your script to disable </a:t>
            </a:r>
          </a:p>
          <a:p>
            <a:r>
              <a:rPr lang="en-US" dirty="0" smtClean="0"/>
              <a:t>warnings.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681682"/>
          </a:xfrm>
        </p:spPr>
        <p:txBody>
          <a:bodyPr>
            <a:normAutofit/>
          </a:bodyPr>
          <a:lstStyle/>
          <a:p>
            <a:r>
              <a:rPr lang="en-IN" b="1" dirty="0"/>
              <a:t>Aim: </a:t>
            </a:r>
            <a:r>
              <a:rPr lang="en-IN" dirty="0"/>
              <a:t>To Interfacing HC-SR501 PIR Motion Sensor with Raspberry Pi and display a message on monitor Screen when motion is detected</a:t>
            </a:r>
            <a:r>
              <a:rPr lang="en-IN" dirty="0" smtClean="0"/>
              <a:t>.</a:t>
            </a:r>
          </a:p>
          <a:p>
            <a:endParaRPr lang="en-US" dirty="0"/>
          </a:p>
          <a:p>
            <a:r>
              <a:rPr lang="en-IN" b="1" dirty="0"/>
              <a:t>Apparatus</a:t>
            </a:r>
            <a:endParaRPr lang="en-US" dirty="0"/>
          </a:p>
          <a:p>
            <a:pPr lvl="0"/>
            <a:r>
              <a:rPr lang="en-IN" dirty="0"/>
              <a:t>Raspberry pi 3 board</a:t>
            </a:r>
            <a:endParaRPr lang="en-US" dirty="0"/>
          </a:p>
          <a:p>
            <a:pPr lvl="0"/>
            <a:r>
              <a:rPr lang="en-IN" dirty="0"/>
              <a:t>HC-SR501 PIR Motion sensor</a:t>
            </a:r>
            <a:endParaRPr lang="en-US" dirty="0"/>
          </a:p>
          <a:p>
            <a:pPr lvl="0"/>
            <a:r>
              <a:rPr lang="en-IN" dirty="0"/>
              <a:t>Bread Board</a:t>
            </a:r>
            <a:endParaRPr lang="en-US" dirty="0"/>
          </a:p>
          <a:p>
            <a:pPr lvl="0"/>
            <a:r>
              <a:rPr lang="en-IN" dirty="0"/>
              <a:t>Connecting wires</a:t>
            </a: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52"/>
            <a:ext cx="8929718" cy="6572296"/>
          </a:xfrm>
        </p:spPr>
        <p:txBody>
          <a:bodyPr>
            <a:normAutofit/>
          </a:bodyPr>
          <a:lstStyle/>
          <a:p>
            <a:pPr>
              <a:buNone/>
            </a:pPr>
            <a:r>
              <a:rPr lang="en-IN" b="1" u="sng" dirty="0" smtClean="0"/>
              <a:t>Theory:-</a:t>
            </a:r>
            <a:endParaRPr lang="en-US" b="1" u="sng" dirty="0"/>
          </a:p>
          <a:p>
            <a:r>
              <a:rPr lang="en-IN" dirty="0"/>
              <a:t>A PIR (Passive infrared) sensor can be used to detect these passive radiations. All living beings radiate energy to the surroundings in the form of infrared radiations which are invisible to human eyes. When an object (human or animal) emitting infrared radiations passes through the field of view of the sensor, it detects the change in temperature and therefore can be used to detect motion</a:t>
            </a:r>
            <a:r>
              <a:rPr lang="en-IN" dirty="0" smtClean="0"/>
              <a:t>.</a:t>
            </a:r>
          </a:p>
          <a:p>
            <a:pPr>
              <a:buNone/>
            </a:pPr>
            <a:endParaRPr lang="en-US" dirty="0"/>
          </a:p>
          <a:p>
            <a:r>
              <a:rPr lang="en-IN" dirty="0"/>
              <a:t>HC-SR501 is a PIR sensor which uses differential detection with two </a:t>
            </a:r>
            <a:r>
              <a:rPr lang="en-IN" dirty="0" err="1"/>
              <a:t>pyroelectric</a:t>
            </a:r>
            <a:r>
              <a:rPr lang="en-IN" dirty="0"/>
              <a:t> infrared sensors. By taking difference of the values, the average temperature from the field of view of sensor is removed and thereby reducing false positives</a:t>
            </a:r>
            <a:r>
              <a:rPr lang="en-IN" dirty="0" smtClean="0"/>
              <a:t>.</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929066"/>
            <a:ext cx="9001156" cy="2840039"/>
          </a:xfrm>
        </p:spPr>
        <p:txBody>
          <a:bodyPr>
            <a:normAutofit/>
          </a:bodyPr>
          <a:lstStyle/>
          <a:p>
            <a:r>
              <a:rPr lang="en-IN" dirty="0"/>
              <a:t>The module has a rectangular window with two sub probes 1 and 2 located at two ends of the rectangle. When a body emitting infrared radiation moves from side to side, the time for each probe for detection varies. Larger the time difference, more sensitive the device. It also uses a Fresnel lens to improve sensing aperture and filter in infrared wave</a:t>
            </a:r>
            <a:endParaRPr lang="en-US" dirty="0"/>
          </a:p>
          <a:p>
            <a:endParaRPr lang="en-US" dirty="0"/>
          </a:p>
        </p:txBody>
      </p:sp>
      <p:pic>
        <p:nvPicPr>
          <p:cNvPr id="15362" name="Picture 2"/>
          <p:cNvPicPr>
            <a:picLocks noChangeAspect="1" noChangeArrowheads="1"/>
          </p:cNvPicPr>
          <p:nvPr/>
        </p:nvPicPr>
        <p:blipFill>
          <a:blip r:embed="rId2"/>
          <a:srcRect/>
          <a:stretch>
            <a:fillRect/>
          </a:stretch>
        </p:blipFill>
        <p:spPr bwMode="auto">
          <a:xfrm>
            <a:off x="714348" y="0"/>
            <a:ext cx="7715304" cy="365281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53120"/>
          </a:xfrm>
        </p:spPr>
        <p:txBody>
          <a:bodyPr>
            <a:normAutofit/>
          </a:bodyPr>
          <a:lstStyle/>
          <a:p>
            <a:r>
              <a:rPr lang="en-IN" b="1" dirty="0" smtClean="0"/>
              <a:t>Adjustment</a:t>
            </a:r>
          </a:p>
          <a:p>
            <a:pPr>
              <a:buNone/>
            </a:pPr>
            <a:endParaRPr lang="en-US" dirty="0"/>
          </a:p>
          <a:p>
            <a:pPr lvl="0"/>
            <a:r>
              <a:rPr lang="en-IN" dirty="0"/>
              <a:t>For adjusting the </a:t>
            </a:r>
            <a:r>
              <a:rPr lang="en-IN" b="1" dirty="0"/>
              <a:t>detection delay</a:t>
            </a:r>
            <a:r>
              <a:rPr lang="en-IN" dirty="0"/>
              <a:t> (0.3 seconds to 600 seconds): Turn the potentiometer clockwise to increase and anticlockwise to </a:t>
            </a:r>
            <a:r>
              <a:rPr lang="en-IN" dirty="0" smtClean="0"/>
              <a:t>decrease</a:t>
            </a:r>
          </a:p>
          <a:p>
            <a:pPr lvl="0"/>
            <a:endParaRPr lang="en-US" dirty="0"/>
          </a:p>
          <a:p>
            <a:pPr lvl="0"/>
            <a:r>
              <a:rPr lang="en-IN" dirty="0"/>
              <a:t>For adjusting the </a:t>
            </a:r>
            <a:r>
              <a:rPr lang="en-IN" b="1" dirty="0"/>
              <a:t>sensing distance</a:t>
            </a:r>
            <a:r>
              <a:rPr lang="en-IN" dirty="0"/>
              <a:t> (3 meters to 7 meters): Turn the potentiometer clockwise to increase and anticlockwise to decrease</a:t>
            </a: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71744"/>
            <a:ext cx="9144000" cy="3554419"/>
          </a:xfrm>
        </p:spPr>
        <p:txBody>
          <a:bodyPr>
            <a:normAutofit lnSpcReduction="10000"/>
          </a:bodyPr>
          <a:lstStyle/>
          <a:p>
            <a:r>
              <a:rPr lang="en-IN" b="1" dirty="0"/>
              <a:t>HC-SR501 PIR sensor has 3 pins</a:t>
            </a:r>
            <a:r>
              <a:rPr lang="en-IN" b="1" dirty="0" smtClean="0"/>
              <a:t>:</a:t>
            </a:r>
          </a:p>
          <a:p>
            <a:pPr>
              <a:buNone/>
            </a:pPr>
            <a:endParaRPr lang="en-US" dirty="0"/>
          </a:p>
          <a:p>
            <a:r>
              <a:rPr lang="en-IN" dirty="0" smtClean="0"/>
              <a:t>1)</a:t>
            </a:r>
            <a:r>
              <a:rPr lang="en-US" dirty="0" smtClean="0"/>
              <a:t> </a:t>
            </a:r>
            <a:r>
              <a:rPr lang="en-IN" dirty="0" smtClean="0">
                <a:solidFill>
                  <a:srgbClr val="FF0000"/>
                </a:solidFill>
              </a:rPr>
              <a:t>VCC</a:t>
            </a:r>
            <a:endParaRPr lang="en-US" dirty="0">
              <a:solidFill>
                <a:srgbClr val="FF0000"/>
              </a:solidFill>
            </a:endParaRPr>
          </a:p>
          <a:p>
            <a:pPr>
              <a:buNone/>
            </a:pPr>
            <a:r>
              <a:rPr lang="en-IN" dirty="0" smtClean="0"/>
              <a:t>         Connect </a:t>
            </a:r>
            <a:r>
              <a:rPr lang="en-IN" dirty="0"/>
              <a:t>to power supply (4.5v to 20V, typically 5V )</a:t>
            </a:r>
            <a:endParaRPr lang="en-US" dirty="0"/>
          </a:p>
          <a:p>
            <a:r>
              <a:rPr lang="en-IN" dirty="0" smtClean="0"/>
              <a:t>2)</a:t>
            </a:r>
            <a:r>
              <a:rPr lang="en-US" dirty="0" smtClean="0"/>
              <a:t>  </a:t>
            </a:r>
            <a:r>
              <a:rPr lang="en-IN" dirty="0" smtClean="0">
                <a:solidFill>
                  <a:srgbClr val="FF0000"/>
                </a:solidFill>
              </a:rPr>
              <a:t>OUTPUT</a:t>
            </a:r>
            <a:endParaRPr lang="en-US" dirty="0">
              <a:solidFill>
                <a:srgbClr val="FF0000"/>
              </a:solidFill>
            </a:endParaRPr>
          </a:p>
          <a:p>
            <a:pPr>
              <a:buNone/>
            </a:pPr>
            <a:r>
              <a:rPr lang="en-IN" dirty="0" smtClean="0"/>
              <a:t>          Connect </a:t>
            </a:r>
            <a:r>
              <a:rPr lang="en-IN" dirty="0"/>
              <a:t>to raspberry pi pin (as per your program)</a:t>
            </a:r>
            <a:endParaRPr lang="en-US" dirty="0"/>
          </a:p>
          <a:p>
            <a:r>
              <a:rPr lang="en-IN" dirty="0" smtClean="0"/>
              <a:t>3</a:t>
            </a:r>
            <a:r>
              <a:rPr lang="en-US" dirty="0" smtClean="0"/>
              <a:t> ) </a:t>
            </a:r>
            <a:r>
              <a:rPr lang="en-IN" dirty="0" smtClean="0">
                <a:solidFill>
                  <a:srgbClr val="FF0000"/>
                </a:solidFill>
              </a:rPr>
              <a:t>GND</a:t>
            </a:r>
            <a:endParaRPr lang="en-US" dirty="0">
              <a:solidFill>
                <a:srgbClr val="FF0000"/>
              </a:solidFill>
            </a:endParaRPr>
          </a:p>
          <a:p>
            <a:pPr>
              <a:buNone/>
            </a:pPr>
            <a:r>
              <a:rPr lang="en-IN" dirty="0" smtClean="0"/>
              <a:t>         Connect </a:t>
            </a:r>
            <a:r>
              <a:rPr lang="en-IN" dirty="0"/>
              <a:t>to GND supply</a:t>
            </a:r>
            <a:endParaRPr lang="en-US" dirty="0"/>
          </a:p>
          <a:p>
            <a:endParaRPr lang="en-US" dirty="0"/>
          </a:p>
        </p:txBody>
      </p:sp>
      <p:pic>
        <p:nvPicPr>
          <p:cNvPr id="16386" name="Picture 2"/>
          <p:cNvPicPr>
            <a:picLocks noChangeAspect="1" noChangeArrowheads="1"/>
          </p:cNvPicPr>
          <p:nvPr/>
        </p:nvPicPr>
        <p:blipFill>
          <a:blip r:embed="rId2"/>
          <a:srcRect/>
          <a:stretch>
            <a:fillRect/>
          </a:stretch>
        </p:blipFill>
        <p:spPr bwMode="auto">
          <a:xfrm>
            <a:off x="214282" y="357166"/>
            <a:ext cx="2332038" cy="1895475"/>
          </a:xfrm>
          <a:prstGeom prst="rect">
            <a:avLst/>
          </a:prstGeom>
          <a:noFill/>
          <a:ln w="9525">
            <a:noFill/>
            <a:miter lim="800000"/>
            <a:headEnd/>
            <a:tailEnd/>
          </a:ln>
        </p:spPr>
      </p:pic>
      <p:sp>
        <p:nvSpPr>
          <p:cNvPr id="16387" name="Rectangle 3"/>
          <p:cNvSpPr>
            <a:spLocks noChangeArrowheads="1"/>
          </p:cNvSpPr>
          <p:nvPr/>
        </p:nvSpPr>
        <p:spPr bwMode="auto">
          <a:xfrm>
            <a:off x="2643174" y="500042"/>
            <a:ext cx="6500826"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Interfacing HC-SR501 with Raspberry Pi is simple because the output of sensor is Pi responsive </a:t>
            </a:r>
            <a:r>
              <a:rPr kumimoji="0" lang="en-US" sz="2400" b="0" i="0" u="none" strike="noStrike" cap="none" normalizeH="0" baseline="0" dirty="0" err="1" smtClean="0">
                <a:ln>
                  <a:noFill/>
                </a:ln>
                <a:solidFill>
                  <a:srgbClr val="333333"/>
                </a:solidFill>
                <a:effectLst/>
                <a:latin typeface="Arial" pitchFamily="34" charset="0"/>
                <a:ea typeface="Times New Roman" pitchFamily="18" charset="0"/>
                <a:cs typeface="Arial" pitchFamily="34" charset="0"/>
              </a:rPr>
              <a:t>ie</a:t>
            </a:r>
            <a:r>
              <a:rPr kumimoji="0" lang="en-US" sz="2400" b="0" i="0" u="none" strike="noStrike" cap="none" normalizeH="0" baseline="0" dirty="0" smtClean="0">
                <a:ln>
                  <a:noFill/>
                </a:ln>
                <a:solidFill>
                  <a:srgbClr val="333333"/>
                </a:solidFill>
                <a:effectLst/>
                <a:latin typeface="Arial" pitchFamily="34" charset="0"/>
                <a:ea typeface="Times New Roman" pitchFamily="18" charset="0"/>
                <a:cs typeface="Arial" pitchFamily="34" charset="0"/>
              </a:rPr>
              <a:t>. 3.3V and it can be powered from the 5V rail of  Pi.</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654032"/>
          </a:xfrm>
        </p:spPr>
        <p:txBody>
          <a:bodyPr>
            <a:noAutofit/>
          </a:bodyPr>
          <a:lstStyle/>
          <a:p>
            <a:pPr algn="ctr"/>
            <a:r>
              <a:rPr lang="en-US" sz="2800" dirty="0"/>
              <a:t/>
            </a:r>
            <a:br>
              <a:rPr lang="en-US" sz="2800" dirty="0"/>
            </a:br>
            <a:r>
              <a:rPr lang="en-IN" sz="2800" b="1" u="sng" dirty="0" smtClean="0"/>
              <a:t> Circuit Connections</a:t>
            </a:r>
            <a:endParaRPr lang="en-US" sz="2800" u="sng" dirty="0"/>
          </a:p>
        </p:txBody>
      </p:sp>
      <p:pic>
        <p:nvPicPr>
          <p:cNvPr id="19458" name="Picture 2"/>
          <p:cNvPicPr>
            <a:picLocks noChangeAspect="1" noChangeArrowheads="1"/>
          </p:cNvPicPr>
          <p:nvPr/>
        </p:nvPicPr>
        <p:blipFill>
          <a:blip r:embed="rId2"/>
          <a:srcRect/>
          <a:stretch>
            <a:fillRect/>
          </a:stretch>
        </p:blipFill>
        <p:spPr bwMode="auto">
          <a:xfrm>
            <a:off x="142844" y="1071546"/>
            <a:ext cx="5500726" cy="5376914"/>
          </a:xfrm>
          <a:prstGeom prst="rect">
            <a:avLst/>
          </a:prstGeom>
          <a:noFill/>
          <a:ln w="9525">
            <a:noFill/>
            <a:miter lim="800000"/>
            <a:headEnd/>
            <a:tailEnd/>
          </a:ln>
        </p:spPr>
      </p:pic>
      <p:sp>
        <p:nvSpPr>
          <p:cNvPr id="19459" name="Rectangle 3"/>
          <p:cNvSpPr>
            <a:spLocks noChangeArrowheads="1"/>
          </p:cNvSpPr>
          <p:nvPr/>
        </p:nvSpPr>
        <p:spPr bwMode="auto">
          <a:xfrm>
            <a:off x="3143240" y="928670"/>
            <a:ext cx="1928826" cy="2923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rgbClr val="333333"/>
                </a:solidFill>
                <a:effectLst/>
                <a:latin typeface="Arial" pitchFamily="34" charset="0"/>
                <a:ea typeface="Times New Roman" pitchFamily="18" charset="0"/>
                <a:cs typeface="Times New Roman" pitchFamily="18" charset="0"/>
              </a:rPr>
              <a:t>Connections: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7" name="Table 6"/>
          <p:cNvGraphicFramePr>
            <a:graphicFrameLocks noGrp="1"/>
          </p:cNvGraphicFramePr>
          <p:nvPr/>
        </p:nvGraphicFramePr>
        <p:xfrm>
          <a:off x="2214546" y="1285860"/>
          <a:ext cx="6929454" cy="2428892"/>
        </p:xfrm>
        <a:graphic>
          <a:graphicData uri="http://schemas.openxmlformats.org/drawingml/2006/table">
            <a:tbl>
              <a:tblPr/>
              <a:tblGrid>
                <a:gridCol w="2309818"/>
                <a:gridCol w="2309818"/>
                <a:gridCol w="2309818"/>
              </a:tblGrid>
              <a:tr h="607223">
                <a:tc>
                  <a:txBody>
                    <a:bodyPr/>
                    <a:lstStyle/>
                    <a:p>
                      <a:pPr algn="ctr">
                        <a:lnSpc>
                          <a:spcPct val="107000"/>
                        </a:lnSpc>
                        <a:spcAft>
                          <a:spcPts val="0"/>
                        </a:spcAft>
                      </a:pPr>
                      <a:r>
                        <a:rPr lang="en-IN" sz="1300" b="1" dirty="0">
                          <a:latin typeface="Calibri"/>
                          <a:ea typeface="Times New Roman"/>
                          <a:cs typeface="Mangal"/>
                        </a:rPr>
                        <a:t> </a:t>
                      </a:r>
                      <a:endParaRPr lang="en-US" sz="1100" dirty="0">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c>
                  <a:txBody>
                    <a:bodyPr/>
                    <a:lstStyle/>
                    <a:p>
                      <a:pPr algn="ctr">
                        <a:lnSpc>
                          <a:spcPct val="107000"/>
                        </a:lnSpc>
                        <a:spcAft>
                          <a:spcPts val="0"/>
                        </a:spcAft>
                      </a:pPr>
                      <a:r>
                        <a:rPr lang="en-IN" sz="1300" b="1">
                          <a:latin typeface="Calibri"/>
                          <a:ea typeface="Times New Roman"/>
                          <a:cs typeface="Mangal"/>
                        </a:rPr>
                        <a:t>PIR sensor</a:t>
                      </a:r>
                      <a:endParaRPr lang="en-US" sz="1100">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c>
                  <a:txBody>
                    <a:bodyPr/>
                    <a:lstStyle/>
                    <a:p>
                      <a:pPr algn="ctr">
                        <a:lnSpc>
                          <a:spcPct val="107000"/>
                        </a:lnSpc>
                        <a:spcAft>
                          <a:spcPts val="0"/>
                        </a:spcAft>
                      </a:pPr>
                      <a:r>
                        <a:rPr lang="en-IN" sz="1300" b="1" dirty="0">
                          <a:latin typeface="Calibri"/>
                          <a:ea typeface="Times New Roman"/>
                          <a:cs typeface="Mangal"/>
                        </a:rPr>
                        <a:t>Raspberry Pi</a:t>
                      </a:r>
                      <a:endParaRPr lang="en-US" sz="1100" dirty="0">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r>
              <a:tr h="607223">
                <a:tc>
                  <a:txBody>
                    <a:bodyPr/>
                    <a:lstStyle/>
                    <a:p>
                      <a:pPr algn="ctr">
                        <a:lnSpc>
                          <a:spcPct val="107000"/>
                        </a:lnSpc>
                        <a:spcAft>
                          <a:spcPts val="0"/>
                        </a:spcAft>
                      </a:pPr>
                      <a:r>
                        <a:rPr lang="en-IN" sz="1300" b="1" dirty="0">
                          <a:latin typeface="Calibri"/>
                          <a:ea typeface="Times New Roman"/>
                          <a:cs typeface="Mangal"/>
                        </a:rPr>
                        <a:t>1</a:t>
                      </a:r>
                      <a:endParaRPr lang="en-US" sz="1100" b="1" dirty="0">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c>
                  <a:txBody>
                    <a:bodyPr/>
                    <a:lstStyle/>
                    <a:p>
                      <a:pPr algn="ctr">
                        <a:lnSpc>
                          <a:spcPct val="107000"/>
                        </a:lnSpc>
                        <a:spcAft>
                          <a:spcPts val="0"/>
                        </a:spcAft>
                      </a:pPr>
                      <a:r>
                        <a:rPr lang="en-IN" sz="1300" b="1">
                          <a:latin typeface="Times New Roman"/>
                          <a:ea typeface="Times New Roman"/>
                          <a:cs typeface="Mangal"/>
                        </a:rPr>
                        <a:t>Vcc (RED wire)</a:t>
                      </a:r>
                      <a:endParaRPr lang="en-US" sz="1100" b="1">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c>
                  <a:txBody>
                    <a:bodyPr/>
                    <a:lstStyle/>
                    <a:p>
                      <a:pPr algn="ctr">
                        <a:lnSpc>
                          <a:spcPct val="107000"/>
                        </a:lnSpc>
                        <a:spcAft>
                          <a:spcPts val="0"/>
                        </a:spcAft>
                      </a:pPr>
                      <a:r>
                        <a:rPr lang="en-IN" sz="1300" b="1">
                          <a:latin typeface="Times New Roman"/>
                          <a:ea typeface="Times New Roman"/>
                          <a:cs typeface="Mangal"/>
                        </a:rPr>
                        <a:t>Pin 2</a:t>
                      </a:r>
                      <a:endParaRPr lang="en-US" sz="1100" b="1">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r>
              <a:tr h="607223">
                <a:tc>
                  <a:txBody>
                    <a:bodyPr/>
                    <a:lstStyle/>
                    <a:p>
                      <a:pPr algn="ctr">
                        <a:lnSpc>
                          <a:spcPct val="107000"/>
                        </a:lnSpc>
                        <a:spcAft>
                          <a:spcPts val="0"/>
                        </a:spcAft>
                      </a:pPr>
                      <a:r>
                        <a:rPr lang="en-IN" sz="1300" b="1" dirty="0">
                          <a:latin typeface="Calibri"/>
                          <a:ea typeface="Times New Roman"/>
                          <a:cs typeface="Mangal"/>
                        </a:rPr>
                        <a:t>2</a:t>
                      </a:r>
                      <a:endParaRPr lang="en-US" sz="1100" b="1" dirty="0">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c>
                  <a:txBody>
                    <a:bodyPr/>
                    <a:lstStyle/>
                    <a:p>
                      <a:pPr algn="ctr">
                        <a:lnSpc>
                          <a:spcPct val="107000"/>
                        </a:lnSpc>
                        <a:spcAft>
                          <a:spcPts val="0"/>
                        </a:spcAft>
                      </a:pPr>
                      <a:r>
                        <a:rPr lang="en-IN" sz="1300" b="1" dirty="0">
                          <a:latin typeface="Times New Roman"/>
                          <a:ea typeface="Times New Roman"/>
                          <a:cs typeface="Mangal"/>
                        </a:rPr>
                        <a:t>Output (Yellow wire)</a:t>
                      </a:r>
                      <a:endParaRPr lang="en-US" sz="1100" b="1" dirty="0">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c>
                  <a:txBody>
                    <a:bodyPr/>
                    <a:lstStyle/>
                    <a:p>
                      <a:pPr algn="ctr">
                        <a:lnSpc>
                          <a:spcPct val="107000"/>
                        </a:lnSpc>
                        <a:spcAft>
                          <a:spcPts val="0"/>
                        </a:spcAft>
                      </a:pPr>
                      <a:r>
                        <a:rPr lang="en-IN" sz="1300" b="1">
                          <a:latin typeface="Times New Roman"/>
                          <a:ea typeface="Times New Roman"/>
                          <a:cs typeface="Mangal"/>
                        </a:rPr>
                        <a:t>Pin 16 (GPIO 23)</a:t>
                      </a:r>
                      <a:endParaRPr lang="en-US" sz="1100" b="1">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r>
              <a:tr h="607223">
                <a:tc>
                  <a:txBody>
                    <a:bodyPr/>
                    <a:lstStyle/>
                    <a:p>
                      <a:pPr algn="ctr">
                        <a:lnSpc>
                          <a:spcPct val="107000"/>
                        </a:lnSpc>
                        <a:spcAft>
                          <a:spcPts val="0"/>
                        </a:spcAft>
                      </a:pPr>
                      <a:r>
                        <a:rPr lang="en-IN" sz="1300" b="1">
                          <a:latin typeface="Calibri"/>
                          <a:ea typeface="Times New Roman"/>
                          <a:cs typeface="Mangal"/>
                        </a:rPr>
                        <a:t>3</a:t>
                      </a:r>
                      <a:endParaRPr lang="en-US" sz="1100" b="1">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c>
                  <a:txBody>
                    <a:bodyPr/>
                    <a:lstStyle/>
                    <a:p>
                      <a:pPr algn="ctr">
                        <a:lnSpc>
                          <a:spcPct val="107000"/>
                        </a:lnSpc>
                        <a:spcAft>
                          <a:spcPts val="0"/>
                        </a:spcAft>
                      </a:pPr>
                      <a:r>
                        <a:rPr lang="en-IN" sz="1300" b="1" dirty="0" err="1">
                          <a:latin typeface="Times New Roman"/>
                          <a:ea typeface="Times New Roman"/>
                          <a:cs typeface="Mangal"/>
                        </a:rPr>
                        <a:t>Gnd</a:t>
                      </a:r>
                      <a:r>
                        <a:rPr lang="en-IN" sz="1300" b="1" dirty="0">
                          <a:latin typeface="Times New Roman"/>
                          <a:ea typeface="Times New Roman"/>
                          <a:cs typeface="Mangal"/>
                        </a:rPr>
                        <a:t> (Black wire)</a:t>
                      </a:r>
                      <a:endParaRPr lang="en-US" sz="1100" b="1" dirty="0">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c>
                  <a:txBody>
                    <a:bodyPr/>
                    <a:lstStyle/>
                    <a:p>
                      <a:pPr algn="ctr">
                        <a:lnSpc>
                          <a:spcPct val="107000"/>
                        </a:lnSpc>
                        <a:spcAft>
                          <a:spcPts val="0"/>
                        </a:spcAft>
                      </a:pPr>
                      <a:r>
                        <a:rPr lang="en-IN" sz="1300" b="1" dirty="0">
                          <a:latin typeface="Times New Roman"/>
                          <a:ea typeface="Times New Roman"/>
                          <a:cs typeface="Mangal"/>
                        </a:rPr>
                        <a:t>Pin 6</a:t>
                      </a:r>
                      <a:endParaRPr lang="en-US" sz="1100" b="1" dirty="0">
                        <a:latin typeface="Calibri"/>
                        <a:ea typeface="Times New Roman"/>
                        <a:cs typeface="Mangal"/>
                      </a:endParaRPr>
                    </a:p>
                  </a:txBody>
                  <a:tcPr marL="66675" marR="66675" marT="66675" marB="66675" anchor="b">
                    <a:lnL w="12700" cap="flat" cmpd="sng" algn="ctr">
                      <a:solidFill>
                        <a:srgbClr val="EAEAEA"/>
                      </a:solidFill>
                      <a:prstDash val="solid"/>
                      <a:round/>
                      <a:headEnd type="none" w="med" len="med"/>
                      <a:tailEnd type="none" w="med" len="med"/>
                    </a:lnL>
                    <a:lnR w="12700" cap="flat" cmpd="sng" algn="ctr">
                      <a:solidFill>
                        <a:srgbClr val="EAEAEA"/>
                      </a:solidFill>
                      <a:prstDash val="solid"/>
                      <a:round/>
                      <a:headEnd type="none" w="med" len="med"/>
                      <a:tailEnd type="none" w="med" len="med"/>
                    </a:lnR>
                    <a:lnT w="12700" cap="flat" cmpd="sng" algn="ctr">
                      <a:solidFill>
                        <a:srgbClr val="EAEAEA"/>
                      </a:solidFill>
                      <a:prstDash val="solid"/>
                      <a:round/>
                      <a:headEnd type="none" w="med" len="med"/>
                      <a:tailEnd type="none" w="med" len="med"/>
                    </a:lnT>
                    <a:lnB w="12700" cap="flat" cmpd="sng" algn="ctr">
                      <a:solidFill>
                        <a:srgbClr val="EAEAEA"/>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srcRect/>
          <a:stretch>
            <a:fillRect/>
          </a:stretch>
        </p:blipFill>
        <p:spPr bwMode="auto">
          <a:xfrm>
            <a:off x="1785918" y="0"/>
            <a:ext cx="7358114" cy="6858000"/>
          </a:xfrm>
          <a:prstGeom prst="rect">
            <a:avLst/>
          </a:prstGeom>
          <a:noFill/>
          <a:ln w="9525">
            <a:noFill/>
            <a:miter lim="800000"/>
            <a:headEnd/>
            <a:tailEnd/>
          </a:ln>
          <a:effectLst/>
        </p:spPr>
      </p:pic>
      <p:sp>
        <p:nvSpPr>
          <p:cNvPr id="9" name="Rectangle 8"/>
          <p:cNvSpPr/>
          <p:nvPr/>
        </p:nvSpPr>
        <p:spPr>
          <a:xfrm>
            <a:off x="0" y="0"/>
            <a:ext cx="1643042" cy="461665"/>
          </a:xfrm>
          <a:prstGeom prst="rect">
            <a:avLst/>
          </a:prstGeom>
        </p:spPr>
        <p:txBody>
          <a:bodyPr wrap="square">
            <a:spAutoFit/>
          </a:bodyPr>
          <a:lstStyle/>
          <a:p>
            <a:r>
              <a:rPr lang="en-IN" sz="2400" b="1" dirty="0" smtClean="0"/>
              <a:t>Program1</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785786" y="428604"/>
            <a:ext cx="7715304" cy="4071966"/>
          </a:xfrm>
          <a:prstGeom prst="rect">
            <a:avLst/>
          </a:prstGeom>
          <a:noFill/>
          <a:ln w="9525">
            <a:noFill/>
            <a:miter lim="800000"/>
            <a:headEnd/>
            <a:tailEnd/>
          </a:ln>
        </p:spPr>
      </p:pic>
      <p:graphicFrame>
        <p:nvGraphicFramePr>
          <p:cNvPr id="5" name="Table 4"/>
          <p:cNvGraphicFramePr>
            <a:graphicFrameLocks noGrp="1"/>
          </p:cNvGraphicFramePr>
          <p:nvPr/>
        </p:nvGraphicFramePr>
        <p:xfrm>
          <a:off x="785786" y="4502745"/>
          <a:ext cx="7715304" cy="2283841"/>
        </p:xfrm>
        <a:graphic>
          <a:graphicData uri="http://schemas.openxmlformats.org/drawingml/2006/table">
            <a:tbl>
              <a:tblPr/>
              <a:tblGrid>
                <a:gridCol w="2571768"/>
                <a:gridCol w="2571768"/>
                <a:gridCol w="2571768"/>
              </a:tblGrid>
              <a:tr h="0">
                <a:tc>
                  <a:txBody>
                    <a:bodyPr/>
                    <a:lstStyle/>
                    <a:p>
                      <a:pPr algn="ctr">
                        <a:lnSpc>
                          <a:spcPct val="107000"/>
                        </a:lnSpc>
                        <a:spcAft>
                          <a:spcPts val="0"/>
                        </a:spcAft>
                      </a:pPr>
                      <a:r>
                        <a:rPr lang="en-IN" sz="1300" b="1" dirty="0">
                          <a:latin typeface="Calibri"/>
                          <a:ea typeface="Times New Roman"/>
                          <a:cs typeface="Mangal"/>
                        </a:rPr>
                        <a:t> </a:t>
                      </a:r>
                      <a:endParaRPr lang="en-US" sz="1100" dirty="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a:lnSpc>
                          <a:spcPct val="107000"/>
                        </a:lnSpc>
                        <a:spcAft>
                          <a:spcPts val="0"/>
                        </a:spcAft>
                      </a:pPr>
                      <a:r>
                        <a:rPr lang="en-IN" sz="1300" b="1" dirty="0">
                          <a:solidFill>
                            <a:srgbClr val="CF2E2E"/>
                          </a:solidFill>
                          <a:latin typeface="Times New Roman"/>
                          <a:ea typeface="Times New Roman"/>
                          <a:cs typeface="Mangal"/>
                        </a:rPr>
                        <a:t>PIR sensor connections</a:t>
                      </a:r>
                      <a:endParaRPr lang="en-US" sz="1100" dirty="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a:lnSpc>
                          <a:spcPct val="107000"/>
                        </a:lnSpc>
                        <a:spcAft>
                          <a:spcPts val="0"/>
                        </a:spcAft>
                      </a:pPr>
                      <a:r>
                        <a:rPr lang="en-IN" sz="1300" b="1">
                          <a:solidFill>
                            <a:srgbClr val="CF2E2E"/>
                          </a:solidFill>
                          <a:latin typeface="Times New Roman"/>
                          <a:ea typeface="Times New Roman"/>
                          <a:cs typeface="Mangal"/>
                        </a:rPr>
                        <a:t>Raspberry Pi</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0">
                <a:tc>
                  <a:txBody>
                    <a:bodyPr/>
                    <a:lstStyle/>
                    <a:p>
                      <a:pPr algn="ctr">
                        <a:lnSpc>
                          <a:spcPct val="107000"/>
                        </a:lnSpc>
                        <a:spcAft>
                          <a:spcPts val="0"/>
                        </a:spcAft>
                      </a:pPr>
                      <a:r>
                        <a:rPr lang="en-IN" sz="1300" b="1">
                          <a:latin typeface="Calibri"/>
                          <a:ea typeface="Times New Roman"/>
                          <a:cs typeface="Mangal"/>
                        </a:rPr>
                        <a:t>1</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00">
                          <a:latin typeface="Times New Roman"/>
                          <a:ea typeface="Times New Roman"/>
                          <a:cs typeface="Mangal"/>
                        </a:rPr>
                        <a:t>Vcc (RED wire)</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00">
                          <a:latin typeface="Times New Roman"/>
                          <a:ea typeface="Times New Roman"/>
                          <a:cs typeface="Mangal"/>
                        </a:rPr>
                        <a:t>Pin 2 (VCC)</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7000"/>
                        </a:lnSpc>
                        <a:spcAft>
                          <a:spcPts val="0"/>
                        </a:spcAft>
                      </a:pPr>
                      <a:r>
                        <a:rPr lang="en-IN" sz="1300" b="1">
                          <a:latin typeface="Calibri"/>
                          <a:ea typeface="Times New Roman"/>
                          <a:cs typeface="Mangal"/>
                        </a:rPr>
                        <a:t>2</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a:lnSpc>
                          <a:spcPct val="107000"/>
                        </a:lnSpc>
                        <a:spcAft>
                          <a:spcPts val="0"/>
                        </a:spcAft>
                      </a:pPr>
                      <a:r>
                        <a:rPr lang="en-IN" sz="1300" dirty="0">
                          <a:latin typeface="Times New Roman"/>
                          <a:ea typeface="Times New Roman"/>
                          <a:cs typeface="Mangal"/>
                        </a:rPr>
                        <a:t>Output (Yellow wire)</a:t>
                      </a:r>
                      <a:endParaRPr lang="en-US" sz="1100" dirty="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a:lnSpc>
                          <a:spcPct val="107000"/>
                        </a:lnSpc>
                        <a:spcAft>
                          <a:spcPts val="0"/>
                        </a:spcAft>
                      </a:pPr>
                      <a:r>
                        <a:rPr lang="en-IN" sz="1300">
                          <a:latin typeface="Times New Roman"/>
                          <a:ea typeface="Times New Roman"/>
                          <a:cs typeface="Mangal"/>
                        </a:rPr>
                        <a:t>Pin 29 (GPIO 23)</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0">
                <a:tc>
                  <a:txBody>
                    <a:bodyPr/>
                    <a:lstStyle/>
                    <a:p>
                      <a:pPr algn="ctr">
                        <a:lnSpc>
                          <a:spcPct val="107000"/>
                        </a:lnSpc>
                        <a:spcAft>
                          <a:spcPts val="0"/>
                        </a:spcAft>
                      </a:pPr>
                      <a:r>
                        <a:rPr lang="en-IN" sz="1300" b="1">
                          <a:latin typeface="Calibri"/>
                          <a:ea typeface="Times New Roman"/>
                          <a:cs typeface="Mangal"/>
                        </a:rPr>
                        <a:t>3</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00">
                          <a:latin typeface="Times New Roman"/>
                          <a:ea typeface="Times New Roman"/>
                          <a:cs typeface="Mangal"/>
                        </a:rPr>
                        <a:t>GND (Black wire)</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00">
                          <a:latin typeface="Times New Roman"/>
                          <a:ea typeface="Times New Roman"/>
                          <a:cs typeface="Mangal"/>
                        </a:rPr>
                        <a:t>Pin 6 (GND)</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07000"/>
                        </a:lnSpc>
                        <a:spcAft>
                          <a:spcPts val="0"/>
                        </a:spcAft>
                      </a:pPr>
                      <a:r>
                        <a:rPr lang="en-IN" sz="1300" b="1">
                          <a:latin typeface="Calibri"/>
                          <a:ea typeface="Times New Roman"/>
                          <a:cs typeface="Mangal"/>
                        </a:rPr>
                        <a:t> </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a:lnSpc>
                          <a:spcPct val="107000"/>
                        </a:lnSpc>
                        <a:spcAft>
                          <a:spcPts val="0"/>
                        </a:spcAft>
                      </a:pPr>
                      <a:r>
                        <a:rPr lang="en-IN" sz="1300" b="1">
                          <a:solidFill>
                            <a:srgbClr val="CF2E2E"/>
                          </a:solidFill>
                          <a:latin typeface="Times New Roman"/>
                          <a:ea typeface="Times New Roman"/>
                          <a:cs typeface="Mangal"/>
                        </a:rPr>
                        <a:t>LED connections</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c>
                  <a:txBody>
                    <a:bodyPr/>
                    <a:lstStyle/>
                    <a:p>
                      <a:pPr algn="ctr">
                        <a:lnSpc>
                          <a:spcPct val="107000"/>
                        </a:lnSpc>
                        <a:spcAft>
                          <a:spcPts val="0"/>
                        </a:spcAft>
                      </a:pPr>
                      <a:r>
                        <a:rPr lang="en-IN" sz="1300" b="1">
                          <a:solidFill>
                            <a:srgbClr val="CF2E2E"/>
                          </a:solidFill>
                          <a:latin typeface="Times New Roman"/>
                          <a:ea typeface="Times New Roman"/>
                          <a:cs typeface="Mangal"/>
                        </a:rPr>
                        <a:t>Raspberry Pi</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F0F0"/>
                    </a:solidFill>
                  </a:tcPr>
                </a:tc>
              </a:tr>
              <a:tr h="0">
                <a:tc>
                  <a:txBody>
                    <a:bodyPr/>
                    <a:lstStyle/>
                    <a:p>
                      <a:pPr algn="ctr">
                        <a:lnSpc>
                          <a:spcPct val="107000"/>
                        </a:lnSpc>
                        <a:spcAft>
                          <a:spcPts val="0"/>
                        </a:spcAft>
                      </a:pPr>
                      <a:r>
                        <a:rPr lang="en-IN" sz="1300" b="1" dirty="0">
                          <a:latin typeface="Calibri"/>
                          <a:ea typeface="Times New Roman"/>
                          <a:cs typeface="Mangal"/>
                        </a:rPr>
                        <a:t> 1</a:t>
                      </a:r>
                      <a:endParaRPr lang="en-US" sz="1100" dirty="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00" b="1">
                          <a:latin typeface="Calibri"/>
                          <a:ea typeface="Times New Roman"/>
                          <a:cs typeface="Mangal"/>
                        </a:rPr>
                        <a:t>Anode to pin 32 through 330 ohms</a:t>
                      </a:r>
                      <a:r>
                        <a:rPr lang="en-IN" sz="1300">
                          <a:latin typeface="Times New Roman"/>
                          <a:ea typeface="Times New Roman"/>
                          <a:cs typeface="Mangal"/>
                        </a:rPr>
                        <a:t/>
                      </a:r>
                      <a:br>
                        <a:rPr lang="en-IN" sz="1300">
                          <a:latin typeface="Times New Roman"/>
                          <a:ea typeface="Times New Roman"/>
                          <a:cs typeface="Mangal"/>
                        </a:rPr>
                      </a:br>
                      <a:r>
                        <a:rPr lang="en-IN" sz="1300" b="1">
                          <a:latin typeface="Times New Roman"/>
                          <a:ea typeface="Times New Roman"/>
                          <a:cs typeface="Mangal"/>
                        </a:rPr>
                        <a:t>resistor and Cathode to GND</a:t>
                      </a:r>
                      <a:endParaRPr lang="en-US" sz="110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300" b="1" dirty="0">
                          <a:latin typeface="Calibri"/>
                          <a:ea typeface="Times New Roman"/>
                          <a:cs typeface="Mangal"/>
                        </a:rPr>
                        <a:t>Pin 32 (GPIO 12)</a:t>
                      </a:r>
                      <a:endParaRPr lang="en-US" sz="1100" dirty="0">
                        <a:latin typeface="Calibri"/>
                        <a:ea typeface="Times New Roman"/>
                        <a:cs typeface="Mangal"/>
                      </a:endParaRPr>
                    </a:p>
                  </a:txBody>
                  <a:tcPr marL="66675" marR="66675" marT="66675" marB="666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50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itle 5"/>
          <p:cNvSpPr>
            <a:spLocks noGrp="1"/>
          </p:cNvSpPr>
          <p:nvPr>
            <p:ph type="title"/>
          </p:nvPr>
        </p:nvSpPr>
        <p:spPr>
          <a:xfrm>
            <a:off x="500034" y="0"/>
            <a:ext cx="8229600" cy="1143000"/>
          </a:xfrm>
        </p:spPr>
        <p:txBody>
          <a:bodyPr>
            <a:normAutofit fontScale="90000"/>
          </a:bodyPr>
          <a:lstStyle/>
          <a:p>
            <a:pPr algn="ctr"/>
            <a:r>
              <a:rPr lang="en-IN" sz="2700" b="1" u="sng" dirty="0" smtClean="0"/>
              <a:t>Circuit diagram2</a:t>
            </a:r>
            <a:r>
              <a:rPr lang="en-US" b="1" dirty="0" smtClean="0"/>
              <a:t/>
            </a:r>
            <a:br>
              <a:rPr lang="en-US" b="1" dirty="0" smtClean="0"/>
            </a:b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218</TotalTime>
  <Words>592</Words>
  <Application>Microsoft Office PowerPoint</Application>
  <PresentationFormat>On-screen Show (4:3)</PresentationFormat>
  <Paragraphs>123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 PIR sensor interfacing with Raspberry pi </vt:lpstr>
      <vt:lpstr>Slide 2</vt:lpstr>
      <vt:lpstr>Slide 3</vt:lpstr>
      <vt:lpstr>Slide 4</vt:lpstr>
      <vt:lpstr>Slide 5</vt:lpstr>
      <vt:lpstr>Slide 6</vt:lpstr>
      <vt:lpstr>  Circuit Connections</vt:lpstr>
      <vt:lpstr>Slide 8</vt:lpstr>
      <vt:lpstr>Circuit diagram2 </vt:lpstr>
      <vt:lpstr>Slide 10</vt:lpstr>
      <vt:lpstr>Slide 11</vt:lpstr>
      <vt:lpstr>Slide 12</vt:lpstr>
      <vt:lpstr>Slide 13</vt:lpstr>
      <vt:lpstr>Slide 14</vt:lpstr>
      <vt:lpstr>Slide 15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 sensor interfacing with Raspberry pi</dc:title>
  <dc:creator>hp</dc:creator>
  <cp:lastModifiedBy>hp</cp:lastModifiedBy>
  <cp:revision>36</cp:revision>
  <dcterms:created xsi:type="dcterms:W3CDTF">2021-05-08T18:39:53Z</dcterms:created>
  <dcterms:modified xsi:type="dcterms:W3CDTF">2021-05-20T18:10:21Z</dcterms:modified>
</cp:coreProperties>
</file>