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0" r:id="rId6"/>
    <p:sldId id="263" r:id="rId7"/>
    <p:sldId id="259" r:id="rId8"/>
    <p:sldId id="260" r:id="rId9"/>
    <p:sldId id="261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033A658-2560-43D9-B7A5-626E36C3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B701F-9725-462C-94A9-B9AD39A3F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273539-FCBC-4D32-B05A-7B70A3D64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408FFF1-2C75-4B11-A553-C4D40CDCD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DF826-8534-43D4-A07B-002C2B2039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98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0E402C-2540-447A-B494-EF945E3D52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DFBA7E-6475-4085-A1B1-DA7910B84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23F87E-F695-4861-B42D-57DD3E26C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8A32D-1B33-477C-8861-9FF91ED2CC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153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906308-C7DC-49BD-B29D-0E2BAD991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C6C7D-8AFC-40E1-A1C9-B8F71DC723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D141966-91AD-45B4-ACBF-7D1231A74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3305C-EB85-4D26-A3F4-C52D33B651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680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B459BA-EDF7-490A-AA10-6DC168EB1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94B288-A8AD-4858-8FE2-E644884AA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53DEEB6-97BA-48C3-9BDC-0B9B3F1C7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9F23D-1FD5-4F5D-8EC9-4E0F0C9CBC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0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078C25-84F5-4F2B-AAAD-7B51712A6F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E50F51-C464-4B00-A607-60A004ED8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8CC5B9-CD50-4B01-B842-78636274A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99551-E3DE-4026-9EA1-9AC0FFFD11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828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0E100A-1CA0-4ABC-9FFA-3BFF17F0B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03F7F9-FE1C-4041-A5F9-05BA93870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D22BC3-6B15-44AA-AD3E-DF74DFF70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88459-9947-4CAA-B0B8-0113AC89D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10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75823B-01BA-4E92-AE9B-5B4F8507F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AE89039-535C-4EB0-9349-397FBED07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9AC1630-B50B-4A79-BD5A-4A498CC81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920C3-7E4C-46C3-9F26-0307C53FCB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383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D5C747-6B38-4B84-BBC6-8ACD2F110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B3F85D-D181-41C3-B540-B9924DF05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F73CB0D-607C-4E7E-BB10-97AD4E59F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89199-AEE9-423E-97A5-F192E1C0F6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21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9FD20B-5444-4013-941F-3636C28AD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A2545A-FBF7-4B4B-9844-3E38385D5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1172565-CD6D-4282-B601-CDDD16810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B714F-835E-410A-A626-561CC97CAC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95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0A2E38-3B3B-4CA6-B186-B8FEE0129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73E432-0451-4656-A936-B0FAFB49E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16FBDF8-677D-41F7-8ECF-789E41994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BFE91-BD5D-4730-8ADE-2111262C36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941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E298F0-38E7-4717-848B-3AF80B7D5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E18010-7899-483A-B652-BE1489E8E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3DE61A-5104-4128-8587-93292F722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8FFC3-64E8-4B10-920E-3C54A8DC66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392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>
            <a:extLst>
              <a:ext uri="{FF2B5EF4-FFF2-40B4-BE49-F238E27FC236}">
                <a16:creationId xmlns:a16="http://schemas.microsoft.com/office/drawing/2014/main" id="{C8853242-2F94-4A45-AF41-FE47F152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B363B8B-A7CB-4E27-8C6C-F46BB894E3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C360A3-CD64-4DFF-823B-49013E7EC9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355ED9-F17B-491A-A5AC-79FC9EB2AE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F41BA9-AD9B-49A2-8719-C3596960AA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8035E03-3CA7-44EA-A16E-2F9E84B097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607BD7-9FBF-4B14-9EA0-54913551AF1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>
            <a:extLst>
              <a:ext uri="{FF2B5EF4-FFF2-40B4-BE49-F238E27FC236}">
                <a16:creationId xmlns:a16="http://schemas.microsoft.com/office/drawing/2014/main" id="{7FB3970E-EA4E-4AD4-A9FE-1690418663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" y="0"/>
            <a:ext cx="9064625" cy="898525"/>
          </a:xfrm>
        </p:spPr>
        <p:txBody>
          <a:bodyPr/>
          <a:lstStyle/>
          <a:p>
            <a:r>
              <a:rPr lang="en-US" altLang="zh-CN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EA238-7B37-4E53-9FD2-715722BB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288" y="1125538"/>
            <a:ext cx="9117013" cy="485933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0" name="Text Box 99">
            <a:extLst>
              <a:ext uri="{FF2B5EF4-FFF2-40B4-BE49-F238E27FC236}">
                <a16:creationId xmlns:a16="http://schemas.microsoft.com/office/drawing/2014/main" id="{BE10487B-7A27-457E-8C0C-5497E58D9FBE}"/>
              </a:ext>
            </a:extLst>
          </p:cNvPr>
          <p:cNvSpPr txBox="1"/>
          <p:nvPr/>
        </p:nvSpPr>
        <p:spPr>
          <a:xfrm>
            <a:off x="168275" y="1123950"/>
            <a:ext cx="9020175" cy="7386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latin typeface="Calibri" panose="020F05020202040302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charset="0"/>
                <a:cs typeface="Times New Roman" panose="02020603050405020304" charset="0"/>
              </a:rPr>
              <a:t>Python is an easy to learn,powerful programming language ,free and open source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latin typeface="Calibri" panose="020F05020202040302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charset="0"/>
                <a:cs typeface="Times New Roman" panose="02020603050405020304" charset="0"/>
              </a:rPr>
              <a:t>It has efficient  high level data structures and a simple  but  effective approach to object oriented programming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latin typeface="Calibri" panose="020F05020202040302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ea typeface="+mn-ea"/>
              </a:rPr>
              <a:t>For scripting and rapid application development  in many areas on most platforms Python interpreter</a:t>
            </a:r>
            <a:endParaRPr lang="en-US" sz="2400" noProof="1"/>
          </a:p>
          <a:p>
            <a:pPr>
              <a:buFont typeface="Arial" panose="020B0604020202020204" pitchFamily="34" charset="0"/>
              <a:buNone/>
            </a:pPr>
            <a:endParaRPr lang="en-US" sz="2400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ea typeface="+mn-ea"/>
              </a:rPr>
              <a:t>And extensive standard library are freely available in sources or binary form for all major platforms from python website .</a:t>
            </a:r>
            <a:endParaRPr lang="en-US" sz="2400" noProof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E5BDC4A0-FC46-4C84-A8CD-08EED4AA8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square root of a positive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A431-E78B-42A1-B15B-2C17E2AF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To find square root of a number</a:t>
            </a:r>
            <a:endParaRPr lang="en-US" sz="2000" noProof="1"/>
          </a:p>
          <a:p>
            <a:pPr>
              <a:buFont typeface="Wingdings" panose="05000000000000000000" charset="0"/>
              <a:buChar char="Ø"/>
            </a:pPr>
            <a:r>
              <a:rPr lang="en-US" sz="2000" b="1" noProof="1">
                <a:sym typeface="+mn-ea"/>
              </a:rPr>
              <a:t>Algorithm </a:t>
            </a:r>
            <a:r>
              <a:rPr lang="en-US" sz="2000" noProof="1">
                <a:sym typeface="+mn-ea"/>
              </a:rPr>
              <a:t>:-1.Enter a number A</a:t>
            </a:r>
            <a:endParaRPr lang="en-US" sz="2000" noProof="1"/>
          </a:p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2. Find square root of the accepted number.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3.  Display the result</a:t>
            </a:r>
          </a:p>
          <a:p>
            <a:pPr>
              <a:buFont typeface="Wingdings" panose="05000000000000000000" charset="0"/>
              <a:buChar char="Ø"/>
            </a:pPr>
            <a:endParaRPr lang="en-US" sz="2000" noProof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# </a:t>
            </a:r>
            <a:r>
              <a:rPr lang="en-US" sz="2000" b="1" noProof="1">
                <a:sym typeface="+mn-ea"/>
              </a:rPr>
              <a:t>To find square root of a given number</a:t>
            </a:r>
            <a:endParaRPr lang="en-US" sz="2000" noProof="1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400" noProof="1"/>
          </a:p>
          <a:p>
            <a:pPr marL="0" indent="0">
              <a:buFont typeface="Wingdings" panose="05000000000000000000" charset="0"/>
              <a:buNone/>
            </a:pPr>
            <a:r>
              <a:rPr lang="en-US" sz="2400" noProof="1"/>
              <a:t>num = float(input(Enter a number’))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400" noProof="1"/>
              <a:t>num_sqrt =  num**0.5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400" noProof="1"/>
              <a:t>print (‘The square root  of  {0}  is {1}  . ’ format(num,num_sqrt))</a:t>
            </a:r>
          </a:p>
          <a:p>
            <a:endParaRPr lang="en-US" sz="1800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E3DAB64A-93E6-4A5C-A112-05A3731C3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9664" y="666749"/>
            <a:ext cx="8229600" cy="5633357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 Write a program to find  square/cube and cube root of a given  Number</a:t>
            </a:r>
          </a:p>
          <a:p>
            <a:r>
              <a:rPr lang="en-US" altLang="zh-CN">
                <a:solidFill>
                  <a:srgbClr val="FF0000"/>
                </a:solidFill>
              </a:rPr>
              <a:t> Write a program to accept an integer and   find its factorial.</a:t>
            </a:r>
          </a:p>
          <a:p>
            <a:r>
              <a:rPr lang="en-US" altLang="zh-CN">
                <a:solidFill>
                  <a:srgbClr val="FF0000"/>
                </a:solidFill>
              </a:rPr>
              <a:t>Write a program to accept a number and print whether it is odd or even</a:t>
            </a:r>
          </a:p>
          <a:p>
            <a:pPr marL="0" indent="0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 Assignment to be 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ED11C-8BE8-A04A-B061-16F76C9E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6" y="0"/>
            <a:ext cx="8229600" cy="666750"/>
          </a:xfrm>
        </p:spPr>
        <p:txBody>
          <a:bodyPr/>
          <a:lstStyle/>
          <a:p>
            <a:r>
              <a:rPr lang="en-US"/>
              <a:t>Assignments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C9C1C700-28B7-4C6D-8D1F-829F2CAC3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  Introduction</a:t>
            </a:r>
          </a:p>
        </p:txBody>
      </p:sp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331B4417-9F2A-4F42-B5D8-BA58C010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953000"/>
          </a:xfrm>
        </p:spPr>
        <p:txBody>
          <a:bodyPr/>
          <a:lstStyle/>
          <a:p>
            <a:r>
              <a:rPr lang="en-US" altLang="zh-CN" sz="2000"/>
              <a:t>Python works on different platforms(Windows,MAC,Linux,Raspberry Pi)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B8058423-D9FC-4F73-9589-5CC341C9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989138"/>
            <a:ext cx="82867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Python iterpreter is easily extended with new functions and data types implemented in  or C++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Python is a multiparadigm programming language .Object oriented programming and structured programming  are fully   supported and many of its features  support  functional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The Python Language Reference describes the exact syntax and semantics of the  python languagues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This library reference manual It also describes  some of the optional components that  are commonly included in python  in python distributions.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Since 2010 it has been booming and surpassed   # java, javascript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CE9222EB-F07B-4588-98CA-6A341460A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1D292C32-D742-4404-8EA9-948D2A305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A Python script isn’t compiled first and then executed. Instead its compiles everytime you execute it , so any coding error manifest itself at run time,this leads to poor performance time consumption and lot of test.</a:t>
            </a:r>
          </a:p>
          <a:p>
            <a:r>
              <a:rPr lang="en-US" altLang="zh-CN" sz="2000"/>
              <a:t>It is very  human readable , for a start there’s no need to specify the datatype. </a:t>
            </a:r>
          </a:p>
          <a:p>
            <a:r>
              <a:rPr lang="en-US" altLang="zh-CN" sz="2000"/>
              <a:t>You just declare a variable,python will understand from the context whether  it is an integer , a float value , a boolean or something else .C++ was designed with English in mind .</a:t>
            </a:r>
          </a:p>
          <a:p>
            <a:r>
              <a:rPr lang="en-US" altLang="zh-CN" sz="2000"/>
              <a:t>It is versatile ,developers have made a package for everything ,want to crunch matrice ,vectors and numbers ,do calculation for tech  and engineering .</a:t>
            </a:r>
          </a:p>
          <a:p>
            <a:r>
              <a:rPr lang="en-US" altLang="zh-CN" sz="2000"/>
              <a:t>Python packages are there can be seen from surge in Machine learning.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17A5633-D5C0-4CDA-9EE7-CCCB0B19D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BB08-1FEE-4AC5-8481-D4033284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123950"/>
            <a:ext cx="8518525" cy="5781675"/>
          </a:xfrm>
        </p:spPr>
        <p:txBody>
          <a:bodyPr/>
          <a:lstStyle/>
          <a:p>
            <a:r>
              <a:rPr lang="en-US" sz="2000" b="1" noProof="1"/>
              <a:t>Python Operators</a:t>
            </a:r>
            <a:r>
              <a:rPr lang="en-US" sz="2000" noProof="1"/>
              <a:t> 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Arithmetic operators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Assignments operators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Comparison operators 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Logical operators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Identity operators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Membership operator</a:t>
            </a:r>
          </a:p>
          <a:p>
            <a:pPr marL="514350" indent="-514350">
              <a:buFontTx/>
              <a:buAutoNum type="arabicPeriod"/>
            </a:pPr>
            <a:r>
              <a:rPr lang="en-US" sz="1800" noProof="1"/>
              <a:t>Bitwise</a:t>
            </a:r>
          </a:p>
          <a:p>
            <a:pPr marL="0" indent="0">
              <a:buFontTx/>
              <a:buNone/>
            </a:pPr>
            <a:r>
              <a:rPr lang="en-US" sz="2000" b="1" noProof="1"/>
              <a:t>PYTHON ARITHMETIC OPERATORS</a:t>
            </a:r>
          </a:p>
          <a:p>
            <a:pPr marL="0" indent="0">
              <a:buFontTx/>
              <a:buNone/>
            </a:pPr>
            <a:r>
              <a:rPr lang="en-US" sz="1800" b="1" noProof="1"/>
              <a:t>OPERATOR                                  NAME                               EXAMPLE</a:t>
            </a:r>
          </a:p>
          <a:p>
            <a:pPr marL="0" indent="0">
              <a:buFontTx/>
              <a:buNone/>
            </a:pPr>
            <a:r>
              <a:rPr lang="en-US" sz="1800" noProof="1"/>
              <a:t>    </a:t>
            </a:r>
            <a:r>
              <a:rPr lang="en-US" sz="1600" noProof="1"/>
              <a:t> +                                                   ADDITION                               X+Y  </a:t>
            </a:r>
          </a:p>
          <a:p>
            <a:pPr marL="0" indent="0">
              <a:buFontTx/>
              <a:buNone/>
            </a:pPr>
            <a:r>
              <a:rPr lang="en-US" sz="1600" noProof="1"/>
              <a:t>      -                                                    SUBTRATION                         X-Y		                                                               *                                                          MULTIPLICATION                   X*Y</a:t>
            </a:r>
          </a:p>
          <a:p>
            <a:pPr marL="0" indent="0">
              <a:buFontTx/>
              <a:buNone/>
            </a:pPr>
            <a:r>
              <a:rPr lang="en-US" sz="1600" noProof="1"/>
              <a:t>      /                                                    DIVISION                                 X/Y</a:t>
            </a:r>
          </a:p>
          <a:p>
            <a:pPr marL="0" indent="0">
              <a:buFontTx/>
              <a:buNone/>
            </a:pPr>
            <a:r>
              <a:rPr lang="en-US" sz="1600" noProof="1"/>
              <a:t>     %                                                   MODULUS                              X%Y</a:t>
            </a:r>
          </a:p>
          <a:p>
            <a:pPr marL="0" indent="0">
              <a:buFontTx/>
              <a:buNone/>
            </a:pPr>
            <a:r>
              <a:rPr lang="en-US" sz="1600" noProof="1"/>
              <a:t>     **                                                   EXPONENTITAION                 X**Y</a:t>
            </a:r>
          </a:p>
          <a:p>
            <a:pPr marL="0" indent="0">
              <a:buFontTx/>
              <a:buNone/>
            </a:pPr>
            <a:r>
              <a:rPr lang="en-US" sz="1600" noProof="1"/>
              <a:t>      //                                                   FLOOR DIVISION                   X//Y</a:t>
            </a:r>
          </a:p>
          <a:p>
            <a:pPr marL="0" indent="0">
              <a:buFontTx/>
              <a:buNone/>
            </a:pPr>
            <a:r>
              <a:rPr lang="en-US" sz="1600" noProof="1"/>
              <a:t>                                                            (Resulting rounding to whole number)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3C192C8B-5CC2-4CF9-B5F9-8D11E78AD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find Area of a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403-5A65-4FFC-8876-38859F43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64" y="955676"/>
            <a:ext cx="8229600" cy="5490935"/>
          </a:xfrm>
        </p:spPr>
        <p:txBody>
          <a:bodyPr/>
          <a:lstStyle/>
          <a:p>
            <a:r>
              <a:rPr lang="en-US" sz="2000" b="1" noProof="1"/>
              <a:t>Algorithms</a:t>
            </a:r>
            <a:r>
              <a:rPr lang="en-US" sz="2000" noProof="1"/>
              <a:t>:- 1.Enter the  first side a</a:t>
            </a:r>
          </a:p>
          <a:p>
            <a:r>
              <a:rPr lang="en-US" sz="2000" noProof="1"/>
              <a:t>2.Enter  the Second siderb</a:t>
            </a:r>
          </a:p>
          <a:p>
            <a:r>
              <a:rPr lang="en-US" sz="2000" noProof="1"/>
              <a:t>3.Enter the third side c</a:t>
            </a:r>
          </a:p>
          <a:p>
            <a:r>
              <a:rPr lang="en-US" sz="2000" noProof="1"/>
              <a:t>Calculate the semiperimeter S=a+b+c/2</a:t>
            </a:r>
          </a:p>
          <a:p>
            <a:r>
              <a:rPr lang="en-US" sz="2000" noProof="1"/>
              <a:t>Calculate the area=((s*(s-a)*(s-b)*(s-c))**0.5</a:t>
            </a:r>
          </a:p>
          <a:p>
            <a:pPr marL="0" indent="0">
              <a:buFontTx/>
              <a:buNone/>
            </a:pPr>
            <a:r>
              <a:rPr lang="en-US" sz="2000" noProof="1"/>
              <a:t># </a:t>
            </a:r>
            <a:r>
              <a:rPr lang="en-US" sz="2000" b="1" noProof="1"/>
              <a:t>To find Area of a Triangle with sides a,b,c</a:t>
            </a:r>
          </a:p>
          <a:p>
            <a:pPr marL="0" indent="0">
              <a:buFontTx/>
              <a:buNone/>
            </a:pPr>
            <a:r>
              <a:rPr lang="en-US" sz="2000" noProof="1"/>
              <a:t>A = float(input(‘Enter first side :’))</a:t>
            </a:r>
          </a:p>
          <a:p>
            <a:pPr marL="0" indent="0">
              <a:buFontTx/>
              <a:buNone/>
            </a:pPr>
            <a:r>
              <a:rPr lang="en-US" sz="2000" noProof="1"/>
              <a:t>B= float(input(‘Enter  second side:’))</a:t>
            </a:r>
          </a:p>
          <a:p>
            <a:pPr marL="0" indent="0">
              <a:buFontTx/>
              <a:buNone/>
            </a:pPr>
            <a:r>
              <a:rPr lang="en-US" sz="2000" noProof="1"/>
              <a:t>C=float(intput(‘Enter third side :’))</a:t>
            </a:r>
          </a:p>
          <a:p>
            <a:pPr marL="0" indent="0">
              <a:buFontTx/>
              <a:buNone/>
            </a:pPr>
            <a:r>
              <a:rPr lang="en-US" sz="2000" noProof="1"/>
              <a:t> s=(a+b+c)/2         #calculate  the semi-perimeter </a:t>
            </a:r>
          </a:p>
          <a:p>
            <a:pPr marL="0" indent="0">
              <a:buFontTx/>
              <a:buNone/>
            </a:pPr>
            <a:r>
              <a:rPr lang="en-US" sz="2000" noProof="1"/>
              <a:t>area =(s*(s-a)*(s-b)*(s-c)) ** 0.5        #calculate the area                  print(‘The area of the  triangle is  %0.2f’,%area)</a:t>
            </a:r>
          </a:p>
          <a:p>
            <a:pPr marL="0" indent="0">
              <a:buFontTx/>
              <a:buNone/>
            </a:pPr>
            <a:r>
              <a:rPr lang="en-US" sz="1600" noProof="1"/>
              <a:t>(%0.2f format specifier indicates you can put as many as digits to the right)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6FC675A9-BEA0-4133-957B-F6C26A876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r>
              <a:rPr lang="en-US" altLang="zh-CN"/>
              <a:t>Multiplication of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3834-7CB3-481F-BC1A-EDE244D5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428"/>
            <a:ext cx="8229600" cy="4953000"/>
          </a:xfrm>
        </p:spPr>
        <p:txBody>
          <a:bodyPr/>
          <a:lstStyle/>
          <a:p>
            <a:r>
              <a:rPr lang="en-US" sz="1800" b="1" noProof="1"/>
              <a:t>Algorithm:- </a:t>
            </a:r>
            <a:r>
              <a:rPr lang="en-US" sz="1800" noProof="1"/>
              <a:t>1.Enter  number A</a:t>
            </a:r>
          </a:p>
          <a:p>
            <a:r>
              <a:rPr lang="en-US" sz="1800" noProof="1"/>
              <a:t>2. Enter number B</a:t>
            </a:r>
          </a:p>
          <a:p>
            <a:r>
              <a:rPr lang="en-US" sz="1800" noProof="1"/>
              <a:t>3. Multiply two numbers</a:t>
            </a:r>
          </a:p>
          <a:p>
            <a:r>
              <a:rPr lang="en-US" sz="1800" noProof="1"/>
              <a:t>4.Display the resultant</a:t>
            </a:r>
            <a:endParaRPr lang="en-US" noProof="1"/>
          </a:p>
          <a:p>
            <a:pPr marL="0" indent="0">
              <a:buFontTx/>
              <a:buNone/>
            </a:pPr>
            <a:r>
              <a:rPr lang="en-US" noProof="1"/>
              <a:t># </a:t>
            </a:r>
            <a:r>
              <a:rPr lang="en-US" sz="2400" noProof="1"/>
              <a:t>Program to multiply two numbers</a:t>
            </a:r>
          </a:p>
          <a:p>
            <a:pPr marL="0" indent="0">
              <a:buFontTx/>
              <a:buNone/>
            </a:pPr>
            <a:r>
              <a:rPr lang="en-US" sz="2400" noProof="1"/>
              <a:t>num 1 =5.0</a:t>
            </a:r>
          </a:p>
          <a:p>
            <a:pPr marL="0" indent="0">
              <a:buFontTx/>
              <a:buNone/>
            </a:pPr>
            <a:r>
              <a:rPr lang="en-US" sz="2400" noProof="1"/>
              <a:t> num 2=6.0</a:t>
            </a:r>
          </a:p>
          <a:p>
            <a:pPr marL="0" indent="0">
              <a:buFontTx/>
              <a:buNone/>
            </a:pPr>
            <a:r>
              <a:rPr lang="en-US" sz="2400" noProof="1"/>
              <a:t># Multiply two numbers</a:t>
            </a:r>
          </a:p>
          <a:p>
            <a:pPr marL="0" indent="0">
              <a:buFontTx/>
              <a:buNone/>
            </a:pPr>
            <a:r>
              <a:rPr lang="en-US" sz="2400" noProof="1"/>
              <a:t>Mul=num1*num2</a:t>
            </a:r>
          </a:p>
          <a:p>
            <a:pPr marL="0" indent="0">
              <a:buFontTx/>
              <a:buNone/>
            </a:pPr>
            <a:r>
              <a:rPr lang="en-US" sz="2400" noProof="1"/>
              <a:t>#Display the multiplication</a:t>
            </a:r>
            <a:br>
              <a:rPr lang="en-US" sz="2400"/>
            </a:br>
            <a:r>
              <a:rPr lang="en-US" sz="2400" noProof="1"/>
              <a:t>Print(‘The Multiplication of two numbers {0} and {1} Is  {2} ’ . format(num1,num2,Mul))</a:t>
            </a:r>
          </a:p>
          <a:p>
            <a:endParaRPr lang="en-US" noProof="1"/>
          </a:p>
          <a:p>
            <a:endParaRPr lang="en-US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C91E742F-555F-4AA0-A15C-80A14FA3D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Addition of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E44C-65DB-4EE5-9506-8A3B1BC7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041400"/>
            <a:ext cx="8628062" cy="57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>
                <a:sym typeface="SimSun" panose="02010600030101010101" pitchFamily="2" charset="-122"/>
              </a:rPr>
              <a:t>To add two number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>
                <a:sym typeface="SimSun" panose="02010600030101010101" pitchFamily="2" charset="-122"/>
              </a:rPr>
              <a:t>Algorithm </a:t>
            </a:r>
            <a:r>
              <a:rPr lang="en-US" altLang="zh-CN" sz="1800">
                <a:sym typeface="SimSun" panose="02010600030101010101" pitchFamily="2" charset="-122"/>
              </a:rPr>
              <a:t>:-1.Enter first number A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>
                <a:sym typeface="SimSun" panose="02010600030101010101" pitchFamily="2" charset="-122"/>
              </a:rPr>
              <a:t>2.Enter second number B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>
                <a:sym typeface="SimSun" panose="02010600030101010101" pitchFamily="2" charset="-122"/>
              </a:rPr>
              <a:t>Add the two numbers float as well as integer type and display the Sum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ym typeface="SimSun" panose="02010600030101010101" pitchFamily="2" charset="-122"/>
              </a:rPr>
              <a:t>input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>
                <a:sym typeface="SimSun" panose="02010600030101010101" pitchFamily="2" charset="-122"/>
              </a:rPr>
              <a:t># </a:t>
            </a:r>
            <a:r>
              <a:rPr lang="en-US" altLang="zh-CN" sz="1800" b="1">
                <a:sym typeface="SimSun" panose="02010600030101010101" pitchFamily="2" charset="-122"/>
              </a:rPr>
              <a:t>Add  Two  numbers with User Input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ym typeface="SimSun" panose="02010600030101010101" pitchFamily="2" charset="-122"/>
              </a:rPr>
              <a:t> num1=input(‘Enter the first number:’)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ym typeface="SimSun" panose="02010600030101010101" pitchFamily="2" charset="-122"/>
              </a:rPr>
              <a:t> num2=input(‘Enter the second number:’)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ym typeface="SimSun" panose="02010600030101010101" pitchFamily="2" charset="-122"/>
              </a:rPr>
              <a:t>        #Display the Sum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ym typeface="SimSun" panose="02010600030101010101" pitchFamily="2" charset="-122"/>
              </a:rPr>
              <a:t>sum =float(num1)+float(num2)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ym typeface="SimSun" panose="02010600030101010101" pitchFamily="2" charset="-122"/>
              </a:rPr>
              <a:t>print(‘The sum of two numbers is :’. format(num1,num2,sum))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#  Hash operator </a:t>
            </a:r>
            <a:r>
              <a:rPr lang="en-US" altLang="zh-CN" sz="1800">
                <a:sym typeface="SimSun" panose="02010600030101010101" pitchFamily="2" charset="-122"/>
              </a:rPr>
              <a:t>before a statement indicates it is a comment</a:t>
            </a:r>
            <a:r>
              <a:rPr lang="en-US" altLang="zh-CN" sz="18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/>
              <a:t>Note :To execute  the program download the APP programiz pro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/>
              <a:t>for Andriod mobile as well as Apple phone from Google play store and Apple IOS store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/>
              <a:t>Store you can also try it on w3 school 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7B87E374-F4E3-4EEE-9831-0C343E04E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Division  of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9A6B-26CA-47C3-AD4C-F89D0913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74750"/>
            <a:ext cx="8001000" cy="4953000"/>
          </a:xfrm>
        </p:spPr>
        <p:txBody>
          <a:bodyPr/>
          <a:lstStyle/>
          <a:p>
            <a:r>
              <a:rPr lang="en-US" altLang="zh-CN" sz="2000"/>
              <a:t>Algorithm: -To divide to two numbers</a:t>
            </a:r>
          </a:p>
          <a:p>
            <a:r>
              <a:rPr lang="en-US" altLang="zh-CN" sz="2000"/>
              <a:t>1. Enter num1</a:t>
            </a:r>
          </a:p>
          <a:p>
            <a:r>
              <a:rPr lang="en-US" altLang="zh-CN" sz="2000"/>
              <a:t>2. Enter num2</a:t>
            </a:r>
          </a:p>
          <a:p>
            <a:r>
              <a:rPr lang="en-US" altLang="zh-CN" sz="2000"/>
              <a:t>3. divide two numbers</a:t>
            </a:r>
          </a:p>
          <a:p>
            <a:r>
              <a:rPr lang="en-US" altLang="zh-CN" sz="2000"/>
              <a:t>4.Display two numbers</a:t>
            </a:r>
          </a:p>
          <a:p>
            <a:r>
              <a:rPr lang="en-US" altLang="zh-CN" sz="2000"/>
              <a:t># To divide two numbers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ym typeface="SimSun" panose="02010600030101010101" pitchFamily="2" charset="-122"/>
              </a:rPr>
              <a:t>num1=input(‘Enter the first number:’)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ym typeface="SimSun" panose="02010600030101010101" pitchFamily="2" charset="-122"/>
              </a:rPr>
              <a:t>num2=input(‘Enter the second number:’)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Div = num1/num2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ym typeface="SimSun" panose="02010600030101010101" pitchFamily="2" charset="-122"/>
              </a:rPr>
              <a:t>        #Display the division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ym typeface="SimSun" panose="02010600030101010101" pitchFamily="2" charset="-122"/>
              </a:rPr>
              <a:t>print(‘The division  of two numbers {0} and  {1} is  {2}’. format(num1,num2,Div))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36026866-6725-4B3D-931B-DD6A5DC57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Subtraction of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9564-F301-4B25-9888-E4630B1C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481638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To subtract two number</a:t>
            </a:r>
            <a:endParaRPr lang="en-US" sz="2000" noProof="1"/>
          </a:p>
          <a:p>
            <a:pPr>
              <a:buFont typeface="Wingdings" panose="05000000000000000000" charset="0"/>
              <a:buChar char="Ø"/>
            </a:pPr>
            <a:r>
              <a:rPr lang="en-US" sz="2000" b="1" noProof="1">
                <a:sym typeface="+mn-ea"/>
              </a:rPr>
              <a:t>Algorithm </a:t>
            </a:r>
            <a:r>
              <a:rPr lang="en-US" sz="2000" noProof="1">
                <a:sym typeface="+mn-ea"/>
              </a:rPr>
              <a:t>:-1.Enter first number A</a:t>
            </a:r>
            <a:endParaRPr lang="en-US" sz="2000" noProof="1"/>
          </a:p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2.Enter second number B</a:t>
            </a:r>
            <a:endParaRPr lang="en-US" sz="2000" noProof="1"/>
          </a:p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Subtract the two numbers float as well as integer type and display the subtract input</a:t>
            </a:r>
            <a:endParaRPr lang="en-US" sz="2000" noProof="1"/>
          </a:p>
          <a:p>
            <a:pPr>
              <a:buFont typeface="Wingdings" panose="05000000000000000000" charset="0"/>
              <a:buChar char="Ø"/>
            </a:pPr>
            <a:r>
              <a:rPr lang="en-US" sz="2000" noProof="1">
                <a:sym typeface="+mn-ea"/>
              </a:rPr>
              <a:t># </a:t>
            </a:r>
            <a:r>
              <a:rPr lang="en-US" sz="2000" b="1" noProof="1">
                <a:sym typeface="+mn-ea"/>
              </a:rPr>
              <a:t>Subtraction  Two  numbers with User Input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000" b="1" noProof="1">
                <a:sym typeface="+mn-ea"/>
              </a:rPr>
              <a:t># Store two numbers</a:t>
            </a:r>
            <a:endParaRPr lang="en-US" sz="2000" noProof="1"/>
          </a:p>
          <a:p>
            <a:pPr marL="0" indent="0">
              <a:buFont typeface="Wingdings" panose="05000000000000000000" charset="0"/>
              <a:buNone/>
            </a:pPr>
            <a:r>
              <a:rPr lang="en-US" sz="2000" noProof="1">
                <a:sym typeface="+mn-ea"/>
              </a:rPr>
              <a:t> num1=input(‘Enter the first number:’)</a:t>
            </a:r>
            <a:endParaRPr lang="en-US" sz="2000" noProof="1"/>
          </a:p>
          <a:p>
            <a:pPr marL="0" indent="0">
              <a:buFont typeface="Wingdings" panose="05000000000000000000" charset="0"/>
              <a:buNone/>
            </a:pPr>
            <a:r>
              <a:rPr lang="en-US" sz="2000" noProof="1">
                <a:sym typeface="+mn-ea"/>
              </a:rPr>
              <a:t> num2=input(‘Enter the second number:’)</a:t>
            </a:r>
            <a:endParaRPr lang="en-US" sz="2000" noProof="1"/>
          </a:p>
          <a:p>
            <a:pPr marL="0" indent="0">
              <a:buFont typeface="Wingdings" panose="05000000000000000000" charset="0"/>
              <a:buNone/>
            </a:pPr>
            <a:r>
              <a:rPr lang="en-US" sz="2000" noProof="1">
                <a:sym typeface="+mn-ea"/>
              </a:rPr>
              <a:t>        </a:t>
            </a:r>
            <a:r>
              <a:rPr lang="en-US" sz="2000" b="1" noProof="1">
                <a:sym typeface="+mn-ea"/>
              </a:rPr>
              <a:t>#Subtract the two numbers</a:t>
            </a:r>
            <a:endParaRPr lang="en-US" sz="2000" noProof="1"/>
          </a:p>
          <a:p>
            <a:pPr marL="0" indent="0">
              <a:buFont typeface="Wingdings" panose="05000000000000000000" charset="0"/>
              <a:buNone/>
            </a:pPr>
            <a:r>
              <a:rPr lang="en-US" sz="2000" noProof="1">
                <a:sym typeface="+mn-ea"/>
              </a:rPr>
              <a:t>subtract  =  float(num1) - float(num2)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 noProof="1">
                <a:sym typeface="+mn-ea"/>
              </a:rPr>
              <a:t># Display the subtracted value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 noProof="1">
                <a:sym typeface="+mn-ea"/>
              </a:rPr>
              <a:t>print(‘The subtraction of two numbers {0} and  {1} is {2} ‘ . format (num1,num2,subtract))</a:t>
            </a:r>
            <a:endParaRPr lang="en-US" sz="2000" noProof="1"/>
          </a:p>
          <a:p>
            <a:endParaRPr lang="en-US" sz="20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5734</Words>
  <Application>Microsoft Office PowerPoint</Application>
  <PresentationFormat>On-screen Show (4:3)</PresentationFormat>
  <Paragraphs>162</Paragraphs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1_Blue Waves</vt:lpstr>
      <vt:lpstr>Python Programming</vt:lpstr>
      <vt:lpstr>                       Introduction</vt:lpstr>
      <vt:lpstr>Introduction</vt:lpstr>
      <vt:lpstr>                     Python Operators</vt:lpstr>
      <vt:lpstr>To find Area of a triangle</vt:lpstr>
      <vt:lpstr>Multiplication of two numbers</vt:lpstr>
      <vt:lpstr>         Addition of Two Numbers</vt:lpstr>
      <vt:lpstr>     Division  of two numbers</vt:lpstr>
      <vt:lpstr>Subtraction of two numbers</vt:lpstr>
      <vt:lpstr>Find square root of a positive number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USER</dc:creator>
  <cp:lastModifiedBy>919860191349</cp:lastModifiedBy>
  <cp:revision>40</cp:revision>
  <dcterms:created xsi:type="dcterms:W3CDTF">2021-05-08T05:27:53Z</dcterms:created>
  <dcterms:modified xsi:type="dcterms:W3CDTF">2021-05-09T15:13:43Z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