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75" r:id="rId3"/>
    <p:sldId id="276" r:id="rId4"/>
    <p:sldId id="277" r:id="rId5"/>
    <p:sldId id="273" r:id="rId6"/>
    <p:sldId id="263" r:id="rId7"/>
    <p:sldId id="266" r:id="rId8"/>
    <p:sldId id="272" r:id="rId9"/>
    <p:sldId id="269" r:id="rId10"/>
    <p:sldId id="279" r:id="rId11"/>
    <p:sldId id="280" r:id="rId12"/>
    <p:sldId id="281" r:id="rId13"/>
    <p:sldId id="283" r:id="rId14"/>
    <p:sldId id="282" r:id="rId15"/>
    <p:sldId id="262" r:id="rId16"/>
    <p:sldId id="271" r:id="rId17"/>
    <p:sldId id="259" r:id="rId18"/>
    <p:sldId id="261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7" autoAdjust="0"/>
    <p:restoredTop sz="95915"/>
  </p:normalViewPr>
  <p:slideViewPr>
    <p:cSldViewPr snapToGrid="0">
      <p:cViewPr>
        <p:scale>
          <a:sx n="66" d="100"/>
          <a:sy n="66" d="100"/>
        </p:scale>
        <p:origin x="89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7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0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5204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70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74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09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17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9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2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4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5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6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9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6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1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01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is-www.cs.umass.edu/lfw/" TargetMode="External"/><Relationship Id="rId2" Type="http://schemas.openxmlformats.org/officeDocument/2006/relationships/hyperlink" Target="https://arxiv.org/abs/1503.03832v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ek.csdn.net/news/detail/198147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11" Type="http://schemas.openxmlformats.org/officeDocument/2006/relationships/image" Target="../media/image20.jpg"/><Relationship Id="rId5" Type="http://schemas.openxmlformats.org/officeDocument/2006/relationships/image" Target="../media/image14.jp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s231n.github.io/transfer-learn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755" y="660400"/>
            <a:ext cx="8825658" cy="3107267"/>
          </a:xfrm>
        </p:spPr>
        <p:txBody>
          <a:bodyPr/>
          <a:lstStyle/>
          <a:p>
            <a:r>
              <a:rPr lang="en-IN" sz="5400" dirty="0" smtClean="0"/>
              <a:t>Facial Recognition Using Deep Learning	</a:t>
            </a:r>
            <a:endParaRPr lang="en-IN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7013047" y="4047067"/>
            <a:ext cx="46967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400" dirty="0" smtClean="0"/>
              <a:t>Under the Guidance of Professor </a:t>
            </a:r>
            <a:r>
              <a:rPr lang="en-IN" sz="2400" dirty="0" err="1" smtClean="0"/>
              <a:t>Dr.Satish</a:t>
            </a:r>
            <a:r>
              <a:rPr lang="en-IN" sz="2400" dirty="0" smtClean="0"/>
              <a:t> K Singh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BY</a:t>
            </a:r>
          </a:p>
          <a:p>
            <a:r>
              <a:rPr lang="en-IN" sz="2400" dirty="0" smtClean="0"/>
              <a:t>    </a:t>
            </a:r>
            <a:r>
              <a:rPr lang="en-IN" sz="2400" dirty="0" err="1" smtClean="0"/>
              <a:t>Sannihith</a:t>
            </a:r>
            <a:r>
              <a:rPr lang="en-IN" sz="2400" dirty="0" smtClean="0"/>
              <a:t> </a:t>
            </a:r>
            <a:r>
              <a:rPr lang="en-IN" sz="2400" dirty="0" err="1" smtClean="0"/>
              <a:t>Kavala</a:t>
            </a:r>
            <a:r>
              <a:rPr lang="en-IN" sz="2400" dirty="0" smtClean="0"/>
              <a:t>     </a:t>
            </a:r>
            <a:r>
              <a:rPr lang="en-IN" sz="2400" dirty="0" smtClean="0"/>
              <a:t>          	IHM2014004</a:t>
            </a:r>
            <a:endParaRPr lang="en-IN" sz="2400" dirty="0" smtClean="0"/>
          </a:p>
          <a:p>
            <a:r>
              <a:rPr lang="en-IN" sz="2400" dirty="0" smtClean="0"/>
              <a:t>    </a:t>
            </a:r>
            <a:endParaRPr lang="en-IN" sz="2400" dirty="0"/>
          </a:p>
          <a:p>
            <a:r>
              <a:rPr lang="en-IN" sz="2400" dirty="0" smtClean="0"/>
              <a:t>    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0443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4"/>
          <a:stretch/>
        </p:blipFill>
        <p:spPr>
          <a:xfrm>
            <a:off x="337816" y="1005097"/>
            <a:ext cx="2726720" cy="4292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93"/>
          <a:stretch/>
        </p:blipFill>
        <p:spPr>
          <a:xfrm>
            <a:off x="3450303" y="1005097"/>
            <a:ext cx="4228494" cy="42926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90"/>
          <a:stretch/>
        </p:blipFill>
        <p:spPr>
          <a:xfrm>
            <a:off x="8064563" y="1611027"/>
            <a:ext cx="3750065" cy="36866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4145" y="564203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Stem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347672" y="5573486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Inception </a:t>
            </a:r>
            <a:r>
              <a:rPr lang="en-IN" dirty="0" err="1" smtClean="0"/>
              <a:t>Resnet</a:t>
            </a:r>
            <a:r>
              <a:rPr lang="en-IN" dirty="0" smtClean="0"/>
              <a:t> A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296401" y="557348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Reduction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7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9"/>
          <a:stretch/>
        </p:blipFill>
        <p:spPr>
          <a:xfrm>
            <a:off x="319313" y="974719"/>
            <a:ext cx="3881157" cy="4337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38"/>
          <a:stretch/>
        </p:blipFill>
        <p:spPr>
          <a:xfrm>
            <a:off x="4375244" y="1817442"/>
            <a:ext cx="4112772" cy="2319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37"/>
          <a:stretch/>
        </p:blipFill>
        <p:spPr>
          <a:xfrm>
            <a:off x="8662790" y="1521434"/>
            <a:ext cx="3369553" cy="3587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8774" y="5936343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Inception </a:t>
            </a:r>
            <a:r>
              <a:rPr lang="en-IN" dirty="0" err="1" smtClean="0"/>
              <a:t>Resnet</a:t>
            </a:r>
            <a:r>
              <a:rPr lang="en-IN" dirty="0" smtClean="0"/>
              <a:t> B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80513" y="557750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Reduction B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196449" y="5762171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Inception </a:t>
            </a:r>
            <a:r>
              <a:rPr lang="en-IN" dirty="0" err="1" smtClean="0"/>
              <a:t>Resnet</a:t>
            </a:r>
            <a:r>
              <a:rPr lang="en-IN" dirty="0" smtClean="0"/>
              <a:t>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87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4"/>
          <a:stretch/>
        </p:blipFill>
        <p:spPr>
          <a:xfrm>
            <a:off x="3381828" y="581025"/>
            <a:ext cx="8429171" cy="569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70" y="2088185"/>
            <a:ext cx="2681630" cy="268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3.googleusercontent.com/NS2Ael-2GkR2AHNIjvBZSAH3n15S7x3u-72eu_7ZyvR4frbRbAOAMT_nc6HfG3Q_wf7unObJkNzNkmpPoVK9eDmTzNZnqQcGjoZHf7yUN-xHYeew-5ThGxdoCcYVyYhomoorfcJ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102" y="2076452"/>
            <a:ext cx="56007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4364" y="2425187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Triplet loss equation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427" y="4142694"/>
            <a:ext cx="5734050" cy="1533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9383" y="454012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Triplet loss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8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58" y="2097373"/>
            <a:ext cx="1419678" cy="1419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285" y="2092779"/>
            <a:ext cx="1424272" cy="1424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5" y="2092779"/>
            <a:ext cx="1437821" cy="14378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8544" y="1509486"/>
            <a:ext cx="20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Picture of </a:t>
            </a:r>
            <a:r>
              <a:rPr lang="en-IN" sz="1600" dirty="0" err="1" smtClean="0"/>
              <a:t>Siddarth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492889" y="1446448"/>
            <a:ext cx="182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Test picture of </a:t>
            </a:r>
            <a:r>
              <a:rPr lang="en-IN" sz="1600" dirty="0" err="1" smtClean="0"/>
              <a:t>Sakshi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661336" y="1446448"/>
            <a:ext cx="221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Another picture of </a:t>
            </a:r>
            <a:r>
              <a:rPr lang="en-IN" sz="1600" dirty="0" err="1" smtClean="0"/>
              <a:t>Sakshi</a:t>
            </a:r>
            <a:endParaRPr lang="en-IN" sz="16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37754" y="185992"/>
            <a:ext cx="2479618" cy="886501"/>
          </a:xfrm>
        </p:spPr>
        <p:txBody>
          <a:bodyPr/>
          <a:lstStyle/>
          <a:p>
            <a:r>
              <a:rPr lang="en-IN" sz="3200" dirty="0" smtClean="0">
                <a:solidFill>
                  <a:schemeClr val="tx1"/>
                </a:solidFill>
              </a:rPr>
              <a:t>T</a:t>
            </a:r>
            <a:r>
              <a:rPr lang="en-IN" sz="3200" dirty="0" smtClean="0"/>
              <a:t>raining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157124" y="802632"/>
            <a:ext cx="297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Single “TRIPLET” training step</a:t>
            </a:r>
            <a:endParaRPr lang="en-IN" sz="1600" dirty="0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3244396" y="3530600"/>
            <a:ext cx="6804" cy="7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766420" y="3530600"/>
            <a:ext cx="6804" cy="7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26893" y="3517051"/>
            <a:ext cx="6804" cy="7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50450" y="4267200"/>
            <a:ext cx="3177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 smtClean="0"/>
              <a:t>128 measurements generated</a:t>
            </a:r>
          </a:p>
          <a:p>
            <a:pPr algn="ctr"/>
            <a:r>
              <a:rPr lang="en-IN" sz="1600" dirty="0" smtClean="0"/>
              <a:t> by neural-net </a:t>
            </a:r>
            <a:endParaRPr lang="en-IN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951664" y="4267199"/>
            <a:ext cx="3177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 smtClean="0"/>
              <a:t>128 measurements generated</a:t>
            </a:r>
          </a:p>
          <a:p>
            <a:pPr algn="ctr"/>
            <a:r>
              <a:rPr lang="en-IN" sz="1600" dirty="0" smtClean="0"/>
              <a:t> by neural-net </a:t>
            </a:r>
            <a:endParaRPr lang="en-IN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353833" y="4280749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 smtClean="0"/>
              <a:t>128 measurements generated </a:t>
            </a:r>
          </a:p>
          <a:p>
            <a:pPr algn="ctr"/>
            <a:r>
              <a:rPr lang="en-IN" sz="1600" dirty="0" smtClean="0"/>
              <a:t>by neural-net </a:t>
            </a:r>
            <a:endParaRPr lang="en-IN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51200" y="4865524"/>
            <a:ext cx="2572658" cy="28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676571" y="4865524"/>
            <a:ext cx="14515" cy="37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43536" y="4865524"/>
            <a:ext cx="2235021" cy="41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23858" y="5253207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Compare results</a:t>
            </a:r>
            <a:endParaRPr lang="en-IN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964305" y="5591761"/>
            <a:ext cx="0" cy="47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60245" y="6046898"/>
            <a:ext cx="6210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Tweak neural net slightly such that the two measurements of </a:t>
            </a:r>
          </a:p>
          <a:p>
            <a:r>
              <a:rPr lang="en-IN" sz="1600" dirty="0" err="1" smtClean="0"/>
              <a:t>Sakshi</a:t>
            </a:r>
            <a:r>
              <a:rPr lang="en-IN" sz="1600" dirty="0" smtClean="0"/>
              <a:t> are closer and </a:t>
            </a:r>
            <a:r>
              <a:rPr lang="en-IN" sz="1600" dirty="0" err="1" smtClean="0"/>
              <a:t>Siddarth</a:t>
            </a:r>
            <a:r>
              <a:rPr lang="en-IN" sz="1600" dirty="0" smtClean="0"/>
              <a:t> are farther away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360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64415"/>
          </a:xfrm>
        </p:spPr>
        <p:txBody>
          <a:bodyPr/>
          <a:lstStyle/>
          <a:p>
            <a:r>
              <a:rPr lang="en-IN" dirty="0" smtClean="0"/>
              <a:t>Results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036" y="1329268"/>
            <a:ext cx="8946541" cy="4715932"/>
          </a:xfrm>
        </p:spPr>
        <p:txBody>
          <a:bodyPr/>
          <a:lstStyle/>
          <a:p>
            <a:pPr fontAlgn="base"/>
            <a:r>
              <a:rPr lang="en-IN" dirty="0" smtClean="0"/>
              <a:t>Results are comparable to the state of art.</a:t>
            </a:r>
          </a:p>
          <a:p>
            <a:pPr fontAlgn="base"/>
            <a:r>
              <a:rPr lang="en-IN" dirty="0" smtClean="0"/>
              <a:t>The accuracy for LFW is </a:t>
            </a:r>
            <a:r>
              <a:rPr lang="en-IN" dirty="0" smtClean="0"/>
              <a:t>98.9%</a:t>
            </a:r>
            <a:endParaRPr lang="en-IN" dirty="0" smtClean="0"/>
          </a:p>
          <a:p>
            <a:pPr fontAlgn="base"/>
            <a:r>
              <a:rPr lang="en-IN" dirty="0" smtClean="0"/>
              <a:t>The accuracy for real time data is </a:t>
            </a:r>
            <a:r>
              <a:rPr lang="en-IN" dirty="0" smtClean="0"/>
              <a:t>87.9</a:t>
            </a:r>
            <a:r>
              <a:rPr lang="en-IN" dirty="0" smtClean="0"/>
              <a:t>%</a:t>
            </a:r>
          </a:p>
          <a:p>
            <a:pPr fontAlgn="base"/>
            <a:r>
              <a:rPr lang="en-IN" dirty="0" smtClean="0"/>
              <a:t>Which is increased to 90.2% due to </a:t>
            </a:r>
            <a:r>
              <a:rPr lang="en-IN" dirty="0" err="1" smtClean="0"/>
              <a:t>prepocessing</a:t>
            </a:r>
            <a:endParaRPr lang="en-IN" dirty="0" smtClean="0"/>
          </a:p>
          <a:p>
            <a:pPr fontAlgn="base"/>
            <a:endParaRPr lang="en-IN" dirty="0" smtClean="0"/>
          </a:p>
          <a:p>
            <a:pPr marL="0" indent="0" fontAlgn="base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5" y="3168802"/>
            <a:ext cx="381000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627"/>
          <a:stretch/>
        </p:blipFill>
        <p:spPr>
          <a:xfrm>
            <a:off x="4103051" y="3151830"/>
            <a:ext cx="3997235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84" r="19477"/>
          <a:stretch/>
        </p:blipFill>
        <p:spPr>
          <a:xfrm>
            <a:off x="8209402" y="3350342"/>
            <a:ext cx="3982598" cy="28494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0109" y="6216802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LFW DATASET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436686" y="6248400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Real-Time DATASET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296854" y="6249068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Real-Time DATASET  -</a:t>
            </a:r>
          </a:p>
          <a:p>
            <a:r>
              <a:rPr lang="en-IN" dirty="0" smtClean="0"/>
              <a:t>After </a:t>
            </a:r>
            <a:r>
              <a:rPr lang="en-IN" dirty="0" err="1" smtClean="0"/>
              <a:t>prepocessing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29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5649" y="1137920"/>
            <a:ext cx="447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Comparison on LFW Dataset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71844"/>
              </p:ext>
            </p:extLst>
          </p:nvPr>
        </p:nvGraphicFramePr>
        <p:xfrm>
          <a:off x="1635649" y="2519437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751"/>
                <a:gridCol w="4615915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S.NO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Simile classifiers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0.8472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Tom-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0.9310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DeepFace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-ensemble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0.9735 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0.9963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Our 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0.9890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1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712" y="1011517"/>
            <a:ext cx="9404723" cy="1020482"/>
          </a:xfrm>
        </p:spPr>
        <p:txBody>
          <a:bodyPr/>
          <a:lstStyle/>
          <a:p>
            <a:r>
              <a:rPr lang="en-IN" dirty="0" smtClean="0"/>
              <a:t>False </a:t>
            </a:r>
            <a:r>
              <a:rPr lang="en-IN" dirty="0" smtClean="0"/>
              <a:t>accept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5" b="65083"/>
          <a:stretch/>
        </p:blipFill>
        <p:spPr>
          <a:xfrm>
            <a:off x="471940" y="2075543"/>
            <a:ext cx="5530134" cy="2627086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t="37138" r="-1050" b="30635"/>
          <a:stretch/>
        </p:blipFill>
        <p:spPr>
          <a:xfrm>
            <a:off x="6284913" y="2031999"/>
            <a:ext cx="5530134" cy="267062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489638" y="1055061"/>
            <a:ext cx="9404723" cy="10204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False reject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077029" y="1684546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In LWF data set</a:t>
            </a:r>
            <a:endParaRPr lang="en-IN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828600" y="1684546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/>
              <a:t>In LWF data set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0417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dirty="0" smtClean="0"/>
              <a:t>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0134"/>
            <a:ext cx="8946541" cy="4758266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IN" dirty="0"/>
              <a:t>Y. </a:t>
            </a:r>
            <a:r>
              <a:rPr lang="en-IN" dirty="0" err="1"/>
              <a:t>Taigman</a:t>
            </a:r>
            <a:r>
              <a:rPr lang="en-IN" dirty="0"/>
              <a:t>, M. Yang, M. </a:t>
            </a:r>
            <a:r>
              <a:rPr lang="en-IN" dirty="0" err="1"/>
              <a:t>Ranzato</a:t>
            </a:r>
            <a:r>
              <a:rPr lang="en-IN" dirty="0"/>
              <a:t>, and L. Wolf. </a:t>
            </a:r>
            <a:r>
              <a:rPr lang="en-IN" dirty="0" err="1"/>
              <a:t>Deepface</a:t>
            </a:r>
            <a:r>
              <a:rPr lang="en-IN" dirty="0"/>
              <a:t>: Closing the gap to human-level performance in face verification. In IEEE Conf. on CVPR, 2014. 1, 2, 5, 8</a:t>
            </a:r>
          </a:p>
          <a:p>
            <a:pPr fontAlgn="base"/>
            <a:r>
              <a:rPr lang="en-IN" dirty="0"/>
              <a:t>M. D. </a:t>
            </a:r>
            <a:r>
              <a:rPr lang="en-IN" dirty="0" err="1"/>
              <a:t>Zeiler</a:t>
            </a:r>
            <a:r>
              <a:rPr lang="en-IN" dirty="0"/>
              <a:t> and R. Fergus. Visualizing and understanding convolutional networks. </a:t>
            </a:r>
            <a:r>
              <a:rPr lang="en-IN" dirty="0" err="1"/>
              <a:t>CoRR</a:t>
            </a:r>
            <a:r>
              <a:rPr lang="en-IN" dirty="0"/>
              <a:t>, abs/1311.2901, 2013. 2, 3, 4, 6 .</a:t>
            </a:r>
          </a:p>
          <a:p>
            <a:pPr fontAlgn="base"/>
            <a:r>
              <a:rPr lang="en-IN" dirty="0"/>
              <a:t>M. Lin, Q. Chen, and S. Yan. Network in network. </a:t>
            </a:r>
            <a:r>
              <a:rPr lang="en-IN" dirty="0" err="1"/>
              <a:t>CoRR</a:t>
            </a:r>
            <a:r>
              <a:rPr lang="en-IN" dirty="0"/>
              <a:t>, abs/1312.4400, 2013. 2, 4, 6.</a:t>
            </a:r>
          </a:p>
          <a:p>
            <a:pPr fontAlgn="base"/>
            <a:r>
              <a:rPr lang="en-IN" dirty="0"/>
              <a:t>D. Chen, X. Cao, L. Wang, F. Wen, and J. Sun. Bayesian face revisited: A joint formulation. In Proc. ECCV, 2012. 2 </a:t>
            </a:r>
          </a:p>
          <a:p>
            <a:pPr fontAlgn="base"/>
            <a:r>
              <a:rPr lang="en-IN" dirty="0"/>
              <a:t>C. Lu and X. Tang. Surpassing human-level face </a:t>
            </a:r>
            <a:r>
              <a:rPr lang="en-IN" dirty="0" err="1"/>
              <a:t>veri</a:t>
            </a:r>
            <a:r>
              <a:rPr lang="en-IN" dirty="0"/>
              <a:t>- </a:t>
            </a:r>
            <a:r>
              <a:rPr lang="en-IN" dirty="0" err="1"/>
              <a:t>fication</a:t>
            </a:r>
            <a:r>
              <a:rPr lang="en-IN" dirty="0"/>
              <a:t> performance on LFW with </a:t>
            </a:r>
            <a:r>
              <a:rPr lang="en-IN" dirty="0" err="1"/>
              <a:t>gaussianface</a:t>
            </a:r>
            <a:r>
              <a:rPr lang="en-IN" dirty="0"/>
              <a:t>. </a:t>
            </a:r>
            <a:r>
              <a:rPr lang="en-IN" dirty="0" err="1"/>
              <a:t>CoRR</a:t>
            </a:r>
            <a:r>
              <a:rPr lang="en-IN" dirty="0"/>
              <a:t>, abs/1404.3840, 2014</a:t>
            </a:r>
          </a:p>
          <a:p>
            <a:pPr fontAlgn="base"/>
            <a:r>
              <a:rPr lang="en-IN" dirty="0"/>
              <a:t>Google </a:t>
            </a:r>
            <a:r>
              <a:rPr lang="en-IN" dirty="0" err="1"/>
              <a:t>facenet</a:t>
            </a:r>
            <a:r>
              <a:rPr lang="en-IN" dirty="0"/>
              <a:t> paper : </a:t>
            </a:r>
            <a:r>
              <a:rPr lang="en-IN" b="1" u="sng" dirty="0">
                <a:hlinkClick r:id="rId2"/>
              </a:rPr>
              <a:t>arXiv:1503.03832v3</a:t>
            </a:r>
            <a:r>
              <a:rPr lang="en-IN" b="1" dirty="0"/>
              <a:t> </a:t>
            </a:r>
            <a:endParaRPr lang="en-IN" dirty="0"/>
          </a:p>
          <a:p>
            <a:pPr fontAlgn="base"/>
            <a:r>
              <a:rPr lang="en-IN" dirty="0"/>
              <a:t>LFW Dataset  </a:t>
            </a:r>
            <a:r>
              <a:rPr lang="en-IN" u="sng" dirty="0">
                <a:hlinkClick r:id="rId3"/>
              </a:rPr>
              <a:t>http://vis-www.cs.umass.edu/lfw/</a:t>
            </a:r>
            <a:r>
              <a:rPr lang="en-IN" dirty="0"/>
              <a:t>.</a:t>
            </a:r>
          </a:p>
          <a:p>
            <a:pPr fontAlgn="base"/>
            <a:r>
              <a:rPr lang="en-IN" dirty="0" err="1"/>
              <a:t>Nitish</a:t>
            </a:r>
            <a:r>
              <a:rPr lang="en-IN" dirty="0"/>
              <a:t> Srivastava, Geoffrey Hinton, Alex </a:t>
            </a:r>
            <a:r>
              <a:rPr lang="en-IN" dirty="0" err="1"/>
              <a:t>Krizhevsky</a:t>
            </a:r>
            <a:r>
              <a:rPr lang="en-IN" dirty="0"/>
              <a:t>, </a:t>
            </a:r>
            <a:r>
              <a:rPr lang="en-IN" dirty="0" err="1"/>
              <a:t>Ilya</a:t>
            </a:r>
            <a:r>
              <a:rPr lang="en-IN" dirty="0"/>
              <a:t> </a:t>
            </a:r>
            <a:r>
              <a:rPr lang="en-IN" dirty="0" err="1"/>
              <a:t>Sutskever</a:t>
            </a:r>
            <a:r>
              <a:rPr lang="en-IN" dirty="0"/>
              <a:t>, and </a:t>
            </a:r>
            <a:r>
              <a:rPr lang="en-IN" dirty="0" err="1"/>
              <a:t>Ruslan</a:t>
            </a:r>
            <a:r>
              <a:rPr lang="en-IN" dirty="0"/>
              <a:t> </a:t>
            </a:r>
            <a:r>
              <a:rPr lang="en-IN" dirty="0" err="1"/>
              <a:t>Salakhutdinov</a:t>
            </a:r>
            <a:r>
              <a:rPr lang="en-IN" dirty="0"/>
              <a:t>, Dropout: A simple way to prevent neural networks from </a:t>
            </a:r>
            <a:r>
              <a:rPr lang="en-IN" dirty="0" err="1"/>
              <a:t>overfitting</a:t>
            </a:r>
            <a:r>
              <a:rPr lang="en-IN" dirty="0"/>
              <a:t>, J. Mach. Learn. Res. 15 (2014), no. 1, 1929–1958.</a:t>
            </a:r>
          </a:p>
          <a:p>
            <a:pPr fontAlgn="base"/>
            <a:r>
              <a:rPr lang="en-IN" dirty="0"/>
              <a:t>Images of Inception </a:t>
            </a:r>
            <a:r>
              <a:rPr lang="en-IN" dirty="0" err="1"/>
              <a:t>Resnet</a:t>
            </a:r>
            <a:r>
              <a:rPr lang="en-IN" dirty="0"/>
              <a:t> V1 are taken from m.blog.csdn.net/</a:t>
            </a:r>
            <a:r>
              <a:rPr lang="en-IN" dirty="0" err="1"/>
              <a:t>bea_tree</a:t>
            </a:r>
            <a:r>
              <a:rPr lang="en-IN" dirty="0"/>
              <a:t>/article/details/51784026</a:t>
            </a:r>
            <a:r>
              <a:rPr lang="en-IN" u="sng" dirty="0">
                <a:hlinkClick r:id="rId4"/>
              </a:rPr>
              <a:t>http://m.blog.csdn.net/article/</a:t>
            </a:r>
            <a:r>
              <a:rPr lang="en-IN" u="sng" dirty="0" err="1">
                <a:hlinkClick r:id="rId4"/>
              </a:rPr>
              <a:t>details?id</a:t>
            </a:r>
            <a:r>
              <a:rPr lang="en-IN" u="sng" dirty="0">
                <a:hlinkClick r:id="rId4"/>
              </a:rPr>
              <a:t>=51880371 - </a:t>
            </a:r>
            <a:r>
              <a:rPr lang="ja-JP" altLang="en-US" u="sng" dirty="0">
                <a:hlinkClick r:id="rId4"/>
              </a:rPr>
              <a:t>极客头</a:t>
            </a:r>
            <a:r>
              <a:rPr lang="ja-JP" altLang="en-US" u="sng" dirty="0" smtClean="0">
                <a:hlinkClick r:id="rId4"/>
              </a:rPr>
              <a:t>条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823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267" y="2658534"/>
            <a:ext cx="3581400" cy="2777065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/>
              <a:t>                                                      </a:t>
            </a:r>
            <a:r>
              <a:rPr lang="en-IN" sz="3200" b="1" dirty="0" smtClean="0"/>
              <a:t>THANK YOU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9382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306" y="888242"/>
            <a:ext cx="8825659" cy="1981200"/>
          </a:xfrm>
        </p:spPr>
        <p:txBody>
          <a:bodyPr/>
          <a:lstStyle/>
          <a:p>
            <a:r>
              <a:rPr lang="en-IN" sz="5400" b="1" dirty="0" smtClean="0">
                <a:solidFill>
                  <a:srgbClr val="FF0000"/>
                </a:solidFill>
              </a:rPr>
              <a:t>Why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Facial Recognition Project when we already have lots of Facial Recognition Software???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4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3" y="204716"/>
            <a:ext cx="8825659" cy="2362200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To</a:t>
            </a:r>
            <a:r>
              <a:rPr lang="en-IN" sz="4800" dirty="0" smtClean="0"/>
              <a:t> obtain</a:t>
            </a:r>
            <a:endParaRPr lang="en-IN" sz="4800" dirty="0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154954" y="1788994"/>
            <a:ext cx="8825659" cy="198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600" b="1" dirty="0" smtClean="0">
                <a:solidFill>
                  <a:schemeClr val="accent1"/>
                </a:solidFill>
              </a:rPr>
              <a:t>Accuracy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600" b="1" dirty="0" smtClean="0">
                <a:solidFill>
                  <a:schemeClr val="accent1"/>
                </a:solidFill>
              </a:rPr>
              <a:t>Security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600" b="1" dirty="0" smtClean="0">
                <a:solidFill>
                  <a:schemeClr val="accent1"/>
                </a:solidFill>
              </a:rPr>
              <a:t>Speed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600" b="1" dirty="0">
                <a:solidFill>
                  <a:schemeClr val="accent1"/>
                </a:solidFill>
              </a:rPr>
              <a:t>Reliability on Real-time </a:t>
            </a:r>
            <a:r>
              <a:rPr lang="en-IN" sz="3600" b="1" dirty="0" smtClean="0">
                <a:solidFill>
                  <a:schemeClr val="accent1"/>
                </a:solidFill>
              </a:rPr>
              <a:t>data</a:t>
            </a:r>
            <a:endParaRPr lang="en-IN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845" y="3038306"/>
            <a:ext cx="8825659" cy="19812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Why</a:t>
            </a:r>
            <a:r>
              <a:rPr lang="en-IN" dirty="0" smtClean="0"/>
              <a:t> Deep Learning?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86845" y="4028906"/>
            <a:ext cx="8825659" cy="2362200"/>
          </a:xfrm>
        </p:spPr>
        <p:txBody>
          <a:bodyPr/>
          <a:lstStyle/>
          <a:p>
            <a:r>
              <a:rPr lang="en-IN" sz="2800" dirty="0"/>
              <a:t>Deep Learning enables us to achieve outstanding accuracy in the field of facial recognition as compared to any other approaches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86845" y="61638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 smtClean="0"/>
              <a:t>What is facial Recognition?</a:t>
            </a:r>
            <a:br>
              <a:rPr lang="en-IN" sz="3200" dirty="0" smtClean="0"/>
            </a:br>
            <a:r>
              <a:rPr lang="en-IN" sz="3200" dirty="0" smtClean="0"/>
              <a:t>  </a:t>
            </a:r>
            <a:r>
              <a:rPr lang="en-IN" sz="2400" b="1" dirty="0" smtClean="0"/>
              <a:t>Facial recognition</a:t>
            </a:r>
            <a:r>
              <a:rPr lang="en-IN" sz="2400" dirty="0" smtClean="0"/>
              <a:t> (or </a:t>
            </a:r>
            <a:r>
              <a:rPr lang="en-IN" sz="2400" b="1" dirty="0" smtClean="0"/>
              <a:t>face recognition</a:t>
            </a:r>
            <a:r>
              <a:rPr lang="en-IN" sz="2400" dirty="0" smtClean="0"/>
              <a:t>) is a biometric method of identifying an individual by comparing live capture or digital image data with the stored record for that person</a:t>
            </a:r>
            <a:r>
              <a:rPr lang="en-IN" sz="3200" dirty="0" smtClean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2097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84703"/>
            <a:ext cx="8946541" cy="4195481"/>
          </a:xfrm>
        </p:spPr>
        <p:txBody>
          <a:bodyPr/>
          <a:lstStyle/>
          <a:p>
            <a:pPr fontAlgn="base"/>
            <a:r>
              <a:rPr lang="en-US" dirty="0"/>
              <a:t>Dataset collection.</a:t>
            </a:r>
          </a:p>
          <a:p>
            <a:pPr fontAlgn="base"/>
            <a:r>
              <a:rPr lang="en-US" dirty="0"/>
              <a:t>Preprocess the data(Detect</a:t>
            </a:r>
            <a:r>
              <a:rPr lang="en-US" dirty="0" smtClean="0"/>
              <a:t>, align </a:t>
            </a:r>
            <a:r>
              <a:rPr lang="en-US" dirty="0"/>
              <a:t>and crop the dataset).</a:t>
            </a:r>
          </a:p>
          <a:p>
            <a:pPr fontAlgn="base"/>
            <a:r>
              <a:rPr lang="en-US" dirty="0"/>
              <a:t>Generating facial embedding using </a:t>
            </a:r>
            <a:r>
              <a:rPr lang="en-US" dirty="0" err="1"/>
              <a:t>Tensorflow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Training the </a:t>
            </a:r>
            <a:r>
              <a:rPr lang="en-US" dirty="0" smtClean="0"/>
              <a:t>classifier using transverse </a:t>
            </a:r>
            <a:r>
              <a:rPr lang="en-US" dirty="0" err="1" smtClean="0"/>
              <a:t>learing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/>
              <a:t>Testing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Dataset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77183"/>
            <a:ext cx="8946541" cy="5092950"/>
          </a:xfrm>
        </p:spPr>
        <p:txBody>
          <a:bodyPr>
            <a:normAutofit/>
          </a:bodyPr>
          <a:lstStyle/>
          <a:p>
            <a:r>
              <a:rPr lang="en-IN" dirty="0" smtClean="0"/>
              <a:t>The LFW dataset is a standard benchmark in facial recognition research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It has 13233 images of 5749 people.</a:t>
            </a:r>
          </a:p>
          <a:p>
            <a:pPr lvl="1"/>
            <a:r>
              <a:rPr lang="en-IN" dirty="0"/>
              <a:t>We used 80% data for training and 20% for testing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Also tested on the real time data to check reliability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83" y="3843133"/>
            <a:ext cx="8179959" cy="239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Pre-processing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3934"/>
            <a:ext cx="8946541" cy="180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Image pre-processing in a facial recognition context typically solves a few problems. These problems range from lighting differences, occlusion, alignment.</a:t>
            </a:r>
          </a:p>
          <a:p>
            <a:r>
              <a:rPr lang="en-US" dirty="0" smtClean="0"/>
              <a:t>We do not train the images which has very less brightness and very high contrast levels or even the images are blur.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also neglect the images if a image have multiple faces.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62" y="3713864"/>
            <a:ext cx="1800000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417" y="3713864"/>
            <a:ext cx="1792500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72" y="3713864"/>
            <a:ext cx="1800000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6" t="1516" r="15339" b="-1516"/>
          <a:stretch/>
        </p:blipFill>
        <p:spPr>
          <a:xfrm>
            <a:off x="9638388" y="3713864"/>
            <a:ext cx="1965277" cy="1800000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2125062" y="5753686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4662182" y="5753686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7319872" y="5753686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10307129" y="5753686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Real-Time </a:t>
            </a:r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954215"/>
            <a:ext cx="607500" cy="10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11" y="2465289"/>
            <a:ext cx="6075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11" y="1152983"/>
            <a:ext cx="6075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11" y="3777595"/>
            <a:ext cx="607500" cy="10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11" y="5089901"/>
            <a:ext cx="607500" cy="1080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395756" y="1692983"/>
            <a:ext cx="949879" cy="153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395756" y="2954215"/>
            <a:ext cx="989635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8226" y="3545289"/>
            <a:ext cx="967409" cy="61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73531" y="3657600"/>
            <a:ext cx="1011860" cy="197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72" y="5382763"/>
            <a:ext cx="900000" cy="90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70" y="2181909"/>
            <a:ext cx="900000" cy="90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72" y="1139603"/>
            <a:ext cx="900000" cy="90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768" y="3261183"/>
            <a:ext cx="900000" cy="90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70" y="4303489"/>
            <a:ext cx="900000" cy="90000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endCxn id="24" idx="1"/>
          </p:cNvCxnSpPr>
          <p:nvPr/>
        </p:nvCxnSpPr>
        <p:spPr>
          <a:xfrm>
            <a:off x="3151579" y="1567579"/>
            <a:ext cx="1656893" cy="2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232731" y="2688256"/>
            <a:ext cx="1575741" cy="38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151579" y="3657600"/>
            <a:ext cx="1656893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26" idx="1"/>
          </p:cNvCxnSpPr>
          <p:nvPr/>
        </p:nvCxnSpPr>
        <p:spPr>
          <a:xfrm flipV="1">
            <a:off x="3112811" y="4753489"/>
            <a:ext cx="1716759" cy="87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49861" y="4161183"/>
            <a:ext cx="1700574" cy="2504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731415" y="5965535"/>
            <a:ext cx="2077057" cy="74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04387" y="1314296"/>
            <a:ext cx="54056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So for every image we are able to generate</a:t>
            </a:r>
          </a:p>
          <a:p>
            <a:r>
              <a:rPr lang="en-US" dirty="0"/>
              <a:t>4 extra images of different weather condition.</a:t>
            </a:r>
          </a:p>
          <a:p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By this process we can achieve more data </a:t>
            </a:r>
          </a:p>
          <a:p>
            <a:r>
              <a:rPr lang="en-US" dirty="0"/>
              <a:t>f</a:t>
            </a:r>
            <a:r>
              <a:rPr lang="en-US" dirty="0" smtClean="0"/>
              <a:t>or the available data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This dataset contains</a:t>
            </a:r>
            <a:r>
              <a:rPr lang="en-US" dirty="0"/>
              <a:t> </a:t>
            </a:r>
            <a:r>
              <a:rPr lang="en-US" dirty="0" smtClean="0"/>
              <a:t>2054 Images of 40 </a:t>
            </a:r>
          </a:p>
          <a:p>
            <a:r>
              <a:rPr lang="en-US" dirty="0" smtClean="0"/>
              <a:t>Students of IIITA batch 2016 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37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2718"/>
            <a:ext cx="9404723" cy="1400530"/>
          </a:xfrm>
        </p:spPr>
        <p:txBody>
          <a:bodyPr/>
          <a:lstStyle/>
          <a:p>
            <a:r>
              <a:rPr lang="en-IN" dirty="0" smtClean="0"/>
              <a:t>Inception </a:t>
            </a:r>
            <a:r>
              <a:rPr lang="en-IN" dirty="0" err="1" smtClean="0"/>
              <a:t>resnet</a:t>
            </a:r>
            <a:r>
              <a:rPr lang="en-IN" dirty="0" smtClean="0"/>
              <a:t> V1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970" y="1853248"/>
            <a:ext cx="3788002" cy="4395151"/>
          </a:xfrm>
        </p:spPr>
        <p:txBody>
          <a:bodyPr/>
          <a:lstStyle/>
          <a:p>
            <a:r>
              <a:rPr lang="en-US" dirty="0"/>
              <a:t>We downloaded the weights to the model. By using pre-trained weights, we are able to apply </a:t>
            </a:r>
            <a:r>
              <a:rPr lang="en-US" dirty="0">
                <a:hlinkClick r:id="rId2"/>
              </a:rPr>
              <a:t>transfer learning</a:t>
            </a:r>
            <a:r>
              <a:rPr lang="en-US" dirty="0"/>
              <a:t> to a new dataset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48"/>
          <a:stretch/>
        </p:blipFill>
        <p:spPr>
          <a:xfrm>
            <a:off x="5417234" y="188686"/>
            <a:ext cx="6602846" cy="632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1113</TotalTime>
  <Words>615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メイリオ</vt:lpstr>
      <vt:lpstr>Wingdings</vt:lpstr>
      <vt:lpstr>Wingdings 3</vt:lpstr>
      <vt:lpstr>Ion</vt:lpstr>
      <vt:lpstr>Facial Recognition Using Deep Learning </vt:lpstr>
      <vt:lpstr>Why Facial Recognition Project when we already have lots of Facial Recognition Software??? </vt:lpstr>
      <vt:lpstr>Accuracy Security Speed Reliability on Real-time data</vt:lpstr>
      <vt:lpstr>Why Deep Learning?</vt:lpstr>
      <vt:lpstr>Methodology</vt:lpstr>
      <vt:lpstr> Dataset Selection</vt:lpstr>
      <vt:lpstr>Pre-processing data</vt:lpstr>
      <vt:lpstr>Preprocessing Real-Time Dataset</vt:lpstr>
      <vt:lpstr>Inception resnet V1</vt:lpstr>
      <vt:lpstr>PowerPoint Presentation</vt:lpstr>
      <vt:lpstr>PowerPoint Presentation</vt:lpstr>
      <vt:lpstr>PowerPoint Presentation</vt:lpstr>
      <vt:lpstr>PowerPoint Presentation</vt:lpstr>
      <vt:lpstr>Training</vt:lpstr>
      <vt:lpstr>Results and Analysis</vt:lpstr>
      <vt:lpstr>PowerPoint Presentation</vt:lpstr>
      <vt:lpstr>False accept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</dc:title>
  <dc:creator>dheeraj keshav</dc:creator>
  <cp:lastModifiedBy>Anvesh M</cp:lastModifiedBy>
  <cp:revision>72</cp:revision>
  <dcterms:created xsi:type="dcterms:W3CDTF">2017-09-20T10:43:44Z</dcterms:created>
  <dcterms:modified xsi:type="dcterms:W3CDTF">2017-10-04T12:43:50Z</dcterms:modified>
</cp:coreProperties>
</file>