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404B503-444F-4DEE-B1B6-723B4CC8C47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D42D710-81D7-4FDE-ACED-A5975D557A4A}">
      <dgm:prSet custT="1"/>
      <dgm:spPr/>
      <dgm:t>
        <a:bodyPr/>
        <a:lstStyle/>
        <a:p>
          <a:pPr>
            <a:defRPr cap="all"/>
          </a:pPr>
          <a:endParaRPr lang="tr-TR" sz="1400" dirty="0"/>
        </a:p>
        <a:p>
          <a:pPr>
            <a:defRPr cap="all"/>
          </a:pPr>
          <a:r>
            <a:rPr lang="tr-TR" sz="1600" dirty="0"/>
            <a:t>Oyun ağaçları, genel olarak, inşa etmek çok zaman alır ve sadece kısa sürede üretilebilecek basit oyunlar içindir.</a:t>
          </a:r>
          <a:endParaRPr lang="en-US" sz="1600" dirty="0"/>
        </a:p>
      </dgm:t>
    </dgm:pt>
    <dgm:pt modelId="{5B4EAD64-AC73-4723-8912-DBCB5B77BF7C}" type="parTrans" cxnId="{0A1960AB-B3FE-49C4-B355-8EB2D22A0793}">
      <dgm:prSet/>
      <dgm:spPr/>
      <dgm:t>
        <a:bodyPr/>
        <a:lstStyle/>
        <a:p>
          <a:endParaRPr lang="en-US"/>
        </a:p>
      </dgm:t>
    </dgm:pt>
    <dgm:pt modelId="{EF63FD99-D6CC-4AF4-B0FD-7F5B47D0C3E5}" type="sibTrans" cxnId="{0A1960AB-B3FE-49C4-B355-8EB2D22A0793}">
      <dgm:prSet/>
      <dgm:spPr/>
      <dgm:t>
        <a:bodyPr/>
        <a:lstStyle/>
        <a:p>
          <a:endParaRPr lang="en-US"/>
        </a:p>
      </dgm:t>
    </dgm:pt>
    <dgm:pt modelId="{9F1FBC17-BC69-430E-99E9-6FE4FDBCA130}">
      <dgm:prSet custT="1"/>
      <dgm:spPr/>
      <dgm:t>
        <a:bodyPr/>
        <a:lstStyle/>
        <a:p>
          <a:pPr algn="ctr">
            <a:defRPr cap="all"/>
          </a:pPr>
          <a:endParaRPr lang="tr-TR" sz="1200" dirty="0"/>
        </a:p>
        <a:p>
          <a:pPr algn="ctr">
            <a:defRPr cap="all"/>
          </a:pPr>
          <a:r>
            <a:rPr lang="tr-TR" sz="1200" dirty="0"/>
            <a:t>Eğer varsa b yasal hamleler, yani b Her noktadaki düğümler ve ağacın maksimum derinliği </a:t>
          </a:r>
          <a:r>
            <a:rPr lang="tr-TR" sz="1200" dirty="0" err="1"/>
            <a:t>mminimax</a:t>
          </a:r>
          <a:r>
            <a:rPr lang="tr-TR" sz="1200" dirty="0"/>
            <a:t> algoritmasının zaman karmaşıklığı düzendedir </a:t>
          </a:r>
          <a:r>
            <a:rPr lang="tr-TR" sz="1200" dirty="0" err="1"/>
            <a:t>bm</a:t>
          </a:r>
          <a:r>
            <a:rPr lang="tr-TR" sz="1200" dirty="0"/>
            <a:t> (O (b)m)).</a:t>
          </a:r>
          <a:endParaRPr lang="en-US" sz="1200" dirty="0"/>
        </a:p>
      </dgm:t>
    </dgm:pt>
    <dgm:pt modelId="{62C3B2DC-B662-4AA4-8430-174E9732089A}" type="parTrans" cxnId="{B7C1EC70-51AF-4F3F-9E91-F7B522D58111}">
      <dgm:prSet/>
      <dgm:spPr/>
      <dgm:t>
        <a:bodyPr/>
        <a:lstStyle/>
        <a:p>
          <a:endParaRPr lang="en-US"/>
        </a:p>
      </dgm:t>
    </dgm:pt>
    <dgm:pt modelId="{F8CA3A0C-7DF4-4DEF-BBB1-7831C3D8CD42}" type="sibTrans" cxnId="{B7C1EC70-51AF-4F3F-9E91-F7B522D58111}">
      <dgm:prSet/>
      <dgm:spPr/>
      <dgm:t>
        <a:bodyPr/>
        <a:lstStyle/>
        <a:p>
          <a:endParaRPr lang="en-US"/>
        </a:p>
      </dgm:t>
    </dgm:pt>
    <dgm:pt modelId="{2D842B80-EF5A-4907-ADAF-FCEAD649CF20}">
      <dgm:prSet custT="1"/>
      <dgm:spPr/>
      <dgm:t>
        <a:bodyPr/>
        <a:lstStyle/>
        <a:p>
          <a:pPr>
            <a:defRPr cap="all"/>
          </a:pPr>
          <a:r>
            <a:rPr lang="tr-TR" sz="1600" dirty="0"/>
            <a:t>Bu durumu ortadan kaldırmak için, algoritmaya eklenebilecek birkaç optimizasyon vardır.</a:t>
          </a:r>
          <a:endParaRPr lang="en-US" sz="1600" dirty="0"/>
        </a:p>
      </dgm:t>
    </dgm:pt>
    <dgm:pt modelId="{BC061E6D-2F03-44BD-A899-D4BE5360CEF2}" type="parTrans" cxnId="{87C51CCD-FA2B-460F-818D-892293336C82}">
      <dgm:prSet/>
      <dgm:spPr/>
      <dgm:t>
        <a:bodyPr/>
        <a:lstStyle/>
        <a:p>
          <a:endParaRPr lang="en-US"/>
        </a:p>
      </dgm:t>
    </dgm:pt>
    <dgm:pt modelId="{F1B3BF17-B802-4680-B98C-D4EEEAA0FF85}" type="sibTrans" cxnId="{87C51CCD-FA2B-460F-818D-892293336C82}">
      <dgm:prSet/>
      <dgm:spPr/>
      <dgm:t>
        <a:bodyPr/>
        <a:lstStyle/>
        <a:p>
          <a:endParaRPr lang="en-US"/>
        </a:p>
      </dgm:t>
    </dgm:pt>
    <dgm:pt modelId="{824DB3BC-927B-41AF-AE0E-219F22328D64}">
      <dgm:prSet custT="1"/>
      <dgm:spPr/>
      <dgm:t>
        <a:bodyPr/>
        <a:lstStyle/>
        <a:p>
          <a:pPr>
            <a:defRPr cap="all"/>
          </a:pPr>
          <a:r>
            <a:rPr lang="tr-TR" sz="1200" dirty="0"/>
            <a:t>Neyse ki, oyun ağacının her düğümüne bakmadan gerçek </a:t>
          </a:r>
          <a:r>
            <a:rPr lang="tr-TR" sz="1200" dirty="0" err="1"/>
            <a:t>minimax</a:t>
          </a:r>
          <a:r>
            <a:rPr lang="tr-TR" sz="1200" dirty="0"/>
            <a:t> kararını bulmak mümkün. Dolayısıyla, düğümleri analiz etmeden ağaçtan kaldırıyoruz ve bu işleme budama denir</a:t>
          </a:r>
          <a:r>
            <a:rPr lang="tr-TR" sz="1300" dirty="0"/>
            <a:t>.</a:t>
          </a:r>
          <a:endParaRPr lang="en-US" sz="1300" dirty="0"/>
        </a:p>
      </dgm:t>
    </dgm:pt>
    <dgm:pt modelId="{E0B54690-8766-425D-BA0B-7E1CF128E159}" type="parTrans" cxnId="{67FABA1E-D0FD-4AF3-A409-F26FE352FBBB}">
      <dgm:prSet/>
      <dgm:spPr/>
      <dgm:t>
        <a:bodyPr/>
        <a:lstStyle/>
        <a:p>
          <a:endParaRPr lang="en-US"/>
        </a:p>
      </dgm:t>
    </dgm:pt>
    <dgm:pt modelId="{BE432B19-F16E-47C3-9124-5C9535B75F20}" type="sibTrans" cxnId="{67FABA1E-D0FD-4AF3-A409-F26FE352FBBB}">
      <dgm:prSet/>
      <dgm:spPr/>
      <dgm:t>
        <a:bodyPr/>
        <a:lstStyle/>
        <a:p>
          <a:endParaRPr lang="en-US"/>
        </a:p>
      </dgm:t>
    </dgm:pt>
    <dgm:pt modelId="{F6F09C74-A314-4A4C-B2EE-169035AEAC86}" type="pres">
      <dgm:prSet presAssocID="{8404B503-444F-4DEE-B1B6-723B4CC8C47F}" presName="root" presStyleCnt="0">
        <dgm:presLayoutVars>
          <dgm:dir/>
          <dgm:resizeHandles val="exact"/>
        </dgm:presLayoutVars>
      </dgm:prSet>
      <dgm:spPr/>
    </dgm:pt>
    <dgm:pt modelId="{BD73CB90-BF96-4F85-B5C4-3352BEED37F3}" type="pres">
      <dgm:prSet presAssocID="{CD42D710-81D7-4FDE-ACED-A5975D557A4A}" presName="compNode" presStyleCnt="0"/>
      <dgm:spPr/>
    </dgm:pt>
    <dgm:pt modelId="{576D1DC8-3FF9-42CC-80C3-4842C464C6A1}" type="pres">
      <dgm:prSet presAssocID="{CD42D710-81D7-4FDE-ACED-A5975D557A4A}" presName="iconBgRect" presStyleLbl="bgShp" presStyleIdx="0" presStyleCnt="4"/>
      <dgm:spPr>
        <a:prstGeom prst="round2DiagRect">
          <a:avLst>
            <a:gd name="adj1" fmla="val 29727"/>
            <a:gd name="adj2" fmla="val 0"/>
          </a:avLst>
        </a:prstGeom>
      </dgm:spPr>
    </dgm:pt>
    <dgm:pt modelId="{C041C6CD-5302-4B7B-84B3-19F11DEC3912}" type="pres">
      <dgm:prSet presAssocID="{CD42D710-81D7-4FDE-ACED-A5975D557A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43767080-F5D3-40C1-B12B-0445720DD2E7}" type="pres">
      <dgm:prSet presAssocID="{CD42D710-81D7-4FDE-ACED-A5975D557A4A}" presName="spaceRect" presStyleCnt="0"/>
      <dgm:spPr/>
    </dgm:pt>
    <dgm:pt modelId="{CC4E0BCB-E731-49CE-98EA-BF1C70D88605}" type="pres">
      <dgm:prSet presAssocID="{CD42D710-81D7-4FDE-ACED-A5975D557A4A}" presName="textRect" presStyleLbl="revTx" presStyleIdx="0" presStyleCnt="4" custScaleY="107405">
        <dgm:presLayoutVars>
          <dgm:chMax val="1"/>
          <dgm:chPref val="1"/>
        </dgm:presLayoutVars>
      </dgm:prSet>
      <dgm:spPr/>
    </dgm:pt>
    <dgm:pt modelId="{8AFB9A00-A90E-4B03-95D5-62DC1957CAF9}" type="pres">
      <dgm:prSet presAssocID="{EF63FD99-D6CC-4AF4-B0FD-7F5B47D0C3E5}" presName="sibTrans" presStyleCnt="0"/>
      <dgm:spPr/>
    </dgm:pt>
    <dgm:pt modelId="{FD520741-0713-4A66-9EFF-B35A352DC715}" type="pres">
      <dgm:prSet presAssocID="{9F1FBC17-BC69-430E-99E9-6FE4FDBCA130}" presName="compNode" presStyleCnt="0"/>
      <dgm:spPr/>
    </dgm:pt>
    <dgm:pt modelId="{16BB0AFF-97FC-43A6-8BC9-0362D381D009}" type="pres">
      <dgm:prSet presAssocID="{9F1FBC17-BC69-430E-99E9-6FE4FDBCA130}" presName="iconBgRect" presStyleLbl="bgShp" presStyleIdx="1" presStyleCnt="4"/>
      <dgm:spPr>
        <a:prstGeom prst="round2DiagRect">
          <a:avLst>
            <a:gd name="adj1" fmla="val 29727"/>
            <a:gd name="adj2" fmla="val 0"/>
          </a:avLst>
        </a:prstGeom>
      </dgm:spPr>
    </dgm:pt>
    <dgm:pt modelId="{E846AD2A-B512-441D-A82B-10330C91D044}" type="pres">
      <dgm:prSet presAssocID="{9F1FBC17-BC69-430E-99E9-6FE4FDBCA1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ay işareti"/>
        </a:ext>
      </dgm:extLst>
    </dgm:pt>
    <dgm:pt modelId="{C9E4304A-B005-45D2-94BC-572AC43300B3}" type="pres">
      <dgm:prSet presAssocID="{9F1FBC17-BC69-430E-99E9-6FE4FDBCA130}" presName="spaceRect" presStyleCnt="0"/>
      <dgm:spPr/>
    </dgm:pt>
    <dgm:pt modelId="{B424CB3D-5707-434F-A63A-9D70EF94416B}" type="pres">
      <dgm:prSet presAssocID="{9F1FBC17-BC69-430E-99E9-6FE4FDBCA130}" presName="textRect" presStyleLbl="revTx" presStyleIdx="1" presStyleCnt="4" custScaleY="97386" custLinFactNeighborX="1337" custLinFactNeighborY="-5087">
        <dgm:presLayoutVars>
          <dgm:chMax val="1"/>
          <dgm:chPref val="1"/>
        </dgm:presLayoutVars>
      </dgm:prSet>
      <dgm:spPr/>
    </dgm:pt>
    <dgm:pt modelId="{AF8EFA7D-986E-425B-8014-32BD7808B3CF}" type="pres">
      <dgm:prSet presAssocID="{F8CA3A0C-7DF4-4DEF-BBB1-7831C3D8CD42}" presName="sibTrans" presStyleCnt="0"/>
      <dgm:spPr/>
    </dgm:pt>
    <dgm:pt modelId="{8BCD1D32-5E61-4AFD-8C06-749D4A0928E7}" type="pres">
      <dgm:prSet presAssocID="{2D842B80-EF5A-4907-ADAF-FCEAD649CF20}" presName="compNode" presStyleCnt="0"/>
      <dgm:spPr/>
    </dgm:pt>
    <dgm:pt modelId="{7C27DE43-A4D9-43F6-B5BC-E56FE9AF5BF1}" type="pres">
      <dgm:prSet presAssocID="{2D842B80-EF5A-4907-ADAF-FCEAD649CF20}" presName="iconBgRect" presStyleLbl="bgShp" presStyleIdx="2" presStyleCnt="4"/>
      <dgm:spPr>
        <a:prstGeom prst="round2DiagRect">
          <a:avLst>
            <a:gd name="adj1" fmla="val 29727"/>
            <a:gd name="adj2" fmla="val 0"/>
          </a:avLst>
        </a:prstGeom>
      </dgm:spPr>
    </dgm:pt>
    <dgm:pt modelId="{739ED5C5-9C37-4CF0-9A26-184315FC4FE8}" type="pres">
      <dgm:prSet presAssocID="{2D842B80-EF5A-4907-ADAF-FCEAD649CF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şliler"/>
        </a:ext>
      </dgm:extLst>
    </dgm:pt>
    <dgm:pt modelId="{B13DAF68-D09E-4937-AE14-D261CC5B67BC}" type="pres">
      <dgm:prSet presAssocID="{2D842B80-EF5A-4907-ADAF-FCEAD649CF20}" presName="spaceRect" presStyleCnt="0"/>
      <dgm:spPr/>
    </dgm:pt>
    <dgm:pt modelId="{D5C08B88-08E8-4945-A3FC-DFA74100E994}" type="pres">
      <dgm:prSet presAssocID="{2D842B80-EF5A-4907-ADAF-FCEAD649CF20}" presName="textRect" presStyleLbl="revTx" presStyleIdx="2" presStyleCnt="4">
        <dgm:presLayoutVars>
          <dgm:chMax val="1"/>
          <dgm:chPref val="1"/>
        </dgm:presLayoutVars>
      </dgm:prSet>
      <dgm:spPr/>
    </dgm:pt>
    <dgm:pt modelId="{D6067602-D3B7-4E55-9FE8-6D2FBF2488C8}" type="pres">
      <dgm:prSet presAssocID="{F1B3BF17-B802-4680-B98C-D4EEEAA0FF85}" presName="sibTrans" presStyleCnt="0"/>
      <dgm:spPr/>
    </dgm:pt>
    <dgm:pt modelId="{90F43D29-C90C-4FC8-9722-108FA6D6A98F}" type="pres">
      <dgm:prSet presAssocID="{824DB3BC-927B-41AF-AE0E-219F22328D64}" presName="compNode" presStyleCnt="0"/>
      <dgm:spPr/>
    </dgm:pt>
    <dgm:pt modelId="{78D6AC5B-7ABC-4383-B099-A203F06670D6}" type="pres">
      <dgm:prSet presAssocID="{824DB3BC-927B-41AF-AE0E-219F22328D64}" presName="iconBgRect" presStyleLbl="bgShp" presStyleIdx="3" presStyleCnt="4"/>
      <dgm:spPr>
        <a:prstGeom prst="round2DiagRect">
          <a:avLst>
            <a:gd name="adj1" fmla="val 29727"/>
            <a:gd name="adj2" fmla="val 0"/>
          </a:avLst>
        </a:prstGeom>
      </dgm:spPr>
    </dgm:pt>
    <dgm:pt modelId="{14180F91-C5F6-4384-BD5A-58AD8303E414}" type="pres">
      <dgm:prSet presAssocID="{824DB3BC-927B-41AF-AE0E-219F22328D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ss Pieces"/>
        </a:ext>
      </dgm:extLst>
    </dgm:pt>
    <dgm:pt modelId="{5BAAAB5A-6FBD-482C-98E8-82C6D3B61653}" type="pres">
      <dgm:prSet presAssocID="{824DB3BC-927B-41AF-AE0E-219F22328D64}" presName="spaceRect" presStyleCnt="0"/>
      <dgm:spPr/>
    </dgm:pt>
    <dgm:pt modelId="{010CEBB6-B4E0-4B52-882C-AD3CE7C1B8C7}" type="pres">
      <dgm:prSet presAssocID="{824DB3BC-927B-41AF-AE0E-219F22328D64}" presName="textRect" presStyleLbl="revTx" presStyleIdx="3" presStyleCnt="4">
        <dgm:presLayoutVars>
          <dgm:chMax val="1"/>
          <dgm:chPref val="1"/>
        </dgm:presLayoutVars>
      </dgm:prSet>
      <dgm:spPr/>
    </dgm:pt>
  </dgm:ptLst>
  <dgm:cxnLst>
    <dgm:cxn modelId="{67FABA1E-D0FD-4AF3-A409-F26FE352FBBB}" srcId="{8404B503-444F-4DEE-B1B6-723B4CC8C47F}" destId="{824DB3BC-927B-41AF-AE0E-219F22328D64}" srcOrd="3" destOrd="0" parTransId="{E0B54690-8766-425D-BA0B-7E1CF128E159}" sibTransId="{BE432B19-F16E-47C3-9124-5C9535B75F20}"/>
    <dgm:cxn modelId="{E9A60645-8675-4DEC-B9FD-CACA2B7A1224}" type="presOf" srcId="{9F1FBC17-BC69-430E-99E9-6FE4FDBCA130}" destId="{B424CB3D-5707-434F-A63A-9D70EF94416B}" srcOrd="0" destOrd="0" presId="urn:microsoft.com/office/officeart/2018/5/layout/IconLeafLabelList"/>
    <dgm:cxn modelId="{B7C1EC70-51AF-4F3F-9E91-F7B522D58111}" srcId="{8404B503-444F-4DEE-B1B6-723B4CC8C47F}" destId="{9F1FBC17-BC69-430E-99E9-6FE4FDBCA130}" srcOrd="1" destOrd="0" parTransId="{62C3B2DC-B662-4AA4-8430-174E9732089A}" sibTransId="{F8CA3A0C-7DF4-4DEF-BBB1-7831C3D8CD42}"/>
    <dgm:cxn modelId="{9962BCA1-2186-4AD4-8CFC-7F5F3B9DDA17}" type="presOf" srcId="{CD42D710-81D7-4FDE-ACED-A5975D557A4A}" destId="{CC4E0BCB-E731-49CE-98EA-BF1C70D88605}" srcOrd="0" destOrd="0" presId="urn:microsoft.com/office/officeart/2018/5/layout/IconLeafLabelList"/>
    <dgm:cxn modelId="{7692FEA6-877E-45C0-AFB4-73C93C80EB6F}" type="presOf" srcId="{824DB3BC-927B-41AF-AE0E-219F22328D64}" destId="{010CEBB6-B4E0-4B52-882C-AD3CE7C1B8C7}" srcOrd="0" destOrd="0" presId="urn:microsoft.com/office/officeart/2018/5/layout/IconLeafLabelList"/>
    <dgm:cxn modelId="{0A1960AB-B3FE-49C4-B355-8EB2D22A0793}" srcId="{8404B503-444F-4DEE-B1B6-723B4CC8C47F}" destId="{CD42D710-81D7-4FDE-ACED-A5975D557A4A}" srcOrd="0" destOrd="0" parTransId="{5B4EAD64-AC73-4723-8912-DBCB5B77BF7C}" sibTransId="{EF63FD99-D6CC-4AF4-B0FD-7F5B47D0C3E5}"/>
    <dgm:cxn modelId="{87C51CCD-FA2B-460F-818D-892293336C82}" srcId="{8404B503-444F-4DEE-B1B6-723B4CC8C47F}" destId="{2D842B80-EF5A-4907-ADAF-FCEAD649CF20}" srcOrd="2" destOrd="0" parTransId="{BC061E6D-2F03-44BD-A899-D4BE5360CEF2}" sibTransId="{F1B3BF17-B802-4680-B98C-D4EEEAA0FF85}"/>
    <dgm:cxn modelId="{547A4BD7-D84F-4EEC-9D5B-9C009C9B3F08}" type="presOf" srcId="{8404B503-444F-4DEE-B1B6-723B4CC8C47F}" destId="{F6F09C74-A314-4A4C-B2EE-169035AEAC86}" srcOrd="0" destOrd="0" presId="urn:microsoft.com/office/officeart/2018/5/layout/IconLeafLabelList"/>
    <dgm:cxn modelId="{039E7BDD-784A-4B64-871A-06B65F1D57B7}" type="presOf" srcId="{2D842B80-EF5A-4907-ADAF-FCEAD649CF20}" destId="{D5C08B88-08E8-4945-A3FC-DFA74100E994}" srcOrd="0" destOrd="0" presId="urn:microsoft.com/office/officeart/2018/5/layout/IconLeafLabelList"/>
    <dgm:cxn modelId="{E8F8F452-1E76-4B0E-9BE0-7007E5CAF356}" type="presParOf" srcId="{F6F09C74-A314-4A4C-B2EE-169035AEAC86}" destId="{BD73CB90-BF96-4F85-B5C4-3352BEED37F3}" srcOrd="0" destOrd="0" presId="urn:microsoft.com/office/officeart/2018/5/layout/IconLeafLabelList"/>
    <dgm:cxn modelId="{0AA9C880-7CBA-41F3-A785-028CD5662F56}" type="presParOf" srcId="{BD73CB90-BF96-4F85-B5C4-3352BEED37F3}" destId="{576D1DC8-3FF9-42CC-80C3-4842C464C6A1}" srcOrd="0" destOrd="0" presId="urn:microsoft.com/office/officeart/2018/5/layout/IconLeafLabelList"/>
    <dgm:cxn modelId="{53CABD2F-043A-420D-9EDC-34C2D069A9CB}" type="presParOf" srcId="{BD73CB90-BF96-4F85-B5C4-3352BEED37F3}" destId="{C041C6CD-5302-4B7B-84B3-19F11DEC3912}" srcOrd="1" destOrd="0" presId="urn:microsoft.com/office/officeart/2018/5/layout/IconLeafLabelList"/>
    <dgm:cxn modelId="{4670635C-40AF-40D7-AC30-5CE328AE9232}" type="presParOf" srcId="{BD73CB90-BF96-4F85-B5C4-3352BEED37F3}" destId="{43767080-F5D3-40C1-B12B-0445720DD2E7}" srcOrd="2" destOrd="0" presId="urn:microsoft.com/office/officeart/2018/5/layout/IconLeafLabelList"/>
    <dgm:cxn modelId="{5B810934-3317-4AE9-BEF9-5E5758E850FF}" type="presParOf" srcId="{BD73CB90-BF96-4F85-B5C4-3352BEED37F3}" destId="{CC4E0BCB-E731-49CE-98EA-BF1C70D88605}" srcOrd="3" destOrd="0" presId="urn:microsoft.com/office/officeart/2018/5/layout/IconLeafLabelList"/>
    <dgm:cxn modelId="{AC98C74B-D5F0-44D0-AA59-C75F1CE1A340}" type="presParOf" srcId="{F6F09C74-A314-4A4C-B2EE-169035AEAC86}" destId="{8AFB9A00-A90E-4B03-95D5-62DC1957CAF9}" srcOrd="1" destOrd="0" presId="urn:microsoft.com/office/officeart/2018/5/layout/IconLeafLabelList"/>
    <dgm:cxn modelId="{2A6BD9A5-B09B-4C86-AEF6-D97F2ECD8949}" type="presParOf" srcId="{F6F09C74-A314-4A4C-B2EE-169035AEAC86}" destId="{FD520741-0713-4A66-9EFF-B35A352DC715}" srcOrd="2" destOrd="0" presId="urn:microsoft.com/office/officeart/2018/5/layout/IconLeafLabelList"/>
    <dgm:cxn modelId="{A0196F10-28A5-4B64-A423-18B94064865B}" type="presParOf" srcId="{FD520741-0713-4A66-9EFF-B35A352DC715}" destId="{16BB0AFF-97FC-43A6-8BC9-0362D381D009}" srcOrd="0" destOrd="0" presId="urn:microsoft.com/office/officeart/2018/5/layout/IconLeafLabelList"/>
    <dgm:cxn modelId="{F7BB7CCE-914E-4A2F-8E80-C1472A4F1A8E}" type="presParOf" srcId="{FD520741-0713-4A66-9EFF-B35A352DC715}" destId="{E846AD2A-B512-441D-A82B-10330C91D044}" srcOrd="1" destOrd="0" presId="urn:microsoft.com/office/officeart/2018/5/layout/IconLeafLabelList"/>
    <dgm:cxn modelId="{B7CB2D08-720D-41BB-86F0-378FAD5C868F}" type="presParOf" srcId="{FD520741-0713-4A66-9EFF-B35A352DC715}" destId="{C9E4304A-B005-45D2-94BC-572AC43300B3}" srcOrd="2" destOrd="0" presId="urn:microsoft.com/office/officeart/2018/5/layout/IconLeafLabelList"/>
    <dgm:cxn modelId="{5D6A3948-3F87-4229-A1B0-65F4EE2BFFEA}" type="presParOf" srcId="{FD520741-0713-4A66-9EFF-B35A352DC715}" destId="{B424CB3D-5707-434F-A63A-9D70EF94416B}" srcOrd="3" destOrd="0" presId="urn:microsoft.com/office/officeart/2018/5/layout/IconLeafLabelList"/>
    <dgm:cxn modelId="{F2067E87-2787-4440-9A10-85468282460B}" type="presParOf" srcId="{F6F09C74-A314-4A4C-B2EE-169035AEAC86}" destId="{AF8EFA7D-986E-425B-8014-32BD7808B3CF}" srcOrd="3" destOrd="0" presId="urn:microsoft.com/office/officeart/2018/5/layout/IconLeafLabelList"/>
    <dgm:cxn modelId="{2315AD39-10FA-49DD-95F1-BE93B55BDF23}" type="presParOf" srcId="{F6F09C74-A314-4A4C-B2EE-169035AEAC86}" destId="{8BCD1D32-5E61-4AFD-8C06-749D4A0928E7}" srcOrd="4" destOrd="0" presId="urn:microsoft.com/office/officeart/2018/5/layout/IconLeafLabelList"/>
    <dgm:cxn modelId="{1A3DE731-6377-4E61-90AF-F82338451E17}" type="presParOf" srcId="{8BCD1D32-5E61-4AFD-8C06-749D4A0928E7}" destId="{7C27DE43-A4D9-43F6-B5BC-E56FE9AF5BF1}" srcOrd="0" destOrd="0" presId="urn:microsoft.com/office/officeart/2018/5/layout/IconLeafLabelList"/>
    <dgm:cxn modelId="{EF160A52-862C-4801-9C60-F1EA71A0796D}" type="presParOf" srcId="{8BCD1D32-5E61-4AFD-8C06-749D4A0928E7}" destId="{739ED5C5-9C37-4CF0-9A26-184315FC4FE8}" srcOrd="1" destOrd="0" presId="urn:microsoft.com/office/officeart/2018/5/layout/IconLeafLabelList"/>
    <dgm:cxn modelId="{07384135-1952-4CB3-89BF-0764BDBF8E4B}" type="presParOf" srcId="{8BCD1D32-5E61-4AFD-8C06-749D4A0928E7}" destId="{B13DAF68-D09E-4937-AE14-D261CC5B67BC}" srcOrd="2" destOrd="0" presId="urn:microsoft.com/office/officeart/2018/5/layout/IconLeafLabelList"/>
    <dgm:cxn modelId="{7F1A4DDB-D64A-456B-8AC4-4EFB248DBFD4}" type="presParOf" srcId="{8BCD1D32-5E61-4AFD-8C06-749D4A0928E7}" destId="{D5C08B88-08E8-4945-A3FC-DFA74100E994}" srcOrd="3" destOrd="0" presId="urn:microsoft.com/office/officeart/2018/5/layout/IconLeafLabelList"/>
    <dgm:cxn modelId="{CB2393A7-096A-4E9A-B0CE-9D018CEF4858}" type="presParOf" srcId="{F6F09C74-A314-4A4C-B2EE-169035AEAC86}" destId="{D6067602-D3B7-4E55-9FE8-6D2FBF2488C8}" srcOrd="5" destOrd="0" presId="urn:microsoft.com/office/officeart/2018/5/layout/IconLeafLabelList"/>
    <dgm:cxn modelId="{A139DBFF-6CCF-4FC5-882F-2CC8DDE57D40}" type="presParOf" srcId="{F6F09C74-A314-4A4C-B2EE-169035AEAC86}" destId="{90F43D29-C90C-4FC8-9722-108FA6D6A98F}" srcOrd="6" destOrd="0" presId="urn:microsoft.com/office/officeart/2018/5/layout/IconLeafLabelList"/>
    <dgm:cxn modelId="{275BD67B-D66F-49BF-BA97-7474CC520F59}" type="presParOf" srcId="{90F43D29-C90C-4FC8-9722-108FA6D6A98F}" destId="{78D6AC5B-7ABC-4383-B099-A203F06670D6}" srcOrd="0" destOrd="0" presId="urn:microsoft.com/office/officeart/2018/5/layout/IconLeafLabelList"/>
    <dgm:cxn modelId="{3B0CCBF5-13B1-4AF8-B1A5-A579E932D03D}" type="presParOf" srcId="{90F43D29-C90C-4FC8-9722-108FA6D6A98F}" destId="{14180F91-C5F6-4384-BD5A-58AD8303E414}" srcOrd="1" destOrd="0" presId="urn:microsoft.com/office/officeart/2018/5/layout/IconLeafLabelList"/>
    <dgm:cxn modelId="{7B5D643C-21DE-4585-8FD7-AF3D09F8899F}" type="presParOf" srcId="{90F43D29-C90C-4FC8-9722-108FA6D6A98F}" destId="{5BAAAB5A-6FBD-482C-98E8-82C6D3B61653}" srcOrd="2" destOrd="0" presId="urn:microsoft.com/office/officeart/2018/5/layout/IconLeafLabelList"/>
    <dgm:cxn modelId="{2CA52AB7-AAC4-4AA4-89D9-D437D83278DD}" type="presParOf" srcId="{90F43D29-C90C-4FC8-9722-108FA6D6A98F}" destId="{010CEBB6-B4E0-4B52-882C-AD3CE7C1B8C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D1DC8-3FF9-42CC-80C3-4842C464C6A1}">
      <dsp:nvSpPr>
        <dsp:cNvPr id="0" name=""/>
        <dsp:cNvSpPr/>
      </dsp:nvSpPr>
      <dsp:spPr>
        <a:xfrm>
          <a:off x="973190" y="528691"/>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1C6CD-5302-4B7B-84B3-19F11DEC3912}">
      <dsp:nvSpPr>
        <dsp:cNvPr id="0" name=""/>
        <dsp:cNvSpPr/>
      </dsp:nvSpPr>
      <dsp:spPr>
        <a:xfrm>
          <a:off x="1242597" y="798098"/>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4E0BCB-E731-49CE-98EA-BF1C70D88605}">
      <dsp:nvSpPr>
        <dsp:cNvPr id="0" name=""/>
        <dsp:cNvSpPr/>
      </dsp:nvSpPr>
      <dsp:spPr>
        <a:xfrm>
          <a:off x="569079" y="2128168"/>
          <a:ext cx="2072362" cy="169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endParaRPr lang="tr-TR" sz="1400" kern="1200" dirty="0"/>
        </a:p>
        <a:p>
          <a:pPr marL="0" lvl="0" indent="0" algn="ctr" defTabSz="622300">
            <a:lnSpc>
              <a:spcPct val="90000"/>
            </a:lnSpc>
            <a:spcBef>
              <a:spcPct val="0"/>
            </a:spcBef>
            <a:spcAft>
              <a:spcPct val="35000"/>
            </a:spcAft>
            <a:buNone/>
            <a:defRPr cap="all"/>
          </a:pPr>
          <a:r>
            <a:rPr lang="tr-TR" sz="1600" kern="1200" dirty="0"/>
            <a:t>Oyun ağaçları, genel olarak, inşa etmek çok zaman alır ve sadece kısa sürede üretilebilecek basit oyunlar içindir.</a:t>
          </a:r>
          <a:endParaRPr lang="en-US" sz="1600" kern="1200" dirty="0"/>
        </a:p>
      </dsp:txBody>
      <dsp:txXfrm>
        <a:off x="569079" y="2128168"/>
        <a:ext cx="2072362" cy="1694478"/>
      </dsp:txXfrm>
    </dsp:sp>
    <dsp:sp modelId="{16BB0AFF-97FC-43A6-8BC9-0362D381D009}">
      <dsp:nvSpPr>
        <dsp:cNvPr id="0" name=""/>
        <dsp:cNvSpPr/>
      </dsp:nvSpPr>
      <dsp:spPr>
        <a:xfrm>
          <a:off x="3408216" y="568207"/>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6AD2A-B512-441D-A82B-10330C91D044}">
      <dsp:nvSpPr>
        <dsp:cNvPr id="0" name=""/>
        <dsp:cNvSpPr/>
      </dsp:nvSpPr>
      <dsp:spPr>
        <a:xfrm>
          <a:off x="3677623" y="83761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24CB3D-5707-434F-A63A-9D70EF94416B}">
      <dsp:nvSpPr>
        <dsp:cNvPr id="0" name=""/>
        <dsp:cNvSpPr/>
      </dsp:nvSpPr>
      <dsp:spPr>
        <a:xfrm>
          <a:off x="3031813" y="2166462"/>
          <a:ext cx="2072362" cy="1536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endParaRPr lang="tr-TR" sz="1200" kern="1200" dirty="0"/>
        </a:p>
        <a:p>
          <a:pPr marL="0" lvl="0" indent="0" algn="ctr" defTabSz="533400">
            <a:lnSpc>
              <a:spcPct val="90000"/>
            </a:lnSpc>
            <a:spcBef>
              <a:spcPct val="0"/>
            </a:spcBef>
            <a:spcAft>
              <a:spcPct val="35000"/>
            </a:spcAft>
            <a:buNone/>
            <a:defRPr cap="all"/>
          </a:pPr>
          <a:r>
            <a:rPr lang="tr-TR" sz="1200" kern="1200" dirty="0"/>
            <a:t>Eğer varsa b yasal hamleler, yani b Her noktadaki düğümler ve ağacın maksimum derinliği </a:t>
          </a:r>
          <a:r>
            <a:rPr lang="tr-TR" sz="1200" kern="1200" dirty="0" err="1"/>
            <a:t>mminimax</a:t>
          </a:r>
          <a:r>
            <a:rPr lang="tr-TR" sz="1200" kern="1200" dirty="0"/>
            <a:t> algoritmasının zaman karmaşıklığı düzendedir </a:t>
          </a:r>
          <a:r>
            <a:rPr lang="tr-TR" sz="1200" kern="1200" dirty="0" err="1"/>
            <a:t>bm</a:t>
          </a:r>
          <a:r>
            <a:rPr lang="tr-TR" sz="1200" kern="1200" dirty="0"/>
            <a:t> (O (b)m)).</a:t>
          </a:r>
          <a:endParaRPr lang="en-US" sz="1200" kern="1200" dirty="0"/>
        </a:p>
      </dsp:txBody>
      <dsp:txXfrm>
        <a:off x="3031813" y="2166462"/>
        <a:ext cx="2072362" cy="1536413"/>
      </dsp:txXfrm>
    </dsp:sp>
    <dsp:sp modelId="{7C27DE43-A4D9-43F6-B5BC-E56FE9AF5BF1}">
      <dsp:nvSpPr>
        <dsp:cNvPr id="0" name=""/>
        <dsp:cNvSpPr/>
      </dsp:nvSpPr>
      <dsp:spPr>
        <a:xfrm>
          <a:off x="5843242" y="557897"/>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ED5C5-9C37-4CF0-9A26-184315FC4FE8}">
      <dsp:nvSpPr>
        <dsp:cNvPr id="0" name=""/>
        <dsp:cNvSpPr/>
      </dsp:nvSpPr>
      <dsp:spPr>
        <a:xfrm>
          <a:off x="6112649" y="82730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C08B88-08E8-4945-A3FC-DFA74100E994}">
      <dsp:nvSpPr>
        <dsp:cNvPr id="0" name=""/>
        <dsp:cNvSpPr/>
      </dsp:nvSpPr>
      <dsp:spPr>
        <a:xfrm>
          <a:off x="5439131" y="2215787"/>
          <a:ext cx="2072362" cy="1577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tr-TR" sz="1600" kern="1200" dirty="0"/>
            <a:t>Bu durumu ortadan kaldırmak için, algoritmaya eklenebilecek birkaç optimizasyon vardır.</a:t>
          </a:r>
          <a:endParaRPr lang="en-US" sz="1600" kern="1200" dirty="0"/>
        </a:p>
      </dsp:txBody>
      <dsp:txXfrm>
        <a:off x="5439131" y="2215787"/>
        <a:ext cx="2072362" cy="1577653"/>
      </dsp:txXfrm>
    </dsp:sp>
    <dsp:sp modelId="{78D6AC5B-7ABC-4383-B099-A203F06670D6}">
      <dsp:nvSpPr>
        <dsp:cNvPr id="0" name=""/>
        <dsp:cNvSpPr/>
      </dsp:nvSpPr>
      <dsp:spPr>
        <a:xfrm>
          <a:off x="8278268" y="557897"/>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80F91-C5F6-4384-BD5A-58AD8303E414}">
      <dsp:nvSpPr>
        <dsp:cNvPr id="0" name=""/>
        <dsp:cNvSpPr/>
      </dsp:nvSpPr>
      <dsp:spPr>
        <a:xfrm>
          <a:off x="8547675" y="82730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0CEBB6-B4E0-4B52-882C-AD3CE7C1B8C7}">
      <dsp:nvSpPr>
        <dsp:cNvPr id="0" name=""/>
        <dsp:cNvSpPr/>
      </dsp:nvSpPr>
      <dsp:spPr>
        <a:xfrm>
          <a:off x="7874157" y="2215787"/>
          <a:ext cx="2072362" cy="1577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kern="1200" dirty="0"/>
            <a:t>Neyse ki, oyun ağacının her düğümüne bakmadan gerçek </a:t>
          </a:r>
          <a:r>
            <a:rPr lang="tr-TR" sz="1200" kern="1200" dirty="0" err="1"/>
            <a:t>minimax</a:t>
          </a:r>
          <a:r>
            <a:rPr lang="tr-TR" sz="1200" kern="1200" dirty="0"/>
            <a:t> kararını bulmak mümkün. Dolayısıyla, düğümleri analiz etmeden ağaçtan kaldırıyoruz ve bu işleme budama denir</a:t>
          </a:r>
          <a:r>
            <a:rPr lang="tr-TR" sz="1300" kern="1200" dirty="0"/>
            <a:t>.</a:t>
          </a:r>
          <a:endParaRPr lang="en-US" sz="1300" kern="1200" dirty="0"/>
        </a:p>
      </dsp:txBody>
      <dsp:txXfrm>
        <a:off x="7874157" y="2215787"/>
        <a:ext cx="2072362" cy="157765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8FF783-7666-492E-A876-C4B9917A957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F17B565-84FF-4976-956F-BBAB154D49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2B408ED-7975-4041-BE1C-60BB517EF5B0}"/>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5" name="Alt Bilgi Yer Tutucusu 4">
            <a:extLst>
              <a:ext uri="{FF2B5EF4-FFF2-40B4-BE49-F238E27FC236}">
                <a16:creationId xmlns:a16="http://schemas.microsoft.com/office/drawing/2014/main" id="{A8C92AF1-DF63-4A22-AD2C-DB8BA7B9FD1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11B498-5196-4144-991A-6AC008FEDD91}"/>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92265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C59D60-4075-489C-A44C-DBF301F03E4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1DB30D2-938B-4341-B17D-540E5AF81FF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A5EB921-1173-42AD-BAA9-A3D4CA19377B}"/>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5" name="Alt Bilgi Yer Tutucusu 4">
            <a:extLst>
              <a:ext uri="{FF2B5EF4-FFF2-40B4-BE49-F238E27FC236}">
                <a16:creationId xmlns:a16="http://schemas.microsoft.com/office/drawing/2014/main" id="{0986BE50-635D-4293-978D-7894C7C394C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3975E03-F99D-4CAD-A1E8-3C2973B725E1}"/>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25415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5009214-AFBB-4856-92EF-BD63C86FF16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8556E24-87D5-4194-A5F7-136A520B18E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1F84259-6E49-45CF-BA4E-D348444EE68E}"/>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5" name="Alt Bilgi Yer Tutucusu 4">
            <a:extLst>
              <a:ext uri="{FF2B5EF4-FFF2-40B4-BE49-F238E27FC236}">
                <a16:creationId xmlns:a16="http://schemas.microsoft.com/office/drawing/2014/main" id="{128BD275-01D2-43E7-8B6B-08FCA2D6F9D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179A0D8-278E-4FBB-874C-B03C5FAD4013}"/>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252084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EBF4D2-EF3C-4EF0-9505-0FAFECCDB33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F8BA55F-E286-4196-AC68-E4355A49426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C097546-9A6A-4918-AB0B-0CA3CDC55DB4}"/>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5" name="Alt Bilgi Yer Tutucusu 4">
            <a:extLst>
              <a:ext uri="{FF2B5EF4-FFF2-40B4-BE49-F238E27FC236}">
                <a16:creationId xmlns:a16="http://schemas.microsoft.com/office/drawing/2014/main" id="{61E4DF5D-AA01-48F2-B3CF-193F611509F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138435-DA92-4E35-B95C-7636B3994D52}"/>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3563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A9AB01-8256-4946-A685-78A15A4433E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4FC1B54-BB76-45D6-A2FE-D4EB5603B2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BD23E7-F69D-4760-985F-2E4E1A04E24F}"/>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5" name="Alt Bilgi Yer Tutucusu 4">
            <a:extLst>
              <a:ext uri="{FF2B5EF4-FFF2-40B4-BE49-F238E27FC236}">
                <a16:creationId xmlns:a16="http://schemas.microsoft.com/office/drawing/2014/main" id="{2AE925BA-13C8-4304-A0D7-5A24A00887A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2D1B37-C7BF-4D70-A770-946A9F55DFA4}"/>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183216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BD9732-42D2-4E31-8044-0DECC0884AE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16FE84E-001B-49DB-9236-90843DFDD5F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42DCF07-A448-486C-80DC-1D3ADBC7C16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DCFF1A5-F837-494B-AC48-E10C068337F7}"/>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6" name="Alt Bilgi Yer Tutucusu 5">
            <a:extLst>
              <a:ext uri="{FF2B5EF4-FFF2-40B4-BE49-F238E27FC236}">
                <a16:creationId xmlns:a16="http://schemas.microsoft.com/office/drawing/2014/main" id="{484D6117-738F-4219-B69D-121DF968587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5D51A86-2348-47EE-A85F-C1F1F04DF606}"/>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25252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7178E4-30F4-4F78-9DD0-DA765DBFE49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5A1812E-A908-4F0C-ABFE-EF129AFD90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31AB817-962D-4DAC-BDA9-6DA48793EB5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CF1DA9E-F043-4E43-BE2E-5C3278AD4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C8211CA-2E22-43B8-9BFB-DE52117F155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9233D33-29C0-40FD-A48A-0BAD4E0AE4CA}"/>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8" name="Alt Bilgi Yer Tutucusu 7">
            <a:extLst>
              <a:ext uri="{FF2B5EF4-FFF2-40B4-BE49-F238E27FC236}">
                <a16:creationId xmlns:a16="http://schemas.microsoft.com/office/drawing/2014/main" id="{E9892686-2FC6-4DA3-8467-6DCDCB2E110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72168D1-61BE-43B3-9683-2B5537B562C0}"/>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323991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AB8C3F-DAE2-433F-BEB4-E2E269F327C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54B4D39-7606-4E91-A6A4-3CD661F85CD0}"/>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4" name="Alt Bilgi Yer Tutucusu 3">
            <a:extLst>
              <a:ext uri="{FF2B5EF4-FFF2-40B4-BE49-F238E27FC236}">
                <a16:creationId xmlns:a16="http://schemas.microsoft.com/office/drawing/2014/main" id="{B64AAAD7-F901-494A-9D52-39599D0AEC1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E05E571-D483-41E7-8C40-843ACE3B3A66}"/>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32455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0067720-7CC6-4E4E-B84E-40CA13A2B2DD}"/>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3" name="Alt Bilgi Yer Tutucusu 2">
            <a:extLst>
              <a:ext uri="{FF2B5EF4-FFF2-40B4-BE49-F238E27FC236}">
                <a16:creationId xmlns:a16="http://schemas.microsoft.com/office/drawing/2014/main" id="{881ECFD8-C3B2-4870-9E9C-04D10829A01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4F751EE-E04D-4CA7-ACD1-476C149AF3B2}"/>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221829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DD9045-48E9-4174-B0E3-9DC6740733A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444E472-61C1-4B42-B086-561BA9CBA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7663459-3AB4-4B4B-9879-7296B5A57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F1054E9-5537-448F-91F5-0627586FB4DD}"/>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6" name="Alt Bilgi Yer Tutucusu 5">
            <a:extLst>
              <a:ext uri="{FF2B5EF4-FFF2-40B4-BE49-F238E27FC236}">
                <a16:creationId xmlns:a16="http://schemas.microsoft.com/office/drawing/2014/main" id="{1FC83683-5072-432C-89A5-E872F8BB8F0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974C29-2A96-4AAD-867B-300355DB8665}"/>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299094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D8B6D-E55F-41E6-8E90-4E9FA77815E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6DEEF5B-CC0E-4785-8935-18CED99EA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C603472-AB32-496E-9386-AAA3E1F05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8C70053-CA86-4D8D-8328-CA05B1D10842}"/>
              </a:ext>
            </a:extLst>
          </p:cNvPr>
          <p:cNvSpPr>
            <a:spLocks noGrp="1"/>
          </p:cNvSpPr>
          <p:nvPr>
            <p:ph type="dt" sz="half" idx="10"/>
          </p:nvPr>
        </p:nvSpPr>
        <p:spPr/>
        <p:txBody>
          <a:bodyPr/>
          <a:lstStyle/>
          <a:p>
            <a:fld id="{051E95E2-A671-4ED8-85F8-5C117628E31A}" type="datetimeFigureOut">
              <a:rPr lang="tr-TR" smtClean="0"/>
              <a:t>7.07.2020</a:t>
            </a:fld>
            <a:endParaRPr lang="tr-TR"/>
          </a:p>
        </p:txBody>
      </p:sp>
      <p:sp>
        <p:nvSpPr>
          <p:cNvPr id="6" name="Alt Bilgi Yer Tutucusu 5">
            <a:extLst>
              <a:ext uri="{FF2B5EF4-FFF2-40B4-BE49-F238E27FC236}">
                <a16:creationId xmlns:a16="http://schemas.microsoft.com/office/drawing/2014/main" id="{05F8CF80-A502-4298-86FD-49998BAA8C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D32E6C2-E359-45D8-B964-E5FD2A9C9EB1}"/>
              </a:ext>
            </a:extLst>
          </p:cNvPr>
          <p:cNvSpPr>
            <a:spLocks noGrp="1"/>
          </p:cNvSpPr>
          <p:nvPr>
            <p:ph type="sldNum" sz="quarter" idx="12"/>
          </p:nvPr>
        </p:nvSpPr>
        <p:spPr/>
        <p:txBody>
          <a:bodyPr/>
          <a:lstStyle/>
          <a:p>
            <a:fld id="{C7078295-E230-44A3-AF9B-73066FC2CA59}" type="slidenum">
              <a:rPr lang="tr-TR" smtClean="0"/>
              <a:t>‹#›</a:t>
            </a:fld>
            <a:endParaRPr lang="tr-TR"/>
          </a:p>
        </p:txBody>
      </p:sp>
    </p:spTree>
    <p:extLst>
      <p:ext uri="{BB962C8B-B14F-4D97-AF65-F5344CB8AC3E}">
        <p14:creationId xmlns:p14="http://schemas.microsoft.com/office/powerpoint/2010/main" val="416113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0C9E589-7B0B-4B16-AAF4-1106C3B4E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1431748-7837-43AB-A3C5-93501CE54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4668FA-1D8F-44BB-8DD1-5C918147E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E95E2-A671-4ED8-85F8-5C117628E31A}" type="datetimeFigureOut">
              <a:rPr lang="tr-TR" smtClean="0"/>
              <a:t>7.07.2020</a:t>
            </a:fld>
            <a:endParaRPr lang="tr-TR"/>
          </a:p>
        </p:txBody>
      </p:sp>
      <p:sp>
        <p:nvSpPr>
          <p:cNvPr id="5" name="Alt Bilgi Yer Tutucusu 4">
            <a:extLst>
              <a:ext uri="{FF2B5EF4-FFF2-40B4-BE49-F238E27FC236}">
                <a16:creationId xmlns:a16="http://schemas.microsoft.com/office/drawing/2014/main" id="{A04D866B-7605-417D-BF76-2DE55523F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7C6854E-1452-46DA-95DB-906C90321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78295-E230-44A3-AF9B-73066FC2CA59}" type="slidenum">
              <a:rPr lang="tr-TR" smtClean="0"/>
              <a:t>‹#›</a:t>
            </a:fld>
            <a:endParaRPr lang="tr-TR"/>
          </a:p>
        </p:txBody>
      </p:sp>
    </p:spTree>
    <p:extLst>
      <p:ext uri="{BB962C8B-B14F-4D97-AF65-F5344CB8AC3E}">
        <p14:creationId xmlns:p14="http://schemas.microsoft.com/office/powerpoint/2010/main" val="400559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drive/folders/1wh5LjHNnBxZibCZ6RiMSK9ntDve93O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sim 9">
            <a:extLst>
              <a:ext uri="{FF2B5EF4-FFF2-40B4-BE49-F238E27FC236}">
                <a16:creationId xmlns:a16="http://schemas.microsoft.com/office/drawing/2014/main" id="{4DEC35D0-673A-47D4-90C4-41AEB24A1248}"/>
              </a:ext>
            </a:extLst>
          </p:cNvPr>
          <p:cNvPicPr/>
          <p:nvPr/>
        </p:nvPicPr>
        <p:blipFill rotWithShape="1">
          <a:blip r:embed="rId2" cstate="print">
            <a:extLst>
              <a:ext uri="{28A0092B-C50C-407E-A947-70E740481C1C}">
                <a14:useLocalDpi xmlns:a14="http://schemas.microsoft.com/office/drawing/2010/main" val="0"/>
              </a:ext>
            </a:extLst>
          </a:blip>
          <a:srcRect t="16478" r="9089" b="11599"/>
          <a:stretch/>
        </p:blipFill>
        <p:spPr bwMode="auto">
          <a:xfrm>
            <a:off x="3523488" y="10"/>
            <a:ext cx="8668512" cy="6857990"/>
          </a:xfrm>
          <a:prstGeom prst="rect">
            <a:avLst/>
          </a:prstGeom>
          <a:noFill/>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371E5FF-D40B-481E-98EA-6FD53893449B}"/>
              </a:ext>
            </a:extLst>
          </p:cNvPr>
          <p:cNvSpPr>
            <a:spLocks noGrp="1"/>
          </p:cNvSpPr>
          <p:nvPr>
            <p:ph type="ctrTitle"/>
          </p:nvPr>
        </p:nvSpPr>
        <p:spPr>
          <a:xfrm>
            <a:off x="477980" y="1122363"/>
            <a:ext cx="4551219" cy="3204134"/>
          </a:xfrm>
        </p:spPr>
        <p:txBody>
          <a:bodyPr anchor="b">
            <a:normAutofit fontScale="90000"/>
          </a:bodyPr>
          <a:lstStyle/>
          <a:p>
            <a:r>
              <a:rPr lang="tr-TR" sz="2600" b="1" dirty="0">
                <a:solidFill>
                  <a:srgbClr val="FF0000"/>
                </a:solidFill>
                <a:latin typeface="Times New Roman" panose="02020603050405020304" pitchFamily="18" charset="0"/>
                <a:cs typeface="Times New Roman" panose="02020603050405020304" pitchFamily="18" charset="0"/>
              </a:rPr>
              <a:t>KARADENİZ TEKNİK ÜNİVERSİTESİ</a:t>
            </a:r>
            <a:br>
              <a:rPr lang="tr-TR" sz="2600" b="1" dirty="0">
                <a:solidFill>
                  <a:srgbClr val="FF0000"/>
                </a:solidFill>
                <a:latin typeface="Times New Roman" panose="02020603050405020304" pitchFamily="18" charset="0"/>
                <a:cs typeface="Times New Roman" panose="02020603050405020304" pitchFamily="18" charset="0"/>
              </a:rPr>
            </a:br>
            <a:r>
              <a:rPr lang="tr-TR" sz="2600" b="1" dirty="0">
                <a:solidFill>
                  <a:srgbClr val="FF0000"/>
                </a:solidFill>
                <a:latin typeface="Times New Roman" panose="02020603050405020304" pitchFamily="18" charset="0"/>
                <a:cs typeface="Times New Roman" panose="02020603050405020304" pitchFamily="18" charset="0"/>
              </a:rPr>
              <a:t>MÜHENDİSLİK FAKÜLTESİ</a:t>
            </a:r>
            <a:br>
              <a:rPr lang="tr-TR" sz="2600" b="1" dirty="0">
                <a:solidFill>
                  <a:srgbClr val="FF0000"/>
                </a:solidFill>
                <a:latin typeface="Times New Roman" panose="02020603050405020304" pitchFamily="18" charset="0"/>
                <a:cs typeface="Times New Roman" panose="02020603050405020304" pitchFamily="18" charset="0"/>
              </a:rPr>
            </a:br>
            <a:r>
              <a:rPr lang="tr-TR" sz="2600" b="1" dirty="0">
                <a:solidFill>
                  <a:srgbClr val="FF0000"/>
                </a:solidFill>
                <a:latin typeface="Times New Roman" panose="02020603050405020304" pitchFamily="18" charset="0"/>
                <a:cs typeface="Times New Roman" panose="02020603050405020304" pitchFamily="18" charset="0"/>
              </a:rPr>
              <a:t>BİLGİSAYAR MÜHENDİSLİĞİ BÖLÜMÜ</a:t>
            </a:r>
            <a:br>
              <a:rPr lang="tr-TR" sz="2600" b="1" dirty="0">
                <a:solidFill>
                  <a:srgbClr val="FF0000"/>
                </a:solidFill>
                <a:latin typeface="Times New Roman" panose="02020603050405020304" pitchFamily="18" charset="0"/>
                <a:cs typeface="Times New Roman" panose="02020603050405020304" pitchFamily="18" charset="0"/>
              </a:rPr>
            </a:br>
            <a:br>
              <a:rPr lang="tr-TR" sz="2600" b="1" dirty="0">
                <a:solidFill>
                  <a:srgbClr val="FF0000"/>
                </a:solidFill>
                <a:latin typeface="Times New Roman" panose="02020603050405020304" pitchFamily="18" charset="0"/>
                <a:cs typeface="Times New Roman" panose="02020603050405020304" pitchFamily="18" charset="0"/>
              </a:rPr>
            </a:br>
            <a:br>
              <a:rPr lang="tr-TR" sz="2600" b="1" dirty="0">
                <a:solidFill>
                  <a:srgbClr val="FF0000"/>
                </a:solidFill>
                <a:latin typeface="Times New Roman" panose="02020603050405020304" pitchFamily="18" charset="0"/>
                <a:cs typeface="Times New Roman" panose="02020603050405020304" pitchFamily="18" charset="0"/>
              </a:rPr>
            </a:br>
            <a:r>
              <a:rPr lang="tr-TR" sz="2600" b="1" dirty="0">
                <a:solidFill>
                  <a:srgbClr val="FF0000"/>
                </a:solidFill>
                <a:latin typeface="Times New Roman" panose="02020603050405020304" pitchFamily="18" charset="0"/>
                <a:cs typeface="Times New Roman" panose="02020603050405020304" pitchFamily="18" charset="0"/>
              </a:rPr>
              <a:t>BİTİRME PROJESİ </a:t>
            </a:r>
            <a:br>
              <a:rPr lang="tr-TR" sz="2600" b="1" dirty="0">
                <a:solidFill>
                  <a:srgbClr val="FF0000"/>
                </a:solidFill>
                <a:latin typeface="Times New Roman" panose="02020603050405020304" pitchFamily="18" charset="0"/>
                <a:cs typeface="Times New Roman" panose="02020603050405020304" pitchFamily="18" charset="0"/>
              </a:rPr>
            </a:br>
            <a:r>
              <a:rPr lang="tr-TR" sz="2600" b="1" dirty="0">
                <a:solidFill>
                  <a:srgbClr val="FF0000"/>
                </a:solidFill>
                <a:latin typeface="Times New Roman" panose="02020603050405020304" pitchFamily="18" charset="0"/>
                <a:cs typeface="Times New Roman" panose="02020603050405020304" pitchFamily="18" charset="0"/>
              </a:rPr>
              <a:t>SUNUMU</a:t>
            </a:r>
            <a:endParaRPr lang="tr-TR" sz="2600" dirty="0"/>
          </a:p>
        </p:txBody>
      </p:sp>
      <p:sp>
        <p:nvSpPr>
          <p:cNvPr id="3" name="Alt Başlık 2">
            <a:extLst>
              <a:ext uri="{FF2B5EF4-FFF2-40B4-BE49-F238E27FC236}">
                <a16:creationId xmlns:a16="http://schemas.microsoft.com/office/drawing/2014/main" id="{93BE93EC-D55A-4B1B-B75F-0C02EBCAFA13}"/>
              </a:ext>
            </a:extLst>
          </p:cNvPr>
          <p:cNvSpPr>
            <a:spLocks noGrp="1"/>
          </p:cNvSpPr>
          <p:nvPr>
            <p:ph type="subTitle" idx="1"/>
          </p:nvPr>
        </p:nvSpPr>
        <p:spPr>
          <a:xfrm>
            <a:off x="477980" y="4872922"/>
            <a:ext cx="4023359" cy="1208141"/>
          </a:xfrm>
        </p:spPr>
        <p:txBody>
          <a:bodyPr>
            <a:normAutofit/>
          </a:bodyPr>
          <a:lstStyle/>
          <a:p>
            <a:r>
              <a:rPr lang="tr-TR" b="1" dirty="0" err="1">
                <a:solidFill>
                  <a:srgbClr val="FF0000"/>
                </a:solidFill>
              </a:rPr>
              <a:t>Minimax</a:t>
            </a:r>
            <a:r>
              <a:rPr lang="tr-TR" b="1" dirty="0">
                <a:solidFill>
                  <a:srgbClr val="FF0000"/>
                </a:solidFill>
              </a:rPr>
              <a:t> algoritması ile Connect4 oyunu </a:t>
            </a:r>
            <a:endParaRPr lang="tr-TR" dirty="0">
              <a:solidFill>
                <a:srgbClr val="FF0000"/>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305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6C1FF1-4C91-4927-8E28-677808DE62DC}"/>
              </a:ext>
            </a:extLst>
          </p:cNvPr>
          <p:cNvSpPr>
            <a:spLocks noGrp="1"/>
          </p:cNvSpPr>
          <p:nvPr>
            <p:ph type="title"/>
          </p:nvPr>
        </p:nvSpPr>
        <p:spPr>
          <a:xfrm>
            <a:off x="838200" y="365126"/>
            <a:ext cx="5340605" cy="1146176"/>
          </a:xfrm>
        </p:spPr>
        <p:txBody>
          <a:bodyPr>
            <a:normAutofit/>
          </a:bodyPr>
          <a:lstStyle/>
          <a:p>
            <a:r>
              <a:rPr lang="tr-TR" b="1"/>
              <a:t>Minimax Algoritması</a:t>
            </a:r>
            <a:endParaRPr lang="tr-TR" dirty="0"/>
          </a:p>
        </p:txBody>
      </p:sp>
      <p:sp>
        <p:nvSpPr>
          <p:cNvPr id="23"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CF037988-129A-451A-87D9-4AE975BEA9C8}"/>
              </a:ext>
            </a:extLst>
          </p:cNvPr>
          <p:cNvSpPr>
            <a:spLocks noGrp="1"/>
          </p:cNvSpPr>
          <p:nvPr>
            <p:ph idx="1"/>
          </p:nvPr>
        </p:nvSpPr>
        <p:spPr>
          <a:xfrm>
            <a:off x="0" y="1690687"/>
            <a:ext cx="4445391" cy="5166359"/>
          </a:xfrm>
        </p:spPr>
        <p:txBody>
          <a:bodyPr anchor="ctr">
            <a:normAutofit/>
          </a:bodyPr>
          <a:lstStyle/>
          <a:p>
            <a:r>
              <a:rPr lang="tr-TR" sz="1800" dirty="0">
                <a:solidFill>
                  <a:srgbClr val="FFFFFF"/>
                </a:solidFill>
              </a:rPr>
              <a:t>Yapay Zekanın ortaya çıkışından bu yana, oyun oynamak AI’nın en ilginç uygulamalarından biri olmuştur.</a:t>
            </a:r>
          </a:p>
          <a:p>
            <a:r>
              <a:rPr lang="tr-TR" sz="1800" dirty="0">
                <a:solidFill>
                  <a:srgbClr val="FFFFFF"/>
                </a:solidFill>
              </a:rPr>
              <a:t>İlk satranç programları, 1950’de bilgisayarların programlanabildiği anda </a:t>
            </a:r>
            <a:r>
              <a:rPr lang="tr-TR" sz="1800" dirty="0" err="1">
                <a:solidFill>
                  <a:srgbClr val="FFFFFF"/>
                </a:solidFill>
              </a:rPr>
              <a:t>Claude</a:t>
            </a:r>
            <a:r>
              <a:rPr lang="tr-TR" sz="1800" dirty="0">
                <a:solidFill>
                  <a:srgbClr val="FFFFFF"/>
                </a:solidFill>
              </a:rPr>
              <a:t> </a:t>
            </a:r>
            <a:r>
              <a:rPr lang="tr-TR" sz="1800" dirty="0" err="1">
                <a:solidFill>
                  <a:srgbClr val="FFFFFF"/>
                </a:solidFill>
              </a:rPr>
              <a:t>Shannon</a:t>
            </a:r>
            <a:r>
              <a:rPr lang="tr-TR" sz="1800" dirty="0">
                <a:solidFill>
                  <a:srgbClr val="FFFFFF"/>
                </a:solidFill>
              </a:rPr>
              <a:t> ve Alan Turing tarafından yazılmıştır.</a:t>
            </a:r>
          </a:p>
          <a:p>
            <a:endParaRPr lang="tr-TR" sz="1800" dirty="0">
              <a:solidFill>
                <a:srgbClr val="FFFFFF"/>
              </a:solidFill>
            </a:endParaRPr>
          </a:p>
          <a:p>
            <a:r>
              <a:rPr lang="tr-TR" sz="1800" dirty="0">
                <a:solidFill>
                  <a:srgbClr val="FFFFFF"/>
                </a:solidFill>
              </a:rPr>
              <a:t>Satranç, </a:t>
            </a:r>
            <a:r>
              <a:rPr lang="tr-TR" sz="1800" dirty="0" err="1">
                <a:solidFill>
                  <a:srgbClr val="FFFFFF"/>
                </a:solidFill>
              </a:rPr>
              <a:t>tic-tac-toe</a:t>
            </a:r>
            <a:r>
              <a:rPr lang="tr-TR" sz="1800" dirty="0">
                <a:solidFill>
                  <a:srgbClr val="FFFFFF"/>
                </a:solidFill>
              </a:rPr>
              <a:t> ve </a:t>
            </a:r>
            <a:r>
              <a:rPr lang="tr-TR" sz="1800" dirty="0" err="1">
                <a:solidFill>
                  <a:srgbClr val="FFFFFF"/>
                </a:solidFill>
              </a:rPr>
              <a:t>Go</a:t>
            </a:r>
            <a:r>
              <a:rPr lang="tr-TR" sz="1800" dirty="0">
                <a:solidFill>
                  <a:srgbClr val="FFFFFF"/>
                </a:solidFill>
              </a:rPr>
              <a:t> gibi oyunlar ilginç çünkü iki ordu arasındaki rekabeti tamamen </a:t>
            </a:r>
            <a:r>
              <a:rPr lang="tr-TR" sz="1800" dirty="0" err="1">
                <a:solidFill>
                  <a:srgbClr val="FFFFFF"/>
                </a:solidFill>
              </a:rPr>
              <a:t>soyutlıyorlar</a:t>
            </a:r>
            <a:r>
              <a:rPr lang="tr-TR" sz="1800" dirty="0">
                <a:solidFill>
                  <a:srgbClr val="FFFFFF"/>
                </a:solidFill>
              </a:rPr>
              <a:t>.</a:t>
            </a:r>
          </a:p>
          <a:p>
            <a:endParaRPr lang="tr-TR" sz="1800" dirty="0">
              <a:solidFill>
                <a:srgbClr val="FFFFFF"/>
              </a:solidFill>
            </a:endParaRPr>
          </a:p>
          <a:p>
            <a:r>
              <a:rPr lang="tr-TR" sz="1800" dirty="0">
                <a:solidFill>
                  <a:srgbClr val="FFFFFF"/>
                </a:solidFill>
              </a:rPr>
              <a:t>Yapay Zekanın araştırmaları için oyunu cazip bir alan haline getiren bu soyutlamadır.</a:t>
            </a:r>
          </a:p>
          <a:p>
            <a:endParaRPr lang="tr-TR" sz="1400" dirty="0">
              <a:solidFill>
                <a:srgbClr val="FFFFFF"/>
              </a:solidFill>
            </a:endParaRPr>
          </a:p>
        </p:txBody>
      </p:sp>
      <p:pic>
        <p:nvPicPr>
          <p:cNvPr id="5" name="Resim 4">
            <a:extLst>
              <a:ext uri="{FF2B5EF4-FFF2-40B4-BE49-F238E27FC236}">
                <a16:creationId xmlns:a16="http://schemas.microsoft.com/office/drawing/2014/main" id="{54921BF9-D2BD-430C-BCA2-5E603626E66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183088" y="2972816"/>
            <a:ext cx="5170711" cy="2404616"/>
          </a:xfrm>
          <a:custGeom>
            <a:avLst/>
            <a:gdLst/>
            <a:ahLst/>
            <a:cxnLst/>
            <a:rect l="l" t="t" r="r" b="b"/>
            <a:pathLst>
              <a:path w="4636009" h="5032375">
                <a:moveTo>
                  <a:pt x="0" y="0"/>
                </a:moveTo>
                <a:lnTo>
                  <a:pt x="4636009" y="0"/>
                </a:lnTo>
                <a:lnTo>
                  <a:pt x="4636009" y="5032375"/>
                </a:lnTo>
                <a:lnTo>
                  <a:pt x="0" y="5032375"/>
                </a:lnTo>
                <a:close/>
              </a:path>
            </a:pathLst>
          </a:custGeom>
          <a:noFill/>
        </p:spPr>
      </p:pic>
    </p:spTree>
    <p:extLst>
      <p:ext uri="{BB962C8B-B14F-4D97-AF65-F5344CB8AC3E}">
        <p14:creationId xmlns:p14="http://schemas.microsoft.com/office/powerpoint/2010/main" val="104477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F99D6-D9C4-40BF-B365-977751B289FF}"/>
              </a:ext>
            </a:extLst>
          </p:cNvPr>
          <p:cNvSpPr>
            <a:spLocks noGrp="1"/>
          </p:cNvSpPr>
          <p:nvPr>
            <p:ph type="title"/>
          </p:nvPr>
        </p:nvSpPr>
        <p:spPr>
          <a:xfrm>
            <a:off x="841249" y="365760"/>
            <a:ext cx="9912072" cy="1188404"/>
          </a:xfrm>
        </p:spPr>
        <p:txBody>
          <a:bodyPr>
            <a:normAutofit/>
          </a:bodyPr>
          <a:lstStyle/>
          <a:p>
            <a:r>
              <a:rPr lang="tr-TR" sz="3700" b="1"/>
              <a:t>Minimax algoritması nedir?</a:t>
            </a:r>
            <a:br>
              <a:rPr lang="tr-TR" sz="3700"/>
            </a:br>
            <a:endParaRPr lang="tr-TR" sz="3700"/>
          </a:p>
        </p:txBody>
      </p:sp>
      <p:sp>
        <p:nvSpPr>
          <p:cNvPr id="43" name="Freeform: Shape 3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3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7DA211D2-0DA9-4A4E-A321-75B53691140C}"/>
              </a:ext>
            </a:extLst>
          </p:cNvPr>
          <p:cNvSpPr>
            <a:spLocks noGrp="1"/>
          </p:cNvSpPr>
          <p:nvPr>
            <p:ph idx="1"/>
          </p:nvPr>
        </p:nvSpPr>
        <p:spPr>
          <a:xfrm>
            <a:off x="841248" y="2174358"/>
            <a:ext cx="7731642" cy="4045467"/>
          </a:xfrm>
        </p:spPr>
        <p:txBody>
          <a:bodyPr anchor="t">
            <a:normAutofit/>
          </a:bodyPr>
          <a:lstStyle/>
          <a:p>
            <a:r>
              <a:rPr lang="tr-TR" sz="1700">
                <a:solidFill>
                  <a:schemeClr val="bg1"/>
                </a:solidFill>
              </a:rPr>
              <a:t>Minimax, diğer oyuncunun da en iyi şekilde oynadığını varsayarak bir oyuncu için en uygun hareketi seçmek için kullanılan özyinelemeli bir algoritmadır.</a:t>
            </a:r>
          </a:p>
          <a:p>
            <a:r>
              <a:rPr lang="tr-TR" sz="1700">
                <a:solidFill>
                  <a:schemeClr val="bg1"/>
                </a:solidFill>
              </a:rPr>
              <a:t>Tic Tac Toe, go, satranç, Isola, dama ve diğer birçok iki oyunculu oyunlar gibi oyunlarda kullanılır.</a:t>
            </a:r>
          </a:p>
          <a:p>
            <a:r>
              <a:rPr lang="tr-TR" sz="1700">
                <a:solidFill>
                  <a:schemeClr val="bg1"/>
                </a:solidFill>
              </a:rPr>
              <a:t>Bu oyunlara mükemmel bilgi oyunları denir çünkü belirli bir oyunun tüm olası hareketlerini görmek mümkündür.</a:t>
            </a:r>
          </a:p>
          <a:p>
            <a:r>
              <a:rPr lang="tr-TR" sz="1700">
                <a:solidFill>
                  <a:schemeClr val="bg1"/>
                </a:solidFill>
              </a:rPr>
              <a:t>Scrabble gibi mükemmel olmayan iki oyunculu oyunlar olabilir, çünkü rakibin hareketi tahmin edilemez.</a:t>
            </a:r>
          </a:p>
          <a:p>
            <a:r>
              <a:rPr lang="tr-TR" sz="1700">
                <a:solidFill>
                  <a:schemeClr val="bg1"/>
                </a:solidFill>
              </a:rPr>
              <a:t>Bir oyun oynadığımızda nasıl düşündüğümüze benzer: “Bu hamleyi yaparsam, o zaman rakibim sadece bu hamleleri yapabilir” vb.</a:t>
            </a:r>
          </a:p>
          <a:p>
            <a:r>
              <a:rPr lang="tr-TR" sz="1700">
                <a:solidFill>
                  <a:schemeClr val="bg1"/>
                </a:solidFill>
              </a:rPr>
              <a:t>Minimax buna denir çünkü diğer oyuncu maksimum zarara sahip olan stratejiyi seçtiğinde kaybın en aza indirilmesine yardımcı olur.</a:t>
            </a:r>
          </a:p>
          <a:p>
            <a:endParaRPr lang="tr-TR" sz="1700" dirty="0">
              <a:solidFill>
                <a:schemeClr val="bg1"/>
              </a:solidFill>
            </a:endParaRPr>
          </a:p>
        </p:txBody>
      </p:sp>
    </p:spTree>
    <p:extLst>
      <p:ext uri="{BB962C8B-B14F-4D97-AF65-F5344CB8AC3E}">
        <p14:creationId xmlns:p14="http://schemas.microsoft.com/office/powerpoint/2010/main" val="39088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E6A83C3-BA7D-4CBA-A2E7-50C0E2B2E2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B22DD1AD-3D39-4D27-8BA1-6C6062398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6DE2126-4AB0-44F0-9342-B50B62BB9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B399521-D730-411C-B2EB-A69E2241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132EAE3-B995-462C-B03C-268953779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B6F4900-344B-470B-AF00-BE078361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210FE49-EC39-4DDD-B4FB-C812E2FF6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D98AAC77-E028-4ECE-83DD-DD947B5E2A03}"/>
              </a:ext>
            </a:extLst>
          </p:cNvPr>
          <p:cNvSpPr>
            <a:spLocks noGrp="1"/>
          </p:cNvSpPr>
          <p:nvPr>
            <p:ph type="title"/>
          </p:nvPr>
        </p:nvSpPr>
        <p:spPr>
          <a:xfrm>
            <a:off x="600383" y="324900"/>
            <a:ext cx="4441996" cy="547373"/>
          </a:xfrm>
          <a:noFill/>
        </p:spPr>
        <p:txBody>
          <a:bodyPr anchor="t">
            <a:normAutofit fontScale="90000"/>
          </a:bodyPr>
          <a:lstStyle/>
          <a:p>
            <a:r>
              <a:rPr lang="tr-TR" sz="4800" b="1" dirty="0">
                <a:solidFill>
                  <a:schemeClr val="bg1"/>
                </a:solidFill>
              </a:rPr>
              <a:t>Koda dökersek</a:t>
            </a:r>
            <a:endParaRPr lang="tr-TR" sz="4800" dirty="0">
              <a:solidFill>
                <a:schemeClr val="bg1"/>
              </a:solidFill>
            </a:endParaRPr>
          </a:p>
        </p:txBody>
      </p:sp>
      <p:sp>
        <p:nvSpPr>
          <p:cNvPr id="3" name="İçerik Yer Tutucusu 2">
            <a:extLst>
              <a:ext uri="{FF2B5EF4-FFF2-40B4-BE49-F238E27FC236}">
                <a16:creationId xmlns:a16="http://schemas.microsoft.com/office/drawing/2014/main" id="{4F125A13-AF46-460E-9542-8E334DFE72F5}"/>
              </a:ext>
            </a:extLst>
          </p:cNvPr>
          <p:cNvSpPr>
            <a:spLocks noGrp="1"/>
          </p:cNvSpPr>
          <p:nvPr>
            <p:ph idx="1"/>
          </p:nvPr>
        </p:nvSpPr>
        <p:spPr>
          <a:xfrm>
            <a:off x="349213" y="948341"/>
            <a:ext cx="5392686" cy="5823344"/>
          </a:xfrm>
          <a:noFill/>
        </p:spPr>
        <p:txBody>
          <a:bodyPr anchor="t">
            <a:normAutofit fontScale="92500" lnSpcReduction="20000"/>
          </a:bodyPr>
          <a:lstStyle/>
          <a:p>
            <a:pPr marL="0" indent="0">
              <a:buNone/>
            </a:pPr>
            <a:r>
              <a:rPr lang="tr-TR" sz="1700" dirty="0" err="1">
                <a:solidFill>
                  <a:schemeClr val="bg1"/>
                </a:solidFill>
              </a:rPr>
              <a:t>Minimax</a:t>
            </a:r>
            <a:r>
              <a:rPr lang="tr-TR" sz="1700" dirty="0">
                <a:solidFill>
                  <a:schemeClr val="bg1"/>
                </a:solidFill>
              </a:rPr>
              <a:t> Kararı = MAX {MIN {3,5,10}, MIN {2,2}}</a:t>
            </a:r>
            <a:br>
              <a:rPr lang="tr-TR" sz="1700" dirty="0">
                <a:solidFill>
                  <a:schemeClr val="bg1"/>
                </a:solidFill>
              </a:rPr>
            </a:br>
            <a:r>
              <a:rPr lang="tr-TR" sz="1700" dirty="0">
                <a:solidFill>
                  <a:schemeClr val="bg1"/>
                </a:solidFill>
              </a:rPr>
              <a:t>= MAX {3,2}</a:t>
            </a:r>
            <a:br>
              <a:rPr lang="tr-TR" sz="1700" dirty="0">
                <a:solidFill>
                  <a:schemeClr val="bg1"/>
                </a:solidFill>
              </a:rPr>
            </a:br>
            <a:r>
              <a:rPr lang="tr-TR" sz="1700" dirty="0">
                <a:solidFill>
                  <a:schemeClr val="bg1"/>
                </a:solidFill>
              </a:rPr>
              <a:t>= 3</a:t>
            </a:r>
          </a:p>
          <a:p>
            <a:pPr marL="0" indent="0">
              <a:buNone/>
            </a:pPr>
            <a:r>
              <a:rPr lang="tr-TR" sz="1700" dirty="0" err="1">
                <a:solidFill>
                  <a:schemeClr val="bg1"/>
                </a:solidFill>
              </a:rPr>
              <a:t>function</a:t>
            </a:r>
            <a:r>
              <a:rPr lang="tr-TR" sz="1700" dirty="0">
                <a:solidFill>
                  <a:schemeClr val="bg1"/>
                </a:solidFill>
              </a:rPr>
              <a:t> </a:t>
            </a:r>
            <a:r>
              <a:rPr lang="tr-TR" sz="1700" dirty="0" err="1">
                <a:solidFill>
                  <a:schemeClr val="bg1"/>
                </a:solidFill>
              </a:rPr>
              <a:t>minimax</a:t>
            </a:r>
            <a:r>
              <a:rPr lang="tr-TR" sz="1700" dirty="0">
                <a:solidFill>
                  <a:schemeClr val="bg1"/>
                </a:solidFill>
              </a:rPr>
              <a:t>(</a:t>
            </a:r>
            <a:r>
              <a:rPr lang="tr-TR" sz="1700" dirty="0" err="1">
                <a:solidFill>
                  <a:schemeClr val="bg1"/>
                </a:solidFill>
              </a:rPr>
              <a:t>node</a:t>
            </a:r>
            <a:r>
              <a:rPr lang="tr-TR" sz="1700" dirty="0">
                <a:solidFill>
                  <a:schemeClr val="bg1"/>
                </a:solidFill>
              </a:rPr>
              <a:t>, </a:t>
            </a:r>
            <a:r>
              <a:rPr lang="tr-TR" sz="1700" dirty="0" err="1">
                <a:solidFill>
                  <a:schemeClr val="bg1"/>
                </a:solidFill>
              </a:rPr>
              <a:t>depth</a:t>
            </a:r>
            <a:r>
              <a:rPr lang="tr-TR" sz="1700" dirty="0">
                <a:solidFill>
                  <a:schemeClr val="bg1"/>
                </a:solidFill>
              </a:rPr>
              <a:t>, </a:t>
            </a:r>
            <a:r>
              <a:rPr lang="tr-TR" sz="1700" dirty="0" err="1">
                <a:solidFill>
                  <a:schemeClr val="bg1"/>
                </a:solidFill>
              </a:rPr>
              <a:t>maximizingPlayer</a:t>
            </a:r>
            <a:r>
              <a:rPr lang="tr-TR" sz="1700" dirty="0">
                <a:solidFill>
                  <a:schemeClr val="bg1"/>
                </a:solidFill>
              </a:rPr>
              <a:t>)</a:t>
            </a:r>
          </a:p>
          <a:p>
            <a:pPr marL="0" indent="0">
              <a:buNone/>
            </a:pPr>
            <a:r>
              <a:rPr lang="tr-TR" sz="1700" dirty="0">
                <a:solidFill>
                  <a:schemeClr val="bg1"/>
                </a:solidFill>
              </a:rPr>
              <a:t>            </a:t>
            </a:r>
            <a:r>
              <a:rPr lang="tr-TR" sz="1700" dirty="0" err="1">
                <a:solidFill>
                  <a:schemeClr val="bg1"/>
                </a:solidFill>
              </a:rPr>
              <a:t>if</a:t>
            </a:r>
            <a:r>
              <a:rPr lang="tr-TR" sz="1700" dirty="0">
                <a:solidFill>
                  <a:schemeClr val="bg1"/>
                </a:solidFill>
              </a:rPr>
              <a:t> </a:t>
            </a:r>
            <a:r>
              <a:rPr lang="tr-TR" sz="1700" dirty="0" err="1">
                <a:solidFill>
                  <a:schemeClr val="bg1"/>
                </a:solidFill>
              </a:rPr>
              <a:t>depth</a:t>
            </a:r>
            <a:r>
              <a:rPr lang="tr-TR" sz="1700" dirty="0">
                <a:solidFill>
                  <a:schemeClr val="bg1"/>
                </a:solidFill>
              </a:rPr>
              <a:t> = 0 </a:t>
            </a:r>
            <a:r>
              <a:rPr lang="tr-TR" sz="1700" dirty="0" err="1">
                <a:solidFill>
                  <a:schemeClr val="bg1"/>
                </a:solidFill>
              </a:rPr>
              <a:t>or</a:t>
            </a:r>
            <a:r>
              <a:rPr lang="tr-TR" sz="1700" dirty="0">
                <a:solidFill>
                  <a:schemeClr val="bg1"/>
                </a:solidFill>
              </a:rPr>
              <a:t> </a:t>
            </a:r>
            <a:r>
              <a:rPr lang="tr-TR" sz="1700" dirty="0" err="1">
                <a:solidFill>
                  <a:schemeClr val="bg1"/>
                </a:solidFill>
              </a:rPr>
              <a:t>node</a:t>
            </a:r>
            <a:r>
              <a:rPr lang="tr-TR" sz="1700" dirty="0">
                <a:solidFill>
                  <a:schemeClr val="bg1"/>
                </a:solidFill>
              </a:rPr>
              <a:t> is a terminal </a:t>
            </a:r>
            <a:r>
              <a:rPr lang="tr-TR" sz="1700" dirty="0" err="1">
                <a:solidFill>
                  <a:schemeClr val="bg1"/>
                </a:solidFill>
              </a:rPr>
              <a:t>node</a:t>
            </a:r>
            <a:endParaRPr lang="tr-TR" sz="1700" dirty="0">
              <a:solidFill>
                <a:schemeClr val="bg1"/>
              </a:solidFill>
            </a:endParaRPr>
          </a:p>
          <a:p>
            <a:pPr marL="0" indent="0">
              <a:buNone/>
            </a:pPr>
            <a:r>
              <a:rPr lang="tr-TR" sz="1700" dirty="0">
                <a:solidFill>
                  <a:schemeClr val="bg1"/>
                </a:solidFill>
              </a:rPr>
              <a:t>                   </a:t>
            </a:r>
            <a:r>
              <a:rPr lang="tr-TR" sz="1700" dirty="0" err="1">
                <a:solidFill>
                  <a:schemeClr val="bg1"/>
                </a:solidFill>
              </a:rPr>
              <a:t>return</a:t>
            </a:r>
            <a:r>
              <a:rPr lang="tr-TR" sz="1700" dirty="0">
                <a:solidFill>
                  <a:schemeClr val="bg1"/>
                </a:solidFill>
              </a:rPr>
              <a:t> </a:t>
            </a:r>
            <a:r>
              <a:rPr lang="tr-TR" sz="1700" dirty="0" err="1">
                <a:solidFill>
                  <a:schemeClr val="bg1"/>
                </a:solidFill>
              </a:rPr>
              <a:t>the</a:t>
            </a:r>
            <a:r>
              <a:rPr lang="tr-TR" sz="1700" dirty="0">
                <a:solidFill>
                  <a:schemeClr val="bg1"/>
                </a:solidFill>
              </a:rPr>
              <a:t> </a:t>
            </a:r>
            <a:r>
              <a:rPr lang="tr-TR" sz="1700" dirty="0" err="1">
                <a:solidFill>
                  <a:schemeClr val="bg1"/>
                </a:solidFill>
              </a:rPr>
              <a:t>utility</a:t>
            </a:r>
            <a:r>
              <a:rPr lang="tr-TR" sz="1700" dirty="0">
                <a:solidFill>
                  <a:schemeClr val="bg1"/>
                </a:solidFill>
              </a:rPr>
              <a:t> of </a:t>
            </a:r>
            <a:r>
              <a:rPr lang="tr-TR" sz="1700" dirty="0" err="1">
                <a:solidFill>
                  <a:schemeClr val="bg1"/>
                </a:solidFill>
              </a:rPr>
              <a:t>the</a:t>
            </a:r>
            <a:r>
              <a:rPr lang="tr-TR" sz="1700" dirty="0">
                <a:solidFill>
                  <a:schemeClr val="bg1"/>
                </a:solidFill>
              </a:rPr>
              <a:t> </a:t>
            </a:r>
            <a:r>
              <a:rPr lang="tr-TR" sz="1700" dirty="0" err="1">
                <a:solidFill>
                  <a:schemeClr val="bg1"/>
                </a:solidFill>
              </a:rPr>
              <a:t>node</a:t>
            </a:r>
            <a:endParaRPr lang="tr-TR" sz="1700" dirty="0">
              <a:solidFill>
                <a:schemeClr val="bg1"/>
              </a:solidFill>
            </a:endParaRPr>
          </a:p>
          <a:p>
            <a:endParaRPr lang="tr-TR" sz="1700" dirty="0">
              <a:solidFill>
                <a:schemeClr val="bg1"/>
              </a:solidFill>
            </a:endParaRPr>
          </a:p>
          <a:p>
            <a:pPr marL="0" indent="0">
              <a:buNone/>
            </a:pPr>
            <a:r>
              <a:rPr lang="tr-TR" sz="1700" dirty="0">
                <a:solidFill>
                  <a:schemeClr val="bg1"/>
                </a:solidFill>
              </a:rPr>
              <a:t>            </a:t>
            </a:r>
            <a:r>
              <a:rPr lang="tr-TR" sz="1700" dirty="0" err="1">
                <a:solidFill>
                  <a:schemeClr val="bg1"/>
                </a:solidFill>
              </a:rPr>
              <a:t>if</a:t>
            </a:r>
            <a:r>
              <a:rPr lang="tr-TR" sz="1700" dirty="0">
                <a:solidFill>
                  <a:schemeClr val="bg1"/>
                </a:solidFill>
              </a:rPr>
              <a:t> </a:t>
            </a:r>
            <a:r>
              <a:rPr lang="tr-TR" sz="1700" dirty="0" err="1">
                <a:solidFill>
                  <a:schemeClr val="bg1"/>
                </a:solidFill>
              </a:rPr>
              <a:t>maximizingPlayer</a:t>
            </a:r>
            <a:endParaRPr lang="tr-TR" sz="1700" dirty="0">
              <a:solidFill>
                <a:schemeClr val="bg1"/>
              </a:solidFill>
            </a:endParaRPr>
          </a:p>
          <a:p>
            <a:pPr marL="0" indent="0">
              <a:buNone/>
            </a:pPr>
            <a:r>
              <a:rPr lang="tr-TR" sz="1700" dirty="0">
                <a:solidFill>
                  <a:schemeClr val="bg1"/>
                </a:solidFill>
              </a:rPr>
              <a:t>                   </a:t>
            </a:r>
            <a:r>
              <a:rPr lang="tr-TR" sz="1700" dirty="0" err="1">
                <a:solidFill>
                  <a:schemeClr val="bg1"/>
                </a:solidFill>
              </a:rPr>
              <a:t>bestValue</a:t>
            </a:r>
            <a:r>
              <a:rPr lang="tr-TR" sz="1700" dirty="0">
                <a:solidFill>
                  <a:schemeClr val="bg1"/>
                </a:solidFill>
              </a:rPr>
              <a:t>: = ??</a:t>
            </a:r>
          </a:p>
          <a:p>
            <a:pPr marL="0" indent="0">
              <a:buNone/>
            </a:pPr>
            <a:r>
              <a:rPr lang="tr-TR" sz="1700" dirty="0">
                <a:solidFill>
                  <a:schemeClr val="bg1"/>
                </a:solidFill>
              </a:rPr>
              <a:t>            </a:t>
            </a:r>
            <a:r>
              <a:rPr lang="tr-TR" sz="1700" dirty="0" err="1">
                <a:solidFill>
                  <a:schemeClr val="bg1"/>
                </a:solidFill>
              </a:rPr>
              <a:t>for</a:t>
            </a:r>
            <a:r>
              <a:rPr lang="tr-TR" sz="1700" dirty="0">
                <a:solidFill>
                  <a:schemeClr val="bg1"/>
                </a:solidFill>
              </a:rPr>
              <a:t> </a:t>
            </a:r>
            <a:r>
              <a:rPr lang="tr-TR" sz="1700" dirty="0" err="1">
                <a:solidFill>
                  <a:schemeClr val="bg1"/>
                </a:solidFill>
              </a:rPr>
              <a:t>each</a:t>
            </a:r>
            <a:r>
              <a:rPr lang="tr-TR" sz="1700" dirty="0">
                <a:solidFill>
                  <a:schemeClr val="bg1"/>
                </a:solidFill>
              </a:rPr>
              <a:t> </a:t>
            </a:r>
            <a:r>
              <a:rPr lang="tr-TR" sz="1700" dirty="0" err="1">
                <a:solidFill>
                  <a:schemeClr val="bg1"/>
                </a:solidFill>
              </a:rPr>
              <a:t>child</a:t>
            </a:r>
            <a:r>
              <a:rPr lang="tr-TR" sz="1700" dirty="0">
                <a:solidFill>
                  <a:schemeClr val="bg1"/>
                </a:solidFill>
              </a:rPr>
              <a:t> of </a:t>
            </a:r>
            <a:r>
              <a:rPr lang="tr-TR" sz="1700" dirty="0" err="1">
                <a:solidFill>
                  <a:schemeClr val="bg1"/>
                </a:solidFill>
              </a:rPr>
              <a:t>node</a:t>
            </a:r>
            <a:endParaRPr lang="tr-TR" sz="1700" dirty="0">
              <a:solidFill>
                <a:schemeClr val="bg1"/>
              </a:solidFill>
            </a:endParaRPr>
          </a:p>
          <a:p>
            <a:pPr marL="0" indent="0">
              <a:buNone/>
            </a:pPr>
            <a:r>
              <a:rPr lang="tr-TR" sz="1700" dirty="0">
                <a:solidFill>
                  <a:schemeClr val="bg1"/>
                </a:solidFill>
              </a:rPr>
              <a:t>                   v: = </a:t>
            </a:r>
            <a:r>
              <a:rPr lang="tr-TR" sz="1700" dirty="0" err="1">
                <a:solidFill>
                  <a:schemeClr val="bg1"/>
                </a:solidFill>
              </a:rPr>
              <a:t>minimax</a:t>
            </a:r>
            <a:r>
              <a:rPr lang="tr-TR" sz="1700" dirty="0">
                <a:solidFill>
                  <a:schemeClr val="bg1"/>
                </a:solidFill>
              </a:rPr>
              <a:t>(</a:t>
            </a:r>
            <a:r>
              <a:rPr lang="tr-TR" sz="1700" dirty="0" err="1">
                <a:solidFill>
                  <a:schemeClr val="bg1"/>
                </a:solidFill>
              </a:rPr>
              <a:t>child</a:t>
            </a:r>
            <a:r>
              <a:rPr lang="tr-TR" sz="1700" dirty="0">
                <a:solidFill>
                  <a:schemeClr val="bg1"/>
                </a:solidFill>
              </a:rPr>
              <a:t>, </a:t>
            </a:r>
            <a:r>
              <a:rPr lang="tr-TR" sz="1700" dirty="0" err="1">
                <a:solidFill>
                  <a:schemeClr val="bg1"/>
                </a:solidFill>
              </a:rPr>
              <a:t>depth</a:t>
            </a:r>
            <a:r>
              <a:rPr lang="tr-TR" sz="1700" dirty="0">
                <a:solidFill>
                  <a:schemeClr val="bg1"/>
                </a:solidFill>
              </a:rPr>
              <a:t> ? 1, FALSE)</a:t>
            </a:r>
          </a:p>
          <a:p>
            <a:pPr marL="0" indent="0">
              <a:buNone/>
            </a:pPr>
            <a:r>
              <a:rPr lang="tr-TR" sz="1700" dirty="0">
                <a:solidFill>
                  <a:schemeClr val="bg1"/>
                </a:solidFill>
              </a:rPr>
              <a:t>                   </a:t>
            </a:r>
            <a:r>
              <a:rPr lang="tr-TR" sz="1700" dirty="0" err="1">
                <a:solidFill>
                  <a:schemeClr val="bg1"/>
                </a:solidFill>
              </a:rPr>
              <a:t>bestValue</a:t>
            </a:r>
            <a:r>
              <a:rPr lang="tr-TR" sz="1700" dirty="0">
                <a:solidFill>
                  <a:schemeClr val="bg1"/>
                </a:solidFill>
              </a:rPr>
              <a:t>: = </a:t>
            </a:r>
            <a:r>
              <a:rPr lang="tr-TR" sz="1700" dirty="0" err="1">
                <a:solidFill>
                  <a:schemeClr val="bg1"/>
                </a:solidFill>
              </a:rPr>
              <a:t>max</a:t>
            </a:r>
            <a:r>
              <a:rPr lang="tr-TR" sz="1700" dirty="0">
                <a:solidFill>
                  <a:schemeClr val="bg1"/>
                </a:solidFill>
              </a:rPr>
              <a:t>(</a:t>
            </a:r>
            <a:r>
              <a:rPr lang="tr-TR" sz="1700" dirty="0" err="1">
                <a:solidFill>
                  <a:schemeClr val="bg1"/>
                </a:solidFill>
              </a:rPr>
              <a:t>bestValue</a:t>
            </a:r>
            <a:r>
              <a:rPr lang="tr-TR" sz="1700" dirty="0">
                <a:solidFill>
                  <a:schemeClr val="bg1"/>
                </a:solidFill>
              </a:rPr>
              <a:t>, v)</a:t>
            </a:r>
          </a:p>
          <a:p>
            <a:pPr marL="0" indent="0">
              <a:buNone/>
            </a:pPr>
            <a:r>
              <a:rPr lang="tr-TR" sz="1700" dirty="0">
                <a:solidFill>
                  <a:schemeClr val="bg1"/>
                </a:solidFill>
              </a:rPr>
              <a:t>            </a:t>
            </a:r>
            <a:r>
              <a:rPr lang="tr-TR" sz="1700" dirty="0" err="1">
                <a:solidFill>
                  <a:schemeClr val="bg1"/>
                </a:solidFill>
              </a:rPr>
              <a:t>return</a:t>
            </a:r>
            <a:r>
              <a:rPr lang="tr-TR" sz="1700" dirty="0">
                <a:solidFill>
                  <a:schemeClr val="bg1"/>
                </a:solidFill>
              </a:rPr>
              <a:t> </a:t>
            </a:r>
            <a:r>
              <a:rPr lang="tr-TR" sz="1700" dirty="0" err="1">
                <a:solidFill>
                  <a:schemeClr val="bg1"/>
                </a:solidFill>
              </a:rPr>
              <a:t>bestValue</a:t>
            </a:r>
            <a:r>
              <a:rPr lang="tr-TR" sz="1700" dirty="0">
                <a:solidFill>
                  <a:schemeClr val="bg1"/>
                </a:solidFill>
              </a:rPr>
              <a:t>  </a:t>
            </a:r>
          </a:p>
          <a:p>
            <a:pPr marL="0" indent="0">
              <a:buNone/>
            </a:pPr>
            <a:r>
              <a:rPr lang="tr-TR" sz="1700" dirty="0">
                <a:solidFill>
                  <a:schemeClr val="bg1"/>
                </a:solidFill>
              </a:rPr>
              <a:t> </a:t>
            </a:r>
          </a:p>
          <a:p>
            <a:pPr marL="0" indent="0">
              <a:buNone/>
            </a:pPr>
            <a:r>
              <a:rPr lang="tr-TR" sz="1700" dirty="0">
                <a:solidFill>
                  <a:schemeClr val="bg1"/>
                </a:solidFill>
              </a:rPr>
              <a:t>            else (* </a:t>
            </a:r>
            <a:r>
              <a:rPr lang="tr-TR" sz="1700" dirty="0" err="1">
                <a:solidFill>
                  <a:schemeClr val="bg1"/>
                </a:solidFill>
              </a:rPr>
              <a:t>minimizing</a:t>
            </a:r>
            <a:r>
              <a:rPr lang="tr-TR" sz="1700" dirty="0">
                <a:solidFill>
                  <a:schemeClr val="bg1"/>
                </a:solidFill>
              </a:rPr>
              <a:t> </a:t>
            </a:r>
            <a:r>
              <a:rPr lang="tr-TR" sz="1700" dirty="0" err="1">
                <a:solidFill>
                  <a:schemeClr val="bg1"/>
                </a:solidFill>
              </a:rPr>
              <a:t>player</a:t>
            </a:r>
            <a:r>
              <a:rPr lang="tr-TR" sz="1700" dirty="0">
                <a:solidFill>
                  <a:schemeClr val="bg1"/>
                </a:solidFill>
              </a:rPr>
              <a:t> *)</a:t>
            </a:r>
          </a:p>
          <a:p>
            <a:pPr marL="0" indent="0">
              <a:buNone/>
            </a:pPr>
            <a:r>
              <a:rPr lang="tr-TR" sz="1700" dirty="0">
                <a:solidFill>
                  <a:schemeClr val="bg1"/>
                </a:solidFill>
              </a:rPr>
              <a:t>                   </a:t>
            </a:r>
            <a:r>
              <a:rPr lang="tr-TR" sz="1700" dirty="0" err="1">
                <a:solidFill>
                  <a:schemeClr val="bg1"/>
                </a:solidFill>
              </a:rPr>
              <a:t>bestValue</a:t>
            </a:r>
            <a:r>
              <a:rPr lang="tr-TR" sz="1700" dirty="0">
                <a:solidFill>
                  <a:schemeClr val="bg1"/>
                </a:solidFill>
              </a:rPr>
              <a:t>: = +?</a:t>
            </a:r>
          </a:p>
          <a:p>
            <a:pPr marL="0" indent="0">
              <a:buNone/>
            </a:pPr>
            <a:r>
              <a:rPr lang="tr-TR" sz="1700" dirty="0">
                <a:solidFill>
                  <a:schemeClr val="bg1"/>
                </a:solidFill>
              </a:rPr>
              <a:t>                   </a:t>
            </a:r>
            <a:r>
              <a:rPr lang="tr-TR" sz="1700" dirty="0" err="1">
                <a:solidFill>
                  <a:schemeClr val="bg1"/>
                </a:solidFill>
              </a:rPr>
              <a:t>for</a:t>
            </a:r>
            <a:r>
              <a:rPr lang="tr-TR" sz="1700" dirty="0">
                <a:solidFill>
                  <a:schemeClr val="bg1"/>
                </a:solidFill>
              </a:rPr>
              <a:t> </a:t>
            </a:r>
            <a:r>
              <a:rPr lang="tr-TR" sz="1700" dirty="0" err="1">
                <a:solidFill>
                  <a:schemeClr val="bg1"/>
                </a:solidFill>
              </a:rPr>
              <a:t>each</a:t>
            </a:r>
            <a:r>
              <a:rPr lang="tr-TR" sz="1700" dirty="0">
                <a:solidFill>
                  <a:schemeClr val="bg1"/>
                </a:solidFill>
              </a:rPr>
              <a:t> </a:t>
            </a:r>
            <a:r>
              <a:rPr lang="tr-TR" sz="1700" dirty="0" err="1">
                <a:solidFill>
                  <a:schemeClr val="bg1"/>
                </a:solidFill>
              </a:rPr>
              <a:t>child</a:t>
            </a:r>
            <a:r>
              <a:rPr lang="tr-TR" sz="1700" dirty="0">
                <a:solidFill>
                  <a:schemeClr val="bg1"/>
                </a:solidFill>
              </a:rPr>
              <a:t> of </a:t>
            </a:r>
            <a:r>
              <a:rPr lang="tr-TR" sz="1700" dirty="0" err="1">
                <a:solidFill>
                  <a:schemeClr val="bg1"/>
                </a:solidFill>
              </a:rPr>
              <a:t>node</a:t>
            </a:r>
            <a:endParaRPr lang="tr-TR" sz="1700" dirty="0">
              <a:solidFill>
                <a:schemeClr val="bg1"/>
              </a:solidFill>
            </a:endParaRPr>
          </a:p>
          <a:p>
            <a:pPr marL="0" indent="0">
              <a:buNone/>
            </a:pPr>
            <a:r>
              <a:rPr lang="tr-TR" sz="1700" dirty="0">
                <a:solidFill>
                  <a:schemeClr val="bg1"/>
                </a:solidFill>
              </a:rPr>
              <a:t>                          v: = </a:t>
            </a:r>
            <a:r>
              <a:rPr lang="tr-TR" sz="1700" dirty="0" err="1">
                <a:solidFill>
                  <a:schemeClr val="bg1"/>
                </a:solidFill>
              </a:rPr>
              <a:t>minimax</a:t>
            </a:r>
            <a:r>
              <a:rPr lang="tr-TR" sz="1700" dirty="0">
                <a:solidFill>
                  <a:schemeClr val="bg1"/>
                </a:solidFill>
              </a:rPr>
              <a:t>(</a:t>
            </a:r>
            <a:r>
              <a:rPr lang="tr-TR" sz="1700" dirty="0" err="1">
                <a:solidFill>
                  <a:schemeClr val="bg1"/>
                </a:solidFill>
              </a:rPr>
              <a:t>child</a:t>
            </a:r>
            <a:r>
              <a:rPr lang="tr-TR" sz="1700" dirty="0">
                <a:solidFill>
                  <a:schemeClr val="bg1"/>
                </a:solidFill>
              </a:rPr>
              <a:t>, </a:t>
            </a:r>
            <a:r>
              <a:rPr lang="tr-TR" sz="1700" dirty="0" err="1">
                <a:solidFill>
                  <a:schemeClr val="bg1"/>
                </a:solidFill>
              </a:rPr>
              <a:t>depth</a:t>
            </a:r>
            <a:r>
              <a:rPr lang="tr-TR" sz="1700" dirty="0">
                <a:solidFill>
                  <a:schemeClr val="bg1"/>
                </a:solidFill>
              </a:rPr>
              <a:t> ? 1, TRUE)</a:t>
            </a:r>
          </a:p>
          <a:p>
            <a:pPr marL="0" indent="0">
              <a:buNone/>
            </a:pPr>
            <a:r>
              <a:rPr lang="tr-TR" sz="1700" dirty="0">
                <a:solidFill>
                  <a:schemeClr val="bg1"/>
                </a:solidFill>
              </a:rPr>
              <a:t>                          </a:t>
            </a:r>
            <a:r>
              <a:rPr lang="tr-TR" sz="1700" dirty="0" err="1">
                <a:solidFill>
                  <a:schemeClr val="bg1"/>
                </a:solidFill>
              </a:rPr>
              <a:t>bestValue</a:t>
            </a:r>
            <a:r>
              <a:rPr lang="tr-TR" sz="1700" dirty="0">
                <a:solidFill>
                  <a:schemeClr val="bg1"/>
                </a:solidFill>
              </a:rPr>
              <a:t>: = </a:t>
            </a:r>
            <a:r>
              <a:rPr lang="tr-TR" sz="1700" dirty="0" err="1">
                <a:solidFill>
                  <a:schemeClr val="bg1"/>
                </a:solidFill>
              </a:rPr>
              <a:t>min</a:t>
            </a:r>
            <a:r>
              <a:rPr lang="tr-TR" sz="1700" dirty="0">
                <a:solidFill>
                  <a:schemeClr val="bg1"/>
                </a:solidFill>
              </a:rPr>
              <a:t>(</a:t>
            </a:r>
            <a:r>
              <a:rPr lang="tr-TR" sz="1700" dirty="0" err="1">
                <a:solidFill>
                  <a:schemeClr val="bg1"/>
                </a:solidFill>
              </a:rPr>
              <a:t>bestValue</a:t>
            </a:r>
            <a:r>
              <a:rPr lang="tr-TR" sz="1700" dirty="0">
                <a:solidFill>
                  <a:schemeClr val="bg1"/>
                </a:solidFill>
              </a:rPr>
              <a:t>, v)</a:t>
            </a:r>
          </a:p>
          <a:p>
            <a:pPr marL="0" indent="0">
              <a:buNone/>
            </a:pPr>
            <a:r>
              <a:rPr lang="tr-TR" sz="1700" dirty="0">
                <a:solidFill>
                  <a:schemeClr val="bg1"/>
                </a:solidFill>
              </a:rPr>
              <a:t>                   </a:t>
            </a:r>
            <a:r>
              <a:rPr lang="tr-TR" sz="1700" dirty="0" err="1">
                <a:solidFill>
                  <a:schemeClr val="bg1"/>
                </a:solidFill>
              </a:rPr>
              <a:t>return</a:t>
            </a:r>
            <a:r>
              <a:rPr lang="tr-TR" sz="1700" dirty="0">
                <a:solidFill>
                  <a:schemeClr val="bg1"/>
                </a:solidFill>
              </a:rPr>
              <a:t> </a:t>
            </a:r>
            <a:r>
              <a:rPr lang="tr-TR" sz="1700" dirty="0" err="1">
                <a:solidFill>
                  <a:schemeClr val="bg1"/>
                </a:solidFill>
              </a:rPr>
              <a:t>bestValue</a:t>
            </a:r>
            <a:endParaRPr lang="tr-TR" sz="1700" dirty="0">
              <a:solidFill>
                <a:schemeClr val="bg1"/>
              </a:solidFill>
            </a:endParaRPr>
          </a:p>
          <a:p>
            <a:endParaRPr lang="tr-TR" sz="500" dirty="0">
              <a:solidFill>
                <a:schemeClr val="bg1"/>
              </a:solidFill>
            </a:endParaRPr>
          </a:p>
        </p:txBody>
      </p:sp>
      <p:pic>
        <p:nvPicPr>
          <p:cNvPr id="6" name="Resim 5">
            <a:extLst>
              <a:ext uri="{FF2B5EF4-FFF2-40B4-BE49-F238E27FC236}">
                <a16:creationId xmlns:a16="http://schemas.microsoft.com/office/drawing/2014/main" id="{D58EFA56-A7B4-4312-A909-DD66153C9CF1}"/>
              </a:ext>
            </a:extLst>
          </p:cNvPr>
          <p:cNvPicPr/>
          <p:nvPr/>
        </p:nvPicPr>
        <p:blipFill rotWithShape="1">
          <a:blip r:embed="rId2">
            <a:extLst>
              <a:ext uri="{28A0092B-C50C-407E-A947-70E740481C1C}">
                <a14:useLocalDpi xmlns:a14="http://schemas.microsoft.com/office/drawing/2010/main" val="0"/>
              </a:ext>
            </a:extLst>
          </a:blip>
          <a:srcRect l="15373" r="3225" b="-2"/>
          <a:stretch/>
        </p:blipFill>
        <p:spPr bwMode="auto">
          <a:xfrm>
            <a:off x="5814534" y="598587"/>
            <a:ext cx="5777083" cy="3324910"/>
          </a:xfrm>
          <a:prstGeom prst="rect">
            <a:avLst/>
          </a:prstGeom>
          <a:noFill/>
        </p:spPr>
      </p:pic>
      <p:grpSp>
        <p:nvGrpSpPr>
          <p:cNvPr id="53" name="Group 52">
            <a:extLst>
              <a:ext uri="{FF2B5EF4-FFF2-40B4-BE49-F238E27FC236}">
                <a16:creationId xmlns:a16="http://schemas.microsoft.com/office/drawing/2014/main" id="{1DEFE96C-DE59-49FD-8B48-A1D4B2CAEB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344605" y="3250370"/>
            <a:ext cx="304800" cy="429768"/>
            <a:chOff x="215328" y="-46937"/>
            <a:chExt cx="304800" cy="2773841"/>
          </a:xfrm>
        </p:grpSpPr>
        <p:cxnSp>
          <p:nvCxnSpPr>
            <p:cNvPr id="54" name="Straight Connector 53">
              <a:extLst>
                <a:ext uri="{FF2B5EF4-FFF2-40B4-BE49-F238E27FC236}">
                  <a16:creationId xmlns:a16="http://schemas.microsoft.com/office/drawing/2014/main" id="{380EB62E-9341-48A0-BC32-C52276342B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9F09EAA-C427-4ABD-ACD8-F393FFB0C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4D722E9-BD13-423B-B577-22439E6BCD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9068CE-0CDA-417E-8994-2AF1D0982C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60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50148966-957E-41B3-8544-ADF73AE3E488}"/>
              </a:ext>
            </a:extLst>
          </p:cNvPr>
          <p:cNvSpPr>
            <a:spLocks noGrp="1"/>
          </p:cNvSpPr>
          <p:nvPr>
            <p:ph type="title"/>
          </p:nvPr>
        </p:nvSpPr>
        <p:spPr>
          <a:xfrm>
            <a:off x="838200" y="365125"/>
            <a:ext cx="10515600" cy="1325563"/>
          </a:xfrm>
        </p:spPr>
        <p:txBody>
          <a:bodyPr>
            <a:normAutofit/>
          </a:bodyPr>
          <a:lstStyle/>
          <a:p>
            <a:pPr algn="ctr"/>
            <a:r>
              <a:rPr lang="tr-TR" b="1" dirty="0"/>
              <a:t>Optimizasyon</a:t>
            </a:r>
            <a:br>
              <a:rPr lang="tr-TR" dirty="0"/>
            </a:br>
            <a:endParaRPr lang="tr-TR" dirty="0"/>
          </a:p>
        </p:txBody>
      </p:sp>
      <p:graphicFrame>
        <p:nvGraphicFramePr>
          <p:cNvPr id="5" name="İçerik Yer Tutucusu 2">
            <a:extLst>
              <a:ext uri="{FF2B5EF4-FFF2-40B4-BE49-F238E27FC236}">
                <a16:creationId xmlns:a16="http://schemas.microsoft.com/office/drawing/2014/main" id="{9FE64243-0F28-4E1C-B760-EB3BC2B411C9}"/>
              </a:ext>
            </a:extLst>
          </p:cNvPr>
          <p:cNvGraphicFramePr>
            <a:graphicFrameLocks noGrp="1"/>
          </p:cNvGraphicFramePr>
          <p:nvPr>
            <p:ph idx="1"/>
            <p:extLst>
              <p:ext uri="{D42A27DB-BD31-4B8C-83A1-F6EECF244321}">
                <p14:modId xmlns:p14="http://schemas.microsoft.com/office/powerpoint/2010/main" val="22170492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64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9">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288574B9-01BB-4D46-83F3-BC35B3B4C646}"/>
              </a:ext>
            </a:extLst>
          </p:cNvPr>
          <p:cNvSpPr>
            <a:spLocks noGrp="1"/>
          </p:cNvSpPr>
          <p:nvPr>
            <p:ph type="title"/>
          </p:nvPr>
        </p:nvSpPr>
        <p:spPr>
          <a:xfrm>
            <a:off x="6786340" y="267941"/>
            <a:ext cx="4766330" cy="535887"/>
          </a:xfrm>
        </p:spPr>
        <p:txBody>
          <a:bodyPr>
            <a:normAutofit fontScale="90000"/>
          </a:bodyPr>
          <a:lstStyle/>
          <a:p>
            <a:r>
              <a:rPr lang="tr-TR" sz="3600" b="1" dirty="0">
                <a:solidFill>
                  <a:srgbClr val="000000"/>
                </a:solidFill>
              </a:rPr>
              <a:t>Alfa-beta budama</a:t>
            </a:r>
            <a:br>
              <a:rPr lang="tr-TR" sz="3600" dirty="0">
                <a:solidFill>
                  <a:srgbClr val="000000"/>
                </a:solidFill>
              </a:rPr>
            </a:br>
            <a:endParaRPr lang="tr-TR" sz="3600" dirty="0">
              <a:solidFill>
                <a:srgbClr val="000000"/>
              </a:solidFill>
            </a:endParaRPr>
          </a:p>
        </p:txBody>
      </p:sp>
      <p:sp>
        <p:nvSpPr>
          <p:cNvPr id="26"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a:extLst>
              <a:ext uri="{FF2B5EF4-FFF2-40B4-BE49-F238E27FC236}">
                <a16:creationId xmlns:a16="http://schemas.microsoft.com/office/drawing/2014/main" id="{311CC1F2-931A-44D5-929B-47857B690B2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8328" y="2404746"/>
            <a:ext cx="4142232" cy="2972051"/>
          </a:xfrm>
          <a:prstGeom prst="rect">
            <a:avLst/>
          </a:prstGeom>
          <a:noFill/>
        </p:spPr>
      </p:pic>
      <p:sp>
        <p:nvSpPr>
          <p:cNvPr id="3" name="İçerik Yer Tutucusu 2">
            <a:extLst>
              <a:ext uri="{FF2B5EF4-FFF2-40B4-BE49-F238E27FC236}">
                <a16:creationId xmlns:a16="http://schemas.microsoft.com/office/drawing/2014/main" id="{241AE3F3-0E10-49DE-BBF0-955A37B86530}"/>
              </a:ext>
            </a:extLst>
          </p:cNvPr>
          <p:cNvSpPr>
            <a:spLocks noGrp="1"/>
          </p:cNvSpPr>
          <p:nvPr>
            <p:ph idx="1"/>
          </p:nvPr>
        </p:nvSpPr>
        <p:spPr>
          <a:xfrm>
            <a:off x="6421722" y="581158"/>
            <a:ext cx="5770278" cy="6231569"/>
          </a:xfrm>
        </p:spPr>
        <p:txBody>
          <a:bodyPr anchor="t">
            <a:normAutofit lnSpcReduction="10000"/>
          </a:bodyPr>
          <a:lstStyle/>
          <a:p>
            <a:r>
              <a:rPr lang="tr-TR" sz="1600" b="1" dirty="0">
                <a:solidFill>
                  <a:srgbClr val="000000"/>
                </a:solidFill>
              </a:rPr>
              <a:t>Alfa-beta budamasını standart bir </a:t>
            </a:r>
            <a:r>
              <a:rPr lang="tr-TR" sz="1600" b="1" dirty="0" err="1">
                <a:solidFill>
                  <a:srgbClr val="000000"/>
                </a:solidFill>
              </a:rPr>
              <a:t>minimax</a:t>
            </a:r>
            <a:r>
              <a:rPr lang="tr-TR" sz="1600" b="1" dirty="0">
                <a:solidFill>
                  <a:srgbClr val="000000"/>
                </a:solidFill>
              </a:rPr>
              <a:t> algoritmasına uygularsak, standart olanla aynı hareketi döndürür, ancak nihai kararı etkilemeyen tüm düğümleri kaldırır.</a:t>
            </a:r>
          </a:p>
          <a:p>
            <a:endParaRPr lang="tr-TR" sz="1600" dirty="0">
              <a:solidFill>
                <a:srgbClr val="000000"/>
              </a:solidFill>
            </a:endParaRPr>
          </a:p>
          <a:p>
            <a:pPr marL="0" indent="0">
              <a:buNone/>
            </a:pPr>
            <a:r>
              <a:rPr lang="tr-TR" sz="1600" dirty="0" err="1">
                <a:solidFill>
                  <a:srgbClr val="000000"/>
                </a:solidFill>
              </a:rPr>
              <a:t>evaluate</a:t>
            </a:r>
            <a:r>
              <a:rPr lang="tr-TR" sz="1600" dirty="0">
                <a:solidFill>
                  <a:srgbClr val="000000"/>
                </a:solidFill>
              </a:rPr>
              <a:t> (</a:t>
            </a:r>
            <a:r>
              <a:rPr lang="tr-TR" sz="1600" dirty="0" err="1">
                <a:solidFill>
                  <a:srgbClr val="000000"/>
                </a:solidFill>
              </a:rPr>
              <a:t>node</a:t>
            </a:r>
            <a:r>
              <a:rPr lang="tr-TR" sz="1600" dirty="0">
                <a:solidFill>
                  <a:srgbClr val="000000"/>
                </a:solidFill>
              </a:rPr>
              <a:t>, </a:t>
            </a:r>
            <a:r>
              <a:rPr lang="tr-TR" sz="1600" dirty="0" err="1">
                <a:solidFill>
                  <a:srgbClr val="000000"/>
                </a:solidFill>
              </a:rPr>
              <a:t>alpha</a:t>
            </a:r>
            <a:r>
              <a:rPr lang="tr-TR" sz="1600" dirty="0">
                <a:solidFill>
                  <a:srgbClr val="000000"/>
                </a:solidFill>
              </a:rPr>
              <a:t>, beta)</a:t>
            </a:r>
          </a:p>
          <a:p>
            <a:pPr marL="0" indent="0">
              <a:buNone/>
            </a:pPr>
            <a:r>
              <a:rPr lang="tr-TR" sz="1600" dirty="0">
                <a:solidFill>
                  <a:srgbClr val="000000"/>
                </a:solidFill>
              </a:rPr>
              <a:t>     </a:t>
            </a:r>
            <a:r>
              <a:rPr lang="tr-TR" sz="1600" dirty="0" err="1">
                <a:solidFill>
                  <a:srgbClr val="000000"/>
                </a:solidFill>
              </a:rPr>
              <a:t>if</a:t>
            </a:r>
            <a:r>
              <a:rPr lang="tr-TR" sz="1600" dirty="0">
                <a:solidFill>
                  <a:srgbClr val="000000"/>
                </a:solidFill>
              </a:rPr>
              <a:t> </a:t>
            </a:r>
            <a:r>
              <a:rPr lang="tr-TR" sz="1600" dirty="0" err="1">
                <a:solidFill>
                  <a:srgbClr val="000000"/>
                </a:solidFill>
              </a:rPr>
              <a:t>node</a:t>
            </a:r>
            <a:r>
              <a:rPr lang="tr-TR" sz="1600" dirty="0">
                <a:solidFill>
                  <a:srgbClr val="000000"/>
                </a:solidFill>
              </a:rPr>
              <a:t> is a </a:t>
            </a:r>
            <a:r>
              <a:rPr lang="tr-TR" sz="1600" dirty="0" err="1">
                <a:solidFill>
                  <a:srgbClr val="000000"/>
                </a:solidFill>
              </a:rPr>
              <a:t>leaf</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return</a:t>
            </a:r>
            <a:r>
              <a:rPr lang="tr-TR" sz="1600" dirty="0">
                <a:solidFill>
                  <a:srgbClr val="000000"/>
                </a:solidFill>
              </a:rPr>
              <a:t> </a:t>
            </a:r>
            <a:r>
              <a:rPr lang="tr-TR" sz="1600" dirty="0" err="1">
                <a:solidFill>
                  <a:srgbClr val="000000"/>
                </a:solidFill>
              </a:rPr>
              <a:t>the</a:t>
            </a:r>
            <a:r>
              <a:rPr lang="tr-TR" sz="1600" dirty="0">
                <a:solidFill>
                  <a:srgbClr val="000000"/>
                </a:solidFill>
              </a:rPr>
              <a:t> </a:t>
            </a:r>
            <a:r>
              <a:rPr lang="tr-TR" sz="1600" dirty="0" err="1">
                <a:solidFill>
                  <a:srgbClr val="000000"/>
                </a:solidFill>
              </a:rPr>
              <a:t>utility</a:t>
            </a:r>
            <a:r>
              <a:rPr lang="tr-TR" sz="1600" dirty="0">
                <a:solidFill>
                  <a:srgbClr val="000000"/>
                </a:solidFill>
              </a:rPr>
              <a:t> </a:t>
            </a:r>
            <a:r>
              <a:rPr lang="tr-TR" sz="1600" dirty="0" err="1">
                <a:solidFill>
                  <a:srgbClr val="000000"/>
                </a:solidFill>
              </a:rPr>
              <a:t>value</a:t>
            </a:r>
            <a:r>
              <a:rPr lang="tr-TR" sz="1600" dirty="0">
                <a:solidFill>
                  <a:srgbClr val="000000"/>
                </a:solidFill>
              </a:rPr>
              <a:t> of </a:t>
            </a:r>
            <a:r>
              <a:rPr lang="tr-TR" sz="1600" dirty="0" err="1">
                <a:solidFill>
                  <a:srgbClr val="000000"/>
                </a:solidFill>
              </a:rPr>
              <a:t>node</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if</a:t>
            </a:r>
            <a:r>
              <a:rPr lang="tr-TR" sz="1600" dirty="0">
                <a:solidFill>
                  <a:srgbClr val="000000"/>
                </a:solidFill>
              </a:rPr>
              <a:t> </a:t>
            </a:r>
            <a:r>
              <a:rPr lang="tr-TR" sz="1600" dirty="0" err="1">
                <a:solidFill>
                  <a:srgbClr val="000000"/>
                </a:solidFill>
              </a:rPr>
              <a:t>node</a:t>
            </a:r>
            <a:r>
              <a:rPr lang="tr-TR" sz="1600" dirty="0">
                <a:solidFill>
                  <a:srgbClr val="000000"/>
                </a:solidFill>
              </a:rPr>
              <a:t> is a </a:t>
            </a:r>
            <a:r>
              <a:rPr lang="tr-TR" sz="1600" dirty="0" err="1">
                <a:solidFill>
                  <a:srgbClr val="000000"/>
                </a:solidFill>
              </a:rPr>
              <a:t>minimizing</a:t>
            </a:r>
            <a:r>
              <a:rPr lang="tr-TR" sz="1600" dirty="0">
                <a:solidFill>
                  <a:srgbClr val="000000"/>
                </a:solidFill>
              </a:rPr>
              <a:t> </a:t>
            </a:r>
            <a:r>
              <a:rPr lang="tr-TR" sz="1600" dirty="0" err="1">
                <a:solidFill>
                  <a:srgbClr val="000000"/>
                </a:solidFill>
              </a:rPr>
              <a:t>node</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for</a:t>
            </a:r>
            <a:r>
              <a:rPr lang="tr-TR" sz="1600" dirty="0">
                <a:solidFill>
                  <a:srgbClr val="000000"/>
                </a:solidFill>
              </a:rPr>
              <a:t> </a:t>
            </a:r>
            <a:r>
              <a:rPr lang="tr-TR" sz="1600" dirty="0" err="1">
                <a:solidFill>
                  <a:srgbClr val="000000"/>
                </a:solidFill>
              </a:rPr>
              <a:t>each</a:t>
            </a:r>
            <a:r>
              <a:rPr lang="tr-TR" sz="1600" dirty="0">
                <a:solidFill>
                  <a:srgbClr val="000000"/>
                </a:solidFill>
              </a:rPr>
              <a:t> </a:t>
            </a:r>
            <a:r>
              <a:rPr lang="tr-TR" sz="1600" dirty="0" err="1">
                <a:solidFill>
                  <a:srgbClr val="000000"/>
                </a:solidFill>
              </a:rPr>
              <a:t>child</a:t>
            </a:r>
            <a:r>
              <a:rPr lang="tr-TR" sz="1600" dirty="0">
                <a:solidFill>
                  <a:srgbClr val="000000"/>
                </a:solidFill>
              </a:rPr>
              <a:t> of </a:t>
            </a:r>
            <a:r>
              <a:rPr lang="tr-TR" sz="1600" dirty="0" err="1">
                <a:solidFill>
                  <a:srgbClr val="000000"/>
                </a:solidFill>
              </a:rPr>
              <a:t>node</a:t>
            </a:r>
            <a:endParaRPr lang="tr-TR" sz="1600" dirty="0">
              <a:solidFill>
                <a:srgbClr val="000000"/>
              </a:solidFill>
            </a:endParaRPr>
          </a:p>
          <a:p>
            <a:pPr marL="0" indent="0">
              <a:buNone/>
            </a:pPr>
            <a:r>
              <a:rPr lang="tr-TR" sz="1600" dirty="0">
                <a:solidFill>
                  <a:srgbClr val="000000"/>
                </a:solidFill>
              </a:rPr>
              <a:t>            beta = </a:t>
            </a:r>
            <a:r>
              <a:rPr lang="tr-TR" sz="1600" dirty="0" err="1">
                <a:solidFill>
                  <a:srgbClr val="000000"/>
                </a:solidFill>
              </a:rPr>
              <a:t>min</a:t>
            </a:r>
            <a:r>
              <a:rPr lang="tr-TR" sz="1600" dirty="0">
                <a:solidFill>
                  <a:srgbClr val="000000"/>
                </a:solidFill>
              </a:rPr>
              <a:t> (beta, </a:t>
            </a:r>
            <a:r>
              <a:rPr lang="tr-TR" sz="1600" dirty="0" err="1">
                <a:solidFill>
                  <a:srgbClr val="000000"/>
                </a:solidFill>
              </a:rPr>
              <a:t>evaluate</a:t>
            </a:r>
            <a:r>
              <a:rPr lang="tr-TR" sz="1600" dirty="0">
                <a:solidFill>
                  <a:srgbClr val="000000"/>
                </a:solidFill>
              </a:rPr>
              <a:t> (</a:t>
            </a:r>
            <a:r>
              <a:rPr lang="tr-TR" sz="1600" dirty="0" err="1">
                <a:solidFill>
                  <a:srgbClr val="000000"/>
                </a:solidFill>
              </a:rPr>
              <a:t>child</a:t>
            </a:r>
            <a:r>
              <a:rPr lang="tr-TR" sz="1600" dirty="0">
                <a:solidFill>
                  <a:srgbClr val="000000"/>
                </a:solidFill>
              </a:rPr>
              <a:t>, </a:t>
            </a:r>
            <a:r>
              <a:rPr lang="tr-TR" sz="1600" dirty="0" err="1">
                <a:solidFill>
                  <a:srgbClr val="000000"/>
                </a:solidFill>
              </a:rPr>
              <a:t>alpha</a:t>
            </a:r>
            <a:r>
              <a:rPr lang="tr-TR" sz="1600" dirty="0">
                <a:solidFill>
                  <a:srgbClr val="000000"/>
                </a:solidFill>
              </a:rPr>
              <a:t>, beta))</a:t>
            </a:r>
          </a:p>
          <a:p>
            <a:pPr marL="0" indent="0">
              <a:buNone/>
            </a:pPr>
            <a:r>
              <a:rPr lang="tr-TR" sz="1600" dirty="0">
                <a:solidFill>
                  <a:srgbClr val="000000"/>
                </a:solidFill>
              </a:rPr>
              <a:t>            </a:t>
            </a:r>
            <a:r>
              <a:rPr lang="tr-TR" sz="1600" dirty="0" err="1">
                <a:solidFill>
                  <a:srgbClr val="000000"/>
                </a:solidFill>
              </a:rPr>
              <a:t>if</a:t>
            </a:r>
            <a:r>
              <a:rPr lang="tr-TR" sz="1600" dirty="0">
                <a:solidFill>
                  <a:srgbClr val="000000"/>
                </a:solidFill>
              </a:rPr>
              <a:t> beta &lt;= </a:t>
            </a:r>
            <a:r>
              <a:rPr lang="tr-TR" sz="1600" dirty="0" err="1">
                <a:solidFill>
                  <a:srgbClr val="000000"/>
                </a:solidFill>
              </a:rPr>
              <a:t>alpha</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return</a:t>
            </a:r>
            <a:r>
              <a:rPr lang="tr-TR" sz="1600" dirty="0">
                <a:solidFill>
                  <a:srgbClr val="000000"/>
                </a:solidFill>
              </a:rPr>
              <a:t> beta</a:t>
            </a:r>
          </a:p>
          <a:p>
            <a:pPr marL="0" indent="0">
              <a:buNone/>
            </a:pPr>
            <a:r>
              <a:rPr lang="tr-TR" sz="1600" dirty="0">
                <a:solidFill>
                  <a:srgbClr val="000000"/>
                </a:solidFill>
              </a:rPr>
              <a:t>            </a:t>
            </a:r>
            <a:r>
              <a:rPr lang="tr-TR" sz="1600" dirty="0" err="1">
                <a:solidFill>
                  <a:srgbClr val="000000"/>
                </a:solidFill>
              </a:rPr>
              <a:t>return</a:t>
            </a:r>
            <a:r>
              <a:rPr lang="tr-TR" sz="1600" dirty="0">
                <a:solidFill>
                  <a:srgbClr val="000000"/>
                </a:solidFill>
              </a:rPr>
              <a:t> beta</a:t>
            </a:r>
          </a:p>
          <a:p>
            <a:pPr marL="0" indent="0">
              <a:buNone/>
            </a:pPr>
            <a:r>
              <a:rPr lang="tr-TR" sz="1600" dirty="0">
                <a:solidFill>
                  <a:srgbClr val="000000"/>
                </a:solidFill>
              </a:rPr>
              <a:t>     </a:t>
            </a:r>
            <a:r>
              <a:rPr lang="tr-TR" sz="1600" dirty="0" err="1">
                <a:solidFill>
                  <a:srgbClr val="000000"/>
                </a:solidFill>
              </a:rPr>
              <a:t>if</a:t>
            </a:r>
            <a:r>
              <a:rPr lang="tr-TR" sz="1600" dirty="0">
                <a:solidFill>
                  <a:srgbClr val="000000"/>
                </a:solidFill>
              </a:rPr>
              <a:t> </a:t>
            </a:r>
            <a:r>
              <a:rPr lang="tr-TR" sz="1600" dirty="0" err="1">
                <a:solidFill>
                  <a:srgbClr val="000000"/>
                </a:solidFill>
              </a:rPr>
              <a:t>node</a:t>
            </a:r>
            <a:r>
              <a:rPr lang="tr-TR" sz="1600" dirty="0">
                <a:solidFill>
                  <a:srgbClr val="000000"/>
                </a:solidFill>
              </a:rPr>
              <a:t> is a </a:t>
            </a:r>
            <a:r>
              <a:rPr lang="tr-TR" sz="1600" dirty="0" err="1">
                <a:solidFill>
                  <a:srgbClr val="000000"/>
                </a:solidFill>
              </a:rPr>
              <a:t>maximizing</a:t>
            </a:r>
            <a:r>
              <a:rPr lang="tr-TR" sz="1600" dirty="0">
                <a:solidFill>
                  <a:srgbClr val="000000"/>
                </a:solidFill>
              </a:rPr>
              <a:t> </a:t>
            </a:r>
            <a:r>
              <a:rPr lang="tr-TR" sz="1600" dirty="0" err="1">
                <a:solidFill>
                  <a:srgbClr val="000000"/>
                </a:solidFill>
              </a:rPr>
              <a:t>node</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for</a:t>
            </a:r>
            <a:r>
              <a:rPr lang="tr-TR" sz="1600" dirty="0">
                <a:solidFill>
                  <a:srgbClr val="000000"/>
                </a:solidFill>
              </a:rPr>
              <a:t> </a:t>
            </a:r>
            <a:r>
              <a:rPr lang="tr-TR" sz="1600" dirty="0" err="1">
                <a:solidFill>
                  <a:srgbClr val="000000"/>
                </a:solidFill>
              </a:rPr>
              <a:t>each</a:t>
            </a:r>
            <a:r>
              <a:rPr lang="tr-TR" sz="1600" dirty="0">
                <a:solidFill>
                  <a:srgbClr val="000000"/>
                </a:solidFill>
              </a:rPr>
              <a:t> </a:t>
            </a:r>
            <a:r>
              <a:rPr lang="tr-TR" sz="1600" dirty="0" err="1">
                <a:solidFill>
                  <a:srgbClr val="000000"/>
                </a:solidFill>
              </a:rPr>
              <a:t>child</a:t>
            </a:r>
            <a:r>
              <a:rPr lang="tr-TR" sz="1600" dirty="0">
                <a:solidFill>
                  <a:srgbClr val="000000"/>
                </a:solidFill>
              </a:rPr>
              <a:t> of </a:t>
            </a:r>
            <a:r>
              <a:rPr lang="tr-TR" sz="1600" dirty="0" err="1">
                <a:solidFill>
                  <a:srgbClr val="000000"/>
                </a:solidFill>
              </a:rPr>
              <a:t>node</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alpha</a:t>
            </a:r>
            <a:r>
              <a:rPr lang="tr-TR" sz="1600" dirty="0">
                <a:solidFill>
                  <a:srgbClr val="000000"/>
                </a:solidFill>
              </a:rPr>
              <a:t> = </a:t>
            </a:r>
            <a:r>
              <a:rPr lang="tr-TR" sz="1600" dirty="0" err="1">
                <a:solidFill>
                  <a:srgbClr val="000000"/>
                </a:solidFill>
              </a:rPr>
              <a:t>max</a:t>
            </a:r>
            <a:r>
              <a:rPr lang="tr-TR" sz="1600" dirty="0">
                <a:solidFill>
                  <a:srgbClr val="000000"/>
                </a:solidFill>
              </a:rPr>
              <a:t> (</a:t>
            </a:r>
            <a:r>
              <a:rPr lang="tr-TR" sz="1600" dirty="0" err="1">
                <a:solidFill>
                  <a:srgbClr val="000000"/>
                </a:solidFill>
              </a:rPr>
              <a:t>alpha</a:t>
            </a:r>
            <a:r>
              <a:rPr lang="tr-TR" sz="1600" dirty="0">
                <a:solidFill>
                  <a:srgbClr val="000000"/>
                </a:solidFill>
              </a:rPr>
              <a:t>, </a:t>
            </a:r>
            <a:r>
              <a:rPr lang="tr-TR" sz="1600" dirty="0" err="1">
                <a:solidFill>
                  <a:srgbClr val="000000"/>
                </a:solidFill>
              </a:rPr>
              <a:t>evaluate</a:t>
            </a:r>
            <a:r>
              <a:rPr lang="tr-TR" sz="1600" dirty="0">
                <a:solidFill>
                  <a:srgbClr val="000000"/>
                </a:solidFill>
              </a:rPr>
              <a:t> (</a:t>
            </a:r>
            <a:r>
              <a:rPr lang="tr-TR" sz="1600" dirty="0" err="1">
                <a:solidFill>
                  <a:srgbClr val="000000"/>
                </a:solidFill>
              </a:rPr>
              <a:t>child</a:t>
            </a:r>
            <a:r>
              <a:rPr lang="tr-TR" sz="1600" dirty="0">
                <a:solidFill>
                  <a:srgbClr val="000000"/>
                </a:solidFill>
              </a:rPr>
              <a:t>, </a:t>
            </a:r>
            <a:r>
              <a:rPr lang="tr-TR" sz="1600" dirty="0" err="1">
                <a:solidFill>
                  <a:srgbClr val="000000"/>
                </a:solidFill>
              </a:rPr>
              <a:t>alpha</a:t>
            </a:r>
            <a:r>
              <a:rPr lang="tr-TR" sz="1600" dirty="0">
                <a:solidFill>
                  <a:srgbClr val="000000"/>
                </a:solidFill>
              </a:rPr>
              <a:t>, beta))</a:t>
            </a:r>
          </a:p>
          <a:p>
            <a:pPr marL="0" indent="0">
              <a:buNone/>
            </a:pPr>
            <a:r>
              <a:rPr lang="tr-TR" sz="1600" dirty="0">
                <a:solidFill>
                  <a:srgbClr val="000000"/>
                </a:solidFill>
              </a:rPr>
              <a:t>            </a:t>
            </a:r>
            <a:r>
              <a:rPr lang="tr-TR" sz="1600" dirty="0" err="1">
                <a:solidFill>
                  <a:srgbClr val="000000"/>
                </a:solidFill>
              </a:rPr>
              <a:t>if</a:t>
            </a:r>
            <a:r>
              <a:rPr lang="tr-TR" sz="1600" dirty="0">
                <a:solidFill>
                  <a:srgbClr val="000000"/>
                </a:solidFill>
              </a:rPr>
              <a:t> beta &lt;= </a:t>
            </a:r>
            <a:r>
              <a:rPr lang="tr-TR" sz="1600" dirty="0" err="1">
                <a:solidFill>
                  <a:srgbClr val="000000"/>
                </a:solidFill>
              </a:rPr>
              <a:t>alpha</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return</a:t>
            </a:r>
            <a:r>
              <a:rPr lang="tr-TR" sz="1600" dirty="0">
                <a:solidFill>
                  <a:srgbClr val="000000"/>
                </a:solidFill>
              </a:rPr>
              <a:t> </a:t>
            </a:r>
            <a:r>
              <a:rPr lang="tr-TR" sz="1600" dirty="0" err="1">
                <a:solidFill>
                  <a:srgbClr val="000000"/>
                </a:solidFill>
              </a:rPr>
              <a:t>alpha</a:t>
            </a:r>
            <a:endParaRPr lang="tr-TR" sz="1600" dirty="0">
              <a:solidFill>
                <a:srgbClr val="000000"/>
              </a:solidFill>
            </a:endParaRPr>
          </a:p>
          <a:p>
            <a:pPr marL="0" indent="0">
              <a:buNone/>
            </a:pPr>
            <a:r>
              <a:rPr lang="tr-TR" sz="1600" dirty="0">
                <a:solidFill>
                  <a:srgbClr val="000000"/>
                </a:solidFill>
              </a:rPr>
              <a:t>            </a:t>
            </a:r>
            <a:r>
              <a:rPr lang="tr-TR" sz="1600" dirty="0" err="1">
                <a:solidFill>
                  <a:srgbClr val="000000"/>
                </a:solidFill>
              </a:rPr>
              <a:t>return</a:t>
            </a:r>
            <a:r>
              <a:rPr lang="tr-TR" sz="1600" dirty="0">
                <a:solidFill>
                  <a:srgbClr val="000000"/>
                </a:solidFill>
              </a:rPr>
              <a:t> </a:t>
            </a:r>
            <a:r>
              <a:rPr lang="tr-TR" sz="1600" dirty="0" err="1">
                <a:solidFill>
                  <a:srgbClr val="000000"/>
                </a:solidFill>
              </a:rPr>
              <a:t>alpha</a:t>
            </a:r>
            <a:endParaRPr lang="tr-TR" sz="1600" dirty="0">
              <a:solidFill>
                <a:srgbClr val="000000"/>
              </a:solidFill>
            </a:endParaRPr>
          </a:p>
        </p:txBody>
      </p:sp>
    </p:spTree>
    <p:extLst>
      <p:ext uri="{BB962C8B-B14F-4D97-AF65-F5344CB8AC3E}">
        <p14:creationId xmlns:p14="http://schemas.microsoft.com/office/powerpoint/2010/main" val="168162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Başlık 1">
            <a:extLst>
              <a:ext uri="{FF2B5EF4-FFF2-40B4-BE49-F238E27FC236}">
                <a16:creationId xmlns:a16="http://schemas.microsoft.com/office/drawing/2014/main" id="{3846898E-8141-46FD-9993-0E077137105A}"/>
              </a:ext>
            </a:extLst>
          </p:cNvPr>
          <p:cNvSpPr>
            <a:spLocks noGrp="1"/>
          </p:cNvSpPr>
          <p:nvPr>
            <p:ph type="title"/>
          </p:nvPr>
        </p:nvSpPr>
        <p:spPr>
          <a:xfrm>
            <a:off x="2618437" y="207818"/>
            <a:ext cx="6955124" cy="636244"/>
          </a:xfrm>
        </p:spPr>
        <p:txBody>
          <a:bodyPr>
            <a:normAutofit fontScale="90000"/>
          </a:bodyPr>
          <a:lstStyle/>
          <a:p>
            <a:pPr algn="ctr"/>
            <a:r>
              <a:rPr lang="tr-TR" sz="3400" b="1" dirty="0">
                <a:solidFill>
                  <a:schemeClr val="bg1"/>
                </a:solidFill>
              </a:rPr>
              <a:t>Sonuç</a:t>
            </a:r>
            <a:br>
              <a:rPr lang="tr-TR" sz="3400" dirty="0">
                <a:solidFill>
                  <a:srgbClr val="FFFFFF"/>
                </a:solidFill>
              </a:rPr>
            </a:br>
            <a:r>
              <a:rPr lang="tr-TR" sz="3400" dirty="0">
                <a:solidFill>
                  <a:srgbClr val="FFFFFF"/>
                </a:solidFill>
              </a:rPr>
              <a:t>	</a:t>
            </a:r>
          </a:p>
        </p:txBody>
      </p:sp>
      <p:sp>
        <p:nvSpPr>
          <p:cNvPr id="3" name="İçerik Yer Tutucusu 2">
            <a:extLst>
              <a:ext uri="{FF2B5EF4-FFF2-40B4-BE49-F238E27FC236}">
                <a16:creationId xmlns:a16="http://schemas.microsoft.com/office/drawing/2014/main" id="{47017BAF-7607-46FE-AD0C-D6690C9423DE}"/>
              </a:ext>
            </a:extLst>
          </p:cNvPr>
          <p:cNvSpPr>
            <a:spLocks noGrp="1"/>
          </p:cNvSpPr>
          <p:nvPr>
            <p:ph idx="1"/>
          </p:nvPr>
        </p:nvSpPr>
        <p:spPr>
          <a:xfrm>
            <a:off x="2618437" y="844062"/>
            <a:ext cx="6955124" cy="5317587"/>
          </a:xfrm>
        </p:spPr>
        <p:txBody>
          <a:bodyPr anchor="t">
            <a:normAutofit fontScale="92500"/>
          </a:bodyPr>
          <a:lstStyle/>
          <a:p>
            <a:r>
              <a:rPr lang="tr-TR" sz="2600" dirty="0">
                <a:solidFill>
                  <a:srgbClr val="FFFFFF"/>
                </a:solidFill>
              </a:rPr>
              <a:t>Oyunlar çok çekici ve oyun oynama programları yazmak belki de daha heyecan verici. Grand Prix yarışlarının otomobil endüstrisi için ne olduğu, oyun oynamak </a:t>
            </a:r>
            <a:r>
              <a:rPr lang="tr-TR" sz="2600" dirty="0" err="1">
                <a:solidFill>
                  <a:srgbClr val="FFFFFF"/>
                </a:solidFill>
              </a:rPr>
              <a:t>AI’dir</a:t>
            </a:r>
            <a:r>
              <a:rPr lang="tr-TR" sz="2600" dirty="0">
                <a:solidFill>
                  <a:srgbClr val="FFFFFF"/>
                </a:solidFill>
              </a:rPr>
              <a:t>.</a:t>
            </a:r>
          </a:p>
          <a:p>
            <a:r>
              <a:rPr lang="tr-TR" sz="2600" dirty="0">
                <a:solidFill>
                  <a:srgbClr val="FFFFFF"/>
                </a:solidFill>
              </a:rPr>
              <a:t>Bir yarış arabasının engebeli bir yolda mükemmel şekilde çalışmasını beklemeyeceğimiz gibi, oyun oynama algoritmalarının her durum için mükemmel olmasını beklememeliyiz.</a:t>
            </a:r>
          </a:p>
          <a:p>
            <a:r>
              <a:rPr lang="tr-TR" sz="2600" dirty="0" err="1">
                <a:solidFill>
                  <a:srgbClr val="FFFFFF"/>
                </a:solidFill>
              </a:rPr>
              <a:t>Minimax</a:t>
            </a:r>
            <a:r>
              <a:rPr lang="tr-TR" sz="2600" dirty="0">
                <a:solidFill>
                  <a:srgbClr val="FFFFFF"/>
                </a:solidFill>
              </a:rPr>
              <a:t> algoritması da öyle. AI olması gereken her türlü bilgisayar oyunu için en iyi çözüm olmayabilir.</a:t>
            </a:r>
          </a:p>
          <a:p>
            <a:endParaRPr lang="tr-TR" sz="2600" dirty="0">
              <a:solidFill>
                <a:srgbClr val="FFFFFF"/>
              </a:solidFill>
            </a:endParaRPr>
          </a:p>
          <a:p>
            <a:r>
              <a:rPr lang="tr-TR" sz="2600" dirty="0">
                <a:solidFill>
                  <a:srgbClr val="FFFFFF"/>
                </a:solidFill>
              </a:rPr>
              <a:t>Ancak iyi bir uygulama verildiğinde, zorlu bir rakip oluşturabilir.</a:t>
            </a:r>
          </a:p>
          <a:p>
            <a:pPr marL="0" indent="0">
              <a:buNone/>
            </a:pPr>
            <a:endParaRPr lang="tr-TR" sz="1700" dirty="0">
              <a:solidFill>
                <a:srgbClr val="FFFFFF"/>
              </a:solidFill>
            </a:endParaRPr>
          </a:p>
        </p:txBody>
      </p:sp>
    </p:spTree>
    <p:extLst>
      <p:ext uri="{BB962C8B-B14F-4D97-AF65-F5344CB8AC3E}">
        <p14:creationId xmlns:p14="http://schemas.microsoft.com/office/powerpoint/2010/main" val="1880665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İçerik Yer Tutucusu 43">
            <a:extLst>
              <a:ext uri="{FF2B5EF4-FFF2-40B4-BE49-F238E27FC236}">
                <a16:creationId xmlns:a16="http://schemas.microsoft.com/office/drawing/2014/main" id="{B2FD63D5-D310-4C37-B95E-D704FFE982E3}"/>
              </a:ext>
            </a:extLst>
          </p:cNvPr>
          <p:cNvPicPr>
            <a:picLocks noGrp="1" noChangeAspect="1"/>
          </p:cNvPicPr>
          <p:nvPr>
            <p:ph idx="1"/>
          </p:nvPr>
        </p:nvPicPr>
        <p:blipFill rotWithShape="1">
          <a:blip r:embed="rId2"/>
          <a:srcRect t="2601" r="1" b="1"/>
          <a:stretch/>
        </p:blipFill>
        <p:spPr>
          <a:xfrm>
            <a:off x="5101771" y="10"/>
            <a:ext cx="7094361" cy="6857989"/>
          </a:xfrm>
          <a:prstGeom prst="rect">
            <a:avLst/>
          </a:prstGeom>
        </p:spPr>
      </p:pic>
      <p:sp>
        <p:nvSpPr>
          <p:cNvPr id="49" name="Rectangle 4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c 5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0D34C8B-0DF3-4A60-A55D-BF92C644EE58}"/>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tr-TR" sz="6000" b="1" dirty="0"/>
              <a:t>PROJE NESNE MODELİ</a:t>
            </a:r>
            <a:endParaRPr lang="en-US" sz="6000" b="1" dirty="0"/>
          </a:p>
        </p:txBody>
      </p:sp>
      <p:sp>
        <p:nvSpPr>
          <p:cNvPr id="53" name="Oval 5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93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34">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20D728F9-0037-4865-AB3F-714F814DD306}"/>
              </a:ext>
            </a:extLst>
          </p:cNvPr>
          <p:cNvSpPr>
            <a:spLocks noGrp="1"/>
          </p:cNvSpPr>
          <p:nvPr>
            <p:ph type="title"/>
          </p:nvPr>
        </p:nvSpPr>
        <p:spPr>
          <a:xfrm>
            <a:off x="970908" y="185933"/>
            <a:ext cx="5174207" cy="2971473"/>
          </a:xfrm>
        </p:spPr>
        <p:txBody>
          <a:bodyPr vert="horz" lIns="91440" tIns="45720" rIns="91440" bIns="45720" rtlCol="0" anchor="b">
            <a:normAutofit/>
          </a:bodyPr>
          <a:lstStyle/>
          <a:p>
            <a:r>
              <a:rPr lang="tr-TR" sz="6000" b="1" kern="1200">
                <a:latin typeface="+mj-lt"/>
                <a:ea typeface="+mj-ea"/>
                <a:cs typeface="+mj-cs"/>
              </a:rPr>
              <a:t>PROJE ADDRESİ</a:t>
            </a:r>
            <a:endParaRPr lang="en-US" sz="6000" b="1" kern="1200" dirty="0">
              <a:latin typeface="+mj-lt"/>
              <a:ea typeface="+mj-ea"/>
              <a:cs typeface="+mj-cs"/>
            </a:endParaRPr>
          </a:p>
        </p:txBody>
      </p:sp>
      <p:sp>
        <p:nvSpPr>
          <p:cNvPr id="3" name="İçerik Yer Tutucusu 2">
            <a:extLst>
              <a:ext uri="{FF2B5EF4-FFF2-40B4-BE49-F238E27FC236}">
                <a16:creationId xmlns:a16="http://schemas.microsoft.com/office/drawing/2014/main" id="{F58FC760-36EC-4365-A1EF-B29508C19F56}"/>
              </a:ext>
            </a:extLst>
          </p:cNvPr>
          <p:cNvSpPr>
            <a:spLocks noGrp="1"/>
          </p:cNvSpPr>
          <p:nvPr>
            <p:ph idx="1"/>
          </p:nvPr>
        </p:nvSpPr>
        <p:spPr>
          <a:xfrm>
            <a:off x="970908" y="3700594"/>
            <a:ext cx="5317350" cy="1963486"/>
          </a:xfrm>
        </p:spPr>
        <p:txBody>
          <a:bodyPr vert="horz" lIns="91440" tIns="45720" rIns="91440" bIns="45720" rtlCol="0">
            <a:normAutofit/>
          </a:bodyPr>
          <a:lstStyle/>
          <a:p>
            <a:pPr marL="0" indent="0">
              <a:buNone/>
            </a:pPr>
            <a:r>
              <a:rPr lang="en-US" sz="2400" kern="1200">
                <a:solidFill>
                  <a:srgbClr val="FFFFFF"/>
                </a:solidFill>
                <a:latin typeface="+mn-lt"/>
                <a:ea typeface="+mn-ea"/>
                <a:cs typeface="+mn-cs"/>
                <a:hlinkClick r:id="rId2"/>
              </a:rPr>
              <a:t>https://drive.google.com/drive/folders/1wh5LjHNnBxZibCZ6RiMSK9ntDve93O16</a:t>
            </a:r>
            <a:endParaRPr lang="en-US" sz="2400" kern="1200" dirty="0">
              <a:solidFill>
                <a:srgbClr val="FFFFFF"/>
              </a:solidFill>
              <a:latin typeface="+mn-lt"/>
              <a:ea typeface="+mn-ea"/>
              <a:cs typeface="+mn-cs"/>
            </a:endParaRPr>
          </a:p>
        </p:txBody>
      </p:sp>
      <p:sp>
        <p:nvSpPr>
          <p:cNvPr id="60" name="Freeform: Shape 36">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Oval 38">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Block Arc 40">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42">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64" name="Straight Connector 44">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49" name="Arc 48">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62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7747B71-2A3A-4ADA-84A5-79D57B4B3C92}"/>
              </a:ext>
            </a:extLst>
          </p:cNvPr>
          <p:cNvSpPr>
            <a:spLocks noGrp="1"/>
          </p:cNvSpPr>
          <p:nvPr>
            <p:ph type="title"/>
          </p:nvPr>
        </p:nvSpPr>
        <p:spPr>
          <a:xfrm>
            <a:off x="2311147" y="365760"/>
            <a:ext cx="7569706" cy="1288238"/>
          </a:xfrm>
        </p:spPr>
        <p:txBody>
          <a:bodyPr anchor="ctr">
            <a:normAutofit/>
          </a:bodyPr>
          <a:lstStyle/>
          <a:p>
            <a:pPr algn="ctr"/>
            <a:r>
              <a:rPr lang="tr-TR" sz="4100" b="1">
                <a:latin typeface="Times New Roman" panose="02020603050405020304" pitchFamily="18" charset="0"/>
                <a:cs typeface="Times New Roman" panose="02020603050405020304" pitchFamily="18" charset="0"/>
              </a:rPr>
              <a:t>ÖZET</a:t>
            </a:r>
            <a:br>
              <a:rPr lang="tr-TR" sz="4100"/>
            </a:br>
            <a:endParaRPr lang="tr-TR" sz="4100"/>
          </a:p>
        </p:txBody>
      </p:sp>
      <p:sp>
        <p:nvSpPr>
          <p:cNvPr id="3" name="İçerik Yer Tutucusu 2">
            <a:extLst>
              <a:ext uri="{FF2B5EF4-FFF2-40B4-BE49-F238E27FC236}">
                <a16:creationId xmlns:a16="http://schemas.microsoft.com/office/drawing/2014/main" id="{B71DDE8F-09D2-4FEF-BC78-4C111EF49E8B}"/>
              </a:ext>
            </a:extLst>
          </p:cNvPr>
          <p:cNvSpPr>
            <a:spLocks noGrp="1"/>
          </p:cNvSpPr>
          <p:nvPr>
            <p:ph idx="1"/>
          </p:nvPr>
        </p:nvSpPr>
        <p:spPr>
          <a:xfrm>
            <a:off x="1828801" y="1139482"/>
            <a:ext cx="8197632" cy="5718518"/>
          </a:xfrm>
        </p:spPr>
        <p:txBody>
          <a:bodyPr anchor="t">
            <a:normAutofit/>
          </a:bodyPr>
          <a:lstStyle/>
          <a:p>
            <a:r>
              <a:rPr lang="tr-TR" sz="1600" dirty="0"/>
              <a:t>Günümüzde oyun dünyası çok büyük bir ivme ile gelişmekte.</a:t>
            </a:r>
          </a:p>
          <a:p>
            <a:r>
              <a:rPr lang="tr-TR" sz="1600" dirty="0"/>
              <a:t>Oyuncuların ise en çok dikkat ettiği özelliklerden biri olan yapay zekâ, nitelikli kodlandığı zaman oyunculara iyi bir oyun deneyimi yaşatıyor. Aksi durumda da oyuncuları çılgına döndüren bir oyun deneyimi sunuyor. Peki, yapay zekanın geliştirilmesi gelecekte oyunları nasıl etkileyecek?</a:t>
            </a:r>
          </a:p>
          <a:p>
            <a:endParaRPr lang="tr-TR" sz="1600" dirty="0"/>
          </a:p>
          <a:p>
            <a:r>
              <a:rPr lang="tr-TR" sz="1600" dirty="0"/>
              <a:t>Yapay zekâ ne diye soracak olursanız, oyunlar bağlamında yapay zekayı, herhangi bir oyunun dünyasında sizin dışınızda meydana gelen olayları gerçekleştiren bir mekanizma olarak tanımlayabiliriz. Bu olaylara örnek verecek olursak oyunlardaki yapay zekâ, GTA oyununda bir arabanın yolda gitmesi, </a:t>
            </a:r>
            <a:r>
              <a:rPr lang="tr-TR" sz="1600" dirty="0" err="1"/>
              <a:t>Need</a:t>
            </a:r>
            <a:r>
              <a:rPr lang="tr-TR" sz="1600" dirty="0"/>
              <a:t> </a:t>
            </a:r>
            <a:r>
              <a:rPr lang="tr-TR" sz="1600" dirty="0" err="1"/>
              <a:t>for</a:t>
            </a:r>
            <a:r>
              <a:rPr lang="tr-TR" sz="1600" dirty="0"/>
              <a:t> </a:t>
            </a:r>
            <a:r>
              <a:rPr lang="tr-TR" sz="1600" dirty="0" err="1"/>
              <a:t>Speed'deki</a:t>
            </a:r>
            <a:r>
              <a:rPr lang="tr-TR" sz="1600" dirty="0"/>
              <a:t> yarıştığınız arabaların sizi geçmesi, Call of </a:t>
            </a:r>
            <a:r>
              <a:rPr lang="tr-TR" sz="1600" dirty="0" err="1"/>
              <a:t>Duty'deki</a:t>
            </a:r>
            <a:r>
              <a:rPr lang="tr-TR" sz="1600" dirty="0"/>
              <a:t> düşman askerlerin size ateş etmesi gibi olayların gerçekleşmesini sağlıyor.</a:t>
            </a:r>
          </a:p>
          <a:p>
            <a:pPr marL="0" indent="0">
              <a:buNone/>
            </a:pPr>
            <a:r>
              <a:rPr lang="tr-TR" sz="1600" dirty="0"/>
              <a:t> </a:t>
            </a:r>
          </a:p>
          <a:p>
            <a:r>
              <a:rPr lang="tr-TR" sz="1600" dirty="0"/>
              <a:t>Gelecekte yapay zekanın oyunlarla nasıl daha fazla iç içe geçeceğini anlamak için iki sektörün de geçmişine bakmak gerekiyor. Oyun sektörünün ilk günlerinden beri geliştiriciler, yapay zekanın insan gibi davranması ve gerçek bir insana ihtiyaç duyulmadan, sıfırdan oyun dünyası yaratabilmesi için çaba gösteriyorlar.</a:t>
            </a:r>
          </a:p>
          <a:p>
            <a:endParaRPr lang="tr-TR" sz="1600" dirty="0"/>
          </a:p>
          <a:p>
            <a:r>
              <a:rPr lang="tr-TR" sz="1600" dirty="0"/>
              <a:t>Bu projede ise bir yapay zekânın nasıl geliştirebileceğimizi sorguladım.</a:t>
            </a:r>
          </a:p>
          <a:p>
            <a:r>
              <a:rPr lang="tr-TR" sz="1600" dirty="0"/>
              <a:t>Bunun sonucunda kendi yapay zekâ tabanlı oyunumu oluşturup en iyi hale getirmek istedim.</a:t>
            </a:r>
          </a:p>
          <a:p>
            <a:pPr marL="0" indent="0">
              <a:buNone/>
            </a:pPr>
            <a:endParaRPr lang="tr-TR" sz="1100" dirty="0"/>
          </a:p>
        </p:txBody>
      </p:sp>
    </p:spTree>
    <p:extLst>
      <p:ext uri="{BB962C8B-B14F-4D97-AF65-F5344CB8AC3E}">
        <p14:creationId xmlns:p14="http://schemas.microsoft.com/office/powerpoint/2010/main" val="35551714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8F574-5F70-4190-80B2-F9626D6E9175}"/>
              </a:ext>
            </a:extLst>
          </p:cNvPr>
          <p:cNvSpPr>
            <a:spLocks noGrp="1"/>
          </p:cNvSpPr>
          <p:nvPr>
            <p:ph type="title"/>
          </p:nvPr>
        </p:nvSpPr>
        <p:spPr>
          <a:xfrm>
            <a:off x="6432033" y="1"/>
            <a:ext cx="5259707" cy="971550"/>
          </a:xfrm>
        </p:spPr>
        <p:txBody>
          <a:bodyPr vert="horz" lIns="91440" tIns="45720" rIns="91440" bIns="45720" rtlCol="0">
            <a:normAutofit/>
          </a:bodyPr>
          <a:lstStyle/>
          <a:p>
            <a:r>
              <a:rPr lang="en-US" b="1" dirty="0"/>
              <a:t>CONNECT 4</a:t>
            </a:r>
            <a:endParaRPr lang="en-US" dirty="0"/>
          </a:p>
        </p:txBody>
      </p:sp>
      <p:sp>
        <p:nvSpPr>
          <p:cNvPr id="32" name="Freeform: Shape 27">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Content Placeholder 15">
            <a:extLst>
              <a:ext uri="{FF2B5EF4-FFF2-40B4-BE49-F238E27FC236}">
                <a16:creationId xmlns:a16="http://schemas.microsoft.com/office/drawing/2014/main" id="{A16EF3F0-99A8-4011-9452-19C3B5A57DAA}"/>
              </a:ext>
            </a:extLst>
          </p:cNvPr>
          <p:cNvSpPr>
            <a:spLocks noGrp="1"/>
          </p:cNvSpPr>
          <p:nvPr>
            <p:ph idx="1"/>
          </p:nvPr>
        </p:nvSpPr>
        <p:spPr>
          <a:xfrm>
            <a:off x="6175725" y="800099"/>
            <a:ext cx="6016275" cy="5786437"/>
          </a:xfrm>
        </p:spPr>
        <p:txBody>
          <a:bodyPr anchor="t">
            <a:normAutofit/>
          </a:bodyPr>
          <a:lstStyle/>
          <a:p>
            <a:pPr hangingPunct="0"/>
            <a:r>
              <a:rPr lang="tr-TR" sz="2400" dirty="0"/>
              <a:t>Dörtleme yani </a:t>
            </a:r>
            <a:r>
              <a:rPr lang="tr-TR" sz="2400" dirty="0" err="1"/>
              <a:t>connect</a:t>
            </a:r>
            <a:r>
              <a:rPr lang="tr-TR" sz="2400" dirty="0"/>
              <a:t> 4 oyunundaki amaç oyun içinde rakibinizi kandırarak dört taşınızı ardışık şekilde bir araya getirmektir. </a:t>
            </a:r>
          </a:p>
          <a:p>
            <a:pPr hangingPunct="0"/>
            <a:r>
              <a:rPr lang="tr-TR" sz="2400" dirty="0"/>
              <a:t>Bu sıralama yatay, dikey veya çapraz şekilde olabilir. İyi bir stratejik düşünme gerektiren dörtleme oyunu iki oyuncu arasında oynanır. </a:t>
            </a:r>
          </a:p>
          <a:p>
            <a:pPr hangingPunct="0"/>
            <a:r>
              <a:rPr lang="tr-TR" sz="2400" dirty="0"/>
              <a:t>Oyunu kazanabilmek için rakibin hamlelerini de düşünerek kendinize oyun planı belirlemeniz gerekir. </a:t>
            </a:r>
          </a:p>
          <a:p>
            <a:pPr hangingPunct="0"/>
            <a:r>
              <a:rPr lang="tr-TR" sz="2400" dirty="0"/>
              <a:t>Unutmayın ki; rakibiniz de kazanmak için aynı şeyleri düşünüyor. </a:t>
            </a:r>
          </a:p>
          <a:p>
            <a:pPr hangingPunct="0"/>
            <a:r>
              <a:rPr lang="tr-TR" sz="2400" dirty="0"/>
              <a:t>Kendi planınızı uygularken, rakibin hamlelerine de dikkat etmeniz gerekir. Rakibinizin oyununu bozacak şekilde stratejiler üretmelisiniz.</a:t>
            </a:r>
          </a:p>
          <a:p>
            <a:endParaRPr lang="en-US" sz="1800" dirty="0"/>
          </a:p>
        </p:txBody>
      </p:sp>
      <p:pic>
        <p:nvPicPr>
          <p:cNvPr id="4" name="Resim 3" descr="saat içeren bir resim&#10;&#10;Açıklama otomatik olarak oluşturuldu">
            <a:extLst>
              <a:ext uri="{FF2B5EF4-FFF2-40B4-BE49-F238E27FC236}">
                <a16:creationId xmlns:a16="http://schemas.microsoft.com/office/drawing/2014/main" id="{EC988E5E-FE9C-4826-8DEF-64BA436FA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75725" cy="6858000"/>
          </a:xfrm>
          <a:prstGeom prst="rect">
            <a:avLst/>
          </a:prstGeom>
        </p:spPr>
      </p:pic>
    </p:spTree>
    <p:extLst>
      <p:ext uri="{BB962C8B-B14F-4D97-AF65-F5344CB8AC3E}">
        <p14:creationId xmlns:p14="http://schemas.microsoft.com/office/powerpoint/2010/main" val="33755691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16">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594AF5A8-7AC3-44EE-8B5E-71DC14C70C54}"/>
              </a:ext>
            </a:extLst>
          </p:cNvPr>
          <p:cNvSpPr>
            <a:spLocks noGrp="1"/>
          </p:cNvSpPr>
          <p:nvPr>
            <p:ph idx="1"/>
          </p:nvPr>
        </p:nvSpPr>
        <p:spPr>
          <a:xfrm>
            <a:off x="2165569" y="1956816"/>
            <a:ext cx="7860863" cy="4024884"/>
          </a:xfrm>
        </p:spPr>
        <p:txBody>
          <a:bodyPr anchor="t">
            <a:normAutofit/>
          </a:bodyPr>
          <a:lstStyle/>
          <a:p>
            <a:pPr hangingPunct="0"/>
            <a:r>
              <a:rPr lang="tr-TR" sz="2400"/>
              <a:t>1974 yılında Milton Bradley firması tarafından oyun piyasasına sürülen connect 4, İngilizce isminden de anlaşılacağı gibi dört taşı birleştirmek üzerine kurgulanmıştır. Dörtleme oyunu farklı ebattaki oyun tahtalarında oynanabilmektedir. En çok kullanılan oyun tahtaları: 7x6, 8x7, 9x7 ve 10x7 olanlardır</a:t>
            </a:r>
          </a:p>
          <a:p>
            <a:endParaRPr lang="tr-TR" sz="2400"/>
          </a:p>
        </p:txBody>
      </p:sp>
    </p:spTree>
    <p:extLst>
      <p:ext uri="{BB962C8B-B14F-4D97-AF65-F5344CB8AC3E}">
        <p14:creationId xmlns:p14="http://schemas.microsoft.com/office/powerpoint/2010/main" val="15510653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816016-755B-480C-8131-AC76586D0CCB}"/>
              </a:ext>
            </a:extLst>
          </p:cNvPr>
          <p:cNvSpPr>
            <a:spLocks noGrp="1"/>
          </p:cNvSpPr>
          <p:nvPr>
            <p:ph type="title"/>
          </p:nvPr>
        </p:nvSpPr>
        <p:spPr>
          <a:xfrm>
            <a:off x="152401" y="3752849"/>
            <a:ext cx="3290887" cy="2452687"/>
          </a:xfrm>
        </p:spPr>
        <p:txBody>
          <a:bodyPr anchor="ctr">
            <a:normAutofit/>
          </a:bodyPr>
          <a:lstStyle/>
          <a:p>
            <a:r>
              <a:rPr lang="tr-TR" sz="5400" b="1" dirty="0"/>
              <a:t>Python</a:t>
            </a:r>
            <a:endParaRPr lang="tr-TR" sz="5400" dirty="0"/>
          </a:p>
        </p:txBody>
      </p:sp>
      <p:pic>
        <p:nvPicPr>
          <p:cNvPr id="2050" name="Picture 2" descr="Python Programlama Dili Nedir? (Karşılaştırmalı) | Vayes">
            <a:extLst>
              <a:ext uri="{FF2B5EF4-FFF2-40B4-BE49-F238E27FC236}">
                <a16:creationId xmlns:a16="http://schemas.microsoft.com/office/drawing/2014/main" id="{CF13E9A6-DCD5-416A-91B4-76F444BF4D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32" b="15699"/>
          <a:stretch/>
        </p:blipFill>
        <p:spPr bwMode="auto">
          <a:xfrm>
            <a:off x="20" y="10"/>
            <a:ext cx="12191980" cy="375283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2F6728F4-34FE-4A52-A1A8-BE8AFE2AB5B0}"/>
              </a:ext>
            </a:extLst>
          </p:cNvPr>
          <p:cNvSpPr>
            <a:spLocks noGrp="1"/>
          </p:cNvSpPr>
          <p:nvPr>
            <p:ph idx="1"/>
          </p:nvPr>
        </p:nvSpPr>
        <p:spPr>
          <a:xfrm>
            <a:off x="2471738" y="3600450"/>
            <a:ext cx="9237657" cy="3257540"/>
          </a:xfrm>
        </p:spPr>
        <p:txBody>
          <a:bodyPr anchor="ctr">
            <a:normAutofit lnSpcReduction="10000"/>
          </a:bodyPr>
          <a:lstStyle/>
          <a:p>
            <a:r>
              <a:rPr lang="tr-TR" sz="2000" dirty="0"/>
              <a:t>Python programlama dili veri bilimi, makine öğrenimi, sistem otomasyonu, web ve API geliştirme ve daha fazlası için bir temel yapıdır.</a:t>
            </a:r>
          </a:p>
          <a:p>
            <a:r>
              <a:rPr lang="tr-TR" sz="2000" dirty="0"/>
              <a:t>1991'den beri Python programlama dili sadece gereksiz programlar için tamamlayıcı bir dil olarak değerlendiriliyordu. Hatta “</a:t>
            </a:r>
            <a:r>
              <a:rPr lang="tr-TR" sz="2000" dirty="0" err="1"/>
              <a:t>Automate</a:t>
            </a:r>
            <a:r>
              <a:rPr lang="tr-TR" sz="2000" dirty="0"/>
              <a:t> </a:t>
            </a:r>
            <a:r>
              <a:rPr lang="tr-TR" sz="2000" dirty="0" err="1"/>
              <a:t>the</a:t>
            </a:r>
            <a:r>
              <a:rPr lang="tr-TR" sz="2000" dirty="0"/>
              <a:t> </a:t>
            </a:r>
            <a:r>
              <a:rPr lang="tr-TR" sz="2000" dirty="0" err="1"/>
              <a:t>Boring</a:t>
            </a:r>
            <a:r>
              <a:rPr lang="tr-TR" sz="2000" dirty="0"/>
              <a:t> </a:t>
            </a:r>
            <a:r>
              <a:rPr lang="tr-TR" sz="2000" dirty="0" err="1"/>
              <a:t>Stuff</a:t>
            </a:r>
            <a:r>
              <a:rPr lang="tr-TR" sz="2000" dirty="0"/>
              <a:t>” (Türkçe ‘ye "Sıkıcı Şeyleri Otomatikleştiren" olarak çevirebileceğimiz popüler bir kitap) adında bir kitap dahi yayınlanmıştır. </a:t>
            </a:r>
          </a:p>
          <a:p>
            <a:r>
              <a:rPr lang="tr-TR" sz="2000" dirty="0"/>
              <a:t>Bununla birlikte son birkaç yılda Python modern yazılım geliştirme, altyapı yönetimi ve veri analizinde birinci sınıf bir programlama dili olarak ön plana çıkmıştır. Artık hackerler için bir arka kapı oluşturucusu değil, web uygulaması oluşturma ve sistem yönetiminde önemli rol alma, veri analizleri ve makine öğreniminde parlayan bir dil olarak ün kazanmıştır.</a:t>
            </a:r>
          </a:p>
          <a:p>
            <a:endParaRPr lang="tr-TR" sz="1500" dirty="0"/>
          </a:p>
        </p:txBody>
      </p:sp>
    </p:spTree>
    <p:extLst>
      <p:ext uri="{BB962C8B-B14F-4D97-AF65-F5344CB8AC3E}">
        <p14:creationId xmlns:p14="http://schemas.microsoft.com/office/powerpoint/2010/main" val="233639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191">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Pygame and game development">
            <a:extLst>
              <a:ext uri="{FF2B5EF4-FFF2-40B4-BE49-F238E27FC236}">
                <a16:creationId xmlns:a16="http://schemas.microsoft.com/office/drawing/2014/main" id="{7F819A58-2566-493D-B618-4FBFA9DE73F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3" y="10"/>
            <a:ext cx="12191997"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3F1CC978-C425-4809-837D-AB983AFD1519}"/>
              </a:ext>
            </a:extLst>
          </p:cNvPr>
          <p:cNvSpPr>
            <a:spLocks noGrp="1"/>
          </p:cNvSpPr>
          <p:nvPr>
            <p:ph type="title"/>
          </p:nvPr>
        </p:nvSpPr>
        <p:spPr>
          <a:xfrm>
            <a:off x="2019869" y="0"/>
            <a:ext cx="10172128" cy="2357438"/>
          </a:xfrm>
        </p:spPr>
        <p:txBody>
          <a:bodyPr>
            <a:noAutofit/>
          </a:bodyPr>
          <a:lstStyle/>
          <a:p>
            <a:r>
              <a:rPr lang="tr-TR" sz="2000" b="1" dirty="0"/>
              <a:t>Oyun gibi muti medya uygulamaları yapmak için açık kaynaklı ve ücretsiz python programlama dili kütüphanesidir. Her işletim sisteminde; Windows, </a:t>
            </a:r>
            <a:r>
              <a:rPr lang="tr-TR" sz="2000" b="1" dirty="0" err="1"/>
              <a:t>MacOS</a:t>
            </a:r>
            <a:r>
              <a:rPr lang="tr-TR" sz="2000" b="1" dirty="0"/>
              <a:t> ve Linux çalışmaktadır. </a:t>
            </a:r>
            <a:r>
              <a:rPr lang="tr-TR" sz="2000" b="1" dirty="0" err="1"/>
              <a:t>Pygame</a:t>
            </a:r>
            <a:r>
              <a:rPr lang="tr-TR" sz="2000" b="1" dirty="0"/>
              <a:t>, Pete </a:t>
            </a:r>
            <a:r>
              <a:rPr lang="tr-TR" sz="2000" b="1" dirty="0" err="1"/>
              <a:t>Shinners</a:t>
            </a:r>
            <a:r>
              <a:rPr lang="tr-TR" sz="2000" b="1" dirty="0"/>
              <a:t> tarafından Python diline uyumlu etkileşimli oyun hazırlamak için SDL kütüphane üzerine kurulmuş olan bir kütüphanedir.</a:t>
            </a:r>
            <a:endParaRPr lang="tr-TR" sz="2000" dirty="0"/>
          </a:p>
        </p:txBody>
      </p:sp>
      <p:grpSp>
        <p:nvGrpSpPr>
          <p:cNvPr id="3093" name="Group 192">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3094"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5"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6"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İçerik Yer Tutucusu 2">
            <a:extLst>
              <a:ext uri="{FF2B5EF4-FFF2-40B4-BE49-F238E27FC236}">
                <a16:creationId xmlns:a16="http://schemas.microsoft.com/office/drawing/2014/main" id="{A33F5764-C034-46AE-8322-22BBFC3210C4}"/>
              </a:ext>
            </a:extLst>
          </p:cNvPr>
          <p:cNvSpPr>
            <a:spLocks noGrp="1"/>
          </p:cNvSpPr>
          <p:nvPr>
            <p:ph idx="1"/>
          </p:nvPr>
        </p:nvSpPr>
        <p:spPr>
          <a:xfrm>
            <a:off x="0" y="4214812"/>
            <a:ext cx="12191997" cy="2643177"/>
          </a:xfrm>
        </p:spPr>
        <p:txBody>
          <a:bodyPr>
            <a:normAutofit/>
          </a:bodyPr>
          <a:lstStyle/>
          <a:p>
            <a:r>
              <a:rPr lang="tr-TR" sz="1800" b="1" dirty="0" err="1"/>
              <a:t>Pygame</a:t>
            </a:r>
            <a:r>
              <a:rPr lang="tr-TR" sz="1800" b="1" dirty="0"/>
              <a:t>, kullanıcılarına birçok medya türünün desteklendiği bir arayüz sunar. Bu ara yüzde; .</a:t>
            </a:r>
            <a:r>
              <a:rPr lang="tr-TR" sz="1800" b="1" dirty="0" err="1"/>
              <a:t>jpg</a:t>
            </a:r>
            <a:r>
              <a:rPr lang="tr-TR" sz="1800" b="1" dirty="0"/>
              <a:t>, .</a:t>
            </a:r>
            <a:r>
              <a:rPr lang="tr-TR" sz="1800" b="1" dirty="0" err="1"/>
              <a:t>gif</a:t>
            </a:r>
            <a:r>
              <a:rPr lang="tr-TR" sz="1800" b="1" dirty="0"/>
              <a:t>, .</a:t>
            </a:r>
            <a:r>
              <a:rPr lang="tr-TR" sz="1800" b="1" dirty="0" err="1"/>
              <a:t>png</a:t>
            </a:r>
            <a:r>
              <a:rPr lang="tr-TR" sz="1800" b="1" dirty="0"/>
              <a:t>, .</a:t>
            </a:r>
            <a:r>
              <a:rPr lang="tr-TR" sz="1800" b="1" dirty="0" err="1"/>
              <a:t>bitmap</a:t>
            </a:r>
            <a:r>
              <a:rPr lang="tr-TR" sz="1800" b="1" dirty="0"/>
              <a:t>, .mp3, .</a:t>
            </a:r>
            <a:r>
              <a:rPr lang="tr-TR" sz="1800" b="1" dirty="0" err="1"/>
              <a:t>wav</a:t>
            </a:r>
            <a:r>
              <a:rPr lang="tr-TR" sz="1800" b="1" dirty="0"/>
              <a:t>, ve .midi medya türlerini desteklemektedir. Ara yüzde fare ve klavye için bulunan birden girdi fonksiyonuyla kullanım kolaylığı sağlamakla beraber etkileşimi kolaylaştırır. Barındırdığı birçok özellik ile geliştiricilerin oyun üzerinde ki hakimiyetini arttırır. </a:t>
            </a:r>
          </a:p>
          <a:p>
            <a:r>
              <a:rPr lang="tr-TR" sz="1800" b="1" dirty="0" err="1"/>
              <a:t>Pygame</a:t>
            </a:r>
            <a:r>
              <a:rPr lang="tr-TR" sz="1800" b="1" dirty="0"/>
              <a:t> sadece oyun da değil, müzik, sanat, video, multimedya projeleri gibi birçok projeyi bünyesinde ağırlıyor. İçerisinde barındırdığı birçok modüllerle birlikte her alanda kullanım kolaylığı sağlamaktadır. Bununla Windows üzerinde hazırlanan içerikler diğer işletim sistemlerinde de sorunsuz olarak çalıştırılmaktadır. </a:t>
            </a:r>
            <a:r>
              <a:rPr lang="tr-TR" sz="1800" b="1" dirty="0" err="1"/>
              <a:t>Pygame</a:t>
            </a:r>
            <a:r>
              <a:rPr lang="tr-TR" sz="1800" b="1" dirty="0"/>
              <a:t> ile geliştirdiğiniz ürünleri lisanslayıp yayınlama imkânı da sunmaktadır. Hazırladığınız oyunu lisanslayarak maddi kazanca dönüştürme fırsatı da yakalayabilirsiniz. </a:t>
            </a:r>
            <a:endParaRPr lang="tr-TR" sz="1300" dirty="0"/>
          </a:p>
        </p:txBody>
      </p:sp>
    </p:spTree>
    <p:extLst>
      <p:ext uri="{BB962C8B-B14F-4D97-AF65-F5344CB8AC3E}">
        <p14:creationId xmlns:p14="http://schemas.microsoft.com/office/powerpoint/2010/main" val="2558607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F3056F26-D55C-4B4C-BB63-CCA3F7E1FC5F}"/>
              </a:ext>
            </a:extLst>
          </p:cNvPr>
          <p:cNvSpPr>
            <a:spLocks noGrp="1"/>
          </p:cNvSpPr>
          <p:nvPr>
            <p:ph type="title"/>
          </p:nvPr>
        </p:nvSpPr>
        <p:spPr>
          <a:xfrm>
            <a:off x="767290" y="1289146"/>
            <a:ext cx="4153626" cy="4279709"/>
          </a:xfrm>
        </p:spPr>
        <p:txBody>
          <a:bodyPr anchor="ctr">
            <a:normAutofit/>
          </a:bodyPr>
          <a:lstStyle/>
          <a:p>
            <a:pPr algn="r"/>
            <a:r>
              <a:rPr lang="tr-TR" sz="5400" b="1">
                <a:solidFill>
                  <a:schemeClr val="bg1"/>
                </a:solidFill>
              </a:rPr>
              <a:t>Pygame ile oyun hazırlama</a:t>
            </a:r>
            <a:endParaRPr lang="tr-TR" sz="540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İçerik Yer Tutucusu 2">
            <a:extLst>
              <a:ext uri="{FF2B5EF4-FFF2-40B4-BE49-F238E27FC236}">
                <a16:creationId xmlns:a16="http://schemas.microsoft.com/office/drawing/2014/main" id="{0A6A4622-B36D-4D0D-88F9-34CBC1253463}"/>
              </a:ext>
            </a:extLst>
          </p:cNvPr>
          <p:cNvSpPr>
            <a:spLocks noGrp="1"/>
          </p:cNvSpPr>
          <p:nvPr>
            <p:ph idx="1"/>
          </p:nvPr>
        </p:nvSpPr>
        <p:spPr>
          <a:xfrm>
            <a:off x="6126740" y="1854600"/>
            <a:ext cx="6065260" cy="5002941"/>
          </a:xfrm>
        </p:spPr>
        <p:txBody>
          <a:bodyPr anchor="ctr">
            <a:normAutofit fontScale="92500"/>
          </a:bodyPr>
          <a:lstStyle/>
          <a:p>
            <a:r>
              <a:rPr lang="tr-TR" sz="2200" dirty="0" err="1"/>
              <a:t>Pygame</a:t>
            </a:r>
            <a:r>
              <a:rPr lang="tr-TR" sz="2200" dirty="0"/>
              <a:t> oyun hazırlamak gibi komplike işlerde başarılı olduğu gibi sıradan bir video kurgusu yapmaya kadar geniş bir alanda kaliteli hizmet vermektedir. Python destekli olmasıyla kullanıcıların daha fazla ilgisini çekmektedir. Python dili kolay anlaşılır olmasıyla tercih edilmektedir. Python kullandığı C koduyla yavaş kalmaktadır. </a:t>
            </a:r>
            <a:r>
              <a:rPr lang="tr-TR" sz="2200" dirty="0" err="1"/>
              <a:t>Pygame</a:t>
            </a:r>
            <a:r>
              <a:rPr lang="tr-TR" sz="2200" dirty="0"/>
              <a:t> de bu noktada SDL yardımıyla bu sorunu çözmeyi amaçlamaktadır. </a:t>
            </a:r>
          </a:p>
          <a:p>
            <a:r>
              <a:rPr lang="tr-TR" sz="2200" dirty="0"/>
              <a:t>Aynı zaman da </a:t>
            </a:r>
            <a:r>
              <a:rPr lang="tr-TR" sz="2200" dirty="0" err="1"/>
              <a:t>Pygame</a:t>
            </a:r>
            <a:r>
              <a:rPr lang="tr-TR" sz="2200" dirty="0"/>
              <a:t> kullanıcılarını oyun hazırlama teşvik etmek için çeşitli çalışmalar yapmaktadır. </a:t>
            </a:r>
            <a:r>
              <a:rPr lang="tr-TR" sz="2200" dirty="0" err="1"/>
              <a:t>PyWeek</a:t>
            </a:r>
            <a:r>
              <a:rPr lang="tr-TR" sz="2200" dirty="0"/>
              <a:t> diye adlandırılan ‘bu hafta en iyi oyunu kim yapacak’ etkinlikleriyle geliştiricileri teşvik etmeyi amaçlamaktadır. Siteyi ziyaret ederek yayınlanan oyunları oylayabilirsiniz. Yayınlanan oyunların hepsinin açık kaynaklı olmasıyla oyunları inceleme fırsatı da yakalayabilirsiniz. </a:t>
            </a:r>
          </a:p>
          <a:p>
            <a:endParaRPr lang="tr-TR" sz="1300" dirty="0"/>
          </a:p>
        </p:txBody>
      </p:sp>
    </p:spTree>
    <p:extLst>
      <p:ext uri="{BB962C8B-B14F-4D97-AF65-F5344CB8AC3E}">
        <p14:creationId xmlns:p14="http://schemas.microsoft.com/office/powerpoint/2010/main" val="168288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27D52134-0DEA-4793-98FB-760165C6F205}"/>
              </a:ext>
            </a:extLst>
          </p:cNvPr>
          <p:cNvSpPr>
            <a:spLocks noGrp="1"/>
          </p:cNvSpPr>
          <p:nvPr>
            <p:ph type="title"/>
          </p:nvPr>
        </p:nvSpPr>
        <p:spPr>
          <a:xfrm>
            <a:off x="6923695" y="124690"/>
            <a:ext cx="4766330" cy="556733"/>
          </a:xfrm>
        </p:spPr>
        <p:txBody>
          <a:bodyPr>
            <a:normAutofit fontScale="90000"/>
          </a:bodyPr>
          <a:lstStyle/>
          <a:p>
            <a:r>
              <a:rPr lang="tr-TR" sz="3600" b="1" dirty="0">
                <a:solidFill>
                  <a:srgbClr val="000000"/>
                </a:solidFill>
              </a:rPr>
              <a:t>Yapay Zekâ</a:t>
            </a:r>
            <a:endParaRPr lang="tr-TR" sz="3600" dirty="0">
              <a:solidFill>
                <a:srgbClr val="000000"/>
              </a:solidFill>
            </a:endParaRPr>
          </a:p>
        </p:txBody>
      </p:sp>
      <p:sp>
        <p:nvSpPr>
          <p:cNvPr id="3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descr="Yapay Zeka Nedir?">
            <a:extLst>
              <a:ext uri="{FF2B5EF4-FFF2-40B4-BE49-F238E27FC236}">
                <a16:creationId xmlns:a16="http://schemas.microsoft.com/office/drawing/2014/main" id="{0AC1D885-2AD2-455B-A3D1-D8F3177EB0AD}"/>
              </a:ext>
            </a:extLst>
          </p:cNvPr>
          <p:cNvPicPr/>
          <p:nvPr/>
        </p:nvPicPr>
        <p:blipFill rotWithShape="1">
          <a:blip r:embed="rId3">
            <a:extLst>
              <a:ext uri="{28A0092B-C50C-407E-A947-70E740481C1C}">
                <a14:useLocalDpi xmlns:a14="http://schemas.microsoft.com/office/drawing/2010/main" val="0"/>
              </a:ext>
            </a:extLst>
          </a:blip>
          <a:srcRect r="1" b="8466"/>
          <a:stretch/>
        </p:blipFill>
        <p:spPr bwMode="auto">
          <a:xfrm>
            <a:off x="-1" y="1674054"/>
            <a:ext cx="4628272" cy="4248443"/>
          </a:xfrm>
          <a:prstGeom prst="rect">
            <a:avLst/>
          </a:prstGeom>
          <a:noFill/>
        </p:spPr>
      </p:pic>
      <p:sp>
        <p:nvSpPr>
          <p:cNvPr id="3" name="İçerik Yer Tutucusu 2">
            <a:extLst>
              <a:ext uri="{FF2B5EF4-FFF2-40B4-BE49-F238E27FC236}">
                <a16:creationId xmlns:a16="http://schemas.microsoft.com/office/drawing/2014/main" id="{FB870EA2-2E79-43BF-A600-B9AB39B76282}"/>
              </a:ext>
            </a:extLst>
          </p:cNvPr>
          <p:cNvSpPr>
            <a:spLocks noGrp="1"/>
          </p:cNvSpPr>
          <p:nvPr>
            <p:ph idx="1"/>
          </p:nvPr>
        </p:nvSpPr>
        <p:spPr>
          <a:xfrm>
            <a:off x="6421721" y="681424"/>
            <a:ext cx="5770279" cy="6176576"/>
          </a:xfrm>
        </p:spPr>
        <p:txBody>
          <a:bodyPr anchor="t">
            <a:normAutofit/>
          </a:bodyPr>
          <a:lstStyle/>
          <a:p>
            <a:pPr marL="0" indent="0">
              <a:buNone/>
            </a:pPr>
            <a:r>
              <a:rPr lang="tr-TR" sz="1800" dirty="0">
                <a:solidFill>
                  <a:srgbClr val="000000"/>
                </a:solidFill>
              </a:rPr>
              <a:t>En basit ifadeyle Yapay zekâ (AI), görevleri yerine getirmek için insan zekasını taklit eden ve topladıkları bilgilere göre yinelemeli olarak kendilerini iyileştirebilen sistemler veya makineler anlamına gelir. Yapay Zekâ pek çok biçimde kendini gösterir. </a:t>
            </a:r>
          </a:p>
          <a:p>
            <a:pPr marL="0" indent="0">
              <a:buNone/>
            </a:pPr>
            <a:r>
              <a:rPr lang="tr-TR" sz="1800" dirty="0">
                <a:solidFill>
                  <a:srgbClr val="000000"/>
                </a:solidFill>
              </a:rPr>
              <a:t>Örneğin:</a:t>
            </a:r>
          </a:p>
          <a:p>
            <a:r>
              <a:rPr lang="tr-TR" sz="1800" dirty="0">
                <a:solidFill>
                  <a:srgbClr val="000000"/>
                </a:solidFill>
              </a:rPr>
              <a:t>Sohbet robotları, müşterilerin sorunlarını daha hızlı bir şekilde anlamak ve daha verimli cevaplar vermek için yapay zekadan yararlanır</a:t>
            </a:r>
          </a:p>
          <a:p>
            <a:r>
              <a:rPr lang="tr-TR" sz="1800" dirty="0">
                <a:solidFill>
                  <a:srgbClr val="000000"/>
                </a:solidFill>
              </a:rPr>
              <a:t>Akıllı asistanlar, zamanlamayı iyileştirmek için büyük kullanıcı tanımlı veri kümelerinden kritik bilgileri çekmek için yapay zekadan yararlanır</a:t>
            </a:r>
          </a:p>
          <a:p>
            <a:r>
              <a:rPr lang="tr-TR" sz="1800" dirty="0">
                <a:solidFill>
                  <a:srgbClr val="000000"/>
                </a:solidFill>
              </a:rPr>
              <a:t>Öneri motorları, kullanıcıların izleme alışkanlıklarına göre TV programları için otomatik öneriler sunabilir</a:t>
            </a:r>
          </a:p>
          <a:p>
            <a:pPr marL="0" indent="0">
              <a:buNone/>
            </a:pPr>
            <a:r>
              <a:rPr lang="tr-TR" sz="1800" dirty="0">
                <a:solidFill>
                  <a:srgbClr val="000000"/>
                </a:solidFill>
              </a:rPr>
              <a:t>Yapay Zekâ, herhangi bir özel biçim veya işlevden ziyade süper güçlendirilmiş düşünce ve veri analizi yeteneği ve süreci ile ilgilidir. Yapay Zekâ dendiğinde zihinlerde dünyayı ele geçiren çok fonksiyonel, insan benzeri robotlar canlansa da yapay Zekâ insanların yerine geçmek üzere tasarlanmamıştır. İnsan yeteneklerini ve katkılarını önemli ölçüde geliştirmek üzere tasarlanmıştır. Bu nedenle oldukça değerli bir ticari varlıktır. </a:t>
            </a:r>
          </a:p>
          <a:p>
            <a:endParaRPr lang="tr-TR" sz="1100" dirty="0">
              <a:solidFill>
                <a:srgbClr val="000000"/>
              </a:solidFill>
            </a:endParaRPr>
          </a:p>
        </p:txBody>
      </p:sp>
    </p:spTree>
    <p:extLst>
      <p:ext uri="{BB962C8B-B14F-4D97-AF65-F5344CB8AC3E}">
        <p14:creationId xmlns:p14="http://schemas.microsoft.com/office/powerpoint/2010/main" val="1460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AD2FF259-AFFD-4ABF-83D1-39C42DFE7BFF}"/>
              </a:ext>
            </a:extLst>
          </p:cNvPr>
          <p:cNvSpPr>
            <a:spLocks noGrp="1"/>
          </p:cNvSpPr>
          <p:nvPr>
            <p:ph type="title"/>
          </p:nvPr>
        </p:nvSpPr>
        <p:spPr>
          <a:xfrm>
            <a:off x="767290" y="1289146"/>
            <a:ext cx="4153626" cy="4279709"/>
          </a:xfrm>
        </p:spPr>
        <p:txBody>
          <a:bodyPr anchor="ctr">
            <a:normAutofit/>
          </a:bodyPr>
          <a:lstStyle/>
          <a:p>
            <a:pPr algn="r"/>
            <a:r>
              <a:rPr lang="tr-TR" sz="5400" b="1">
                <a:solidFill>
                  <a:schemeClr val="bg1"/>
                </a:solidFill>
              </a:rPr>
              <a:t>Yapay Zekânın geleceği</a:t>
            </a:r>
            <a:br>
              <a:rPr lang="tr-TR" sz="5400">
                <a:solidFill>
                  <a:schemeClr val="bg1"/>
                </a:solidFill>
              </a:rPr>
            </a:br>
            <a:endParaRPr lang="tr-TR"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İçerik Yer Tutucusu 2">
            <a:extLst>
              <a:ext uri="{FF2B5EF4-FFF2-40B4-BE49-F238E27FC236}">
                <a16:creationId xmlns:a16="http://schemas.microsoft.com/office/drawing/2014/main" id="{AD3F3FFE-1AFB-4175-9ADB-5FCC7E173996}"/>
              </a:ext>
            </a:extLst>
          </p:cNvPr>
          <p:cNvSpPr>
            <a:spLocks noGrp="1"/>
          </p:cNvSpPr>
          <p:nvPr>
            <p:ph idx="1"/>
          </p:nvPr>
        </p:nvSpPr>
        <p:spPr>
          <a:xfrm>
            <a:off x="6126740" y="0"/>
            <a:ext cx="6103027" cy="6858000"/>
          </a:xfrm>
        </p:spPr>
        <p:txBody>
          <a:bodyPr anchor="ctr">
            <a:normAutofit fontScale="92500"/>
          </a:bodyPr>
          <a:lstStyle/>
          <a:p>
            <a:r>
              <a:rPr lang="tr-TR" sz="600" b="1" dirty="0"/>
              <a:t> </a:t>
            </a:r>
            <a:endParaRPr lang="tr-TR" sz="1300" dirty="0"/>
          </a:p>
          <a:p>
            <a:pPr marL="0" indent="0">
              <a:buNone/>
            </a:pPr>
            <a:r>
              <a:rPr lang="tr-TR" sz="1500" dirty="0"/>
              <a:t>Yapay zekâ hayatımızın bir parçası haline gelmektedir. Gelecekte ne olacağı belli olmamakla birlikte yapay zekâ ile ilgili filmler, kitaplarda ve ünlü teknoloji şirketlerin sahipleri yapay zekâ geleceği hakkında söylenen sözleri sizin için derledik. Birçok kişi tarafından yapay zekâ geleceği önemli noktalara geleceği bilinmekte ve ilerleyen zamanda bizi ne bekleyeceği bilinmiyor…</a:t>
            </a:r>
          </a:p>
          <a:p>
            <a:r>
              <a:rPr lang="tr-TR" sz="1500" dirty="0"/>
              <a:t> “Yapay zekâ (AI) insanlık tarihini en büyük olayı olacak ya insanlığın basına gelen en iyi şey ya da en kötü şey olacak.” (</a:t>
            </a:r>
            <a:r>
              <a:rPr lang="tr-TR" sz="1500" dirty="0" err="1"/>
              <a:t>Stephen</a:t>
            </a:r>
            <a:r>
              <a:rPr lang="tr-TR" sz="1500" dirty="0"/>
              <a:t> Hawking)</a:t>
            </a:r>
          </a:p>
          <a:p>
            <a:pPr lvl="0"/>
            <a:r>
              <a:rPr lang="tr-TR" sz="1500" dirty="0"/>
              <a:t>“Yapay zekâ (AI) muhtemelen büyük olasılıkla dünyanın sonuna götürecek, ancak bu arada büyük şirketler olacak.” (Sam </a:t>
            </a:r>
            <a:r>
              <a:rPr lang="tr-TR" sz="1500" dirty="0" err="1"/>
              <a:t>Altman</a:t>
            </a:r>
            <a:r>
              <a:rPr lang="tr-TR" sz="1500" dirty="0"/>
              <a:t>, </a:t>
            </a:r>
            <a:r>
              <a:rPr lang="tr-TR" sz="1500" dirty="0" err="1"/>
              <a:t>OpenAI</a:t>
            </a:r>
            <a:r>
              <a:rPr lang="tr-TR" sz="1500" dirty="0"/>
              <a:t> Başkanı)</a:t>
            </a:r>
          </a:p>
          <a:p>
            <a:pPr lvl="0"/>
            <a:r>
              <a:rPr lang="tr-TR" sz="1500" dirty="0"/>
              <a:t>“Makine öğrenimi (Machine Learning), insan anlayışını aşan yazılım çözümleri geliştirmemize olanak tanıyor ve yapay zekanın her endüstriyi nasıl canlandırabileceğini gösteriyor.” (Steve </a:t>
            </a:r>
            <a:r>
              <a:rPr lang="tr-TR" sz="1500" dirty="0" err="1"/>
              <a:t>Jurvetson</a:t>
            </a:r>
            <a:r>
              <a:rPr lang="tr-TR" sz="1500" dirty="0"/>
              <a:t>, </a:t>
            </a:r>
            <a:r>
              <a:rPr lang="tr-TR" sz="1500" dirty="0" err="1"/>
              <a:t>SpaceX</a:t>
            </a:r>
            <a:r>
              <a:rPr lang="tr-TR" sz="1500" dirty="0"/>
              <a:t> ve </a:t>
            </a:r>
            <a:r>
              <a:rPr lang="tr-TR" sz="1500" dirty="0" err="1"/>
              <a:t>Tesla</a:t>
            </a:r>
            <a:r>
              <a:rPr lang="tr-TR" sz="1500" dirty="0"/>
              <a:t> Yönetim Kurulu Üyesi)</a:t>
            </a:r>
          </a:p>
          <a:p>
            <a:pPr lvl="0"/>
            <a:r>
              <a:rPr lang="tr-TR" sz="1500" dirty="0"/>
              <a:t>“Yapay zekâ ve bilgisayar bilimi vaadi, uçağın icadı demiryolu endüstrisini olumsuz yönde etkilemekle birlikte, bazı işler üzerindeki etkisinin genel olarak daha ağır bastığını gösteriyor.” (Paul </a:t>
            </a:r>
            <a:r>
              <a:rPr lang="tr-TR" sz="1500" dirty="0" err="1"/>
              <a:t>Allen</a:t>
            </a:r>
            <a:r>
              <a:rPr lang="tr-TR" sz="1500" dirty="0"/>
              <a:t>, Microsoft Kurucu Ortağı)</a:t>
            </a:r>
          </a:p>
          <a:p>
            <a:pPr lvl="0"/>
            <a:r>
              <a:rPr lang="tr-TR" sz="1500" dirty="0"/>
              <a:t>“Hepimizin yapması gereken yapay zekayı (AI) insanlığın yararına değil, insanlığın yararına olacak şekilde kullandığımızdan emin olmaktır.” (Tim </a:t>
            </a:r>
            <a:r>
              <a:rPr lang="tr-TR" sz="1500" dirty="0" err="1"/>
              <a:t>Cook</a:t>
            </a:r>
            <a:r>
              <a:rPr lang="tr-TR" sz="1500" dirty="0"/>
              <a:t>, Apple CEO’su)</a:t>
            </a:r>
          </a:p>
          <a:p>
            <a:pPr lvl="0"/>
            <a:r>
              <a:rPr lang="tr-TR" sz="1500" dirty="0"/>
              <a:t>“Uzun vadede, yapay zekâ ve otomasyon insanlara amaç hissi veren şeylerin çoğunu devralacak.” (</a:t>
            </a:r>
            <a:r>
              <a:rPr lang="tr-TR" sz="1500" dirty="0" err="1"/>
              <a:t>Matt</a:t>
            </a:r>
            <a:r>
              <a:rPr lang="tr-TR" sz="1500" dirty="0"/>
              <a:t> </a:t>
            </a:r>
            <a:r>
              <a:rPr lang="tr-TR" sz="1500" dirty="0" err="1"/>
              <a:t>Bellamy</a:t>
            </a:r>
            <a:r>
              <a:rPr lang="tr-TR" sz="1500" dirty="0"/>
              <a:t>, </a:t>
            </a:r>
            <a:r>
              <a:rPr lang="tr-TR" sz="1500" dirty="0" err="1"/>
              <a:t>Muse</a:t>
            </a:r>
            <a:r>
              <a:rPr lang="tr-TR" sz="1500" dirty="0"/>
              <a:t> Baş Şarkıcısı)</a:t>
            </a:r>
          </a:p>
          <a:p>
            <a:pPr lvl="0"/>
            <a:r>
              <a:rPr lang="tr-TR" sz="1500" dirty="0"/>
              <a:t>“Toplumun yapay zekâ ile nasıl başa çıktığını görmek ilginç olacak, ama kesinlikle harika olacak.” (</a:t>
            </a:r>
            <a:r>
              <a:rPr lang="tr-TR" sz="1500" dirty="0" err="1"/>
              <a:t>Colin</a:t>
            </a:r>
            <a:r>
              <a:rPr lang="tr-TR" sz="1500" dirty="0"/>
              <a:t> </a:t>
            </a:r>
            <a:r>
              <a:rPr lang="tr-TR" sz="1500" dirty="0" err="1"/>
              <a:t>Angle</a:t>
            </a:r>
            <a:r>
              <a:rPr lang="tr-TR" sz="1500" dirty="0"/>
              <a:t>, </a:t>
            </a:r>
            <a:r>
              <a:rPr lang="tr-TR" sz="1500" dirty="0" err="1"/>
              <a:t>iRobot</a:t>
            </a:r>
            <a:r>
              <a:rPr lang="tr-TR" sz="1500" dirty="0"/>
              <a:t> CEO’su ve Kurucusu)</a:t>
            </a:r>
          </a:p>
          <a:p>
            <a:pPr lvl="0"/>
            <a:r>
              <a:rPr lang="tr-TR" sz="1500" dirty="0"/>
              <a:t>“Yapay zekanın (AI) dönüşmeyeceğini düşünmek zor. Sağlık, eğitim, ulaşım, perakende, iletişim ve tarım da buna dahil olmuştur. Yapay zekanın tüm bu sektörlerde büyük bir fark yaratması için şaşırtıcı derecede açık yollar var.” (Andrew </a:t>
            </a:r>
            <a:r>
              <a:rPr lang="tr-TR" sz="1500" dirty="0" err="1"/>
              <a:t>Ng</a:t>
            </a:r>
            <a:r>
              <a:rPr lang="tr-TR" sz="1500" dirty="0"/>
              <a:t>, Yapay Zekâ Bilgisayar Bilimcisi ve Küresel Lider)</a:t>
            </a:r>
          </a:p>
        </p:txBody>
      </p:sp>
    </p:spTree>
    <p:extLst>
      <p:ext uri="{BB962C8B-B14F-4D97-AF65-F5344CB8AC3E}">
        <p14:creationId xmlns:p14="http://schemas.microsoft.com/office/powerpoint/2010/main" val="2584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2095</Words>
  <Application>Microsoft Office PowerPoint</Application>
  <PresentationFormat>Geniş ekran</PresentationFormat>
  <Paragraphs>114</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Calibri Light</vt:lpstr>
      <vt:lpstr>Times New Roman</vt:lpstr>
      <vt:lpstr>Office Teması</vt:lpstr>
      <vt:lpstr>KARADENİZ TEKNİK ÜNİVERSİTESİ MÜHENDİSLİK FAKÜLTESİ BİLGİSAYAR MÜHENDİSLİĞİ BÖLÜMÜ   BİTİRME PROJESİ  SUNUMU</vt:lpstr>
      <vt:lpstr>ÖZET </vt:lpstr>
      <vt:lpstr>CONNECT 4</vt:lpstr>
      <vt:lpstr>PowerPoint Sunusu</vt:lpstr>
      <vt:lpstr>Python</vt:lpstr>
      <vt:lpstr>Oyun gibi muti medya uygulamaları yapmak için açık kaynaklı ve ücretsiz python programlama dili kütüphanesidir. Her işletim sisteminde; Windows, MacOS ve Linux çalışmaktadır. Pygame, Pete Shinners tarafından Python diline uyumlu etkileşimli oyun hazırlamak için SDL kütüphane üzerine kurulmuş olan bir kütüphanedir.</vt:lpstr>
      <vt:lpstr>Pygame ile oyun hazırlama</vt:lpstr>
      <vt:lpstr>Yapay Zekâ</vt:lpstr>
      <vt:lpstr>Yapay Zekânın geleceği </vt:lpstr>
      <vt:lpstr>Minimax Algoritması</vt:lpstr>
      <vt:lpstr>Minimax algoritması nedir? </vt:lpstr>
      <vt:lpstr>Koda dökersek</vt:lpstr>
      <vt:lpstr>Optimizasyon </vt:lpstr>
      <vt:lpstr>Alfa-beta budama </vt:lpstr>
      <vt:lpstr>Sonuç  </vt:lpstr>
      <vt:lpstr>PROJE NESNE MODELİ</vt:lpstr>
      <vt:lpstr>PROJE ADDRESİ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KARADENİZ TEKNİK ÜNİVERSİTESİ MÜHENDİSLİK FAKÜLTESİ BİLGİSAYAR MÜHENDİSLİĞİ BÖLÜMÜ   BİTİRME PROJESİ  SUNUMU</dc:title>
  <dc:creator>mehmet santor</dc:creator>
  <cp:lastModifiedBy>mehmet santor</cp:lastModifiedBy>
  <cp:revision>3</cp:revision>
  <dcterms:created xsi:type="dcterms:W3CDTF">2020-07-05T20:23:48Z</dcterms:created>
  <dcterms:modified xsi:type="dcterms:W3CDTF">2020-07-07T10:10:43Z</dcterms:modified>
</cp:coreProperties>
</file>