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6"/>
  </p:notesMasterIdLst>
  <p:sldIdLst>
    <p:sldId id="268" r:id="rId2"/>
    <p:sldId id="257" r:id="rId3"/>
    <p:sldId id="258" r:id="rId4"/>
    <p:sldId id="259" r:id="rId5"/>
    <p:sldId id="262" r:id="rId6"/>
    <p:sldId id="263" r:id="rId7"/>
    <p:sldId id="274" r:id="rId8"/>
    <p:sldId id="261" r:id="rId9"/>
    <p:sldId id="269" r:id="rId10"/>
    <p:sldId id="270" r:id="rId11"/>
    <p:sldId id="271" r:id="rId12"/>
    <p:sldId id="272" r:id="rId13"/>
    <p:sldId id="273" r:id="rId14"/>
    <p:sldId id="267" r:id="rId15"/>
  </p:sldIdLst>
  <p:sldSz cx="9144000" cy="6858000" type="screen4x3"/>
  <p:notesSz cx="6761163" cy="9942513"/>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82FF0B-B976-4E9A-AA52-781FFD1CBE4C}" v="11" dt="2023-08-28T18:29:17.243"/>
  </p1510:revLst>
</p1510:revInfo>
</file>

<file path=ppt/tableStyles.xml><?xml version="1.0" encoding="utf-8"?>
<a:tblStyleLst xmlns:a="http://schemas.openxmlformats.org/drawingml/2006/main" def="{90651C3A-4460-11DB-9652-00E08161165F}">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00D24277-BDF7-4673-AC0C-99C170D94C50}" type="datetimeFigureOut">
              <a:rPr lang="en-US" smtClean="0"/>
              <a:pPr/>
              <a:t>11/14/2023</a:t>
            </a:fld>
            <a:endParaRPr lang="en-US"/>
          </a:p>
        </p:txBody>
      </p:sp>
      <p:sp>
        <p:nvSpPr>
          <p:cNvPr id="4" name="Slide Image Placeholder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24D23116-4035-4F5D-AFF3-FA358981BE1F}" type="slidenum">
              <a:rPr lang="en-US" smtClean="0"/>
              <a:pPr/>
              <a:t>‹#›</a:t>
            </a:fld>
            <a:endParaRPr lang="en-US"/>
          </a:p>
        </p:txBody>
      </p:sp>
    </p:spTree>
    <p:extLst>
      <p:ext uri="{BB962C8B-B14F-4D97-AF65-F5344CB8AC3E}">
        <p14:creationId xmlns:p14="http://schemas.microsoft.com/office/powerpoint/2010/main" val="1607492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2</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3</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4</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5</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6</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8</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14</a:t>
            </a:fld>
            <a:endParaRPr lang="en-US"/>
          </a:p>
        </p:txBody>
      </p:sp>
    </p:spTree>
    <p:extLst>
      <p:ext uri="{BB962C8B-B14F-4D97-AF65-F5344CB8AC3E}">
        <p14:creationId xmlns:p14="http://schemas.microsoft.com/office/powerpoint/2010/main" val="316315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B7C5E8-3079-4D7B-838E-98EA48E89287}" type="datetime1">
              <a:rPr lang="en-US" smtClean="0"/>
              <a:pPr/>
              <a:t>11/14/2023</a:t>
            </a:fld>
            <a:endParaRPr lang="en-US"/>
          </a:p>
        </p:txBody>
      </p:sp>
      <p:sp>
        <p:nvSpPr>
          <p:cNvPr id="5" name="Footer Placeholder 4"/>
          <p:cNvSpPr>
            <a:spLocks noGrp="1"/>
          </p:cNvSpPr>
          <p:nvPr>
            <p:ph type="ftr" sz="quarter" idx="11"/>
          </p:nvPr>
        </p:nvSpPr>
        <p:spPr/>
        <p:txBody>
          <a:bodyPr/>
          <a:lstStyle/>
          <a:p>
            <a:r>
              <a:rPr lang="en-US"/>
              <a:t>Dept of EEE</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673443-82A7-4D79-A3E2-C4ED80974A8A}" type="datetime1">
              <a:rPr lang="en-US" smtClean="0"/>
              <a:pPr/>
              <a:t>11/14/2023</a:t>
            </a:fld>
            <a:endParaRPr lang="en-US"/>
          </a:p>
        </p:txBody>
      </p:sp>
      <p:sp>
        <p:nvSpPr>
          <p:cNvPr id="5" name="Footer Placeholder 4"/>
          <p:cNvSpPr>
            <a:spLocks noGrp="1"/>
          </p:cNvSpPr>
          <p:nvPr>
            <p:ph type="ftr" sz="quarter" idx="11"/>
          </p:nvPr>
        </p:nvSpPr>
        <p:spPr/>
        <p:txBody>
          <a:bodyPr/>
          <a:lstStyle/>
          <a:p>
            <a:r>
              <a:rPr lang="en-US"/>
              <a:t>Dept of EEE</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45028E-DA23-4892-8BA0-6D3A3B950F22}" type="datetime1">
              <a:rPr lang="en-US" smtClean="0"/>
              <a:pPr/>
              <a:t>11/14/2023</a:t>
            </a:fld>
            <a:endParaRPr lang="en-US"/>
          </a:p>
        </p:txBody>
      </p:sp>
      <p:sp>
        <p:nvSpPr>
          <p:cNvPr id="5" name="Footer Placeholder 4"/>
          <p:cNvSpPr>
            <a:spLocks noGrp="1"/>
          </p:cNvSpPr>
          <p:nvPr>
            <p:ph type="ftr" sz="quarter" idx="11"/>
          </p:nvPr>
        </p:nvSpPr>
        <p:spPr/>
        <p:txBody>
          <a:bodyPr/>
          <a:lstStyle/>
          <a:p>
            <a:r>
              <a:rPr lang="en-US"/>
              <a:t>Dept of EEE</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8C70BC-CDCD-4B98-8B9D-BC2AEF67890F}" type="datetime1">
              <a:rPr lang="en-US" smtClean="0"/>
              <a:pPr/>
              <a:t>11/14/2023</a:t>
            </a:fld>
            <a:endParaRPr lang="en-US"/>
          </a:p>
        </p:txBody>
      </p:sp>
      <p:sp>
        <p:nvSpPr>
          <p:cNvPr id="5" name="Footer Placeholder 4"/>
          <p:cNvSpPr>
            <a:spLocks noGrp="1"/>
          </p:cNvSpPr>
          <p:nvPr>
            <p:ph type="ftr" sz="quarter" idx="11"/>
          </p:nvPr>
        </p:nvSpPr>
        <p:spPr/>
        <p:txBody>
          <a:bodyPr/>
          <a:lstStyle/>
          <a:p>
            <a:r>
              <a:rPr lang="en-US"/>
              <a:t>Dept of EEE</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CD8E83-45AB-4CED-9FF4-C8810AA00011}" type="datetime1">
              <a:rPr lang="en-US" smtClean="0"/>
              <a:pPr/>
              <a:t>11/14/2023</a:t>
            </a:fld>
            <a:endParaRPr lang="en-US"/>
          </a:p>
        </p:txBody>
      </p:sp>
      <p:sp>
        <p:nvSpPr>
          <p:cNvPr id="5" name="Footer Placeholder 4"/>
          <p:cNvSpPr>
            <a:spLocks noGrp="1"/>
          </p:cNvSpPr>
          <p:nvPr>
            <p:ph type="ftr" sz="quarter" idx="11"/>
          </p:nvPr>
        </p:nvSpPr>
        <p:spPr/>
        <p:txBody>
          <a:bodyPr/>
          <a:lstStyle/>
          <a:p>
            <a:r>
              <a:rPr lang="en-US"/>
              <a:t>Dept of EEE</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330B1C-2DC5-4430-A96F-A409094F573A}" type="datetime1">
              <a:rPr lang="en-US" smtClean="0"/>
              <a:pPr/>
              <a:t>11/14/2023</a:t>
            </a:fld>
            <a:endParaRPr lang="en-US"/>
          </a:p>
        </p:txBody>
      </p:sp>
      <p:sp>
        <p:nvSpPr>
          <p:cNvPr id="6" name="Footer Placeholder 5"/>
          <p:cNvSpPr>
            <a:spLocks noGrp="1"/>
          </p:cNvSpPr>
          <p:nvPr>
            <p:ph type="ftr" sz="quarter" idx="11"/>
          </p:nvPr>
        </p:nvSpPr>
        <p:spPr/>
        <p:txBody>
          <a:bodyPr/>
          <a:lstStyle/>
          <a:p>
            <a:r>
              <a:rPr lang="en-US"/>
              <a:t>Dept of EEE</a:t>
            </a:r>
          </a:p>
        </p:txBody>
      </p:sp>
      <p:sp>
        <p:nvSpPr>
          <p:cNvPr id="7" name="Slide Number Placeholder 6"/>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F6E651-F56E-451D-A414-154B817AC3C7}" type="datetime1">
              <a:rPr lang="en-US" smtClean="0"/>
              <a:pPr/>
              <a:t>11/14/2023</a:t>
            </a:fld>
            <a:endParaRPr lang="en-US"/>
          </a:p>
        </p:txBody>
      </p:sp>
      <p:sp>
        <p:nvSpPr>
          <p:cNvPr id="8" name="Footer Placeholder 7"/>
          <p:cNvSpPr>
            <a:spLocks noGrp="1"/>
          </p:cNvSpPr>
          <p:nvPr>
            <p:ph type="ftr" sz="quarter" idx="11"/>
          </p:nvPr>
        </p:nvSpPr>
        <p:spPr/>
        <p:txBody>
          <a:bodyPr/>
          <a:lstStyle/>
          <a:p>
            <a:r>
              <a:rPr lang="en-US"/>
              <a:t>Dept of EEE</a:t>
            </a:r>
          </a:p>
        </p:txBody>
      </p:sp>
      <p:sp>
        <p:nvSpPr>
          <p:cNvPr id="9" name="Slide Number Placeholder 8"/>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66835C-F543-4A1B-967E-153CAADF3361}" type="datetime1">
              <a:rPr lang="en-US" smtClean="0"/>
              <a:pPr/>
              <a:t>11/14/2023</a:t>
            </a:fld>
            <a:endParaRPr lang="en-US"/>
          </a:p>
        </p:txBody>
      </p:sp>
      <p:sp>
        <p:nvSpPr>
          <p:cNvPr id="4" name="Footer Placeholder 3"/>
          <p:cNvSpPr>
            <a:spLocks noGrp="1"/>
          </p:cNvSpPr>
          <p:nvPr>
            <p:ph type="ftr" sz="quarter" idx="11"/>
          </p:nvPr>
        </p:nvSpPr>
        <p:spPr/>
        <p:txBody>
          <a:bodyPr/>
          <a:lstStyle/>
          <a:p>
            <a:r>
              <a:rPr lang="en-US"/>
              <a:t>Dept of EEE</a:t>
            </a:r>
          </a:p>
        </p:txBody>
      </p:sp>
      <p:sp>
        <p:nvSpPr>
          <p:cNvPr id="5" name="Slide Number Placeholder 4"/>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E1AD9-9DB7-4669-9C0B-185D6AD304CB}" type="datetime1">
              <a:rPr lang="en-US" smtClean="0"/>
              <a:pPr/>
              <a:t>11/14/2023</a:t>
            </a:fld>
            <a:endParaRPr lang="en-US"/>
          </a:p>
        </p:txBody>
      </p:sp>
      <p:sp>
        <p:nvSpPr>
          <p:cNvPr id="3" name="Footer Placeholder 2"/>
          <p:cNvSpPr>
            <a:spLocks noGrp="1"/>
          </p:cNvSpPr>
          <p:nvPr>
            <p:ph type="ftr" sz="quarter" idx="11"/>
          </p:nvPr>
        </p:nvSpPr>
        <p:spPr/>
        <p:txBody>
          <a:bodyPr/>
          <a:lstStyle/>
          <a:p>
            <a:r>
              <a:rPr lang="en-US"/>
              <a:t>Dept of EEE</a:t>
            </a:r>
          </a:p>
        </p:txBody>
      </p:sp>
      <p:sp>
        <p:nvSpPr>
          <p:cNvPr id="4" name="Slide Number Placeholder 3"/>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05A63E-9693-4CD3-95AC-095E87E6D382}" type="datetime1">
              <a:rPr lang="en-US" smtClean="0"/>
              <a:pPr/>
              <a:t>11/14/2023</a:t>
            </a:fld>
            <a:endParaRPr lang="en-US"/>
          </a:p>
        </p:txBody>
      </p:sp>
      <p:sp>
        <p:nvSpPr>
          <p:cNvPr id="6" name="Footer Placeholder 5"/>
          <p:cNvSpPr>
            <a:spLocks noGrp="1"/>
          </p:cNvSpPr>
          <p:nvPr>
            <p:ph type="ftr" sz="quarter" idx="11"/>
          </p:nvPr>
        </p:nvSpPr>
        <p:spPr/>
        <p:txBody>
          <a:bodyPr/>
          <a:lstStyle/>
          <a:p>
            <a:r>
              <a:rPr lang="en-US"/>
              <a:t>Dept of EEE</a:t>
            </a:r>
          </a:p>
        </p:txBody>
      </p:sp>
      <p:sp>
        <p:nvSpPr>
          <p:cNvPr id="7" name="Slide Number Placeholder 6"/>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A0E882-30C3-4BBD-989C-6A56133A5645}" type="datetime1">
              <a:rPr lang="en-US" smtClean="0"/>
              <a:pPr/>
              <a:t>11/14/2023</a:t>
            </a:fld>
            <a:endParaRPr lang="en-US"/>
          </a:p>
        </p:txBody>
      </p:sp>
      <p:sp>
        <p:nvSpPr>
          <p:cNvPr id="6" name="Footer Placeholder 5"/>
          <p:cNvSpPr>
            <a:spLocks noGrp="1"/>
          </p:cNvSpPr>
          <p:nvPr>
            <p:ph type="ftr" sz="quarter" idx="11"/>
          </p:nvPr>
        </p:nvSpPr>
        <p:spPr/>
        <p:txBody>
          <a:bodyPr/>
          <a:lstStyle/>
          <a:p>
            <a:r>
              <a:rPr lang="en-US"/>
              <a:t>Dept of EEE</a:t>
            </a:r>
          </a:p>
        </p:txBody>
      </p:sp>
      <p:sp>
        <p:nvSpPr>
          <p:cNvPr id="7" name="Slide Number Placeholder 6"/>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3C202-D2C6-4E2A-A645-83C2B8BF776F}" type="datetime1">
              <a:rPr lang="en-US" smtClean="0"/>
              <a:pPr/>
              <a:t>11/14/2023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EEE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91A05-D6BE-4F93-B820-9BC1899AC4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5.jpe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719901" y="3710159"/>
            <a:ext cx="1676784" cy="216508"/>
          </a:xfrm>
          <a:custGeom>
            <a:avLst/>
            <a:gdLst/>
            <a:ahLst/>
            <a:cxnLst/>
            <a:rect l="l" t="t" r="r" b="b"/>
            <a:pathLst>
              <a:path w="1849120" h="238760">
                <a:moveTo>
                  <a:pt x="32845" y="199407"/>
                </a:moveTo>
                <a:lnTo>
                  <a:pt x="0" y="199407"/>
                </a:lnTo>
                <a:lnTo>
                  <a:pt x="0" y="2596"/>
                </a:lnTo>
                <a:lnTo>
                  <a:pt x="73609" y="2596"/>
                </a:lnTo>
                <a:lnTo>
                  <a:pt x="89516" y="3679"/>
                </a:lnTo>
                <a:lnTo>
                  <a:pt x="125603" y="19927"/>
                </a:lnTo>
                <a:lnTo>
                  <a:pt x="134514" y="30897"/>
                </a:lnTo>
                <a:lnTo>
                  <a:pt x="32845" y="30897"/>
                </a:lnTo>
                <a:lnTo>
                  <a:pt x="32845" y="97107"/>
                </a:lnTo>
                <a:lnTo>
                  <a:pt x="135385" y="97107"/>
                </a:lnTo>
                <a:lnTo>
                  <a:pt x="133546" y="100474"/>
                </a:lnTo>
                <a:lnTo>
                  <a:pt x="89488" y="124280"/>
                </a:lnTo>
                <a:lnTo>
                  <a:pt x="73609" y="125278"/>
                </a:lnTo>
                <a:lnTo>
                  <a:pt x="32845" y="125278"/>
                </a:lnTo>
                <a:lnTo>
                  <a:pt x="32845" y="199407"/>
                </a:lnTo>
                <a:close/>
              </a:path>
              <a:path w="1849120" h="238760">
                <a:moveTo>
                  <a:pt x="135385" y="97107"/>
                </a:moveTo>
                <a:lnTo>
                  <a:pt x="73609" y="97107"/>
                </a:lnTo>
                <a:lnTo>
                  <a:pt x="83058" y="96539"/>
                </a:lnTo>
                <a:lnTo>
                  <a:pt x="91021" y="94835"/>
                </a:lnTo>
                <a:lnTo>
                  <a:pt x="97500" y="91995"/>
                </a:lnTo>
                <a:lnTo>
                  <a:pt x="102494" y="88019"/>
                </a:lnTo>
                <a:lnTo>
                  <a:pt x="108163" y="81961"/>
                </a:lnTo>
                <a:lnTo>
                  <a:pt x="110998" y="74085"/>
                </a:lnTo>
                <a:lnTo>
                  <a:pt x="110998" y="55650"/>
                </a:lnTo>
                <a:lnTo>
                  <a:pt x="73609" y="30897"/>
                </a:lnTo>
                <a:lnTo>
                  <a:pt x="134514" y="30897"/>
                </a:lnTo>
                <a:lnTo>
                  <a:pt x="139283" y="39644"/>
                </a:lnTo>
                <a:lnTo>
                  <a:pt x="142703" y="51292"/>
                </a:lnTo>
                <a:lnTo>
                  <a:pt x="143843" y="64132"/>
                </a:lnTo>
                <a:lnTo>
                  <a:pt x="142699" y="77885"/>
                </a:lnTo>
                <a:lnTo>
                  <a:pt x="139267" y="89999"/>
                </a:lnTo>
                <a:lnTo>
                  <a:pt x="135385" y="97107"/>
                </a:lnTo>
                <a:close/>
              </a:path>
              <a:path w="1849120" h="238760">
                <a:moveTo>
                  <a:pt x="200767" y="199407"/>
                </a:moveTo>
                <a:lnTo>
                  <a:pt x="167922" y="199407"/>
                </a:lnTo>
                <a:lnTo>
                  <a:pt x="167922" y="2596"/>
                </a:lnTo>
                <a:lnTo>
                  <a:pt x="234391" y="2596"/>
                </a:lnTo>
                <a:lnTo>
                  <a:pt x="250083" y="3570"/>
                </a:lnTo>
                <a:lnTo>
                  <a:pt x="286060" y="18175"/>
                </a:lnTo>
                <a:lnTo>
                  <a:pt x="296379" y="30897"/>
                </a:lnTo>
                <a:lnTo>
                  <a:pt x="200767" y="30897"/>
                </a:lnTo>
                <a:lnTo>
                  <a:pt x="200767" y="94640"/>
                </a:lnTo>
                <a:lnTo>
                  <a:pt x="295263" y="94640"/>
                </a:lnTo>
                <a:lnTo>
                  <a:pt x="294239" y="96328"/>
                </a:lnTo>
                <a:lnTo>
                  <a:pt x="288892" y="102847"/>
                </a:lnTo>
                <a:lnTo>
                  <a:pt x="283107" y="108255"/>
                </a:lnTo>
                <a:lnTo>
                  <a:pt x="276884" y="112552"/>
                </a:lnTo>
                <a:lnTo>
                  <a:pt x="270222" y="115736"/>
                </a:lnTo>
                <a:lnTo>
                  <a:pt x="274134" y="122812"/>
                </a:lnTo>
                <a:lnTo>
                  <a:pt x="200767" y="122812"/>
                </a:lnTo>
                <a:lnTo>
                  <a:pt x="200767" y="199407"/>
                </a:lnTo>
                <a:close/>
              </a:path>
              <a:path w="1849120" h="238760">
                <a:moveTo>
                  <a:pt x="295263" y="94640"/>
                </a:moveTo>
                <a:lnTo>
                  <a:pt x="235170" y="94640"/>
                </a:lnTo>
                <a:lnTo>
                  <a:pt x="243827" y="94068"/>
                </a:lnTo>
                <a:lnTo>
                  <a:pt x="251300" y="92352"/>
                </a:lnTo>
                <a:lnTo>
                  <a:pt x="257589" y="89492"/>
                </a:lnTo>
                <a:lnTo>
                  <a:pt x="262692" y="85488"/>
                </a:lnTo>
                <a:lnTo>
                  <a:pt x="268751" y="79343"/>
                </a:lnTo>
                <a:lnTo>
                  <a:pt x="271780" y="71921"/>
                </a:lnTo>
                <a:lnTo>
                  <a:pt x="271780" y="53400"/>
                </a:lnTo>
                <a:lnTo>
                  <a:pt x="234391" y="30897"/>
                </a:lnTo>
                <a:lnTo>
                  <a:pt x="296379" y="30897"/>
                </a:lnTo>
                <a:lnTo>
                  <a:pt x="299886" y="37226"/>
                </a:lnTo>
                <a:lnTo>
                  <a:pt x="303343" y="49356"/>
                </a:lnTo>
                <a:lnTo>
                  <a:pt x="304495" y="63223"/>
                </a:lnTo>
                <a:lnTo>
                  <a:pt x="303854" y="72376"/>
                </a:lnTo>
                <a:lnTo>
                  <a:pt x="301931" y="80944"/>
                </a:lnTo>
                <a:lnTo>
                  <a:pt x="298726" y="88928"/>
                </a:lnTo>
                <a:lnTo>
                  <a:pt x="295263" y="94640"/>
                </a:lnTo>
                <a:close/>
              </a:path>
              <a:path w="1849120" h="238760">
                <a:moveTo>
                  <a:pt x="312934" y="199407"/>
                </a:moveTo>
                <a:lnTo>
                  <a:pt x="279959" y="199407"/>
                </a:lnTo>
                <a:lnTo>
                  <a:pt x="238935" y="122812"/>
                </a:lnTo>
                <a:lnTo>
                  <a:pt x="274134" y="122812"/>
                </a:lnTo>
                <a:lnTo>
                  <a:pt x="312934" y="192981"/>
                </a:lnTo>
                <a:lnTo>
                  <a:pt x="312934" y="199407"/>
                </a:lnTo>
                <a:close/>
              </a:path>
              <a:path w="1849120" h="238760">
                <a:moveTo>
                  <a:pt x="463719" y="199407"/>
                </a:moveTo>
                <a:lnTo>
                  <a:pt x="335844" y="199407"/>
                </a:lnTo>
                <a:lnTo>
                  <a:pt x="335844" y="2596"/>
                </a:lnTo>
                <a:lnTo>
                  <a:pt x="462421" y="2596"/>
                </a:lnTo>
                <a:lnTo>
                  <a:pt x="462421" y="30897"/>
                </a:lnTo>
                <a:lnTo>
                  <a:pt x="368689" y="30897"/>
                </a:lnTo>
                <a:lnTo>
                  <a:pt x="368689" y="83865"/>
                </a:lnTo>
                <a:lnTo>
                  <a:pt x="450477" y="83865"/>
                </a:lnTo>
                <a:lnTo>
                  <a:pt x="450477" y="112036"/>
                </a:lnTo>
                <a:lnTo>
                  <a:pt x="368689" y="112036"/>
                </a:lnTo>
                <a:lnTo>
                  <a:pt x="368689" y="171236"/>
                </a:lnTo>
                <a:lnTo>
                  <a:pt x="463719" y="171236"/>
                </a:lnTo>
                <a:lnTo>
                  <a:pt x="463719" y="199407"/>
                </a:lnTo>
                <a:close/>
              </a:path>
              <a:path w="1849120" h="238760">
                <a:moveTo>
                  <a:pt x="616134" y="173832"/>
                </a:moveTo>
                <a:lnTo>
                  <a:pt x="553645" y="173832"/>
                </a:lnTo>
                <a:lnTo>
                  <a:pt x="562234" y="173386"/>
                </a:lnTo>
                <a:lnTo>
                  <a:pt x="569695" y="172047"/>
                </a:lnTo>
                <a:lnTo>
                  <a:pt x="576028" y="169816"/>
                </a:lnTo>
                <a:lnTo>
                  <a:pt x="581233" y="166692"/>
                </a:lnTo>
                <a:lnTo>
                  <a:pt x="587421" y="161932"/>
                </a:lnTo>
                <a:lnTo>
                  <a:pt x="590515" y="155614"/>
                </a:lnTo>
                <a:lnTo>
                  <a:pt x="590515" y="140251"/>
                </a:lnTo>
                <a:lnTo>
                  <a:pt x="546960" y="114438"/>
                </a:lnTo>
                <a:lnTo>
                  <a:pt x="533637" y="109984"/>
                </a:lnTo>
                <a:lnTo>
                  <a:pt x="494069" y="85183"/>
                </a:lnTo>
                <a:lnTo>
                  <a:pt x="484320" y="55304"/>
                </a:lnTo>
                <a:lnTo>
                  <a:pt x="485497" y="43871"/>
                </a:lnTo>
                <a:lnTo>
                  <a:pt x="513287" y="8836"/>
                </a:lnTo>
                <a:lnTo>
                  <a:pt x="552477" y="0"/>
                </a:lnTo>
                <a:lnTo>
                  <a:pt x="568311" y="1168"/>
                </a:lnTo>
                <a:lnTo>
                  <a:pt x="582255" y="4673"/>
                </a:lnTo>
                <a:lnTo>
                  <a:pt x="594308" y="10515"/>
                </a:lnTo>
                <a:lnTo>
                  <a:pt x="604471" y="18694"/>
                </a:lnTo>
                <a:lnTo>
                  <a:pt x="612345" y="28301"/>
                </a:lnTo>
                <a:lnTo>
                  <a:pt x="552477" y="28301"/>
                </a:lnTo>
                <a:lnTo>
                  <a:pt x="543856" y="28780"/>
                </a:lnTo>
                <a:lnTo>
                  <a:pt x="517165" y="47428"/>
                </a:lnTo>
                <a:lnTo>
                  <a:pt x="517165" y="61622"/>
                </a:lnTo>
                <a:lnTo>
                  <a:pt x="557670" y="85293"/>
                </a:lnTo>
                <a:lnTo>
                  <a:pt x="573439" y="90344"/>
                </a:lnTo>
                <a:lnTo>
                  <a:pt x="607457" y="109245"/>
                </a:lnTo>
                <a:lnTo>
                  <a:pt x="623409" y="146561"/>
                </a:lnTo>
                <a:lnTo>
                  <a:pt x="623411" y="148253"/>
                </a:lnTo>
                <a:lnTo>
                  <a:pt x="622281" y="159361"/>
                </a:lnTo>
                <a:lnTo>
                  <a:pt x="618654" y="169954"/>
                </a:lnTo>
                <a:lnTo>
                  <a:pt x="616134" y="173832"/>
                </a:lnTo>
                <a:close/>
              </a:path>
              <a:path w="1849120" h="238760">
                <a:moveTo>
                  <a:pt x="622971" y="64911"/>
                </a:moveTo>
                <a:lnTo>
                  <a:pt x="590256" y="64911"/>
                </a:lnTo>
                <a:lnTo>
                  <a:pt x="589683" y="56412"/>
                </a:lnTo>
                <a:lnTo>
                  <a:pt x="587967" y="49024"/>
                </a:lnTo>
                <a:lnTo>
                  <a:pt x="552477" y="28301"/>
                </a:lnTo>
                <a:lnTo>
                  <a:pt x="612345" y="28301"/>
                </a:lnTo>
                <a:lnTo>
                  <a:pt x="612565" y="28569"/>
                </a:lnTo>
                <a:lnTo>
                  <a:pt x="618346" y="39563"/>
                </a:lnTo>
                <a:lnTo>
                  <a:pt x="621815" y="51677"/>
                </a:lnTo>
                <a:lnTo>
                  <a:pt x="622971" y="64911"/>
                </a:lnTo>
                <a:close/>
              </a:path>
              <a:path w="1849120" h="238760">
                <a:moveTo>
                  <a:pt x="553645" y="202004"/>
                </a:moveTo>
                <a:lnTo>
                  <a:pt x="510033" y="191350"/>
                </a:lnTo>
                <a:lnTo>
                  <a:pt x="481188" y="158367"/>
                </a:lnTo>
                <a:lnTo>
                  <a:pt x="478348" y="136833"/>
                </a:lnTo>
                <a:lnTo>
                  <a:pt x="511064" y="136833"/>
                </a:lnTo>
                <a:lnTo>
                  <a:pt x="511859" y="146561"/>
                </a:lnTo>
                <a:lnTo>
                  <a:pt x="514244" y="154651"/>
                </a:lnTo>
                <a:lnTo>
                  <a:pt x="553645" y="173832"/>
                </a:lnTo>
                <a:lnTo>
                  <a:pt x="616134" y="173832"/>
                </a:lnTo>
                <a:lnTo>
                  <a:pt x="612609" y="179256"/>
                </a:lnTo>
                <a:lnTo>
                  <a:pt x="604146" y="187269"/>
                </a:lnTo>
                <a:lnTo>
                  <a:pt x="593736" y="193715"/>
                </a:lnTo>
                <a:lnTo>
                  <a:pt x="581849" y="198320"/>
                </a:lnTo>
                <a:lnTo>
                  <a:pt x="568486" y="201083"/>
                </a:lnTo>
                <a:lnTo>
                  <a:pt x="553645" y="202004"/>
                </a:lnTo>
                <a:close/>
              </a:path>
              <a:path w="1849120" h="238760">
                <a:moveTo>
                  <a:pt x="771577" y="199407"/>
                </a:moveTo>
                <a:lnTo>
                  <a:pt x="643701" y="199407"/>
                </a:lnTo>
                <a:lnTo>
                  <a:pt x="643701" y="2596"/>
                </a:lnTo>
                <a:lnTo>
                  <a:pt x="770279" y="2596"/>
                </a:lnTo>
                <a:lnTo>
                  <a:pt x="770279" y="30897"/>
                </a:lnTo>
                <a:lnTo>
                  <a:pt x="676547" y="30897"/>
                </a:lnTo>
                <a:lnTo>
                  <a:pt x="676547" y="83865"/>
                </a:lnTo>
                <a:lnTo>
                  <a:pt x="758335" y="83865"/>
                </a:lnTo>
                <a:lnTo>
                  <a:pt x="758335" y="112036"/>
                </a:lnTo>
                <a:lnTo>
                  <a:pt x="676547" y="112036"/>
                </a:lnTo>
                <a:lnTo>
                  <a:pt x="676547" y="171236"/>
                </a:lnTo>
                <a:lnTo>
                  <a:pt x="771577" y="171236"/>
                </a:lnTo>
                <a:lnTo>
                  <a:pt x="771577" y="199407"/>
                </a:lnTo>
                <a:close/>
              </a:path>
              <a:path w="1849120" h="238760">
                <a:moveTo>
                  <a:pt x="830475" y="199407"/>
                </a:moveTo>
                <a:lnTo>
                  <a:pt x="797630" y="199407"/>
                </a:lnTo>
                <a:lnTo>
                  <a:pt x="797630" y="2596"/>
                </a:lnTo>
                <a:lnTo>
                  <a:pt x="828658" y="2596"/>
                </a:lnTo>
                <a:lnTo>
                  <a:pt x="868036" y="62834"/>
                </a:lnTo>
                <a:lnTo>
                  <a:pt x="830475" y="62834"/>
                </a:lnTo>
                <a:lnTo>
                  <a:pt x="830475" y="199407"/>
                </a:lnTo>
                <a:close/>
              </a:path>
              <a:path w="1849120" h="238760">
                <a:moveTo>
                  <a:pt x="950821" y="139624"/>
                </a:moveTo>
                <a:lnTo>
                  <a:pt x="918235" y="139624"/>
                </a:lnTo>
                <a:lnTo>
                  <a:pt x="918235" y="2596"/>
                </a:lnTo>
                <a:lnTo>
                  <a:pt x="950821" y="2596"/>
                </a:lnTo>
                <a:lnTo>
                  <a:pt x="950821" y="139624"/>
                </a:lnTo>
                <a:close/>
              </a:path>
              <a:path w="1849120" h="238760">
                <a:moveTo>
                  <a:pt x="950821" y="199407"/>
                </a:moveTo>
                <a:lnTo>
                  <a:pt x="919663" y="199407"/>
                </a:lnTo>
                <a:lnTo>
                  <a:pt x="830475" y="62834"/>
                </a:lnTo>
                <a:lnTo>
                  <a:pt x="868036" y="62834"/>
                </a:lnTo>
                <a:lnTo>
                  <a:pt x="918235" y="139624"/>
                </a:lnTo>
                <a:lnTo>
                  <a:pt x="950821" y="139624"/>
                </a:lnTo>
                <a:lnTo>
                  <a:pt x="950821" y="199407"/>
                </a:lnTo>
                <a:close/>
              </a:path>
              <a:path w="1849120" h="238760">
                <a:moveTo>
                  <a:pt x="1128159" y="30897"/>
                </a:moveTo>
                <a:lnTo>
                  <a:pt x="974319" y="30897"/>
                </a:lnTo>
                <a:lnTo>
                  <a:pt x="974319" y="2596"/>
                </a:lnTo>
                <a:lnTo>
                  <a:pt x="1128159" y="2596"/>
                </a:lnTo>
                <a:lnTo>
                  <a:pt x="1128159" y="30897"/>
                </a:lnTo>
                <a:close/>
              </a:path>
              <a:path w="1849120" h="238760">
                <a:moveTo>
                  <a:pt x="1067402" y="199407"/>
                </a:moveTo>
                <a:lnTo>
                  <a:pt x="1034946" y="199407"/>
                </a:lnTo>
                <a:lnTo>
                  <a:pt x="1034946" y="30897"/>
                </a:lnTo>
                <a:lnTo>
                  <a:pt x="1067402" y="30897"/>
                </a:lnTo>
                <a:lnTo>
                  <a:pt x="1067402" y="199407"/>
                </a:lnTo>
                <a:close/>
              </a:path>
              <a:path w="1849120" h="238760">
                <a:moveTo>
                  <a:pt x="1271572" y="199407"/>
                </a:moveTo>
                <a:lnTo>
                  <a:pt x="1143696" y="199407"/>
                </a:lnTo>
                <a:lnTo>
                  <a:pt x="1143696" y="2596"/>
                </a:lnTo>
                <a:lnTo>
                  <a:pt x="1270274" y="2596"/>
                </a:lnTo>
                <a:lnTo>
                  <a:pt x="1270274" y="30897"/>
                </a:lnTo>
                <a:lnTo>
                  <a:pt x="1176542" y="30897"/>
                </a:lnTo>
                <a:lnTo>
                  <a:pt x="1176542" y="83865"/>
                </a:lnTo>
                <a:lnTo>
                  <a:pt x="1258330" y="83865"/>
                </a:lnTo>
                <a:lnTo>
                  <a:pt x="1258330" y="112036"/>
                </a:lnTo>
                <a:lnTo>
                  <a:pt x="1176542" y="112036"/>
                </a:lnTo>
                <a:lnTo>
                  <a:pt x="1176542" y="171236"/>
                </a:lnTo>
                <a:lnTo>
                  <a:pt x="1271572" y="171236"/>
                </a:lnTo>
                <a:lnTo>
                  <a:pt x="1271572" y="199407"/>
                </a:lnTo>
                <a:close/>
              </a:path>
              <a:path w="1849120" h="238760">
                <a:moveTo>
                  <a:pt x="1352670" y="199407"/>
                </a:moveTo>
                <a:lnTo>
                  <a:pt x="1297625" y="199407"/>
                </a:lnTo>
                <a:lnTo>
                  <a:pt x="1297625" y="2596"/>
                </a:lnTo>
                <a:lnTo>
                  <a:pt x="1355007" y="2596"/>
                </a:lnTo>
                <a:lnTo>
                  <a:pt x="1373555" y="4166"/>
                </a:lnTo>
                <a:lnTo>
                  <a:pt x="1390254" y="8876"/>
                </a:lnTo>
                <a:lnTo>
                  <a:pt x="1405102" y="16726"/>
                </a:lnTo>
                <a:lnTo>
                  <a:pt x="1418101" y="27717"/>
                </a:lnTo>
                <a:lnTo>
                  <a:pt x="1420562" y="30897"/>
                </a:lnTo>
                <a:lnTo>
                  <a:pt x="1330470" y="30897"/>
                </a:lnTo>
                <a:lnTo>
                  <a:pt x="1330470" y="171236"/>
                </a:lnTo>
                <a:lnTo>
                  <a:pt x="1420342" y="171236"/>
                </a:lnTo>
                <a:lnTo>
                  <a:pt x="1417906" y="174351"/>
                </a:lnTo>
                <a:lnTo>
                  <a:pt x="1404725" y="185313"/>
                </a:lnTo>
                <a:lnTo>
                  <a:pt x="1389458" y="193143"/>
                </a:lnTo>
                <a:lnTo>
                  <a:pt x="1372107" y="197841"/>
                </a:lnTo>
                <a:lnTo>
                  <a:pt x="1352670" y="199407"/>
                </a:lnTo>
                <a:close/>
              </a:path>
              <a:path w="1849120" h="238760">
                <a:moveTo>
                  <a:pt x="1420342" y="171236"/>
                </a:moveTo>
                <a:lnTo>
                  <a:pt x="1352670" y="171236"/>
                </a:lnTo>
                <a:lnTo>
                  <a:pt x="1366001" y="170148"/>
                </a:lnTo>
                <a:lnTo>
                  <a:pt x="1377564" y="166887"/>
                </a:lnTo>
                <a:lnTo>
                  <a:pt x="1406092" y="133327"/>
                </a:lnTo>
                <a:lnTo>
                  <a:pt x="1409662" y="106714"/>
                </a:lnTo>
                <a:lnTo>
                  <a:pt x="1409662" y="95160"/>
                </a:lnTo>
                <a:lnTo>
                  <a:pt x="1401629" y="56639"/>
                </a:lnTo>
                <a:lnTo>
                  <a:pt x="1367316" y="31932"/>
                </a:lnTo>
                <a:lnTo>
                  <a:pt x="1355007" y="30897"/>
                </a:lnTo>
                <a:lnTo>
                  <a:pt x="1420562" y="30897"/>
                </a:lnTo>
                <a:lnTo>
                  <a:pt x="1440738" y="75220"/>
                </a:lnTo>
                <a:lnTo>
                  <a:pt x="1442248" y="106714"/>
                </a:lnTo>
                <a:lnTo>
                  <a:pt x="1440726" y="126909"/>
                </a:lnTo>
                <a:lnTo>
                  <a:pt x="1436162" y="144914"/>
                </a:lnTo>
                <a:lnTo>
                  <a:pt x="1428555" y="160728"/>
                </a:lnTo>
                <a:lnTo>
                  <a:pt x="1420342" y="171236"/>
                </a:lnTo>
                <a:close/>
              </a:path>
              <a:path w="1849120" h="238760">
                <a:moveTo>
                  <a:pt x="1605619" y="199407"/>
                </a:moveTo>
                <a:lnTo>
                  <a:pt x="1535515" y="199407"/>
                </a:lnTo>
                <a:lnTo>
                  <a:pt x="1535515" y="2596"/>
                </a:lnTo>
                <a:lnTo>
                  <a:pt x="1601335" y="2596"/>
                </a:lnTo>
                <a:lnTo>
                  <a:pt x="1615725" y="3407"/>
                </a:lnTo>
                <a:lnTo>
                  <a:pt x="1657001" y="23027"/>
                </a:lnTo>
                <a:lnTo>
                  <a:pt x="1661621" y="30897"/>
                </a:lnTo>
                <a:lnTo>
                  <a:pt x="1568360" y="30897"/>
                </a:lnTo>
                <a:lnTo>
                  <a:pt x="1568360" y="83086"/>
                </a:lnTo>
                <a:lnTo>
                  <a:pt x="1658242" y="83086"/>
                </a:lnTo>
                <a:lnTo>
                  <a:pt x="1653307" y="89837"/>
                </a:lnTo>
                <a:lnTo>
                  <a:pt x="1649348" y="94078"/>
                </a:lnTo>
                <a:lnTo>
                  <a:pt x="1646838" y="95160"/>
                </a:lnTo>
                <a:lnTo>
                  <a:pt x="1651252" y="96371"/>
                </a:lnTo>
                <a:lnTo>
                  <a:pt x="1656532" y="101456"/>
                </a:lnTo>
                <a:lnTo>
                  <a:pt x="1662676" y="110414"/>
                </a:lnTo>
                <a:lnTo>
                  <a:pt x="1663019" y="110998"/>
                </a:lnTo>
                <a:lnTo>
                  <a:pt x="1568360" y="110998"/>
                </a:lnTo>
                <a:lnTo>
                  <a:pt x="1568360" y="171236"/>
                </a:lnTo>
                <a:lnTo>
                  <a:pt x="1664352" y="171236"/>
                </a:lnTo>
                <a:lnTo>
                  <a:pt x="1661626" y="175990"/>
                </a:lnTo>
                <a:lnTo>
                  <a:pt x="1653589" y="184348"/>
                </a:lnTo>
                <a:lnTo>
                  <a:pt x="1643726" y="190936"/>
                </a:lnTo>
                <a:lnTo>
                  <a:pt x="1632444" y="195642"/>
                </a:lnTo>
                <a:lnTo>
                  <a:pt x="1619741" y="198466"/>
                </a:lnTo>
                <a:lnTo>
                  <a:pt x="1605619" y="199407"/>
                </a:lnTo>
                <a:close/>
              </a:path>
              <a:path w="1849120" h="238760">
                <a:moveTo>
                  <a:pt x="1658242" y="83086"/>
                </a:moveTo>
                <a:lnTo>
                  <a:pt x="1611937" y="83086"/>
                </a:lnTo>
                <a:lnTo>
                  <a:pt x="1619705" y="80749"/>
                </a:lnTo>
                <a:lnTo>
                  <a:pt x="1631173" y="71402"/>
                </a:lnTo>
                <a:lnTo>
                  <a:pt x="1634050" y="64911"/>
                </a:lnTo>
                <a:lnTo>
                  <a:pt x="1634050" y="56602"/>
                </a:lnTo>
                <a:lnTo>
                  <a:pt x="1632099" y="45575"/>
                </a:lnTo>
                <a:lnTo>
                  <a:pt x="1626245" y="37616"/>
                </a:lnTo>
                <a:lnTo>
                  <a:pt x="1616488" y="32723"/>
                </a:lnTo>
                <a:lnTo>
                  <a:pt x="1602828" y="30897"/>
                </a:lnTo>
                <a:lnTo>
                  <a:pt x="1661621" y="30897"/>
                </a:lnTo>
                <a:lnTo>
                  <a:pt x="1662498" y="32390"/>
                </a:lnTo>
                <a:lnTo>
                  <a:pt x="1665796" y="43669"/>
                </a:lnTo>
                <a:lnTo>
                  <a:pt x="1666896" y="56862"/>
                </a:lnTo>
                <a:lnTo>
                  <a:pt x="1666384" y="63864"/>
                </a:lnTo>
                <a:lnTo>
                  <a:pt x="1664851" y="70461"/>
                </a:lnTo>
                <a:lnTo>
                  <a:pt x="1662295" y="76652"/>
                </a:lnTo>
                <a:lnTo>
                  <a:pt x="1658717" y="82437"/>
                </a:lnTo>
                <a:lnTo>
                  <a:pt x="1658242" y="83086"/>
                </a:lnTo>
                <a:close/>
              </a:path>
              <a:path w="1849120" h="238760">
                <a:moveTo>
                  <a:pt x="1664352" y="171236"/>
                </a:moveTo>
                <a:lnTo>
                  <a:pt x="1605619" y="171236"/>
                </a:lnTo>
                <a:lnTo>
                  <a:pt x="1613263" y="170733"/>
                </a:lnTo>
                <a:lnTo>
                  <a:pt x="1619965" y="169223"/>
                </a:lnTo>
                <a:lnTo>
                  <a:pt x="1625726" y="166708"/>
                </a:lnTo>
                <a:lnTo>
                  <a:pt x="1630545" y="163187"/>
                </a:lnTo>
                <a:lnTo>
                  <a:pt x="1636344" y="157821"/>
                </a:lnTo>
                <a:lnTo>
                  <a:pt x="1639243" y="150507"/>
                </a:lnTo>
                <a:lnTo>
                  <a:pt x="1639243" y="131726"/>
                </a:lnTo>
                <a:lnTo>
                  <a:pt x="1606788" y="110998"/>
                </a:lnTo>
                <a:lnTo>
                  <a:pt x="1663019" y="110998"/>
                </a:lnTo>
                <a:lnTo>
                  <a:pt x="1666737" y="117339"/>
                </a:lnTo>
                <a:lnTo>
                  <a:pt x="1669638" y="124743"/>
                </a:lnTo>
                <a:lnTo>
                  <a:pt x="1671379" y="132626"/>
                </a:lnTo>
                <a:lnTo>
                  <a:pt x="1671959" y="140987"/>
                </a:lnTo>
                <a:lnTo>
                  <a:pt x="1670811" y="154310"/>
                </a:lnTo>
                <a:lnTo>
                  <a:pt x="1667366" y="165978"/>
                </a:lnTo>
                <a:lnTo>
                  <a:pt x="1664352" y="171236"/>
                </a:lnTo>
                <a:close/>
              </a:path>
              <a:path w="1849120" h="238760">
                <a:moveTo>
                  <a:pt x="1774300" y="199407"/>
                </a:moveTo>
                <a:lnTo>
                  <a:pt x="1741455" y="199407"/>
                </a:lnTo>
                <a:lnTo>
                  <a:pt x="1741455" y="125863"/>
                </a:lnTo>
                <a:lnTo>
                  <a:pt x="1673558" y="2596"/>
                </a:lnTo>
                <a:lnTo>
                  <a:pt x="1711271" y="2596"/>
                </a:lnTo>
                <a:lnTo>
                  <a:pt x="1757942" y="92953"/>
                </a:lnTo>
                <a:lnTo>
                  <a:pt x="1792427" y="92953"/>
                </a:lnTo>
                <a:lnTo>
                  <a:pt x="1774300" y="125863"/>
                </a:lnTo>
                <a:lnTo>
                  <a:pt x="1774300" y="199407"/>
                </a:lnTo>
                <a:close/>
              </a:path>
              <a:path w="1849120" h="238760">
                <a:moveTo>
                  <a:pt x="1792427" y="92953"/>
                </a:moveTo>
                <a:lnTo>
                  <a:pt x="1757942" y="92953"/>
                </a:lnTo>
                <a:lnTo>
                  <a:pt x="1804808" y="2596"/>
                </a:lnTo>
                <a:lnTo>
                  <a:pt x="1842197" y="2596"/>
                </a:lnTo>
                <a:lnTo>
                  <a:pt x="1792427" y="92953"/>
                </a:lnTo>
                <a:close/>
              </a:path>
              <a:path w="1849120" h="238760">
                <a:moveTo>
                  <a:pt x="1822310" y="238159"/>
                </a:moveTo>
                <a:lnTo>
                  <a:pt x="1803032" y="224787"/>
                </a:lnTo>
                <a:lnTo>
                  <a:pt x="1809190" y="215124"/>
                </a:lnTo>
                <a:lnTo>
                  <a:pt x="1813645" y="205801"/>
                </a:lnTo>
                <a:lnTo>
                  <a:pt x="1816395" y="196819"/>
                </a:lnTo>
                <a:lnTo>
                  <a:pt x="1817442" y="188177"/>
                </a:lnTo>
                <a:lnTo>
                  <a:pt x="1817442" y="163057"/>
                </a:lnTo>
                <a:lnTo>
                  <a:pt x="1848729" y="163057"/>
                </a:lnTo>
                <a:lnTo>
                  <a:pt x="1845151" y="206012"/>
                </a:lnTo>
                <a:lnTo>
                  <a:pt x="1828725" y="232370"/>
                </a:lnTo>
                <a:lnTo>
                  <a:pt x="1822310" y="238159"/>
                </a:lnTo>
                <a:close/>
              </a:path>
            </a:pathLst>
          </a:custGeom>
          <a:solidFill>
            <a:srgbClr val="000000"/>
          </a:solidFill>
        </p:spPr>
        <p:txBody>
          <a:bodyPr wrap="square" lIns="0" tIns="0" rIns="0" bIns="0" rtlCol="0"/>
          <a:lstStyle/>
          <a:p>
            <a:endParaRPr sz="1632"/>
          </a:p>
        </p:txBody>
      </p:sp>
      <p:sp>
        <p:nvSpPr>
          <p:cNvPr id="6" name="object 6"/>
          <p:cNvSpPr/>
          <p:nvPr/>
        </p:nvSpPr>
        <p:spPr>
          <a:xfrm>
            <a:off x="5516514" y="3638748"/>
            <a:ext cx="1550756" cy="233879"/>
          </a:xfrm>
          <a:custGeom>
            <a:avLst/>
            <a:gdLst/>
            <a:ahLst/>
            <a:cxnLst/>
            <a:rect l="l" t="t" r="r" b="b"/>
            <a:pathLst>
              <a:path w="1299209" h="238760">
                <a:moveTo>
                  <a:pt x="82826" y="202004"/>
                </a:moveTo>
                <a:lnTo>
                  <a:pt x="35762" y="188019"/>
                </a:lnTo>
                <a:lnTo>
                  <a:pt x="5825" y="147494"/>
                </a:lnTo>
                <a:lnTo>
                  <a:pt x="0" y="108272"/>
                </a:lnTo>
                <a:lnTo>
                  <a:pt x="57" y="92693"/>
                </a:lnTo>
                <a:lnTo>
                  <a:pt x="5192" y="54639"/>
                </a:lnTo>
                <a:lnTo>
                  <a:pt x="32260" y="14057"/>
                </a:lnTo>
                <a:lnTo>
                  <a:pt x="79970" y="0"/>
                </a:lnTo>
                <a:lnTo>
                  <a:pt x="95967" y="1087"/>
                </a:lnTo>
                <a:lnTo>
                  <a:pt x="131834" y="17396"/>
                </a:lnTo>
                <a:lnTo>
                  <a:pt x="140718" y="28301"/>
                </a:lnTo>
                <a:lnTo>
                  <a:pt x="79970" y="28301"/>
                </a:lnTo>
                <a:lnTo>
                  <a:pt x="68749" y="29364"/>
                </a:lnTo>
                <a:lnTo>
                  <a:pt x="39522" y="54647"/>
                </a:lnTo>
                <a:lnTo>
                  <a:pt x="32974" y="92693"/>
                </a:lnTo>
                <a:lnTo>
                  <a:pt x="32974" y="108272"/>
                </a:lnTo>
                <a:lnTo>
                  <a:pt x="40715" y="147304"/>
                </a:lnTo>
                <a:lnTo>
                  <a:pt x="72294" y="172765"/>
                </a:lnTo>
                <a:lnTo>
                  <a:pt x="82956" y="173832"/>
                </a:lnTo>
                <a:lnTo>
                  <a:pt x="151977" y="173832"/>
                </a:lnTo>
                <a:lnTo>
                  <a:pt x="149782" y="176587"/>
                </a:lnTo>
                <a:lnTo>
                  <a:pt x="111387" y="199407"/>
                </a:lnTo>
                <a:lnTo>
                  <a:pt x="98178" y="201354"/>
                </a:lnTo>
                <a:lnTo>
                  <a:pt x="82826" y="202004"/>
                </a:lnTo>
                <a:close/>
              </a:path>
              <a:path w="1299209" h="238760">
                <a:moveTo>
                  <a:pt x="154164" y="65690"/>
                </a:moveTo>
                <a:lnTo>
                  <a:pt x="121319" y="65690"/>
                </a:lnTo>
                <a:lnTo>
                  <a:pt x="119465" y="57454"/>
                </a:lnTo>
                <a:lnTo>
                  <a:pt x="116824" y="50144"/>
                </a:lnTo>
                <a:lnTo>
                  <a:pt x="79970" y="28301"/>
                </a:lnTo>
                <a:lnTo>
                  <a:pt x="140718" y="28301"/>
                </a:lnTo>
                <a:lnTo>
                  <a:pt x="146342" y="38135"/>
                </a:lnTo>
                <a:lnTo>
                  <a:pt x="151089" y="51060"/>
                </a:lnTo>
                <a:lnTo>
                  <a:pt x="154164" y="65690"/>
                </a:lnTo>
                <a:close/>
              </a:path>
              <a:path w="1299209" h="238760">
                <a:moveTo>
                  <a:pt x="151977" y="173832"/>
                </a:moveTo>
                <a:lnTo>
                  <a:pt x="82956" y="173832"/>
                </a:lnTo>
                <a:lnTo>
                  <a:pt x="91845" y="173560"/>
                </a:lnTo>
                <a:lnTo>
                  <a:pt x="99362" y="172745"/>
                </a:lnTo>
                <a:lnTo>
                  <a:pt x="120864" y="162473"/>
                </a:lnTo>
                <a:lnTo>
                  <a:pt x="120864" y="125538"/>
                </a:lnTo>
                <a:lnTo>
                  <a:pt x="77114" y="125538"/>
                </a:lnTo>
                <a:lnTo>
                  <a:pt x="77114" y="97496"/>
                </a:lnTo>
                <a:lnTo>
                  <a:pt x="153580" y="97496"/>
                </a:lnTo>
                <a:lnTo>
                  <a:pt x="153580" y="171820"/>
                </a:lnTo>
                <a:lnTo>
                  <a:pt x="151977" y="173832"/>
                </a:lnTo>
                <a:close/>
              </a:path>
              <a:path w="1299209" h="238760">
                <a:moveTo>
                  <a:pt x="256433" y="202004"/>
                </a:moveTo>
                <a:lnTo>
                  <a:pt x="216221" y="192510"/>
                </a:lnTo>
                <a:lnTo>
                  <a:pt x="189477" y="163966"/>
                </a:lnTo>
                <a:lnTo>
                  <a:pt x="184252" y="134366"/>
                </a:lnTo>
                <a:lnTo>
                  <a:pt x="184252" y="2596"/>
                </a:lnTo>
                <a:lnTo>
                  <a:pt x="216837" y="2596"/>
                </a:lnTo>
                <a:lnTo>
                  <a:pt x="216837" y="134366"/>
                </a:lnTo>
                <a:lnTo>
                  <a:pt x="217511" y="143908"/>
                </a:lnTo>
                <a:lnTo>
                  <a:pt x="247890" y="173240"/>
                </a:lnTo>
                <a:lnTo>
                  <a:pt x="256433" y="173832"/>
                </a:lnTo>
                <a:lnTo>
                  <a:pt x="317642" y="173832"/>
                </a:lnTo>
                <a:lnTo>
                  <a:pt x="316606" y="175601"/>
                </a:lnTo>
                <a:lnTo>
                  <a:pt x="307064" y="185127"/>
                </a:lnTo>
                <a:lnTo>
                  <a:pt x="295745" y="192510"/>
                </a:lnTo>
                <a:lnTo>
                  <a:pt x="283534" y="197784"/>
                </a:lnTo>
                <a:lnTo>
                  <a:pt x="270430" y="200949"/>
                </a:lnTo>
                <a:lnTo>
                  <a:pt x="256433" y="202004"/>
                </a:lnTo>
                <a:close/>
              </a:path>
              <a:path w="1299209" h="238760">
                <a:moveTo>
                  <a:pt x="317642" y="173832"/>
                </a:moveTo>
                <a:lnTo>
                  <a:pt x="256433" y="173832"/>
                </a:lnTo>
                <a:lnTo>
                  <a:pt x="265083" y="173240"/>
                </a:lnTo>
                <a:lnTo>
                  <a:pt x="272791" y="171463"/>
                </a:lnTo>
                <a:lnTo>
                  <a:pt x="296159" y="134366"/>
                </a:lnTo>
                <a:lnTo>
                  <a:pt x="296159" y="2596"/>
                </a:lnTo>
                <a:lnTo>
                  <a:pt x="328875" y="2596"/>
                </a:lnTo>
                <a:lnTo>
                  <a:pt x="328875" y="134366"/>
                </a:lnTo>
                <a:lnTo>
                  <a:pt x="327511" y="150221"/>
                </a:lnTo>
                <a:lnTo>
                  <a:pt x="323422" y="163966"/>
                </a:lnTo>
                <a:lnTo>
                  <a:pt x="317642" y="173832"/>
                </a:lnTo>
                <a:close/>
              </a:path>
              <a:path w="1299209" h="238760">
                <a:moveTo>
                  <a:pt x="390602" y="199407"/>
                </a:moveTo>
                <a:lnTo>
                  <a:pt x="357757" y="199407"/>
                </a:lnTo>
                <a:lnTo>
                  <a:pt x="357757" y="2596"/>
                </a:lnTo>
                <a:lnTo>
                  <a:pt x="390602" y="2596"/>
                </a:lnTo>
                <a:lnTo>
                  <a:pt x="390602" y="199407"/>
                </a:lnTo>
                <a:close/>
              </a:path>
              <a:path w="1299209" h="238760">
                <a:moveTo>
                  <a:pt x="480951" y="199407"/>
                </a:moveTo>
                <a:lnTo>
                  <a:pt x="425907" y="199407"/>
                </a:lnTo>
                <a:lnTo>
                  <a:pt x="425907" y="2596"/>
                </a:lnTo>
                <a:lnTo>
                  <a:pt x="483288" y="2596"/>
                </a:lnTo>
                <a:lnTo>
                  <a:pt x="501837" y="4166"/>
                </a:lnTo>
                <a:lnTo>
                  <a:pt x="518535" y="8876"/>
                </a:lnTo>
                <a:lnTo>
                  <a:pt x="533384" y="16726"/>
                </a:lnTo>
                <a:lnTo>
                  <a:pt x="546382" y="27717"/>
                </a:lnTo>
                <a:lnTo>
                  <a:pt x="548844" y="30897"/>
                </a:lnTo>
                <a:lnTo>
                  <a:pt x="458752" y="30897"/>
                </a:lnTo>
                <a:lnTo>
                  <a:pt x="458752" y="171236"/>
                </a:lnTo>
                <a:lnTo>
                  <a:pt x="548623" y="171236"/>
                </a:lnTo>
                <a:lnTo>
                  <a:pt x="546187" y="174351"/>
                </a:lnTo>
                <a:lnTo>
                  <a:pt x="533006" y="185313"/>
                </a:lnTo>
                <a:lnTo>
                  <a:pt x="517740" y="193143"/>
                </a:lnTo>
                <a:lnTo>
                  <a:pt x="500388" y="197841"/>
                </a:lnTo>
                <a:lnTo>
                  <a:pt x="480951" y="199407"/>
                </a:lnTo>
                <a:close/>
              </a:path>
              <a:path w="1299209" h="238760">
                <a:moveTo>
                  <a:pt x="548623" y="171236"/>
                </a:moveTo>
                <a:lnTo>
                  <a:pt x="480951" y="171236"/>
                </a:lnTo>
                <a:lnTo>
                  <a:pt x="494283" y="170148"/>
                </a:lnTo>
                <a:lnTo>
                  <a:pt x="505845" y="166887"/>
                </a:lnTo>
                <a:lnTo>
                  <a:pt x="534374" y="133327"/>
                </a:lnTo>
                <a:lnTo>
                  <a:pt x="537944" y="106714"/>
                </a:lnTo>
                <a:lnTo>
                  <a:pt x="537944" y="95160"/>
                </a:lnTo>
                <a:lnTo>
                  <a:pt x="529911" y="56639"/>
                </a:lnTo>
                <a:lnTo>
                  <a:pt x="495597" y="31932"/>
                </a:lnTo>
                <a:lnTo>
                  <a:pt x="483288" y="30897"/>
                </a:lnTo>
                <a:lnTo>
                  <a:pt x="548844" y="30897"/>
                </a:lnTo>
                <a:lnTo>
                  <a:pt x="569020" y="75220"/>
                </a:lnTo>
                <a:lnTo>
                  <a:pt x="570529" y="106714"/>
                </a:lnTo>
                <a:lnTo>
                  <a:pt x="569008" y="126909"/>
                </a:lnTo>
                <a:lnTo>
                  <a:pt x="564444" y="144914"/>
                </a:lnTo>
                <a:lnTo>
                  <a:pt x="556837" y="160728"/>
                </a:lnTo>
                <a:lnTo>
                  <a:pt x="548623" y="171236"/>
                </a:lnTo>
                <a:close/>
              </a:path>
              <a:path w="1299209" h="238760">
                <a:moveTo>
                  <a:pt x="721704" y="199407"/>
                </a:moveTo>
                <a:lnTo>
                  <a:pt x="593829" y="199407"/>
                </a:lnTo>
                <a:lnTo>
                  <a:pt x="593829" y="2596"/>
                </a:lnTo>
                <a:lnTo>
                  <a:pt x="720406" y="2596"/>
                </a:lnTo>
                <a:lnTo>
                  <a:pt x="720406" y="30897"/>
                </a:lnTo>
                <a:lnTo>
                  <a:pt x="626674" y="30897"/>
                </a:lnTo>
                <a:lnTo>
                  <a:pt x="626674" y="83865"/>
                </a:lnTo>
                <a:lnTo>
                  <a:pt x="708462" y="83865"/>
                </a:lnTo>
                <a:lnTo>
                  <a:pt x="708462" y="112036"/>
                </a:lnTo>
                <a:lnTo>
                  <a:pt x="626674" y="112036"/>
                </a:lnTo>
                <a:lnTo>
                  <a:pt x="626674" y="171236"/>
                </a:lnTo>
                <a:lnTo>
                  <a:pt x="721704" y="171236"/>
                </a:lnTo>
                <a:lnTo>
                  <a:pt x="721704" y="199407"/>
                </a:lnTo>
                <a:close/>
              </a:path>
              <a:path w="1299209" h="238760">
                <a:moveTo>
                  <a:pt x="802802" y="199407"/>
                </a:moveTo>
                <a:lnTo>
                  <a:pt x="747758" y="199407"/>
                </a:lnTo>
                <a:lnTo>
                  <a:pt x="747758" y="2596"/>
                </a:lnTo>
                <a:lnTo>
                  <a:pt x="805139" y="2596"/>
                </a:lnTo>
                <a:lnTo>
                  <a:pt x="823688" y="4166"/>
                </a:lnTo>
                <a:lnTo>
                  <a:pt x="840386" y="8876"/>
                </a:lnTo>
                <a:lnTo>
                  <a:pt x="855235" y="16726"/>
                </a:lnTo>
                <a:lnTo>
                  <a:pt x="868233" y="27717"/>
                </a:lnTo>
                <a:lnTo>
                  <a:pt x="870695" y="30897"/>
                </a:lnTo>
                <a:lnTo>
                  <a:pt x="780603" y="30897"/>
                </a:lnTo>
                <a:lnTo>
                  <a:pt x="780603" y="171236"/>
                </a:lnTo>
                <a:lnTo>
                  <a:pt x="870474" y="171236"/>
                </a:lnTo>
                <a:lnTo>
                  <a:pt x="868038" y="174351"/>
                </a:lnTo>
                <a:lnTo>
                  <a:pt x="854857" y="185313"/>
                </a:lnTo>
                <a:lnTo>
                  <a:pt x="839591" y="193143"/>
                </a:lnTo>
                <a:lnTo>
                  <a:pt x="822239" y="197841"/>
                </a:lnTo>
                <a:lnTo>
                  <a:pt x="802802" y="199407"/>
                </a:lnTo>
                <a:close/>
              </a:path>
              <a:path w="1299209" h="238760">
                <a:moveTo>
                  <a:pt x="870474" y="171236"/>
                </a:moveTo>
                <a:lnTo>
                  <a:pt x="802802" y="171236"/>
                </a:lnTo>
                <a:lnTo>
                  <a:pt x="816134" y="170148"/>
                </a:lnTo>
                <a:lnTo>
                  <a:pt x="827696" y="166887"/>
                </a:lnTo>
                <a:lnTo>
                  <a:pt x="856224" y="133327"/>
                </a:lnTo>
                <a:lnTo>
                  <a:pt x="859795" y="106714"/>
                </a:lnTo>
                <a:lnTo>
                  <a:pt x="859795" y="95160"/>
                </a:lnTo>
                <a:lnTo>
                  <a:pt x="851762" y="56639"/>
                </a:lnTo>
                <a:lnTo>
                  <a:pt x="817448" y="31932"/>
                </a:lnTo>
                <a:lnTo>
                  <a:pt x="805139" y="30897"/>
                </a:lnTo>
                <a:lnTo>
                  <a:pt x="870695" y="30897"/>
                </a:lnTo>
                <a:lnTo>
                  <a:pt x="890871" y="75220"/>
                </a:lnTo>
                <a:lnTo>
                  <a:pt x="892380" y="106714"/>
                </a:lnTo>
                <a:lnTo>
                  <a:pt x="890859" y="126909"/>
                </a:lnTo>
                <a:lnTo>
                  <a:pt x="886295" y="144914"/>
                </a:lnTo>
                <a:lnTo>
                  <a:pt x="878688" y="160728"/>
                </a:lnTo>
                <a:lnTo>
                  <a:pt x="870474" y="171236"/>
                </a:lnTo>
                <a:close/>
              </a:path>
              <a:path w="1299209" h="238760">
                <a:moveTo>
                  <a:pt x="1055752" y="199407"/>
                </a:moveTo>
                <a:lnTo>
                  <a:pt x="985647" y="199407"/>
                </a:lnTo>
                <a:lnTo>
                  <a:pt x="985647" y="2596"/>
                </a:lnTo>
                <a:lnTo>
                  <a:pt x="1051468" y="2596"/>
                </a:lnTo>
                <a:lnTo>
                  <a:pt x="1065858" y="3407"/>
                </a:lnTo>
                <a:lnTo>
                  <a:pt x="1107133" y="23027"/>
                </a:lnTo>
                <a:lnTo>
                  <a:pt x="1111754" y="30897"/>
                </a:lnTo>
                <a:lnTo>
                  <a:pt x="1018493" y="30897"/>
                </a:lnTo>
                <a:lnTo>
                  <a:pt x="1018493" y="83086"/>
                </a:lnTo>
                <a:lnTo>
                  <a:pt x="1108375" y="83086"/>
                </a:lnTo>
                <a:lnTo>
                  <a:pt x="1103440" y="89837"/>
                </a:lnTo>
                <a:lnTo>
                  <a:pt x="1099480" y="94078"/>
                </a:lnTo>
                <a:lnTo>
                  <a:pt x="1096970" y="95160"/>
                </a:lnTo>
                <a:lnTo>
                  <a:pt x="1101384" y="96371"/>
                </a:lnTo>
                <a:lnTo>
                  <a:pt x="1106664" y="101456"/>
                </a:lnTo>
                <a:lnTo>
                  <a:pt x="1112809" y="110414"/>
                </a:lnTo>
                <a:lnTo>
                  <a:pt x="1113151" y="110998"/>
                </a:lnTo>
                <a:lnTo>
                  <a:pt x="1018493" y="110998"/>
                </a:lnTo>
                <a:lnTo>
                  <a:pt x="1018493" y="171236"/>
                </a:lnTo>
                <a:lnTo>
                  <a:pt x="1114484" y="171236"/>
                </a:lnTo>
                <a:lnTo>
                  <a:pt x="1111758" y="175990"/>
                </a:lnTo>
                <a:lnTo>
                  <a:pt x="1103721" y="184348"/>
                </a:lnTo>
                <a:lnTo>
                  <a:pt x="1093859" y="190936"/>
                </a:lnTo>
                <a:lnTo>
                  <a:pt x="1082576" y="195642"/>
                </a:lnTo>
                <a:lnTo>
                  <a:pt x="1069874" y="198466"/>
                </a:lnTo>
                <a:lnTo>
                  <a:pt x="1055752" y="199407"/>
                </a:lnTo>
                <a:close/>
              </a:path>
              <a:path w="1299209" h="238760">
                <a:moveTo>
                  <a:pt x="1108375" y="83086"/>
                </a:moveTo>
                <a:lnTo>
                  <a:pt x="1062070" y="83086"/>
                </a:lnTo>
                <a:lnTo>
                  <a:pt x="1069838" y="80749"/>
                </a:lnTo>
                <a:lnTo>
                  <a:pt x="1081305" y="71402"/>
                </a:lnTo>
                <a:lnTo>
                  <a:pt x="1084183" y="64911"/>
                </a:lnTo>
                <a:lnTo>
                  <a:pt x="1084183" y="56602"/>
                </a:lnTo>
                <a:lnTo>
                  <a:pt x="1082232" y="45575"/>
                </a:lnTo>
                <a:lnTo>
                  <a:pt x="1076377" y="37616"/>
                </a:lnTo>
                <a:lnTo>
                  <a:pt x="1066620" y="32723"/>
                </a:lnTo>
                <a:lnTo>
                  <a:pt x="1052961" y="30897"/>
                </a:lnTo>
                <a:lnTo>
                  <a:pt x="1111754" y="30897"/>
                </a:lnTo>
                <a:lnTo>
                  <a:pt x="1112630" y="32390"/>
                </a:lnTo>
                <a:lnTo>
                  <a:pt x="1115929" y="43669"/>
                </a:lnTo>
                <a:lnTo>
                  <a:pt x="1117028" y="56862"/>
                </a:lnTo>
                <a:lnTo>
                  <a:pt x="1116517" y="63864"/>
                </a:lnTo>
                <a:lnTo>
                  <a:pt x="1114983" y="70461"/>
                </a:lnTo>
                <a:lnTo>
                  <a:pt x="1112427" y="76652"/>
                </a:lnTo>
                <a:lnTo>
                  <a:pt x="1108849" y="82437"/>
                </a:lnTo>
                <a:lnTo>
                  <a:pt x="1108375" y="83086"/>
                </a:lnTo>
                <a:close/>
              </a:path>
              <a:path w="1299209" h="238760">
                <a:moveTo>
                  <a:pt x="1114484" y="171236"/>
                </a:moveTo>
                <a:lnTo>
                  <a:pt x="1055752" y="171236"/>
                </a:lnTo>
                <a:lnTo>
                  <a:pt x="1063395" y="170733"/>
                </a:lnTo>
                <a:lnTo>
                  <a:pt x="1070097" y="169223"/>
                </a:lnTo>
                <a:lnTo>
                  <a:pt x="1075858" y="166708"/>
                </a:lnTo>
                <a:lnTo>
                  <a:pt x="1080678" y="163187"/>
                </a:lnTo>
                <a:lnTo>
                  <a:pt x="1086477" y="157821"/>
                </a:lnTo>
                <a:lnTo>
                  <a:pt x="1089376" y="150507"/>
                </a:lnTo>
                <a:lnTo>
                  <a:pt x="1089376" y="131726"/>
                </a:lnTo>
                <a:lnTo>
                  <a:pt x="1056920" y="110998"/>
                </a:lnTo>
                <a:lnTo>
                  <a:pt x="1113151" y="110998"/>
                </a:lnTo>
                <a:lnTo>
                  <a:pt x="1116870" y="117339"/>
                </a:lnTo>
                <a:lnTo>
                  <a:pt x="1119771" y="124743"/>
                </a:lnTo>
                <a:lnTo>
                  <a:pt x="1121511" y="132626"/>
                </a:lnTo>
                <a:lnTo>
                  <a:pt x="1122091" y="140987"/>
                </a:lnTo>
                <a:lnTo>
                  <a:pt x="1120943" y="154310"/>
                </a:lnTo>
                <a:lnTo>
                  <a:pt x="1117499" y="165978"/>
                </a:lnTo>
                <a:lnTo>
                  <a:pt x="1114484" y="171236"/>
                </a:lnTo>
                <a:close/>
              </a:path>
              <a:path w="1299209" h="238760">
                <a:moveTo>
                  <a:pt x="1224432" y="199407"/>
                </a:moveTo>
                <a:lnTo>
                  <a:pt x="1191587" y="199407"/>
                </a:lnTo>
                <a:lnTo>
                  <a:pt x="1191587" y="125863"/>
                </a:lnTo>
                <a:lnTo>
                  <a:pt x="1123690" y="2596"/>
                </a:lnTo>
                <a:lnTo>
                  <a:pt x="1161404" y="2596"/>
                </a:lnTo>
                <a:lnTo>
                  <a:pt x="1208075" y="92953"/>
                </a:lnTo>
                <a:lnTo>
                  <a:pt x="1242560" y="92953"/>
                </a:lnTo>
                <a:lnTo>
                  <a:pt x="1224432" y="125863"/>
                </a:lnTo>
                <a:lnTo>
                  <a:pt x="1224432" y="199407"/>
                </a:lnTo>
                <a:close/>
              </a:path>
              <a:path w="1299209" h="238760">
                <a:moveTo>
                  <a:pt x="1242560" y="92953"/>
                </a:moveTo>
                <a:lnTo>
                  <a:pt x="1208075" y="92953"/>
                </a:lnTo>
                <a:lnTo>
                  <a:pt x="1254941" y="2596"/>
                </a:lnTo>
                <a:lnTo>
                  <a:pt x="1292330" y="2596"/>
                </a:lnTo>
                <a:lnTo>
                  <a:pt x="1242560" y="92953"/>
                </a:lnTo>
                <a:close/>
              </a:path>
              <a:path w="1299209" h="238760">
                <a:moveTo>
                  <a:pt x="1272443" y="238159"/>
                </a:moveTo>
                <a:lnTo>
                  <a:pt x="1253164" y="224787"/>
                </a:lnTo>
                <a:lnTo>
                  <a:pt x="1259323" y="215124"/>
                </a:lnTo>
                <a:lnTo>
                  <a:pt x="1263777" y="205801"/>
                </a:lnTo>
                <a:lnTo>
                  <a:pt x="1266528" y="196819"/>
                </a:lnTo>
                <a:lnTo>
                  <a:pt x="1267575" y="188177"/>
                </a:lnTo>
                <a:lnTo>
                  <a:pt x="1267575" y="163057"/>
                </a:lnTo>
                <a:lnTo>
                  <a:pt x="1298862" y="163057"/>
                </a:lnTo>
                <a:lnTo>
                  <a:pt x="1295284" y="206012"/>
                </a:lnTo>
                <a:lnTo>
                  <a:pt x="1278857" y="232370"/>
                </a:lnTo>
                <a:lnTo>
                  <a:pt x="1272443" y="238159"/>
                </a:lnTo>
                <a:close/>
              </a:path>
            </a:pathLst>
          </a:custGeom>
          <a:solidFill>
            <a:srgbClr val="000000"/>
          </a:solidFill>
        </p:spPr>
        <p:txBody>
          <a:bodyPr wrap="square" lIns="0" tIns="0" rIns="0" bIns="0" rtlCol="0"/>
          <a:lstStyle/>
          <a:p>
            <a:endParaRPr sz="1632"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body" idx="1"/>
          </p:nvPr>
        </p:nvSpPr>
        <p:spPr>
          <a:xfrm>
            <a:off x="237386" y="4148974"/>
            <a:ext cx="4770104" cy="1159591"/>
          </a:xfrm>
          <a:prstGeom prst="rect">
            <a:avLst/>
          </a:prstGeom>
        </p:spPr>
        <p:txBody>
          <a:bodyPr vert="horz" wrap="square" lIns="0" tIns="56430" rIns="0" bIns="0" rtlCol="0">
            <a:spAutoFit/>
          </a:bodyPr>
          <a:lstStyle/>
          <a:p>
            <a:pPr marL="0" marR="1410178" indent="0" algn="just">
              <a:lnSpc>
                <a:spcPct val="81000"/>
              </a:lnSpc>
              <a:spcBef>
                <a:spcPts val="784"/>
              </a:spcBef>
              <a:buNone/>
            </a:pPr>
            <a:r>
              <a:rPr lang="en-US" sz="1800" spc="-5" dirty="0">
                <a:latin typeface="Times New Roman" panose="02020603050405020304" pitchFamily="18" charset="0"/>
                <a:cs typeface="Times New Roman" panose="02020603050405020304" pitchFamily="18" charset="0"/>
              </a:rPr>
              <a:t> D.SANTHAGAROOBAN (201022101)</a:t>
            </a:r>
          </a:p>
          <a:p>
            <a:pPr marL="0" marR="1410178" indent="0" algn="just">
              <a:lnSpc>
                <a:spcPct val="81000"/>
              </a:lnSpc>
              <a:spcBef>
                <a:spcPts val="784"/>
              </a:spcBef>
              <a:buNone/>
            </a:pPr>
            <a:r>
              <a:rPr lang="en-US" sz="1800" b="0" dirty="0">
                <a:solidFill>
                  <a:srgbClr val="000000"/>
                </a:solidFill>
                <a:latin typeface="Times New Roman" panose="02020603050405020304" pitchFamily="18" charset="0"/>
                <a:cs typeface="Times New Roman" panose="02020603050405020304" pitchFamily="18" charset="0"/>
              </a:rPr>
              <a:t>CSE / Final Year</a:t>
            </a:r>
          </a:p>
          <a:p>
            <a:pPr marL="0" marR="1410178" indent="0" algn="just">
              <a:lnSpc>
                <a:spcPct val="81000"/>
              </a:lnSpc>
              <a:spcBef>
                <a:spcPts val="784"/>
              </a:spcBef>
              <a:buNone/>
            </a:pPr>
            <a:endParaRPr sz="1800" spc="-5" dirty="0">
              <a:latin typeface="Times New Roman" panose="02020603050405020304" pitchFamily="18" charset="0"/>
              <a:cs typeface="Times New Roman" panose="02020603050405020304" pitchFamily="18" charset="0"/>
            </a:endParaRPr>
          </a:p>
        </p:txBody>
      </p:sp>
      <p:grpSp>
        <p:nvGrpSpPr>
          <p:cNvPr id="9" name="object 9"/>
          <p:cNvGrpSpPr/>
          <p:nvPr/>
        </p:nvGrpSpPr>
        <p:grpSpPr>
          <a:xfrm>
            <a:off x="0" y="5599546"/>
            <a:ext cx="9136514" cy="1213826"/>
            <a:chOff x="4233" y="6217925"/>
            <a:chExt cx="10075545" cy="1338580"/>
          </a:xfrm>
        </p:grpSpPr>
        <p:pic>
          <p:nvPicPr>
            <p:cNvPr id="10" name="object 10"/>
            <p:cNvPicPr/>
            <p:nvPr/>
          </p:nvPicPr>
          <p:blipFill>
            <a:blip r:embed="rId2" cstate="print"/>
            <a:stretch>
              <a:fillRect/>
            </a:stretch>
          </p:blipFill>
          <p:spPr>
            <a:xfrm>
              <a:off x="4233" y="7289900"/>
              <a:ext cx="5277555" cy="266599"/>
            </a:xfrm>
            <a:prstGeom prst="rect">
              <a:avLst/>
            </a:prstGeom>
          </p:spPr>
        </p:pic>
        <p:pic>
          <p:nvPicPr>
            <p:cNvPr id="11" name="object 11"/>
            <p:cNvPicPr/>
            <p:nvPr/>
          </p:nvPicPr>
          <p:blipFill>
            <a:blip r:embed="rId3" cstate="print"/>
            <a:stretch>
              <a:fillRect/>
            </a:stretch>
          </p:blipFill>
          <p:spPr>
            <a:xfrm>
              <a:off x="4233" y="6241109"/>
              <a:ext cx="5289550" cy="1315390"/>
            </a:xfrm>
            <a:prstGeom prst="rect">
              <a:avLst/>
            </a:prstGeom>
          </p:spPr>
        </p:pic>
        <p:pic>
          <p:nvPicPr>
            <p:cNvPr id="12" name="object 12"/>
            <p:cNvPicPr/>
            <p:nvPr/>
          </p:nvPicPr>
          <p:blipFill>
            <a:blip r:embed="rId4" cstate="print"/>
            <a:stretch>
              <a:fillRect/>
            </a:stretch>
          </p:blipFill>
          <p:spPr>
            <a:xfrm>
              <a:off x="4533331" y="7313082"/>
              <a:ext cx="5546235" cy="243416"/>
            </a:xfrm>
            <a:prstGeom prst="rect">
              <a:avLst/>
            </a:prstGeom>
          </p:spPr>
        </p:pic>
        <p:pic>
          <p:nvPicPr>
            <p:cNvPr id="13" name="object 13"/>
            <p:cNvPicPr/>
            <p:nvPr/>
          </p:nvPicPr>
          <p:blipFill>
            <a:blip r:embed="rId5" cstate="print"/>
            <a:stretch>
              <a:fillRect/>
            </a:stretch>
          </p:blipFill>
          <p:spPr>
            <a:xfrm>
              <a:off x="4533331" y="6217925"/>
              <a:ext cx="5546235" cy="1338574"/>
            </a:xfrm>
            <a:prstGeom prst="rect">
              <a:avLst/>
            </a:prstGeom>
          </p:spPr>
        </p:pic>
        <p:pic>
          <p:nvPicPr>
            <p:cNvPr id="14" name="object 14"/>
            <p:cNvPicPr/>
            <p:nvPr/>
          </p:nvPicPr>
          <p:blipFill>
            <a:blip r:embed="rId6" cstate="print"/>
            <a:stretch>
              <a:fillRect/>
            </a:stretch>
          </p:blipFill>
          <p:spPr>
            <a:xfrm>
              <a:off x="4234" y="6632927"/>
              <a:ext cx="753190" cy="923572"/>
            </a:xfrm>
            <a:prstGeom prst="rect">
              <a:avLst/>
            </a:prstGeom>
          </p:spPr>
        </p:pic>
      </p:grpSp>
      <p:pic>
        <p:nvPicPr>
          <p:cNvPr id="15" name="object 15"/>
          <p:cNvPicPr/>
          <p:nvPr/>
        </p:nvPicPr>
        <p:blipFill>
          <a:blip r:embed="rId7" cstate="print"/>
          <a:stretch>
            <a:fillRect/>
          </a:stretch>
        </p:blipFill>
        <p:spPr>
          <a:xfrm>
            <a:off x="2221178" y="319580"/>
            <a:ext cx="4744492" cy="231382"/>
          </a:xfrm>
          <a:prstGeom prst="rect">
            <a:avLst/>
          </a:prstGeom>
        </p:spPr>
      </p:pic>
      <p:pic>
        <p:nvPicPr>
          <p:cNvPr id="16" name="object 16"/>
          <p:cNvPicPr/>
          <p:nvPr/>
        </p:nvPicPr>
        <p:blipFill>
          <a:blip r:embed="rId8" cstate="print"/>
          <a:stretch>
            <a:fillRect/>
          </a:stretch>
        </p:blipFill>
        <p:spPr>
          <a:xfrm>
            <a:off x="3330592" y="741219"/>
            <a:ext cx="2507531" cy="218147"/>
          </a:xfrm>
          <a:prstGeom prst="rect">
            <a:avLst/>
          </a:prstGeom>
        </p:spPr>
      </p:pic>
      <p:grpSp>
        <p:nvGrpSpPr>
          <p:cNvPr id="18" name="object 18"/>
          <p:cNvGrpSpPr/>
          <p:nvPr/>
        </p:nvGrpSpPr>
        <p:grpSpPr>
          <a:xfrm>
            <a:off x="119596" y="168994"/>
            <a:ext cx="1392329" cy="1280621"/>
            <a:chOff x="131887" y="183188"/>
            <a:chExt cx="1535430" cy="1412240"/>
          </a:xfrm>
        </p:grpSpPr>
        <p:sp>
          <p:nvSpPr>
            <p:cNvPr id="19" name="object 19"/>
            <p:cNvSpPr/>
            <p:nvPr/>
          </p:nvSpPr>
          <p:spPr>
            <a:xfrm>
              <a:off x="1335329" y="1125078"/>
              <a:ext cx="0" cy="0"/>
            </a:xfrm>
            <a:custGeom>
              <a:avLst/>
              <a:gdLst/>
              <a:ahLst/>
              <a:cxnLst/>
              <a:rect l="l" t="t" r="r" b="b"/>
              <a:pathLst>
                <a:path>
                  <a:moveTo>
                    <a:pt x="0" y="0"/>
                  </a:moveTo>
                  <a:close/>
                </a:path>
              </a:pathLst>
            </a:custGeom>
            <a:solidFill>
              <a:srgbClr val="000000"/>
            </a:solidFill>
          </p:spPr>
          <p:txBody>
            <a:bodyPr wrap="square" lIns="0" tIns="0" rIns="0" bIns="0" rtlCol="0"/>
            <a:lstStyle/>
            <a:p>
              <a:endParaRPr sz="1632"/>
            </a:p>
          </p:txBody>
        </p:sp>
        <p:pic>
          <p:nvPicPr>
            <p:cNvPr id="20" name="object 20"/>
            <p:cNvPicPr/>
            <p:nvPr/>
          </p:nvPicPr>
          <p:blipFill>
            <a:blip r:embed="rId9" cstate="print"/>
            <a:stretch>
              <a:fillRect/>
            </a:stretch>
          </p:blipFill>
          <p:spPr>
            <a:xfrm>
              <a:off x="131887" y="183188"/>
              <a:ext cx="1534874" cy="1412072"/>
            </a:xfrm>
            <a:prstGeom prst="rect">
              <a:avLst/>
            </a:prstGeom>
          </p:spPr>
        </p:pic>
      </p:grpSp>
      <p:pic>
        <p:nvPicPr>
          <p:cNvPr id="21" name="object 21"/>
          <p:cNvPicPr/>
          <p:nvPr/>
        </p:nvPicPr>
        <p:blipFill>
          <a:blip r:embed="rId10" cstate="print"/>
          <a:stretch>
            <a:fillRect/>
          </a:stretch>
        </p:blipFill>
        <p:spPr>
          <a:xfrm>
            <a:off x="2050905" y="1215123"/>
            <a:ext cx="5042190" cy="227962"/>
          </a:xfrm>
          <a:prstGeom prst="rect">
            <a:avLst/>
          </a:prstGeom>
        </p:spPr>
      </p:pic>
      <p:sp>
        <p:nvSpPr>
          <p:cNvPr id="28" name="Rectangle 27"/>
          <p:cNvSpPr/>
          <p:nvPr/>
        </p:nvSpPr>
        <p:spPr>
          <a:xfrm>
            <a:off x="1218872" y="1945928"/>
            <a:ext cx="6706256" cy="954107"/>
          </a:xfrm>
          <a:prstGeom prst="rect">
            <a:avLst/>
          </a:prstGeom>
        </p:spPr>
        <p:txBody>
          <a:bodyPr wrap="square">
            <a:spAutoFit/>
          </a:bodyPr>
          <a:lstStyle/>
          <a:p>
            <a:pPr algn="ctr"/>
            <a:r>
              <a:rPr lang="en-IN" sz="2800" b="1" dirty="0">
                <a:solidFill>
                  <a:srgbClr val="7030A0"/>
                </a:solidFill>
                <a:latin typeface="Times New Roman" panose="02020603050405020304" pitchFamily="18" charset="0"/>
                <a:cs typeface="Times New Roman" panose="02020603050405020304" pitchFamily="18" charset="0"/>
              </a:rPr>
              <a:t>Optimizing Software Effort Estimation Accuracy with a Machine Learning Model</a:t>
            </a:r>
            <a:endParaRPr lang="en-US" sz="2539" b="1" dirty="0">
              <a:solidFill>
                <a:srgbClr val="7030A0"/>
              </a:solidFill>
              <a:latin typeface="Times New Roman" panose="02020603050405020304" pitchFamily="18" charset="0"/>
              <a:cs typeface="Times New Roman" panose="02020603050405020304" pitchFamily="18" charset="0"/>
            </a:endParaRPr>
          </a:p>
        </p:txBody>
      </p:sp>
      <p:sp>
        <p:nvSpPr>
          <p:cNvPr id="2" name="object 7">
            <a:extLst>
              <a:ext uri="{FF2B5EF4-FFF2-40B4-BE49-F238E27FC236}">
                <a16:creationId xmlns:a16="http://schemas.microsoft.com/office/drawing/2014/main" id="{4F92C99F-89D9-C3E3-F50C-7EE3886EE866}"/>
              </a:ext>
            </a:extLst>
          </p:cNvPr>
          <p:cNvSpPr txBox="1">
            <a:spLocks/>
          </p:cNvSpPr>
          <p:nvPr/>
        </p:nvSpPr>
        <p:spPr>
          <a:xfrm>
            <a:off x="5078264" y="3968491"/>
            <a:ext cx="5112216" cy="1262183"/>
          </a:xfrm>
          <a:prstGeom prst="rect">
            <a:avLst/>
          </a:prstGeom>
        </p:spPr>
        <p:txBody>
          <a:bodyPr vert="horz" wrap="square" lIns="0" tIns="56430" rIns="0" bIns="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1410178" indent="0" algn="just">
              <a:lnSpc>
                <a:spcPct val="81000"/>
              </a:lnSpc>
              <a:spcBef>
                <a:spcPts val="784"/>
              </a:spcBef>
              <a:buFont typeface="Arial" pitchFamily="34" charset="0"/>
              <a:buNone/>
            </a:pPr>
            <a:r>
              <a:rPr lang="en-US" sz="1800" spc="-5" dirty="0">
                <a:latin typeface="Times New Roman" panose="02020603050405020304" pitchFamily="18" charset="0"/>
                <a:cs typeface="Times New Roman" panose="02020603050405020304" pitchFamily="18" charset="0"/>
              </a:rPr>
              <a:t>  </a:t>
            </a:r>
            <a:r>
              <a:rPr lang="en-US" sz="1800" spc="-5" dirty="0" err="1">
                <a:latin typeface="Times New Roman" panose="02020603050405020304" pitchFamily="18" charset="0"/>
                <a:cs typeface="Times New Roman" panose="02020603050405020304" pitchFamily="18" charset="0"/>
              </a:rPr>
              <a:t>Mr.D.Raghu</a:t>
            </a:r>
            <a:r>
              <a:rPr lang="en-US" sz="1800" spc="-5" dirty="0">
                <a:latin typeface="Times New Roman" panose="02020603050405020304" pitchFamily="18" charset="0"/>
                <a:cs typeface="Times New Roman" panose="02020603050405020304" pitchFamily="18" charset="0"/>
              </a:rPr>
              <a:t> Raman</a:t>
            </a:r>
          </a:p>
          <a:p>
            <a:pPr marL="0" marR="1410178" indent="0" algn="just">
              <a:lnSpc>
                <a:spcPct val="81000"/>
              </a:lnSpc>
              <a:spcBef>
                <a:spcPts val="784"/>
              </a:spcBef>
              <a:buFont typeface="Arial" pitchFamily="34" charset="0"/>
              <a:buNone/>
            </a:pPr>
            <a:r>
              <a:rPr lang="en-US" sz="1800" spc="-5" dirty="0">
                <a:latin typeface="Times New Roman" panose="02020603050405020304" pitchFamily="18" charset="0"/>
                <a:cs typeface="Times New Roman" panose="02020603050405020304" pitchFamily="18" charset="0"/>
              </a:rPr>
              <a:t>  Associate professor</a:t>
            </a:r>
          </a:p>
          <a:p>
            <a:pPr marL="0" marR="1410178" indent="0" algn="just">
              <a:lnSpc>
                <a:spcPct val="81000"/>
              </a:lnSpc>
              <a:spcBef>
                <a:spcPts val="784"/>
              </a:spcBef>
              <a:buFont typeface="Arial" pitchFamily="34" charset="0"/>
              <a:buNone/>
            </a:pPr>
            <a:r>
              <a:rPr lang="en-US" sz="1800" spc="-5" dirty="0">
                <a:latin typeface="Times New Roman" panose="02020603050405020304" pitchFamily="18" charset="0"/>
                <a:cs typeface="Times New Roman" panose="02020603050405020304" pitchFamily="18" charset="0"/>
              </a:rPr>
              <a:t>  IFET college of engineering,</a:t>
            </a:r>
          </a:p>
          <a:p>
            <a:pPr marL="0" marR="1410178" indent="0" algn="just">
              <a:lnSpc>
                <a:spcPct val="81000"/>
              </a:lnSpc>
              <a:spcBef>
                <a:spcPts val="784"/>
              </a:spcBef>
              <a:buFont typeface="Arial" pitchFamily="34" charset="0"/>
              <a:buNone/>
            </a:pPr>
            <a:r>
              <a:rPr lang="en-US" sz="1800" spc="-5" dirty="0">
                <a:latin typeface="Times New Roman" panose="02020603050405020304" pitchFamily="18" charset="0"/>
                <a:cs typeface="Times New Roman" panose="02020603050405020304" pitchFamily="18" charset="0"/>
              </a:rPr>
              <a:t>   Villupuram.</a:t>
            </a:r>
          </a:p>
        </p:txBody>
      </p:sp>
      <p:sp>
        <p:nvSpPr>
          <p:cNvPr id="4" name="TextBox 3">
            <a:extLst>
              <a:ext uri="{FF2B5EF4-FFF2-40B4-BE49-F238E27FC236}">
                <a16:creationId xmlns:a16="http://schemas.microsoft.com/office/drawing/2014/main" id="{978DAC64-AC10-1EC7-AB0B-50AD2CDA3582}"/>
              </a:ext>
            </a:extLst>
          </p:cNvPr>
          <p:cNvSpPr txBox="1"/>
          <p:nvPr/>
        </p:nvSpPr>
        <p:spPr>
          <a:xfrm>
            <a:off x="3537857" y="1566085"/>
            <a:ext cx="5094514" cy="369332"/>
          </a:xfrm>
          <a:prstGeom prst="rect">
            <a:avLst/>
          </a:prstGeom>
          <a:noFill/>
        </p:spPr>
        <p:txBody>
          <a:bodyPr wrap="square">
            <a:spAutoFit/>
          </a:bodyPr>
          <a:lstStyle/>
          <a:p>
            <a:r>
              <a:rPr lang="en-US" sz="1800" b="1" dirty="0">
                <a:solidFill>
                  <a:srgbClr val="FF0000"/>
                </a:solidFill>
                <a:latin typeface="Times New Roman" panose="02020603050405020304" pitchFamily="18" charset="0"/>
                <a:cs typeface="Times New Roman" panose="02020603050405020304" pitchFamily="18" charset="0"/>
              </a:rPr>
              <a:t>FINAL REVIEW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6C79-3B20-362B-B742-0DFC67A42341}"/>
              </a:ext>
            </a:extLst>
          </p:cNvPr>
          <p:cNvSpPr>
            <a:spLocks noGrp="1"/>
          </p:cNvSpPr>
          <p:nvPr>
            <p:ph type="title"/>
          </p:nvPr>
        </p:nvSpPr>
        <p:spPr/>
        <p:txBody>
          <a:bodyPr>
            <a:normAutofit/>
          </a:bodyPr>
          <a:lstStyle/>
          <a:p>
            <a:r>
              <a:rPr lang="en-US" sz="32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OUTPUT</a:t>
            </a:r>
            <a:endParaRPr lang="en-SG" sz="3200" dirty="0"/>
          </a:p>
        </p:txBody>
      </p:sp>
      <p:pic>
        <p:nvPicPr>
          <p:cNvPr id="10" name="Content Placeholder 9">
            <a:extLst>
              <a:ext uri="{FF2B5EF4-FFF2-40B4-BE49-F238E27FC236}">
                <a16:creationId xmlns:a16="http://schemas.microsoft.com/office/drawing/2014/main" id="{17D849BF-4BC2-749B-FCB8-138A88262CBD}"/>
              </a:ext>
            </a:extLst>
          </p:cNvPr>
          <p:cNvPicPr>
            <a:picLocks noGrp="1" noChangeAspect="1"/>
          </p:cNvPicPr>
          <p:nvPr>
            <p:ph idx="1"/>
          </p:nvPr>
        </p:nvPicPr>
        <p:blipFill>
          <a:blip r:embed="rId2"/>
          <a:stretch>
            <a:fillRect/>
          </a:stretch>
        </p:blipFill>
        <p:spPr>
          <a:xfrm>
            <a:off x="548922" y="1166018"/>
            <a:ext cx="8046156" cy="4525963"/>
          </a:xfrm>
        </p:spPr>
      </p:pic>
      <p:sp>
        <p:nvSpPr>
          <p:cNvPr id="6" name="Slide Number Placeholder 5">
            <a:extLst>
              <a:ext uri="{FF2B5EF4-FFF2-40B4-BE49-F238E27FC236}">
                <a16:creationId xmlns:a16="http://schemas.microsoft.com/office/drawing/2014/main" id="{021F59FA-A102-8C7A-A620-6BABFDE94C4B}"/>
              </a:ext>
            </a:extLst>
          </p:cNvPr>
          <p:cNvSpPr>
            <a:spLocks noGrp="1"/>
          </p:cNvSpPr>
          <p:nvPr>
            <p:ph type="sldNum" sz="quarter" idx="12"/>
          </p:nvPr>
        </p:nvSpPr>
        <p:spPr/>
        <p:txBody>
          <a:bodyPr/>
          <a:lstStyle/>
          <a:p>
            <a:fld id="{0EC91A05-D6BE-4F93-B820-9BC1899AC4D8}" type="slidenum">
              <a:rPr lang="en-US" smtClean="0"/>
              <a:pPr/>
              <a:t>10</a:t>
            </a:fld>
            <a:endParaRPr lang="en-US"/>
          </a:p>
        </p:txBody>
      </p:sp>
    </p:spTree>
    <p:extLst>
      <p:ext uri="{BB962C8B-B14F-4D97-AF65-F5344CB8AC3E}">
        <p14:creationId xmlns:p14="http://schemas.microsoft.com/office/powerpoint/2010/main" val="1388211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BC889BA-5570-57BC-0FCE-B14A9E47BAF6}"/>
              </a:ext>
            </a:extLst>
          </p:cNvPr>
          <p:cNvPicPr>
            <a:picLocks noGrp="1" noChangeAspect="1"/>
          </p:cNvPicPr>
          <p:nvPr>
            <p:ph idx="1"/>
          </p:nvPr>
        </p:nvPicPr>
        <p:blipFill>
          <a:blip r:embed="rId2"/>
          <a:stretch>
            <a:fillRect/>
          </a:stretch>
        </p:blipFill>
        <p:spPr>
          <a:xfrm>
            <a:off x="548922" y="1166018"/>
            <a:ext cx="8046156" cy="4525963"/>
          </a:xfrm>
        </p:spPr>
      </p:pic>
      <p:sp>
        <p:nvSpPr>
          <p:cNvPr id="6" name="Slide Number Placeholder 5">
            <a:extLst>
              <a:ext uri="{FF2B5EF4-FFF2-40B4-BE49-F238E27FC236}">
                <a16:creationId xmlns:a16="http://schemas.microsoft.com/office/drawing/2014/main" id="{34C5B23F-C301-0526-2438-8295145FC364}"/>
              </a:ext>
            </a:extLst>
          </p:cNvPr>
          <p:cNvSpPr>
            <a:spLocks noGrp="1"/>
          </p:cNvSpPr>
          <p:nvPr>
            <p:ph type="sldNum" sz="quarter" idx="12"/>
          </p:nvPr>
        </p:nvSpPr>
        <p:spPr/>
        <p:txBody>
          <a:bodyPr/>
          <a:lstStyle/>
          <a:p>
            <a:fld id="{0EC91A05-D6BE-4F93-B820-9BC1899AC4D8}" type="slidenum">
              <a:rPr lang="en-US" smtClean="0"/>
              <a:pPr/>
              <a:t>11</a:t>
            </a:fld>
            <a:endParaRPr lang="en-US"/>
          </a:p>
        </p:txBody>
      </p:sp>
    </p:spTree>
    <p:extLst>
      <p:ext uri="{BB962C8B-B14F-4D97-AF65-F5344CB8AC3E}">
        <p14:creationId xmlns:p14="http://schemas.microsoft.com/office/powerpoint/2010/main" val="3060247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196CC8E-9A8C-B0FE-9452-D1FEFD84A57C}"/>
              </a:ext>
            </a:extLst>
          </p:cNvPr>
          <p:cNvPicPr>
            <a:picLocks noGrp="1" noChangeAspect="1"/>
          </p:cNvPicPr>
          <p:nvPr>
            <p:ph idx="1"/>
          </p:nvPr>
        </p:nvPicPr>
        <p:blipFill>
          <a:blip r:embed="rId2"/>
          <a:stretch>
            <a:fillRect/>
          </a:stretch>
        </p:blipFill>
        <p:spPr>
          <a:xfrm>
            <a:off x="457200" y="968829"/>
            <a:ext cx="8046156" cy="4525963"/>
          </a:xfrm>
        </p:spPr>
      </p:pic>
      <p:sp>
        <p:nvSpPr>
          <p:cNvPr id="6" name="Slide Number Placeholder 5">
            <a:extLst>
              <a:ext uri="{FF2B5EF4-FFF2-40B4-BE49-F238E27FC236}">
                <a16:creationId xmlns:a16="http://schemas.microsoft.com/office/drawing/2014/main" id="{1AA49AE0-8C85-D944-0A73-C37A1EF8BE09}"/>
              </a:ext>
            </a:extLst>
          </p:cNvPr>
          <p:cNvSpPr>
            <a:spLocks noGrp="1"/>
          </p:cNvSpPr>
          <p:nvPr>
            <p:ph type="sldNum" sz="quarter" idx="12"/>
          </p:nvPr>
        </p:nvSpPr>
        <p:spPr/>
        <p:txBody>
          <a:bodyPr/>
          <a:lstStyle/>
          <a:p>
            <a:fld id="{0EC91A05-D6BE-4F93-B820-9BC1899AC4D8}" type="slidenum">
              <a:rPr lang="en-US" smtClean="0"/>
              <a:pPr/>
              <a:t>12</a:t>
            </a:fld>
            <a:endParaRPr lang="en-US"/>
          </a:p>
        </p:txBody>
      </p:sp>
    </p:spTree>
    <p:extLst>
      <p:ext uri="{BB962C8B-B14F-4D97-AF65-F5344CB8AC3E}">
        <p14:creationId xmlns:p14="http://schemas.microsoft.com/office/powerpoint/2010/main" val="4096646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4682-6108-4E45-40BB-A3824FB7885A}"/>
              </a:ext>
            </a:extLst>
          </p:cNvPr>
          <p:cNvSpPr>
            <a:spLocks noGrp="1"/>
          </p:cNvSpPr>
          <p:nvPr>
            <p:ph type="title"/>
          </p:nvPr>
        </p:nvSpPr>
        <p:spPr/>
        <p:txBody>
          <a:bodyPr>
            <a:normAutofit/>
          </a:bodyPr>
          <a:lstStyle/>
          <a:p>
            <a:r>
              <a:rPr lang="en-US" sz="32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CONCLUSION</a:t>
            </a:r>
            <a:endParaRPr lang="en-SG" sz="3200" dirty="0"/>
          </a:p>
        </p:txBody>
      </p:sp>
      <p:sp>
        <p:nvSpPr>
          <p:cNvPr id="3" name="Content Placeholder 2">
            <a:extLst>
              <a:ext uri="{FF2B5EF4-FFF2-40B4-BE49-F238E27FC236}">
                <a16:creationId xmlns:a16="http://schemas.microsoft.com/office/drawing/2014/main" id="{E0155E36-C21F-F0C2-4E69-CF4ED9A91B58}"/>
              </a:ext>
            </a:extLst>
          </p:cNvPr>
          <p:cNvSpPr>
            <a:spLocks noGrp="1"/>
          </p:cNvSpPr>
          <p:nvPr>
            <p:ph idx="1"/>
          </p:nvPr>
        </p:nvSpPr>
        <p:spPr>
          <a:xfrm>
            <a:off x="457200" y="1426024"/>
            <a:ext cx="8229600" cy="4525963"/>
          </a:xfrm>
        </p:spPr>
        <p:txBody>
          <a:bodyPr>
            <a:normAutofit/>
          </a:bodyPr>
          <a:lstStyle/>
          <a:p>
            <a:pPr algn="just"/>
            <a:r>
              <a:rPr lang="en-US" sz="2400" dirty="0">
                <a:latin typeface="Times New Roman" panose="02020603050405020304" pitchFamily="18" charset="0"/>
                <a:cs typeface="Times New Roman" panose="02020603050405020304" pitchFamily="18" charset="0"/>
              </a:rPr>
              <a:t>the project focused on optimizing software effort estimation accuracy through the integration of a machine learning model. The results showcase a significant improvement in predicting resource requirements, fostering more precise planning and resource allocation in software development. By harnessing the power of machine learning, we have not only enhanced accuracy but also paved the way for continuous refinement of estimation methodologies. This approach offers a promising avenue for industry-wide adoption, aiming to minimize project uncertainties, improve delivery timelines, and ultimately contribute to the efficiency and success of software </a:t>
            </a:r>
            <a:r>
              <a:rPr lang="en-US" sz="2400">
                <a:latin typeface="Times New Roman" panose="02020603050405020304" pitchFamily="18" charset="0"/>
                <a:cs typeface="Times New Roman" panose="02020603050405020304" pitchFamily="18" charset="0"/>
              </a:rPr>
              <a:t>development endeavors.</a:t>
            </a:r>
            <a:endParaRPr lang="en-SG" sz="2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AEDAE333-D98B-989D-E128-79A08EE8206A}"/>
              </a:ext>
            </a:extLst>
          </p:cNvPr>
          <p:cNvSpPr>
            <a:spLocks noGrp="1"/>
          </p:cNvSpPr>
          <p:nvPr>
            <p:ph type="sldNum" sz="quarter" idx="12"/>
          </p:nvPr>
        </p:nvSpPr>
        <p:spPr/>
        <p:txBody>
          <a:bodyPr/>
          <a:lstStyle/>
          <a:p>
            <a:fld id="{0EC91A05-D6BE-4F93-B820-9BC1899AC4D8}" type="slidenum">
              <a:rPr lang="en-US" smtClean="0"/>
              <a:pPr/>
              <a:t>13</a:t>
            </a:fld>
            <a:endParaRPr lang="en-US"/>
          </a:p>
        </p:txBody>
      </p:sp>
    </p:spTree>
    <p:extLst>
      <p:ext uri="{BB962C8B-B14F-4D97-AF65-F5344CB8AC3E}">
        <p14:creationId xmlns:p14="http://schemas.microsoft.com/office/powerpoint/2010/main" val="3747563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14</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Title 1"/>
          <p:cNvSpPr>
            <a:spLocks noGrp="1"/>
          </p:cNvSpPr>
          <p:nvPr>
            <p:ph type="title" idx="4294967295"/>
          </p:nvPr>
        </p:nvSpPr>
        <p:spPr>
          <a:xfrm>
            <a:off x="450273" y="2996952"/>
            <a:ext cx="8229600" cy="1143000"/>
          </a:xfrm>
        </p:spPr>
        <p:txBody>
          <a:bodyPr>
            <a:noAutofit/>
          </a:bodyPr>
          <a:lstStyle/>
          <a:p>
            <a:pPr lvl="1" algn="ctr" rtl="0">
              <a:spcBef>
                <a:spcPct val="0"/>
              </a:spcBef>
            </a:pPr>
            <a:r>
              <a:rPr lang="en-US" sz="7200" b="1" dirty="0">
                <a:solidFill>
                  <a:schemeClr val="tx1">
                    <a:lumMod val="95000"/>
                    <a:lumOff val="5000"/>
                  </a:schemeClr>
                </a:solidFill>
                <a:latin typeface="Times New Roman" panose="02020603050405020304" pitchFamily="18" charset="0"/>
                <a:cs typeface="Times New Roman" panose="02020603050405020304" pitchFamily="18" charset="0"/>
              </a:rPr>
              <a:t>THANK</a:t>
            </a:r>
            <a:r>
              <a:rPr lang="en-US" sz="7200" b="1" dirty="0">
                <a:solidFill>
                  <a:schemeClr val="tx1">
                    <a:lumMod val="95000"/>
                    <a:lumOff val="5000"/>
                  </a:schemeClr>
                </a:solidFill>
                <a:latin typeface="Algerian" pitchFamily="82" charset="0"/>
                <a:cs typeface="Arial" panose="020B0604020202020204" pitchFamily="34" charset="0"/>
              </a:rPr>
              <a:t> </a:t>
            </a:r>
            <a:r>
              <a:rPr lang="en-US" sz="7200" b="1" dirty="0">
                <a:solidFill>
                  <a:schemeClr val="tx1">
                    <a:lumMod val="95000"/>
                    <a:lumOff val="5000"/>
                  </a:schemeClr>
                </a:solidFill>
                <a:latin typeface="Times New Roman" panose="02020603050405020304" pitchFamily="18" charset="0"/>
                <a:cs typeface="Times New Roman" panose="02020603050405020304" pitchFamily="18" charset="0"/>
              </a:rPr>
              <a:t>YOU</a:t>
            </a:r>
            <a:br>
              <a:rPr lang="en-US" sz="7200" b="1" dirty="0">
                <a:solidFill>
                  <a:schemeClr val="accent1">
                    <a:lumMod val="50000"/>
                  </a:schemeClr>
                </a:solidFill>
                <a:latin typeface="Algerian" pitchFamily="82" charset="0"/>
                <a:cs typeface="Arial" panose="020B0604020202020204" pitchFamily="34" charset="0"/>
              </a:rPr>
            </a:br>
            <a:endParaRPr lang="en-IN" sz="7200" dirty="0">
              <a:latin typeface="Algerian" pitchFamily="82" charset="0"/>
            </a:endParaRPr>
          </a:p>
        </p:txBody>
      </p:sp>
      <p:grpSp>
        <p:nvGrpSpPr>
          <p:cNvPr id="12" name="Group 11"/>
          <p:cNvGrpSpPr/>
          <p:nvPr/>
        </p:nvGrpSpPr>
        <p:grpSpPr>
          <a:xfrm>
            <a:off x="0" y="6324600"/>
            <a:ext cx="9144000" cy="533400"/>
            <a:chOff x="0" y="6324600"/>
            <a:chExt cx="9144000" cy="533400"/>
          </a:xfrm>
        </p:grpSpPr>
        <p:pic>
          <p:nvPicPr>
            <p:cNvPr id="13" name="Picture 2"/>
            <p:cNvPicPr>
              <a:picLocks noChangeAspect="1" noChangeArrowheads="1"/>
            </p:cNvPicPr>
            <p:nvPr/>
          </p:nvPicPr>
          <p:blipFill>
            <a:blip r:embed="rId3"/>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4"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pic>
        <p:nvPicPr>
          <p:cNvPr id="15" name="Google Shape;86;p1" descr="download.jpg"/>
          <p:cNvPicPr preferRelativeResize="0"/>
          <p:nvPr/>
        </p:nvPicPr>
        <p:blipFill rotWithShape="1">
          <a:blip r:embed="rId5">
            <a:alphaModFix/>
          </a:blip>
          <a:srcRect/>
          <a:stretch/>
        </p:blipFill>
        <p:spPr>
          <a:xfrm>
            <a:off x="0" y="6237312"/>
            <a:ext cx="870843" cy="578452"/>
          </a:xfrm>
          <a:prstGeom prst="rect">
            <a:avLst/>
          </a:prstGeom>
          <a:noFill/>
          <a:ln>
            <a:noFill/>
          </a:ln>
        </p:spPr>
      </p:pic>
      <p:sp>
        <p:nvSpPr>
          <p:cNvPr id="20" name="Footer Placeholder 10"/>
          <p:cNvSpPr txBox="1">
            <a:spLocks/>
          </p:cNvSpPr>
          <p:nvPr/>
        </p:nvSpPr>
        <p:spPr>
          <a:xfrm>
            <a:off x="3276600" y="6324602"/>
            <a:ext cx="2895600" cy="54927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err="1">
                <a:solidFill>
                  <a:schemeClr val="bg1"/>
                </a:solidFill>
                <a:latin typeface="Times New Roman" pitchFamily="18" charset="0"/>
                <a:cs typeface="Times New Roman" pitchFamily="18" charset="0"/>
              </a:rPr>
              <a:t>Dept</a:t>
            </a:r>
            <a:r>
              <a:rPr lang="en-US" sz="2000" b="1" dirty="0">
                <a:solidFill>
                  <a:schemeClr val="bg1"/>
                </a:solidFill>
                <a:latin typeface="Times New Roman" pitchFamily="18" charset="0"/>
                <a:cs typeface="Times New Roman" pitchFamily="18" charset="0"/>
              </a:rPr>
              <a:t> of CSE</a:t>
            </a:r>
          </a:p>
        </p:txBody>
      </p:sp>
    </p:spTree>
    <p:extLst>
      <p:ext uri="{BB962C8B-B14F-4D97-AF65-F5344CB8AC3E}">
        <p14:creationId xmlns:p14="http://schemas.microsoft.com/office/powerpoint/2010/main" val="17031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2</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CSE</a:t>
            </a:r>
          </a:p>
        </p:txBody>
      </p:sp>
      <p:sp>
        <p:nvSpPr>
          <p:cNvPr id="14" name="Title 8"/>
          <p:cNvSpPr>
            <a:spLocks noGrp="1"/>
          </p:cNvSpPr>
          <p:nvPr>
            <p:ph type="title"/>
          </p:nvPr>
        </p:nvSpPr>
        <p:spPr>
          <a:xfrm>
            <a:off x="288582" y="83127"/>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Abstract</a:t>
            </a:r>
          </a:p>
        </p:txBody>
      </p:sp>
      <p:pic>
        <p:nvPicPr>
          <p:cNvPr id="13" name="Google Shape;86;p1" descr="download.jpg"/>
          <p:cNvPicPr preferRelativeResize="0"/>
          <p:nvPr/>
        </p:nvPicPr>
        <p:blipFill rotWithShape="1">
          <a:blip r:embed="rId5">
            <a:alphaModFix/>
          </a:blip>
          <a:srcRect/>
          <a:stretch/>
        </p:blipFill>
        <p:spPr>
          <a:xfrm>
            <a:off x="78755" y="6237312"/>
            <a:ext cx="792088" cy="578452"/>
          </a:xfrm>
          <a:prstGeom prst="rect">
            <a:avLst/>
          </a:prstGeom>
          <a:noFill/>
          <a:ln>
            <a:noFill/>
          </a:ln>
        </p:spPr>
      </p:pic>
      <p:sp>
        <p:nvSpPr>
          <p:cNvPr id="2" name="TextBox 1">
            <a:extLst>
              <a:ext uri="{FF2B5EF4-FFF2-40B4-BE49-F238E27FC236}">
                <a16:creationId xmlns:a16="http://schemas.microsoft.com/office/drawing/2014/main" id="{9512F668-2D4E-6307-173C-8F4F9A4E1A6A}"/>
              </a:ext>
            </a:extLst>
          </p:cNvPr>
          <p:cNvSpPr txBox="1"/>
          <p:nvPr/>
        </p:nvSpPr>
        <p:spPr>
          <a:xfrm>
            <a:off x="259808" y="1005840"/>
            <a:ext cx="8757920" cy="501194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b="0" i="0" u="none" strike="noStrike" baseline="0" dirty="0">
                <a:latin typeface="Times New Roman" panose="02020603050405020304" pitchFamily="18" charset="0"/>
                <a:cs typeface="Times New Roman" panose="02020603050405020304" pitchFamily="18" charset="0"/>
              </a:rPr>
              <a:t>software industry has experienced rapid expansion in recent years, with software development now essential to the success of many multinational corporations.</a:t>
            </a:r>
          </a:p>
          <a:p>
            <a:pPr marL="285750" indent="-285750">
              <a:lnSpc>
                <a:spcPct val="150000"/>
              </a:lnSpc>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Cost and effort calculations significantly impact the development</a:t>
            </a:r>
          </a:p>
          <a:p>
            <a:pPr>
              <a:lnSpc>
                <a:spcPct val="150000"/>
              </a:lnSpc>
            </a:pPr>
            <a:r>
              <a:rPr lang="en-US" sz="240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process and client needs, and project failure is often caused by </a:t>
            </a:r>
          </a:p>
          <a:p>
            <a:pPr>
              <a:lnSpc>
                <a:spcPct val="150000"/>
              </a:lnSpc>
            </a:pPr>
            <a:r>
              <a:rPr lang="en-US" sz="2400" b="0" i="0" u="none" strike="noStrike" baseline="0" dirty="0">
                <a:latin typeface="Times New Roman" panose="02020603050405020304" pitchFamily="18" charset="0"/>
                <a:cs typeface="Times New Roman" panose="02020603050405020304" pitchFamily="18" charset="0"/>
              </a:rPr>
              <a:t>     errors in job estimating.</a:t>
            </a:r>
            <a:endParaRPr lang="en-IN"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solidFill>
                  <a:srgbClr val="1F1F1F"/>
                </a:solidFill>
                <a:effectLst/>
                <a:latin typeface="Times New Roman" panose="02020603050405020304" pitchFamily="18" charset="0"/>
                <a:ea typeface="Calibri" panose="020F0502020204030204" pitchFamily="34" charset="0"/>
              </a:rPr>
              <a:t>The ML model will be evaluated on its ability to predict effort accurately for new projects, with a focus on improving the accuracy of time, budget, member, and module estimations. </a:t>
            </a:r>
            <a:endParaRPr lang="en-US" sz="24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400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3</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err="1">
                <a:solidFill>
                  <a:schemeClr val="bg1"/>
                </a:solidFill>
                <a:latin typeface="Times New Roman" pitchFamily="18" charset="0"/>
                <a:cs typeface="Times New Roman" pitchFamily="18" charset="0"/>
              </a:rPr>
              <a:t>Dept</a:t>
            </a:r>
            <a:r>
              <a:rPr lang="en-US" sz="2000" b="1" dirty="0">
                <a:solidFill>
                  <a:schemeClr val="bg1"/>
                </a:solidFill>
                <a:latin typeface="Times New Roman" pitchFamily="18" charset="0"/>
                <a:cs typeface="Times New Roman" pitchFamily="18" charset="0"/>
              </a:rPr>
              <a:t> of CSE</a:t>
            </a:r>
          </a:p>
        </p:txBody>
      </p:sp>
      <p:sp>
        <p:nvSpPr>
          <p:cNvPr id="14" name="Title 8"/>
          <p:cNvSpPr>
            <a:spLocks noGrp="1"/>
          </p:cNvSpPr>
          <p:nvPr>
            <p:ph type="title"/>
          </p:nvPr>
        </p:nvSpPr>
        <p:spPr>
          <a:xfrm>
            <a:off x="24422" y="366475"/>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Introduction</a:t>
            </a:r>
          </a:p>
        </p:txBody>
      </p:sp>
      <p:sp>
        <p:nvSpPr>
          <p:cNvPr id="15" name="Content Placeholder 9"/>
          <p:cNvSpPr>
            <a:spLocks noGrp="1"/>
          </p:cNvSpPr>
          <p:nvPr>
            <p:ph sz="quarter" idx="1"/>
          </p:nvPr>
        </p:nvSpPr>
        <p:spPr>
          <a:xfrm>
            <a:off x="341785" y="2649027"/>
            <a:ext cx="8458200" cy="3375762"/>
          </a:xfrm>
        </p:spPr>
        <p:txBody>
          <a:bodyPr anchor="ctr">
            <a:noAutofit/>
          </a:bodyPr>
          <a:lstStyle/>
          <a:p>
            <a:pPr marL="22860" lvl="1" indent="0">
              <a:lnSpc>
                <a:spcPct val="150000"/>
              </a:lnSpc>
              <a:spcAft>
                <a:spcPts val="600"/>
              </a:spcAft>
              <a:buNone/>
            </a:pPr>
            <a:endParaRPr lang="en-IN" sz="1600" dirty="0">
              <a:latin typeface="Times New Roman" panose="02020603050405020304" pitchFamily="18" charset="0"/>
              <a:cs typeface="Times New Roman" panose="02020603050405020304" pitchFamily="18" charset="0"/>
            </a:endParaRPr>
          </a:p>
          <a:p>
            <a:pPr marL="480060" lvl="1" indent="-457200">
              <a:spcAft>
                <a:spcPts val="600"/>
              </a:spcAft>
              <a:buFont typeface="Arial" panose="020B0604020202020204" pitchFamily="34" charset="0"/>
              <a:buChar char="•"/>
            </a:pPr>
            <a:r>
              <a:rPr lang="en-US" sz="2400" dirty="0">
                <a:solidFill>
                  <a:srgbClr val="1F1F1F"/>
                </a:solidFill>
                <a:effectLst/>
                <a:latin typeface="Times New Roman" panose="02020603050405020304" pitchFamily="18" charset="0"/>
                <a:ea typeface="Calibri" panose="020F0502020204030204" pitchFamily="34" charset="0"/>
              </a:rPr>
              <a:t>In the dynamic realm of software development, accurately estimating effort is crucial for successful project completion within the constraints of time, budget, and resources. </a:t>
            </a:r>
          </a:p>
          <a:p>
            <a:pPr marL="480060" lvl="1" indent="-457200">
              <a:spcAft>
                <a:spcPts val="600"/>
              </a:spcAft>
              <a:buFont typeface="Arial" panose="020B0604020202020204" pitchFamily="34" charset="0"/>
              <a:buChar char="•"/>
            </a:pPr>
            <a:r>
              <a:rPr lang="en-US" sz="2400" dirty="0">
                <a:solidFill>
                  <a:srgbClr val="1F1F1F"/>
                </a:solidFill>
                <a:effectLst/>
                <a:latin typeface="Times New Roman" panose="02020603050405020304" pitchFamily="18" charset="0"/>
                <a:ea typeface="Calibri" panose="020F0502020204030204" pitchFamily="34" charset="0"/>
              </a:rPr>
              <a:t>Traditional effort estimation methods often fall short due to their subjective nature and inability to capture the complex interplay of factors that influence development effort. </a:t>
            </a:r>
          </a:p>
          <a:p>
            <a:pPr marL="480060" lvl="1" indent="-457200">
              <a:spcAft>
                <a:spcPts val="600"/>
              </a:spcAft>
              <a:buFont typeface="Arial" panose="020B0604020202020204" pitchFamily="34" charset="0"/>
              <a:buChar char="•"/>
            </a:pPr>
            <a:r>
              <a:rPr lang="en-US" sz="2400" dirty="0">
                <a:solidFill>
                  <a:srgbClr val="1F1F1F"/>
                </a:solidFill>
                <a:effectLst/>
                <a:latin typeface="Times New Roman" panose="02020603050405020304" pitchFamily="18" charset="0"/>
                <a:ea typeface="Calibri" panose="020F0502020204030204" pitchFamily="34" charset="0"/>
              </a:rPr>
              <a:t>This project aims to develop and optimize an ML model for software effort estimation, considering factors such as project size, complexity, team size, and module dependencies. </a:t>
            </a: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a:solidFill>
                <a:schemeClr val="accent1">
                  <a:lumMod val="50000"/>
                </a:schemeClr>
              </a:solidFill>
              <a:latin typeface="Arial" panose="020B0604020202020204" pitchFamily="34" charset="0"/>
              <a:cs typeface="Arial" panose="020B0604020202020204" pitchFamily="34" charset="0"/>
            </a:endParaRPr>
          </a:p>
          <a:p>
            <a:pPr marL="22860" lvl="1" indent="0">
              <a:lnSpc>
                <a:spcPct val="150000"/>
              </a:lnSpc>
              <a:spcAft>
                <a:spcPts val="600"/>
              </a:spcAft>
              <a:buNone/>
            </a:pP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b="1" dirty="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a:solidFill>
                <a:schemeClr val="accent1">
                  <a:lumMod val="50000"/>
                </a:schemeClr>
              </a:solidFill>
            </a:endParaRPr>
          </a:p>
        </p:txBody>
      </p:sp>
      <p:pic>
        <p:nvPicPr>
          <p:cNvPr id="12" name="Google Shape;86;p1" descr="download.jpg"/>
          <p:cNvPicPr preferRelativeResize="0"/>
          <p:nvPr/>
        </p:nvPicPr>
        <p:blipFill rotWithShape="1">
          <a:blip r:embed="rId5">
            <a:alphaModFix/>
          </a:blip>
          <a:srcRect/>
          <a:stretch/>
        </p:blipFill>
        <p:spPr>
          <a:xfrm>
            <a:off x="1" y="6324600"/>
            <a:ext cx="683568" cy="491164"/>
          </a:xfrm>
          <a:prstGeom prst="rect">
            <a:avLst/>
          </a:prstGeom>
          <a:noFill/>
          <a:ln>
            <a:noFill/>
          </a:ln>
        </p:spPr>
      </p:pic>
      <p:sp>
        <p:nvSpPr>
          <p:cNvPr id="2" name="TextBox 1">
            <a:extLst>
              <a:ext uri="{FF2B5EF4-FFF2-40B4-BE49-F238E27FC236}">
                <a16:creationId xmlns:a16="http://schemas.microsoft.com/office/drawing/2014/main" id="{96121E6D-5356-7E72-DCC1-D53C4CD5FEEB}"/>
              </a:ext>
            </a:extLst>
          </p:cNvPr>
          <p:cNvSpPr txBox="1"/>
          <p:nvPr/>
        </p:nvSpPr>
        <p:spPr>
          <a:xfrm>
            <a:off x="421640" y="1479462"/>
            <a:ext cx="83820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344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4</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CSE</a:t>
            </a:r>
          </a:p>
        </p:txBody>
      </p:sp>
      <p:sp>
        <p:nvSpPr>
          <p:cNvPr id="14" name="Title 8"/>
          <p:cNvSpPr>
            <a:spLocks noGrp="1"/>
          </p:cNvSpPr>
          <p:nvPr>
            <p:ph type="title"/>
          </p:nvPr>
        </p:nvSpPr>
        <p:spPr>
          <a:xfrm>
            <a:off x="288582" y="83127"/>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Literature Survey</a:t>
            </a:r>
          </a:p>
        </p:txBody>
      </p:sp>
      <p:sp>
        <p:nvSpPr>
          <p:cNvPr id="15" name="Content Placeholder 9"/>
          <p:cNvSpPr>
            <a:spLocks noGrp="1"/>
          </p:cNvSpPr>
          <p:nvPr>
            <p:ph sz="quarter" idx="1"/>
          </p:nvPr>
        </p:nvSpPr>
        <p:spPr>
          <a:xfrm>
            <a:off x="238944" y="738471"/>
            <a:ext cx="8447856" cy="5184576"/>
          </a:xfrm>
        </p:spPr>
        <p:txBody>
          <a:bodyPr anchor="ctr">
            <a:noAutofit/>
          </a:bodyPr>
          <a:lstStyle/>
          <a:p>
            <a:pPr marL="22860" lvl="1" indent="0">
              <a:lnSpc>
                <a:spcPct val="150000"/>
              </a:lnSpc>
              <a:spcAft>
                <a:spcPts val="600"/>
              </a:spcAft>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a:solidFill>
                <a:schemeClr val="accent1">
                  <a:lumMod val="50000"/>
                </a:schemeClr>
              </a:solidFill>
            </a:endParaRPr>
          </a:p>
        </p:txBody>
      </p:sp>
      <p:graphicFrame>
        <p:nvGraphicFramePr>
          <p:cNvPr id="2" name="Table 1"/>
          <p:cNvGraphicFramePr>
            <a:graphicFrameLocks noGrp="1"/>
          </p:cNvGraphicFramePr>
          <p:nvPr/>
        </p:nvGraphicFramePr>
        <p:xfrm>
          <a:off x="156592" y="703536"/>
          <a:ext cx="8748464" cy="6004570"/>
        </p:xfrm>
        <a:graphic>
          <a:graphicData uri="http://schemas.openxmlformats.org/drawingml/2006/table">
            <a:tbl>
              <a:tblPr firstRow="1" bandRow="1">
                <a:tableStyleId>{5940675A-B579-460E-94D1-54222C63F5DA}</a:tableStyleId>
              </a:tblPr>
              <a:tblGrid>
                <a:gridCol w="2609191">
                  <a:extLst>
                    <a:ext uri="{9D8B030D-6E8A-4147-A177-3AD203B41FA5}">
                      <a16:colId xmlns:a16="http://schemas.microsoft.com/office/drawing/2014/main" val="20000"/>
                    </a:ext>
                  </a:extLst>
                </a:gridCol>
                <a:gridCol w="4258276">
                  <a:extLst>
                    <a:ext uri="{9D8B030D-6E8A-4147-A177-3AD203B41FA5}">
                      <a16:colId xmlns:a16="http://schemas.microsoft.com/office/drawing/2014/main" val="20001"/>
                    </a:ext>
                  </a:extLst>
                </a:gridCol>
                <a:gridCol w="1880997">
                  <a:extLst>
                    <a:ext uri="{9D8B030D-6E8A-4147-A177-3AD203B41FA5}">
                      <a16:colId xmlns:a16="http://schemas.microsoft.com/office/drawing/2014/main" val="20002"/>
                    </a:ext>
                  </a:extLst>
                </a:gridCol>
              </a:tblGrid>
              <a:tr h="1340746">
                <a:tc>
                  <a:txBody>
                    <a:bodyPr/>
                    <a:lstStyle/>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Title</a:t>
                      </a:r>
                      <a:r>
                        <a:rPr lang="en-IN" sz="2000" b="1" baseline="0" dirty="0">
                          <a:latin typeface="Times New Roman" pitchFamily="18" charset="0"/>
                          <a:cs typeface="Times New Roman" pitchFamily="18" charset="0"/>
                        </a:rPr>
                        <a:t> of The paper</a:t>
                      </a:r>
                      <a:endParaRPr lang="en-IN" sz="2000" b="1" dirty="0">
                        <a:latin typeface="Times New Roman" pitchFamily="18" charset="0"/>
                        <a:cs typeface="Times New Roman" pitchFamily="18" charset="0"/>
                      </a:endParaRPr>
                    </a:p>
                  </a:txBody>
                  <a:tcPr/>
                </a:tc>
                <a:tc>
                  <a:txBody>
                    <a:bodyPr/>
                    <a:lstStyle/>
                    <a:p>
                      <a:endParaRPr lang="en-IN" sz="2000"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Description</a:t>
                      </a:r>
                    </a:p>
                  </a:txBody>
                  <a:tcPr/>
                </a:tc>
                <a:tc>
                  <a:txBody>
                    <a:bodyPr/>
                    <a:lstStyle/>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Publication details</a:t>
                      </a:r>
                    </a:p>
                  </a:txBody>
                  <a:tcPr/>
                </a:tc>
                <a:extLst>
                  <a:ext uri="{0D108BD9-81ED-4DB2-BD59-A6C34878D82A}">
                    <a16:rowId xmlns:a16="http://schemas.microsoft.com/office/drawing/2014/main" val="10000"/>
                  </a:ext>
                </a:extLst>
              </a:tr>
              <a:tr h="1889601">
                <a:tc>
                  <a:txBody>
                    <a:bodyPr/>
                    <a:lstStyle/>
                    <a:p>
                      <a:r>
                        <a:rPr lang="en-IN" sz="1800" dirty="0">
                          <a:latin typeface="Times New Roman" pitchFamily="18" charset="0"/>
                          <a:cs typeface="Times New Roman" pitchFamily="18" charset="0"/>
                        </a:rPr>
                        <a:t>Heterogeneous Ensemble Model to Optimize Software Effort Estimation Accuracy</a:t>
                      </a:r>
                    </a:p>
                  </a:txBody>
                  <a:tcPr anchor="ctr"/>
                </a:tc>
                <a:tc>
                  <a:txBody>
                    <a:bodyPr/>
                    <a:lstStyle/>
                    <a:p>
                      <a:pPr algn="l"/>
                      <a:r>
                        <a:rPr lang="en-US" sz="1800" spc="0" dirty="0">
                          <a:latin typeface="Times New Roman" pitchFamily="18" charset="0"/>
                          <a:cs typeface="Times New Roman" pitchFamily="18" charset="0"/>
                        </a:rPr>
                        <a:t>This paper is essential for planning and allocating resources, setting project timelines, and communicating project progress to stakeholders. Several approaches to software effort estimation exist, including expert judgment, algorithmic methods, and machine learning techniques. </a:t>
                      </a:r>
                      <a:endParaRPr lang="en-IN" sz="1800" spc="0" dirty="0">
                        <a:latin typeface="Times New Roman" pitchFamily="18" charset="0"/>
                        <a:cs typeface="Times New Roman" pitchFamily="18" charset="0"/>
                      </a:endParaRPr>
                    </a:p>
                  </a:txBody>
                  <a:tcPr anchor="ctr"/>
                </a:tc>
                <a:tc>
                  <a:txBody>
                    <a:bodyPr/>
                    <a:lstStyle/>
                    <a:p>
                      <a:r>
                        <a:rPr lang="en-US" dirty="0">
                          <a:latin typeface="Times New Roman" pitchFamily="18" charset="0"/>
                          <a:cs typeface="Times New Roman" pitchFamily="18" charset="0"/>
                        </a:rPr>
                        <a:t>IEEE 2023</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377824">
                <a:tc>
                  <a:txBody>
                    <a:bodyPr/>
                    <a:lstStyle/>
                    <a:p>
                      <a:pPr algn="l"/>
                      <a:r>
                        <a:rPr lang="en-US" dirty="0">
                          <a:latin typeface="Times New Roman" pitchFamily="18" charset="0"/>
                          <a:cs typeface="Times New Roman" pitchFamily="18" charset="0"/>
                        </a:rPr>
                        <a:t>Empirical Study of Homogeneous and Heterogeneous Ensemble Models for Software Development Effort </a:t>
                      </a:r>
                      <a:endParaRPr lang="en-IN" dirty="0">
                        <a:latin typeface="Times New Roman" pitchFamily="18" charset="0"/>
                        <a:cs typeface="Times New Roman"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Thus,this</a:t>
                      </a:r>
                      <a:r>
                        <a:rPr lang="en-US" dirty="0">
                          <a:latin typeface="Times New Roman" panose="02020603050405020304" pitchFamily="18" charset="0"/>
                          <a:cs typeface="Times New Roman" panose="02020603050405020304" pitchFamily="18" charset="0"/>
                        </a:rPr>
                        <a:t> paper </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developed different homogeneous and heterogeneous ensembles of some optimized hybrid of computational intelligence models for software development effort estimation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IEEE 2023</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pic>
        <p:nvPicPr>
          <p:cNvPr id="12" name="Google Shape;86;p1" descr="download.jpg"/>
          <p:cNvPicPr preferRelativeResize="0"/>
          <p:nvPr/>
        </p:nvPicPr>
        <p:blipFill rotWithShape="1">
          <a:blip r:embed="rId5">
            <a:alphaModFix/>
          </a:blip>
          <a:srcRect/>
          <a:stretch/>
        </p:blipFill>
        <p:spPr>
          <a:xfrm>
            <a:off x="0" y="6237312"/>
            <a:ext cx="870843" cy="578452"/>
          </a:xfrm>
          <a:prstGeom prst="rect">
            <a:avLst/>
          </a:prstGeom>
          <a:noFill/>
          <a:ln>
            <a:noFill/>
          </a:ln>
        </p:spPr>
      </p:pic>
    </p:spTree>
    <p:extLst>
      <p:ext uri="{BB962C8B-B14F-4D97-AF65-F5344CB8AC3E}">
        <p14:creationId xmlns:p14="http://schemas.microsoft.com/office/powerpoint/2010/main" val="210776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5</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288582" y="83127"/>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Existing System</a:t>
            </a:r>
          </a:p>
        </p:txBody>
      </p:sp>
      <p:sp>
        <p:nvSpPr>
          <p:cNvPr id="15" name="Content Placeholder 9"/>
          <p:cNvSpPr>
            <a:spLocks noGrp="1"/>
          </p:cNvSpPr>
          <p:nvPr>
            <p:ph sz="quarter" idx="1"/>
          </p:nvPr>
        </p:nvSpPr>
        <p:spPr>
          <a:xfrm>
            <a:off x="197962" y="886377"/>
            <a:ext cx="8644379" cy="5350935"/>
          </a:xfrm>
        </p:spPr>
        <p:txBody>
          <a:bodyPr anchor="ctr">
            <a:noAutofit/>
          </a:bodyPr>
          <a:lstStyle/>
          <a:p>
            <a:pPr marL="480060" lvl="1" indent="-457200">
              <a:lnSpc>
                <a:spcPct val="150000"/>
              </a:lnSpc>
              <a:spcAft>
                <a:spcPts val="600"/>
              </a:spcAft>
              <a:buFont typeface="Wingdings" pitchFamily="2" charset="2"/>
              <a:buChar char="ü"/>
            </a:pPr>
            <a:endParaRPr lang="en-US" sz="2400" dirty="0">
              <a:solidFill>
                <a:schemeClr val="tx1">
                  <a:lumMod val="95000"/>
                  <a:lumOff val="5000"/>
                </a:schemeClr>
              </a:solidFill>
              <a:latin typeface="Times New Roman" pitchFamily="18" charset="0"/>
              <a:cs typeface="Times New Roman" pitchFamily="18" charset="0"/>
            </a:endParaRPr>
          </a:p>
          <a:p>
            <a:pPr marL="22860" lvl="1" indent="0">
              <a:lnSpc>
                <a:spcPct val="150000"/>
              </a:lnSpc>
              <a:spcAft>
                <a:spcPts val="600"/>
              </a:spcAft>
              <a:buNone/>
            </a:pPr>
            <a:endParaRPr lang="en-IN" sz="2400" dirty="0">
              <a:latin typeface="Times New Roman" panose="02020603050405020304" pitchFamily="18" charset="0"/>
              <a:cs typeface="Times New Roman" panose="02020603050405020304" pitchFamily="18" charset="0"/>
            </a:endParaRPr>
          </a:p>
          <a:p>
            <a:pPr marL="480060" lvl="1" indent="-457200">
              <a:lnSpc>
                <a:spcPct val="150000"/>
              </a:lnSpc>
              <a:spcAft>
                <a:spcPts val="600"/>
              </a:spcAft>
              <a:buFont typeface="Wingdings" pitchFamily="2" charset="2"/>
              <a:buChar char="ü"/>
            </a:pPr>
            <a:endParaRPr lang="en-US" sz="16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a:solidFill>
                <a:schemeClr val="tx1">
                  <a:lumMod val="95000"/>
                  <a:lumOff val="5000"/>
                </a:schemeClr>
              </a:solidFill>
              <a:latin typeface="Times New Roman" pitchFamily="18" charset="0"/>
              <a:cs typeface="Times New Roman" pitchFamily="18" charset="0"/>
            </a:endParaRPr>
          </a:p>
          <a:p>
            <a:pPr marL="22860" lvl="1" indent="0">
              <a:lnSpc>
                <a:spcPct val="150000"/>
              </a:lnSpc>
              <a:spcAft>
                <a:spcPts val="600"/>
              </a:spcAft>
              <a:buNone/>
            </a:pP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a:solidFill>
                <a:schemeClr val="tx1">
                  <a:lumMod val="95000"/>
                  <a:lumOff val="5000"/>
                </a:schemeClr>
              </a:solidFill>
              <a:latin typeface="Times New Roman" pitchFamily="18" charset="0"/>
              <a:cs typeface="Times New Roman" pitchFamily="18" charset="0"/>
            </a:endParaRPr>
          </a:p>
          <a:p>
            <a:pPr marL="22860" lvl="1" indent="0" algn="just">
              <a:lnSpc>
                <a:spcPct val="150000"/>
              </a:lnSpc>
              <a:spcAft>
                <a:spcPts val="600"/>
              </a:spcAft>
              <a:buNone/>
            </a:pPr>
            <a:endParaRPr lang="en-US" b="1" dirty="0">
              <a:solidFill>
                <a:schemeClr val="accent1">
                  <a:lumMod val="50000"/>
                </a:schemeClr>
              </a:solidFill>
            </a:endParaRPr>
          </a:p>
        </p:txBody>
      </p:sp>
      <p:grpSp>
        <p:nvGrpSpPr>
          <p:cNvPr id="22" name="Group 21"/>
          <p:cNvGrpSpPr/>
          <p:nvPr/>
        </p:nvGrpSpPr>
        <p:grpSpPr>
          <a:xfrm>
            <a:off x="0" y="6324600"/>
            <a:ext cx="9144000" cy="533400"/>
            <a:chOff x="0" y="6324600"/>
            <a:chExt cx="9144000" cy="533400"/>
          </a:xfrm>
        </p:grpSpPr>
        <p:pic>
          <p:nvPicPr>
            <p:cNvPr id="23" name="Picture 2"/>
            <p:cNvPicPr>
              <a:picLocks noChangeAspect="1" noChangeArrowheads="1"/>
            </p:cNvPicPr>
            <p:nvPr/>
          </p:nvPicPr>
          <p:blipFill>
            <a:blip r:embed="rId3"/>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24"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2" name="Rectangle 1"/>
          <p:cNvSpPr/>
          <p:nvPr/>
        </p:nvSpPr>
        <p:spPr>
          <a:xfrm>
            <a:off x="3940314" y="6406634"/>
            <a:ext cx="1415772" cy="369332"/>
          </a:xfrm>
          <a:prstGeom prst="rect">
            <a:avLst/>
          </a:prstGeom>
        </p:spPr>
        <p:txBody>
          <a:bodyPr wrap="none">
            <a:spAutoFit/>
          </a:bodyPr>
          <a:lstStyle/>
          <a:p>
            <a:r>
              <a:rPr lang="en-US" b="1" dirty="0" err="1">
                <a:solidFill>
                  <a:schemeClr val="bg1"/>
                </a:solidFill>
                <a:latin typeface="Times New Roman" pitchFamily="18" charset="0"/>
                <a:cs typeface="Times New Roman" pitchFamily="18" charset="0"/>
              </a:rPr>
              <a:t>Dept</a:t>
            </a:r>
            <a:r>
              <a:rPr lang="en-US" b="1" dirty="0">
                <a:solidFill>
                  <a:schemeClr val="bg1"/>
                </a:solidFill>
                <a:latin typeface="Times New Roman" pitchFamily="18" charset="0"/>
                <a:cs typeface="Times New Roman" pitchFamily="18" charset="0"/>
              </a:rPr>
              <a:t> of CSE</a:t>
            </a:r>
          </a:p>
        </p:txBody>
      </p:sp>
      <p:pic>
        <p:nvPicPr>
          <p:cNvPr id="26" name="Google Shape;86;p1" descr="download.jpg"/>
          <p:cNvPicPr preferRelativeResize="0"/>
          <p:nvPr/>
        </p:nvPicPr>
        <p:blipFill rotWithShape="1">
          <a:blip r:embed="rId5">
            <a:alphaModFix/>
          </a:blip>
          <a:srcRect/>
          <a:stretch/>
        </p:blipFill>
        <p:spPr>
          <a:xfrm>
            <a:off x="0" y="6237312"/>
            <a:ext cx="870843" cy="578452"/>
          </a:xfrm>
          <a:prstGeom prst="rect">
            <a:avLst/>
          </a:prstGeom>
          <a:noFill/>
          <a:ln>
            <a:noFill/>
          </a:ln>
        </p:spPr>
      </p:pic>
      <p:sp>
        <p:nvSpPr>
          <p:cNvPr id="5" name="TextBox 4">
            <a:extLst>
              <a:ext uri="{FF2B5EF4-FFF2-40B4-BE49-F238E27FC236}">
                <a16:creationId xmlns:a16="http://schemas.microsoft.com/office/drawing/2014/main" id="{649BB3AE-1195-52AB-22E4-478BC9524A2F}"/>
              </a:ext>
            </a:extLst>
          </p:cNvPr>
          <p:cNvSpPr txBox="1"/>
          <p:nvPr/>
        </p:nvSpPr>
        <p:spPr>
          <a:xfrm>
            <a:off x="631595" y="726228"/>
            <a:ext cx="7484883" cy="50119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spc="0" dirty="0">
                <a:latin typeface="Times New Roman" pitchFamily="18" charset="0"/>
                <a:cs typeface="Times New Roman" pitchFamily="18" charset="0"/>
              </a:rPr>
              <a:t>This </a:t>
            </a:r>
            <a:r>
              <a:rPr lang="en-IN" sz="2400" dirty="0">
                <a:latin typeface="Times New Roman" pitchFamily="18" charset="0"/>
                <a:cs typeface="Times New Roman" pitchFamily="18" charset="0"/>
              </a:rPr>
              <a:t>Ensemble</a:t>
            </a:r>
            <a:r>
              <a:rPr lang="en-US" sz="2400" spc="0" dirty="0">
                <a:latin typeface="Times New Roman" pitchFamily="18" charset="0"/>
                <a:cs typeface="Times New Roman" pitchFamily="18" charset="0"/>
              </a:rPr>
              <a:t> model is essential for planning and allocating resources, setting project timelines, and communicating project progress to stakeholders. Several approaches to software effort estimation exist, including expert judgment, algorithmic methods.</a:t>
            </a:r>
            <a:endParaRPr lang="en-IN" sz="2400" b="0" i="0" u="none" strike="noStrike" baseline="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The quality and maintainability of software projects could suffer from an underestimation of tasks (such as testing and documentation) that were to be abandoned or more staff were to be hired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443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6237312"/>
            <a:ext cx="9144000" cy="533400"/>
            <a:chOff x="0" y="6324600"/>
            <a:chExt cx="9144000" cy="533400"/>
          </a:xfrm>
        </p:grpSpPr>
        <p:pic>
          <p:nvPicPr>
            <p:cNvPr id="17" name="Picture 2"/>
            <p:cNvPicPr>
              <a:picLocks noChangeAspect="1" noChangeArrowheads="1"/>
            </p:cNvPicPr>
            <p:nvPr/>
          </p:nvPicPr>
          <p:blipFill>
            <a:blip r:embed="rId3"/>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r>
              <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7</a:t>
            </a: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CSE</a:t>
            </a:r>
          </a:p>
        </p:txBody>
      </p:sp>
      <p:sp>
        <p:nvSpPr>
          <p:cNvPr id="14" name="Title 8"/>
          <p:cNvSpPr>
            <a:spLocks noGrp="1"/>
          </p:cNvSpPr>
          <p:nvPr>
            <p:ph type="title"/>
          </p:nvPr>
        </p:nvSpPr>
        <p:spPr>
          <a:xfrm>
            <a:off x="288582" y="33148"/>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Proposed System</a:t>
            </a:r>
          </a:p>
        </p:txBody>
      </p:sp>
      <p:pic>
        <p:nvPicPr>
          <p:cNvPr id="12" name="Google Shape;86;p1" descr="download.jpg"/>
          <p:cNvPicPr preferRelativeResize="0"/>
          <p:nvPr/>
        </p:nvPicPr>
        <p:blipFill rotWithShape="1">
          <a:blip r:embed="rId5">
            <a:alphaModFix/>
          </a:blip>
          <a:srcRect/>
          <a:stretch/>
        </p:blipFill>
        <p:spPr>
          <a:xfrm>
            <a:off x="0" y="6237312"/>
            <a:ext cx="870843" cy="578452"/>
          </a:xfrm>
          <a:prstGeom prst="rect">
            <a:avLst/>
          </a:prstGeom>
          <a:noFill/>
          <a:ln>
            <a:noFill/>
          </a:ln>
        </p:spPr>
      </p:pic>
      <p:sp>
        <p:nvSpPr>
          <p:cNvPr id="3" name="Content Placeholder 2">
            <a:extLst>
              <a:ext uri="{FF2B5EF4-FFF2-40B4-BE49-F238E27FC236}">
                <a16:creationId xmlns:a16="http://schemas.microsoft.com/office/drawing/2014/main" id="{DBEE9400-C47F-283B-2CCE-18C2031D339E}"/>
              </a:ext>
            </a:extLst>
          </p:cNvPr>
          <p:cNvSpPr>
            <a:spLocks noGrp="1"/>
          </p:cNvSpPr>
          <p:nvPr>
            <p:ph idx="1"/>
          </p:nvPr>
        </p:nvSpPr>
        <p:spPr>
          <a:xfrm>
            <a:off x="457200" y="780860"/>
            <a:ext cx="8229600" cy="5345304"/>
          </a:xfrm>
        </p:spPr>
        <p:txBody>
          <a:bodyPr/>
          <a:lstStyle/>
          <a:p>
            <a:r>
              <a:rPr lang="en-US" b="0" i="0" u="none" strike="noStrike" baseline="0" dirty="0">
                <a:latin typeface="Times New Roman" panose="02020603050405020304" pitchFamily="18" charset="0"/>
                <a:cs typeface="Times New Roman" panose="02020603050405020304" pitchFamily="18" charset="0"/>
              </a:rPr>
              <a:t>To obtain high-effort estimation accuracy, professionals and academics have offered a variety of estimating approaches based on the before stated strategies.</a:t>
            </a:r>
          </a:p>
          <a:p>
            <a:pPr algn="l"/>
            <a:r>
              <a:rPr lang="en-US" b="0" i="0" u="none" strike="noStrike" baseline="0" dirty="0">
                <a:latin typeface="Times New Roman" panose="02020603050405020304" pitchFamily="18" charset="0"/>
                <a:cs typeface="Times New Roman" panose="02020603050405020304" pitchFamily="18" charset="0"/>
              </a:rPr>
              <a:t>The software development effort estimating in The Machine learning model was developed by </a:t>
            </a:r>
            <a:r>
              <a:rPr lang="en-US" dirty="0">
                <a:latin typeface="Times New Roman" panose="02020603050405020304" pitchFamily="18" charset="0"/>
                <a:cs typeface="Times New Roman" panose="02020603050405020304" pitchFamily="18" charset="0"/>
              </a:rPr>
              <a:t>using decision tree and random forest .</a:t>
            </a:r>
            <a:endParaRPr lang="en-US" b="0" i="0" u="none" strike="noStrike" baseline="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2611338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507E-0F5D-8818-85B8-8A61423F75E5}"/>
              </a:ext>
            </a:extLst>
          </p:cNvPr>
          <p:cNvSpPr>
            <a:spLocks noGrp="1"/>
          </p:cNvSpPr>
          <p:nvPr>
            <p:ph type="title"/>
          </p:nvPr>
        </p:nvSpPr>
        <p:spPr/>
        <p:txBody>
          <a:bodyPr>
            <a:noAutofit/>
          </a:bodyPr>
          <a:lstStyle/>
          <a:p>
            <a:r>
              <a:rPr lang="en-US" sz="34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ADVANTAGE OF PROPOSED SYSTEM</a:t>
            </a:r>
            <a:endParaRPr lang="en-SG" sz="3400" dirty="0"/>
          </a:p>
        </p:txBody>
      </p:sp>
      <p:sp>
        <p:nvSpPr>
          <p:cNvPr id="3" name="Content Placeholder 2">
            <a:extLst>
              <a:ext uri="{FF2B5EF4-FFF2-40B4-BE49-F238E27FC236}">
                <a16:creationId xmlns:a16="http://schemas.microsoft.com/office/drawing/2014/main" id="{BE93A7D5-F0C2-BFAA-BAA7-F0FDF16EEF44}"/>
              </a:ext>
            </a:extLst>
          </p:cNvPr>
          <p:cNvSpPr>
            <a:spLocks noGrp="1"/>
          </p:cNvSpPr>
          <p:nvPr>
            <p:ph idx="1"/>
          </p:nvPr>
        </p:nvSpPr>
        <p:spPr>
          <a:xfrm>
            <a:off x="1317172" y="2195512"/>
            <a:ext cx="8229600" cy="4525963"/>
          </a:xfrm>
        </p:spPr>
        <p:txBody>
          <a:bodyPr/>
          <a:lstStyle/>
          <a:p>
            <a:r>
              <a:rPr lang="en-US" dirty="0">
                <a:latin typeface="Times New Roman" panose="02020603050405020304" pitchFamily="18" charset="0"/>
                <a:cs typeface="Times New Roman" panose="02020603050405020304" pitchFamily="18" charset="0"/>
              </a:rPr>
              <a:t>ACCURACY IS HIGH</a:t>
            </a:r>
          </a:p>
          <a:p>
            <a:r>
              <a:rPr lang="en-US" dirty="0">
                <a:latin typeface="Times New Roman" panose="02020603050405020304" pitchFamily="18" charset="0"/>
                <a:cs typeface="Times New Roman" panose="02020603050405020304" pitchFamily="18" charset="0"/>
              </a:rPr>
              <a:t>FASTER</a:t>
            </a:r>
          </a:p>
          <a:p>
            <a:r>
              <a:rPr lang="en-US" dirty="0">
                <a:latin typeface="Times New Roman" panose="02020603050405020304" pitchFamily="18" charset="0"/>
                <a:cs typeface="Times New Roman" panose="02020603050405020304" pitchFamily="18" charset="0"/>
              </a:rPr>
              <a:t>USER FRIENDLY APPLICATION</a:t>
            </a:r>
          </a:p>
          <a:p>
            <a:endParaRPr lang="en-US" dirty="0">
              <a:latin typeface="Times New Roman" panose="02020603050405020304" pitchFamily="18" charset="0"/>
              <a:cs typeface="Times New Roman" panose="02020603050405020304" pitchFamily="18" charset="0"/>
            </a:endParaRPr>
          </a:p>
          <a:p>
            <a:endParaRPr lang="en-US" dirty="0"/>
          </a:p>
          <a:p>
            <a:endParaRPr lang="en-SG" dirty="0"/>
          </a:p>
        </p:txBody>
      </p:sp>
      <p:sp>
        <p:nvSpPr>
          <p:cNvPr id="6" name="Slide Number Placeholder 5">
            <a:extLst>
              <a:ext uri="{FF2B5EF4-FFF2-40B4-BE49-F238E27FC236}">
                <a16:creationId xmlns:a16="http://schemas.microsoft.com/office/drawing/2014/main" id="{B1635BE1-6239-90C3-C79E-0BEB65B3996B}"/>
              </a:ext>
            </a:extLst>
          </p:cNvPr>
          <p:cNvSpPr>
            <a:spLocks noGrp="1"/>
          </p:cNvSpPr>
          <p:nvPr>
            <p:ph type="sldNum" sz="quarter" idx="12"/>
          </p:nvPr>
        </p:nvSpPr>
        <p:spPr/>
        <p:txBody>
          <a:bodyPr/>
          <a:lstStyle/>
          <a:p>
            <a:fld id="{0EC91A05-D6BE-4F93-B820-9BC1899AC4D8}" type="slidenum">
              <a:rPr lang="en-US" smtClean="0"/>
              <a:pPr/>
              <a:t>7</a:t>
            </a:fld>
            <a:endParaRPr lang="en-US"/>
          </a:p>
        </p:txBody>
      </p:sp>
      <p:grpSp>
        <p:nvGrpSpPr>
          <p:cNvPr id="7" name="Group 6">
            <a:extLst>
              <a:ext uri="{FF2B5EF4-FFF2-40B4-BE49-F238E27FC236}">
                <a16:creationId xmlns:a16="http://schemas.microsoft.com/office/drawing/2014/main" id="{22D4974D-EC4F-DEC4-4B9A-066CCD556836}"/>
              </a:ext>
            </a:extLst>
          </p:cNvPr>
          <p:cNvGrpSpPr/>
          <p:nvPr/>
        </p:nvGrpSpPr>
        <p:grpSpPr>
          <a:xfrm>
            <a:off x="0" y="6316662"/>
            <a:ext cx="9144000" cy="533400"/>
            <a:chOff x="0" y="6324600"/>
            <a:chExt cx="9144000" cy="533400"/>
          </a:xfrm>
        </p:grpSpPr>
        <p:pic>
          <p:nvPicPr>
            <p:cNvPr id="8" name="Picture 2">
              <a:extLst>
                <a:ext uri="{FF2B5EF4-FFF2-40B4-BE49-F238E27FC236}">
                  <a16:creationId xmlns:a16="http://schemas.microsoft.com/office/drawing/2014/main" id="{C7E71770-58E1-B5A4-86E7-8EC24468458E}"/>
                </a:ext>
              </a:extLst>
            </p:cNvPr>
            <p:cNvPicPr>
              <a:picLocks noChangeAspect="1" noChangeArrowheads="1"/>
            </p:cNvPicPr>
            <p:nvPr/>
          </p:nvPicPr>
          <p:blipFill>
            <a:blip r:embed="rId2"/>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9" name="Picture 3">
              <a:extLst>
                <a:ext uri="{FF2B5EF4-FFF2-40B4-BE49-F238E27FC236}">
                  <a16:creationId xmlns:a16="http://schemas.microsoft.com/office/drawing/2014/main" id="{4C45E4AE-B590-EF77-8A20-ED4BBE6A5351}"/>
                </a:ext>
              </a:extLst>
            </p:cNvPr>
            <p:cNvPicPr>
              <a:picLocks noChangeAspect="1" noChangeArrowheads="1"/>
            </p:cNvPicPr>
            <p:nvPr/>
          </p:nvPicPr>
          <p:blipFill>
            <a:blip r:embed="rId3"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pic>
        <p:nvPicPr>
          <p:cNvPr id="12" name="Google Shape;86;p1" descr="download.jpg">
            <a:extLst>
              <a:ext uri="{FF2B5EF4-FFF2-40B4-BE49-F238E27FC236}">
                <a16:creationId xmlns:a16="http://schemas.microsoft.com/office/drawing/2014/main" id="{38D9BB4C-87A3-F2FE-FBA0-F966A667E79A}"/>
              </a:ext>
            </a:extLst>
          </p:cNvPr>
          <p:cNvPicPr preferRelativeResize="0"/>
          <p:nvPr/>
        </p:nvPicPr>
        <p:blipFill rotWithShape="1">
          <a:blip r:embed="rId4">
            <a:alphaModFix/>
          </a:blip>
          <a:srcRect/>
          <a:stretch/>
        </p:blipFill>
        <p:spPr>
          <a:xfrm>
            <a:off x="0" y="6237312"/>
            <a:ext cx="870843" cy="578452"/>
          </a:xfrm>
          <a:prstGeom prst="rect">
            <a:avLst/>
          </a:prstGeom>
          <a:noFill/>
          <a:ln>
            <a:noFill/>
          </a:ln>
        </p:spPr>
      </p:pic>
    </p:spTree>
    <p:extLst>
      <p:ext uri="{BB962C8B-B14F-4D97-AF65-F5344CB8AC3E}">
        <p14:creationId xmlns:p14="http://schemas.microsoft.com/office/powerpoint/2010/main" val="1931976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8</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CSE</a:t>
            </a:r>
          </a:p>
        </p:txBody>
      </p:sp>
      <p:sp>
        <p:nvSpPr>
          <p:cNvPr id="14" name="Title 8"/>
          <p:cNvSpPr>
            <a:spLocks noGrp="1"/>
          </p:cNvSpPr>
          <p:nvPr>
            <p:ph type="title"/>
          </p:nvPr>
        </p:nvSpPr>
        <p:spPr>
          <a:xfrm>
            <a:off x="288582" y="83127"/>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Block Diagram</a:t>
            </a:r>
          </a:p>
        </p:txBody>
      </p:sp>
      <p:pic>
        <p:nvPicPr>
          <p:cNvPr id="13" name="Google Shape;86;p1" descr="download.jpg"/>
          <p:cNvPicPr preferRelativeResize="0"/>
          <p:nvPr/>
        </p:nvPicPr>
        <p:blipFill rotWithShape="1">
          <a:blip r:embed="rId5">
            <a:alphaModFix/>
          </a:blip>
          <a:srcRect/>
          <a:stretch/>
        </p:blipFill>
        <p:spPr>
          <a:xfrm>
            <a:off x="0" y="6237312"/>
            <a:ext cx="870843" cy="578452"/>
          </a:xfrm>
          <a:prstGeom prst="rect">
            <a:avLst/>
          </a:prstGeom>
          <a:noFill/>
          <a:ln>
            <a:noFill/>
          </a:ln>
        </p:spPr>
      </p:pic>
      <p:pic>
        <p:nvPicPr>
          <p:cNvPr id="2" name="Picture 1">
            <a:extLst>
              <a:ext uri="{FF2B5EF4-FFF2-40B4-BE49-F238E27FC236}">
                <a16:creationId xmlns:a16="http://schemas.microsoft.com/office/drawing/2014/main" id="{CC30B08B-483D-1BD5-0559-7153184A2A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72344" y="947737"/>
            <a:ext cx="5192486" cy="4962525"/>
          </a:xfrm>
          <a:prstGeom prst="rect">
            <a:avLst/>
          </a:prstGeom>
        </p:spPr>
      </p:pic>
    </p:spTree>
    <p:extLst>
      <p:ext uri="{BB962C8B-B14F-4D97-AF65-F5344CB8AC3E}">
        <p14:creationId xmlns:p14="http://schemas.microsoft.com/office/powerpoint/2010/main" val="425874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object 7"/>
          <p:cNvGrpSpPr/>
          <p:nvPr/>
        </p:nvGrpSpPr>
        <p:grpSpPr>
          <a:xfrm>
            <a:off x="29163" y="5929680"/>
            <a:ext cx="9136514" cy="909793"/>
            <a:chOff x="4233" y="6553769"/>
            <a:chExt cx="10075545" cy="1003300"/>
          </a:xfrm>
        </p:grpSpPr>
        <p:sp>
          <p:nvSpPr>
            <p:cNvPr id="8" name="object 8"/>
            <p:cNvSpPr/>
            <p:nvPr/>
          </p:nvSpPr>
          <p:spPr>
            <a:xfrm>
              <a:off x="9169400" y="7073900"/>
              <a:ext cx="304800" cy="279400"/>
            </a:xfrm>
            <a:custGeom>
              <a:avLst/>
              <a:gdLst/>
              <a:ahLst/>
              <a:cxnLst/>
              <a:rect l="l" t="t" r="r" b="b"/>
              <a:pathLst>
                <a:path w="304800" h="279400">
                  <a:moveTo>
                    <a:pt x="304800" y="279400"/>
                  </a:moveTo>
                  <a:lnTo>
                    <a:pt x="0" y="279400"/>
                  </a:lnTo>
                  <a:lnTo>
                    <a:pt x="0" y="0"/>
                  </a:lnTo>
                  <a:lnTo>
                    <a:pt x="304800" y="0"/>
                  </a:lnTo>
                  <a:lnTo>
                    <a:pt x="304800" y="279400"/>
                  </a:lnTo>
                  <a:close/>
                </a:path>
              </a:pathLst>
            </a:custGeom>
            <a:solidFill>
              <a:srgbClr val="000000">
                <a:alpha val="43139"/>
              </a:srgbClr>
            </a:solidFill>
          </p:spPr>
          <p:txBody>
            <a:bodyPr wrap="square" lIns="0" tIns="0" rIns="0" bIns="0" rtlCol="0"/>
            <a:lstStyle/>
            <a:p>
              <a:endParaRPr sz="1632"/>
            </a:p>
          </p:txBody>
        </p:sp>
        <p:pic>
          <p:nvPicPr>
            <p:cNvPr id="9" name="object 9"/>
            <p:cNvPicPr/>
            <p:nvPr/>
          </p:nvPicPr>
          <p:blipFill>
            <a:blip r:embed="rId2" cstate="print"/>
            <a:stretch>
              <a:fillRect/>
            </a:stretch>
          </p:blipFill>
          <p:spPr>
            <a:xfrm>
              <a:off x="9190558" y="7094603"/>
              <a:ext cx="238381" cy="208262"/>
            </a:xfrm>
            <a:prstGeom prst="rect">
              <a:avLst/>
            </a:prstGeom>
          </p:spPr>
        </p:pic>
        <p:sp>
          <p:nvSpPr>
            <p:cNvPr id="10" name="object 10"/>
            <p:cNvSpPr/>
            <p:nvPr/>
          </p:nvSpPr>
          <p:spPr>
            <a:xfrm>
              <a:off x="370863" y="6768592"/>
              <a:ext cx="0" cy="0"/>
            </a:xfrm>
            <a:custGeom>
              <a:avLst/>
              <a:gdLst/>
              <a:ahLst/>
              <a:cxnLst/>
              <a:rect l="l" t="t" r="r" b="b"/>
              <a:pathLst>
                <a:path>
                  <a:moveTo>
                    <a:pt x="0" y="0"/>
                  </a:moveTo>
                  <a:close/>
                </a:path>
              </a:pathLst>
            </a:custGeom>
            <a:solidFill>
              <a:srgbClr val="254061"/>
            </a:solidFill>
          </p:spPr>
          <p:txBody>
            <a:bodyPr wrap="square" lIns="0" tIns="0" rIns="0" bIns="0" rtlCol="0"/>
            <a:lstStyle/>
            <a:p>
              <a:endParaRPr sz="1632"/>
            </a:p>
          </p:txBody>
        </p:sp>
        <p:pic>
          <p:nvPicPr>
            <p:cNvPr id="11" name="object 11"/>
            <p:cNvPicPr/>
            <p:nvPr/>
          </p:nvPicPr>
          <p:blipFill>
            <a:blip r:embed="rId3" cstate="print"/>
            <a:stretch>
              <a:fillRect/>
            </a:stretch>
          </p:blipFill>
          <p:spPr>
            <a:xfrm>
              <a:off x="4233" y="7284256"/>
              <a:ext cx="5709355" cy="272243"/>
            </a:xfrm>
            <a:prstGeom prst="rect">
              <a:avLst/>
            </a:prstGeom>
          </p:spPr>
        </p:pic>
        <p:pic>
          <p:nvPicPr>
            <p:cNvPr id="12" name="object 12"/>
            <p:cNvPicPr/>
            <p:nvPr/>
          </p:nvPicPr>
          <p:blipFill>
            <a:blip r:embed="rId4" cstate="print"/>
            <a:stretch>
              <a:fillRect/>
            </a:stretch>
          </p:blipFill>
          <p:spPr>
            <a:xfrm>
              <a:off x="4233" y="6576954"/>
              <a:ext cx="5709356" cy="979546"/>
            </a:xfrm>
            <a:prstGeom prst="rect">
              <a:avLst/>
            </a:prstGeom>
          </p:spPr>
        </p:pic>
        <p:pic>
          <p:nvPicPr>
            <p:cNvPr id="13" name="object 13"/>
            <p:cNvPicPr/>
            <p:nvPr/>
          </p:nvPicPr>
          <p:blipFill>
            <a:blip r:embed="rId5" cstate="print"/>
            <a:stretch>
              <a:fillRect/>
            </a:stretch>
          </p:blipFill>
          <p:spPr>
            <a:xfrm>
              <a:off x="4869176" y="7307438"/>
              <a:ext cx="5210390" cy="249061"/>
            </a:xfrm>
            <a:prstGeom prst="rect">
              <a:avLst/>
            </a:prstGeom>
          </p:spPr>
        </p:pic>
        <p:pic>
          <p:nvPicPr>
            <p:cNvPr id="14" name="object 14"/>
            <p:cNvPicPr/>
            <p:nvPr/>
          </p:nvPicPr>
          <p:blipFill>
            <a:blip r:embed="rId6" cstate="print"/>
            <a:stretch>
              <a:fillRect/>
            </a:stretch>
          </p:blipFill>
          <p:spPr>
            <a:xfrm>
              <a:off x="4869176" y="6553769"/>
              <a:ext cx="5210390" cy="1002730"/>
            </a:xfrm>
            <a:prstGeom prst="rect">
              <a:avLst/>
            </a:prstGeom>
          </p:spPr>
        </p:pic>
        <p:pic>
          <p:nvPicPr>
            <p:cNvPr id="15" name="object 15"/>
            <p:cNvPicPr/>
            <p:nvPr/>
          </p:nvPicPr>
          <p:blipFill>
            <a:blip r:embed="rId7" cstate="print"/>
            <a:stretch>
              <a:fillRect/>
            </a:stretch>
          </p:blipFill>
          <p:spPr>
            <a:xfrm>
              <a:off x="4233" y="6872593"/>
              <a:ext cx="959539" cy="637368"/>
            </a:xfrm>
            <a:prstGeom prst="rect">
              <a:avLst/>
            </a:prstGeom>
          </p:spPr>
        </p:pic>
        <p:sp>
          <p:nvSpPr>
            <p:cNvPr id="16" name="object 16"/>
            <p:cNvSpPr/>
            <p:nvPr/>
          </p:nvSpPr>
          <p:spPr>
            <a:xfrm>
              <a:off x="4484263" y="7148366"/>
              <a:ext cx="1464310" cy="278130"/>
            </a:xfrm>
            <a:custGeom>
              <a:avLst/>
              <a:gdLst/>
              <a:ahLst/>
              <a:cxnLst/>
              <a:rect l="l" t="t" r="r" b="b"/>
              <a:pathLst>
                <a:path w="1464310" h="278129">
                  <a:moveTo>
                    <a:pt x="57941" y="220971"/>
                  </a:moveTo>
                  <a:lnTo>
                    <a:pt x="0" y="220971"/>
                  </a:lnTo>
                  <a:lnTo>
                    <a:pt x="0" y="13802"/>
                  </a:lnTo>
                  <a:lnTo>
                    <a:pt x="60401" y="13802"/>
                  </a:lnTo>
                  <a:lnTo>
                    <a:pt x="79926" y="15454"/>
                  </a:lnTo>
                  <a:lnTo>
                    <a:pt x="97503" y="20412"/>
                  </a:lnTo>
                  <a:lnTo>
                    <a:pt x="113133" y="28676"/>
                  </a:lnTo>
                  <a:lnTo>
                    <a:pt x="126816" y="40245"/>
                  </a:lnTo>
                  <a:lnTo>
                    <a:pt x="129407" y="43593"/>
                  </a:lnTo>
                  <a:lnTo>
                    <a:pt x="34573" y="43593"/>
                  </a:lnTo>
                  <a:lnTo>
                    <a:pt x="34573" y="191317"/>
                  </a:lnTo>
                  <a:lnTo>
                    <a:pt x="129175" y="191317"/>
                  </a:lnTo>
                  <a:lnTo>
                    <a:pt x="126611" y="194597"/>
                  </a:lnTo>
                  <a:lnTo>
                    <a:pt x="112736" y="206136"/>
                  </a:lnTo>
                  <a:lnTo>
                    <a:pt x="96666" y="214378"/>
                  </a:lnTo>
                  <a:lnTo>
                    <a:pt x="78401" y="219323"/>
                  </a:lnTo>
                  <a:lnTo>
                    <a:pt x="57941" y="220971"/>
                  </a:lnTo>
                  <a:close/>
                </a:path>
                <a:path w="1464310" h="278129">
                  <a:moveTo>
                    <a:pt x="129175" y="191317"/>
                  </a:moveTo>
                  <a:lnTo>
                    <a:pt x="57941" y="191317"/>
                  </a:lnTo>
                  <a:lnTo>
                    <a:pt x="71974" y="190173"/>
                  </a:lnTo>
                  <a:lnTo>
                    <a:pt x="84145" y="186739"/>
                  </a:lnTo>
                  <a:lnTo>
                    <a:pt x="114175" y="151414"/>
                  </a:lnTo>
                  <a:lnTo>
                    <a:pt x="117933" y="123399"/>
                  </a:lnTo>
                  <a:lnTo>
                    <a:pt x="117933" y="111237"/>
                  </a:lnTo>
                  <a:lnTo>
                    <a:pt x="109478" y="70689"/>
                  </a:lnTo>
                  <a:lnTo>
                    <a:pt x="73358" y="44682"/>
                  </a:lnTo>
                  <a:lnTo>
                    <a:pt x="60401" y="43593"/>
                  </a:lnTo>
                  <a:lnTo>
                    <a:pt x="129407" y="43593"/>
                  </a:lnTo>
                  <a:lnTo>
                    <a:pt x="150645" y="90248"/>
                  </a:lnTo>
                  <a:lnTo>
                    <a:pt x="152234" y="123399"/>
                  </a:lnTo>
                  <a:lnTo>
                    <a:pt x="150632" y="144658"/>
                  </a:lnTo>
                  <a:lnTo>
                    <a:pt x="145828" y="163610"/>
                  </a:lnTo>
                  <a:lnTo>
                    <a:pt x="137821" y="180257"/>
                  </a:lnTo>
                  <a:lnTo>
                    <a:pt x="129175" y="191317"/>
                  </a:lnTo>
                  <a:close/>
                </a:path>
                <a:path w="1464310" h="278129">
                  <a:moveTo>
                    <a:pt x="243547" y="223704"/>
                  </a:moveTo>
                  <a:lnTo>
                    <a:pt x="201858" y="211713"/>
                  </a:lnTo>
                  <a:lnTo>
                    <a:pt x="176449" y="178130"/>
                  </a:lnTo>
                  <a:lnTo>
                    <a:pt x="171529" y="148134"/>
                  </a:lnTo>
                  <a:lnTo>
                    <a:pt x="171529" y="142394"/>
                  </a:lnTo>
                  <a:lnTo>
                    <a:pt x="181232" y="99211"/>
                  </a:lnTo>
                  <a:lnTo>
                    <a:pt x="214708" y="67559"/>
                  </a:lnTo>
                  <a:lnTo>
                    <a:pt x="240267" y="62178"/>
                  </a:lnTo>
                  <a:lnTo>
                    <a:pt x="256034" y="63561"/>
                  </a:lnTo>
                  <a:lnTo>
                    <a:pt x="269511" y="67712"/>
                  </a:lnTo>
                  <a:lnTo>
                    <a:pt x="280700" y="74630"/>
                  </a:lnTo>
                  <a:lnTo>
                    <a:pt x="289600" y="84316"/>
                  </a:lnTo>
                  <a:lnTo>
                    <a:pt x="293588" y="91149"/>
                  </a:lnTo>
                  <a:lnTo>
                    <a:pt x="231430" y="91149"/>
                  </a:lnTo>
                  <a:lnTo>
                    <a:pt x="223891" y="94428"/>
                  </a:lnTo>
                  <a:lnTo>
                    <a:pt x="206513" y="125313"/>
                  </a:lnTo>
                  <a:lnTo>
                    <a:pt x="271673" y="127427"/>
                  </a:lnTo>
                  <a:lnTo>
                    <a:pt x="271698" y="127636"/>
                  </a:lnTo>
                  <a:lnTo>
                    <a:pt x="304484" y="127636"/>
                  </a:lnTo>
                  <a:lnTo>
                    <a:pt x="305178" y="138705"/>
                  </a:lnTo>
                  <a:lnTo>
                    <a:pt x="305178" y="154147"/>
                  </a:lnTo>
                  <a:lnTo>
                    <a:pt x="205283" y="154147"/>
                  </a:lnTo>
                  <a:lnTo>
                    <a:pt x="206090" y="161415"/>
                  </a:lnTo>
                  <a:lnTo>
                    <a:pt x="236274" y="194059"/>
                  </a:lnTo>
                  <a:lnTo>
                    <a:pt x="244913" y="194870"/>
                  </a:lnTo>
                  <a:lnTo>
                    <a:pt x="301180" y="194870"/>
                  </a:lnTo>
                  <a:lnTo>
                    <a:pt x="299473" y="197202"/>
                  </a:lnTo>
                  <a:lnTo>
                    <a:pt x="264387" y="221364"/>
                  </a:lnTo>
                  <a:lnTo>
                    <a:pt x="254531" y="223119"/>
                  </a:lnTo>
                  <a:lnTo>
                    <a:pt x="243547" y="223704"/>
                  </a:lnTo>
                  <a:close/>
                </a:path>
                <a:path w="1464310" h="278129">
                  <a:moveTo>
                    <a:pt x="304484" y="127636"/>
                  </a:moveTo>
                  <a:lnTo>
                    <a:pt x="271698" y="127636"/>
                  </a:lnTo>
                  <a:lnTo>
                    <a:pt x="273884" y="127499"/>
                  </a:lnTo>
                  <a:lnTo>
                    <a:pt x="271673" y="127427"/>
                  </a:lnTo>
                  <a:lnTo>
                    <a:pt x="248159" y="91862"/>
                  </a:lnTo>
                  <a:lnTo>
                    <a:pt x="240267" y="91149"/>
                  </a:lnTo>
                  <a:lnTo>
                    <a:pt x="293588" y="91149"/>
                  </a:lnTo>
                  <a:lnTo>
                    <a:pt x="296415" y="95991"/>
                  </a:lnTo>
                  <a:lnTo>
                    <a:pt x="301284" y="108948"/>
                  </a:lnTo>
                  <a:lnTo>
                    <a:pt x="304205" y="123186"/>
                  </a:lnTo>
                  <a:lnTo>
                    <a:pt x="304484" y="127636"/>
                  </a:lnTo>
                  <a:close/>
                </a:path>
                <a:path w="1464310" h="278129">
                  <a:moveTo>
                    <a:pt x="271698" y="127636"/>
                  </a:moveTo>
                  <a:lnTo>
                    <a:pt x="271673" y="127427"/>
                  </a:lnTo>
                  <a:lnTo>
                    <a:pt x="273884" y="127499"/>
                  </a:lnTo>
                  <a:lnTo>
                    <a:pt x="271698" y="127636"/>
                  </a:lnTo>
                  <a:close/>
                </a:path>
                <a:path w="1464310" h="278129">
                  <a:moveTo>
                    <a:pt x="301180" y="194870"/>
                  </a:moveTo>
                  <a:lnTo>
                    <a:pt x="253113" y="194870"/>
                  </a:lnTo>
                  <a:lnTo>
                    <a:pt x="260014" y="193208"/>
                  </a:lnTo>
                  <a:lnTo>
                    <a:pt x="271265" y="186557"/>
                  </a:lnTo>
                  <a:lnTo>
                    <a:pt x="277096" y="180954"/>
                  </a:lnTo>
                  <a:lnTo>
                    <a:pt x="283109" y="173074"/>
                  </a:lnTo>
                  <a:lnTo>
                    <a:pt x="304632" y="190156"/>
                  </a:lnTo>
                  <a:lnTo>
                    <a:pt x="301180" y="194870"/>
                  </a:lnTo>
                  <a:close/>
                </a:path>
                <a:path w="1464310" h="278129">
                  <a:moveTo>
                    <a:pt x="440455" y="74750"/>
                  </a:moveTo>
                  <a:lnTo>
                    <a:pt x="363790" y="74750"/>
                  </a:lnTo>
                  <a:lnTo>
                    <a:pt x="370123" y="69250"/>
                  </a:lnTo>
                  <a:lnTo>
                    <a:pt x="378805" y="65321"/>
                  </a:lnTo>
                  <a:lnTo>
                    <a:pt x="389836" y="62963"/>
                  </a:lnTo>
                  <a:lnTo>
                    <a:pt x="403215" y="62178"/>
                  </a:lnTo>
                  <a:lnTo>
                    <a:pt x="417389" y="63566"/>
                  </a:lnTo>
                  <a:lnTo>
                    <a:pt x="429778" y="67729"/>
                  </a:lnTo>
                  <a:lnTo>
                    <a:pt x="440381" y="74669"/>
                  </a:lnTo>
                  <a:close/>
                </a:path>
                <a:path w="1464310" h="278129">
                  <a:moveTo>
                    <a:pt x="365498" y="277820"/>
                  </a:moveTo>
                  <a:lnTo>
                    <a:pt x="331881" y="277820"/>
                  </a:lnTo>
                  <a:lnTo>
                    <a:pt x="331881" y="64911"/>
                  </a:lnTo>
                  <a:lnTo>
                    <a:pt x="363038" y="64911"/>
                  </a:lnTo>
                  <a:lnTo>
                    <a:pt x="363790" y="74750"/>
                  </a:lnTo>
                  <a:lnTo>
                    <a:pt x="440455" y="74750"/>
                  </a:lnTo>
                  <a:lnTo>
                    <a:pt x="449200" y="84384"/>
                  </a:lnTo>
                  <a:lnTo>
                    <a:pt x="453484" y="91695"/>
                  </a:lnTo>
                  <a:lnTo>
                    <a:pt x="395836" y="91695"/>
                  </a:lnTo>
                  <a:lnTo>
                    <a:pt x="386227" y="92780"/>
                  </a:lnTo>
                  <a:lnTo>
                    <a:pt x="377968" y="96034"/>
                  </a:lnTo>
                  <a:lnTo>
                    <a:pt x="371058" y="101458"/>
                  </a:lnTo>
                  <a:lnTo>
                    <a:pt x="365498" y="109051"/>
                  </a:lnTo>
                  <a:lnTo>
                    <a:pt x="365498" y="177652"/>
                  </a:lnTo>
                  <a:lnTo>
                    <a:pt x="371127" y="185125"/>
                  </a:lnTo>
                  <a:lnTo>
                    <a:pt x="378105" y="190463"/>
                  </a:lnTo>
                  <a:lnTo>
                    <a:pt x="386432" y="193666"/>
                  </a:lnTo>
                  <a:lnTo>
                    <a:pt x="396109" y="194734"/>
                  </a:lnTo>
                  <a:lnTo>
                    <a:pt x="452778" y="194734"/>
                  </a:lnTo>
                  <a:lnTo>
                    <a:pt x="449131" y="201020"/>
                  </a:lnTo>
                  <a:lnTo>
                    <a:pt x="440317" y="210944"/>
                  </a:lnTo>
                  <a:lnTo>
                    <a:pt x="437097" y="213114"/>
                  </a:lnTo>
                  <a:lnTo>
                    <a:pt x="365498" y="213114"/>
                  </a:lnTo>
                  <a:lnTo>
                    <a:pt x="365498" y="277820"/>
                  </a:lnTo>
                  <a:close/>
                </a:path>
                <a:path w="1464310" h="278129">
                  <a:moveTo>
                    <a:pt x="452778" y="194734"/>
                  </a:moveTo>
                  <a:lnTo>
                    <a:pt x="396109" y="194734"/>
                  </a:lnTo>
                  <a:lnTo>
                    <a:pt x="404599" y="193820"/>
                  </a:lnTo>
                  <a:lnTo>
                    <a:pt x="411893" y="191078"/>
                  </a:lnTo>
                  <a:lnTo>
                    <a:pt x="430965" y="154642"/>
                  </a:lnTo>
                  <a:lnTo>
                    <a:pt x="431503" y="144581"/>
                  </a:lnTo>
                  <a:lnTo>
                    <a:pt x="431503" y="141711"/>
                  </a:lnTo>
                  <a:lnTo>
                    <a:pt x="417974" y="99882"/>
                  </a:lnTo>
                  <a:lnTo>
                    <a:pt x="395836" y="91695"/>
                  </a:lnTo>
                  <a:lnTo>
                    <a:pt x="453484" y="91695"/>
                  </a:lnTo>
                  <a:lnTo>
                    <a:pt x="456165" y="96269"/>
                  </a:lnTo>
                  <a:lnTo>
                    <a:pt x="461140" y="109785"/>
                  </a:lnTo>
                  <a:lnTo>
                    <a:pt x="464125" y="124932"/>
                  </a:lnTo>
                  <a:lnTo>
                    <a:pt x="465120" y="141711"/>
                  </a:lnTo>
                  <a:lnTo>
                    <a:pt x="465120" y="144581"/>
                  </a:lnTo>
                  <a:lnTo>
                    <a:pt x="464121" y="160740"/>
                  </a:lnTo>
                  <a:lnTo>
                    <a:pt x="461123" y="175533"/>
                  </a:lnTo>
                  <a:lnTo>
                    <a:pt x="456126" y="188960"/>
                  </a:lnTo>
                  <a:lnTo>
                    <a:pt x="452778" y="194734"/>
                  </a:lnTo>
                  <a:close/>
                </a:path>
                <a:path w="1464310" h="278129">
                  <a:moveTo>
                    <a:pt x="403625" y="223704"/>
                  </a:moveTo>
                  <a:lnTo>
                    <a:pt x="390583" y="223043"/>
                  </a:lnTo>
                  <a:lnTo>
                    <a:pt x="379881" y="221057"/>
                  </a:lnTo>
                  <a:lnTo>
                    <a:pt x="371520" y="217747"/>
                  </a:lnTo>
                  <a:lnTo>
                    <a:pt x="365498" y="213114"/>
                  </a:lnTo>
                  <a:lnTo>
                    <a:pt x="437097" y="213114"/>
                  </a:lnTo>
                  <a:lnTo>
                    <a:pt x="429795" y="218033"/>
                  </a:lnTo>
                  <a:lnTo>
                    <a:pt x="417564" y="222287"/>
                  </a:lnTo>
                  <a:lnTo>
                    <a:pt x="403625" y="223704"/>
                  </a:lnTo>
                  <a:close/>
                </a:path>
                <a:path w="1464310" h="278129">
                  <a:moveTo>
                    <a:pt x="528446" y="64911"/>
                  </a:moveTo>
                  <a:lnTo>
                    <a:pt x="494966" y="64911"/>
                  </a:lnTo>
                  <a:lnTo>
                    <a:pt x="494966" y="28970"/>
                  </a:lnTo>
                  <a:lnTo>
                    <a:pt x="528446" y="28970"/>
                  </a:lnTo>
                  <a:lnTo>
                    <a:pt x="528446" y="64911"/>
                  </a:lnTo>
                  <a:close/>
                </a:path>
                <a:path w="1464310" h="278129">
                  <a:moveTo>
                    <a:pt x="556051" y="92515"/>
                  </a:moveTo>
                  <a:lnTo>
                    <a:pt x="467908" y="92515"/>
                  </a:lnTo>
                  <a:lnTo>
                    <a:pt x="467908" y="64911"/>
                  </a:lnTo>
                  <a:lnTo>
                    <a:pt x="556051" y="64911"/>
                  </a:lnTo>
                  <a:lnTo>
                    <a:pt x="556051" y="92515"/>
                  </a:lnTo>
                  <a:close/>
                </a:path>
                <a:path w="1464310" h="278129">
                  <a:moveTo>
                    <a:pt x="540791" y="223704"/>
                  </a:moveTo>
                  <a:lnTo>
                    <a:pt x="533092" y="223704"/>
                  </a:lnTo>
                  <a:lnTo>
                    <a:pt x="525572" y="223098"/>
                  </a:lnTo>
                  <a:lnTo>
                    <a:pt x="495670" y="191274"/>
                  </a:lnTo>
                  <a:lnTo>
                    <a:pt x="494966" y="180111"/>
                  </a:lnTo>
                  <a:lnTo>
                    <a:pt x="494966" y="92515"/>
                  </a:lnTo>
                  <a:lnTo>
                    <a:pt x="528446" y="92515"/>
                  </a:lnTo>
                  <a:lnTo>
                    <a:pt x="528446" y="186306"/>
                  </a:lnTo>
                  <a:lnTo>
                    <a:pt x="529608" y="190087"/>
                  </a:lnTo>
                  <a:lnTo>
                    <a:pt x="531931" y="191590"/>
                  </a:lnTo>
                  <a:lnTo>
                    <a:pt x="534254" y="193048"/>
                  </a:lnTo>
                  <a:lnTo>
                    <a:pt x="537147" y="193777"/>
                  </a:lnTo>
                  <a:lnTo>
                    <a:pt x="556610" y="193777"/>
                  </a:lnTo>
                  <a:lnTo>
                    <a:pt x="556734" y="219878"/>
                  </a:lnTo>
                  <a:lnTo>
                    <a:pt x="548671" y="222429"/>
                  </a:lnTo>
                  <a:lnTo>
                    <a:pt x="540791" y="223704"/>
                  </a:lnTo>
                  <a:close/>
                </a:path>
                <a:path w="1464310" h="278129">
                  <a:moveTo>
                    <a:pt x="556610" y="193777"/>
                  </a:moveTo>
                  <a:lnTo>
                    <a:pt x="543478" y="193777"/>
                  </a:lnTo>
                  <a:lnTo>
                    <a:pt x="548808" y="192889"/>
                  </a:lnTo>
                  <a:lnTo>
                    <a:pt x="556597" y="191112"/>
                  </a:lnTo>
                  <a:lnTo>
                    <a:pt x="556610" y="193777"/>
                  </a:lnTo>
                  <a:close/>
                </a:path>
                <a:path w="1464310" h="278129">
                  <a:moveTo>
                    <a:pt x="718643" y="223704"/>
                  </a:moveTo>
                  <a:lnTo>
                    <a:pt x="676839" y="210906"/>
                  </a:lnTo>
                  <a:lnTo>
                    <a:pt x="651973" y="175482"/>
                  </a:lnTo>
                  <a:lnTo>
                    <a:pt x="647203" y="144991"/>
                  </a:lnTo>
                  <a:lnTo>
                    <a:pt x="647274" y="140071"/>
                  </a:lnTo>
                  <a:lnTo>
                    <a:pt x="657934" y="97085"/>
                  </a:lnTo>
                  <a:lnTo>
                    <a:pt x="688887" y="67883"/>
                  </a:lnTo>
                  <a:lnTo>
                    <a:pt x="718370" y="62178"/>
                  </a:lnTo>
                  <a:lnTo>
                    <a:pt x="733974" y="63578"/>
                  </a:lnTo>
                  <a:lnTo>
                    <a:pt x="747853" y="67781"/>
                  </a:lnTo>
                  <a:lnTo>
                    <a:pt x="760007" y="74784"/>
                  </a:lnTo>
                  <a:lnTo>
                    <a:pt x="770436" y="84589"/>
                  </a:lnTo>
                  <a:lnTo>
                    <a:pt x="775075" y="91149"/>
                  </a:lnTo>
                  <a:lnTo>
                    <a:pt x="718370" y="91149"/>
                  </a:lnTo>
                  <a:lnTo>
                    <a:pt x="709611" y="92080"/>
                  </a:lnTo>
                  <a:lnTo>
                    <a:pt x="683027" y="122340"/>
                  </a:lnTo>
                  <a:lnTo>
                    <a:pt x="680677" y="144991"/>
                  </a:lnTo>
                  <a:lnTo>
                    <a:pt x="681247" y="154587"/>
                  </a:lnTo>
                  <a:lnTo>
                    <a:pt x="702057" y="191061"/>
                  </a:lnTo>
                  <a:lnTo>
                    <a:pt x="718643" y="194734"/>
                  </a:lnTo>
                  <a:lnTo>
                    <a:pt x="775110" y="194734"/>
                  </a:lnTo>
                  <a:lnTo>
                    <a:pt x="770777" y="200951"/>
                  </a:lnTo>
                  <a:lnTo>
                    <a:pt x="760319" y="210906"/>
                  </a:lnTo>
                  <a:lnTo>
                    <a:pt x="748144" y="218016"/>
                  </a:lnTo>
                  <a:lnTo>
                    <a:pt x="734252" y="222282"/>
                  </a:lnTo>
                  <a:lnTo>
                    <a:pt x="718643" y="223704"/>
                  </a:lnTo>
                  <a:close/>
                </a:path>
                <a:path w="1464310" h="278129">
                  <a:moveTo>
                    <a:pt x="775110" y="194734"/>
                  </a:moveTo>
                  <a:lnTo>
                    <a:pt x="718643" y="194734"/>
                  </a:lnTo>
                  <a:lnTo>
                    <a:pt x="727348" y="193815"/>
                  </a:lnTo>
                  <a:lnTo>
                    <a:pt x="734871" y="191112"/>
                  </a:lnTo>
                  <a:lnTo>
                    <a:pt x="755703" y="154984"/>
                  </a:lnTo>
                  <a:lnTo>
                    <a:pt x="756360" y="144991"/>
                  </a:lnTo>
                  <a:lnTo>
                    <a:pt x="756277" y="140071"/>
                  </a:lnTo>
                  <a:lnTo>
                    <a:pt x="741367" y="99527"/>
                  </a:lnTo>
                  <a:lnTo>
                    <a:pt x="718370" y="91149"/>
                  </a:lnTo>
                  <a:lnTo>
                    <a:pt x="775075" y="91149"/>
                  </a:lnTo>
                  <a:lnTo>
                    <a:pt x="778831" y="96461"/>
                  </a:lnTo>
                  <a:lnTo>
                    <a:pt x="784887" y="109665"/>
                  </a:lnTo>
                  <a:lnTo>
                    <a:pt x="788602" y="124202"/>
                  </a:lnTo>
                  <a:lnTo>
                    <a:pt x="789977" y="140071"/>
                  </a:lnTo>
                  <a:lnTo>
                    <a:pt x="789947" y="144991"/>
                  </a:lnTo>
                  <a:lnTo>
                    <a:pt x="788777" y="160711"/>
                  </a:lnTo>
                  <a:lnTo>
                    <a:pt x="785177" y="175482"/>
                  </a:lnTo>
                  <a:lnTo>
                    <a:pt x="779177" y="188896"/>
                  </a:lnTo>
                  <a:lnTo>
                    <a:pt x="775110" y="194734"/>
                  </a:lnTo>
                  <a:close/>
                </a:path>
                <a:path w="1464310" h="278129">
                  <a:moveTo>
                    <a:pt x="853714" y="64911"/>
                  </a:moveTo>
                  <a:lnTo>
                    <a:pt x="820233" y="64911"/>
                  </a:lnTo>
                  <a:lnTo>
                    <a:pt x="820233" y="52475"/>
                  </a:lnTo>
                  <a:lnTo>
                    <a:pt x="834650" y="13597"/>
                  </a:lnTo>
                  <a:lnTo>
                    <a:pt x="872845" y="0"/>
                  </a:lnTo>
                  <a:lnTo>
                    <a:pt x="878721" y="0"/>
                  </a:lnTo>
                  <a:lnTo>
                    <a:pt x="885987" y="1024"/>
                  </a:lnTo>
                  <a:lnTo>
                    <a:pt x="894642" y="3074"/>
                  </a:lnTo>
                  <a:lnTo>
                    <a:pt x="892869" y="29790"/>
                  </a:lnTo>
                  <a:lnTo>
                    <a:pt x="875305" y="29790"/>
                  </a:lnTo>
                  <a:lnTo>
                    <a:pt x="865987" y="31217"/>
                  </a:lnTo>
                  <a:lnTo>
                    <a:pt x="859282" y="35496"/>
                  </a:lnTo>
                  <a:lnTo>
                    <a:pt x="855191" y="42627"/>
                  </a:lnTo>
                  <a:lnTo>
                    <a:pt x="853734" y="52475"/>
                  </a:lnTo>
                  <a:lnTo>
                    <a:pt x="853714" y="64911"/>
                  </a:lnTo>
                  <a:close/>
                </a:path>
                <a:path w="1464310" h="278129">
                  <a:moveTo>
                    <a:pt x="892729" y="31909"/>
                  </a:moveTo>
                  <a:lnTo>
                    <a:pt x="886124" y="30496"/>
                  </a:lnTo>
                  <a:lnTo>
                    <a:pt x="880316" y="29790"/>
                  </a:lnTo>
                  <a:lnTo>
                    <a:pt x="892869" y="29790"/>
                  </a:lnTo>
                  <a:lnTo>
                    <a:pt x="892729" y="31909"/>
                  </a:lnTo>
                  <a:close/>
                </a:path>
                <a:path w="1464310" h="278129">
                  <a:moveTo>
                    <a:pt x="885144" y="92515"/>
                  </a:moveTo>
                  <a:lnTo>
                    <a:pt x="796865" y="92515"/>
                  </a:lnTo>
                  <a:lnTo>
                    <a:pt x="796865" y="64911"/>
                  </a:lnTo>
                  <a:lnTo>
                    <a:pt x="885144" y="64911"/>
                  </a:lnTo>
                  <a:lnTo>
                    <a:pt x="885144" y="92515"/>
                  </a:lnTo>
                  <a:close/>
                </a:path>
                <a:path w="1464310" h="278129">
                  <a:moveTo>
                    <a:pt x="853714" y="220971"/>
                  </a:moveTo>
                  <a:lnTo>
                    <a:pt x="820233" y="220971"/>
                  </a:lnTo>
                  <a:lnTo>
                    <a:pt x="820233" y="92515"/>
                  </a:lnTo>
                  <a:lnTo>
                    <a:pt x="853714" y="92515"/>
                  </a:lnTo>
                  <a:lnTo>
                    <a:pt x="853714" y="220971"/>
                  </a:lnTo>
                  <a:close/>
                </a:path>
                <a:path w="1464310" h="278129">
                  <a:moveTo>
                    <a:pt x="1054570" y="223704"/>
                  </a:moveTo>
                  <a:lnTo>
                    <a:pt x="1007667" y="209023"/>
                  </a:lnTo>
                  <a:lnTo>
                    <a:pt x="978743" y="167368"/>
                  </a:lnTo>
                  <a:lnTo>
                    <a:pt x="972850" y="128866"/>
                  </a:lnTo>
                  <a:lnTo>
                    <a:pt x="972869" y="107274"/>
                  </a:lnTo>
                  <a:lnTo>
                    <a:pt x="978504" y="68413"/>
                  </a:lnTo>
                  <a:lnTo>
                    <a:pt x="1007787" y="26020"/>
                  </a:lnTo>
                  <a:lnTo>
                    <a:pt x="1056893" y="11069"/>
                  </a:lnTo>
                  <a:lnTo>
                    <a:pt x="1073612" y="12303"/>
                  </a:lnTo>
                  <a:lnTo>
                    <a:pt x="1088307" y="16005"/>
                  </a:lnTo>
                  <a:lnTo>
                    <a:pt x="1100977" y="22176"/>
                  </a:lnTo>
                  <a:lnTo>
                    <a:pt x="1111623" y="30815"/>
                  </a:lnTo>
                  <a:lnTo>
                    <a:pt x="1119685" y="40859"/>
                  </a:lnTo>
                  <a:lnTo>
                    <a:pt x="1056893" y="40859"/>
                  </a:lnTo>
                  <a:lnTo>
                    <a:pt x="1045486" y="41987"/>
                  </a:lnTo>
                  <a:lnTo>
                    <a:pt x="1014397" y="68660"/>
                  </a:lnTo>
                  <a:lnTo>
                    <a:pt x="1007287" y="107274"/>
                  </a:lnTo>
                  <a:lnTo>
                    <a:pt x="1007367" y="128866"/>
                  </a:lnTo>
                  <a:lnTo>
                    <a:pt x="1018834" y="174850"/>
                  </a:lnTo>
                  <a:lnTo>
                    <a:pt x="1054570" y="194050"/>
                  </a:lnTo>
                  <a:lnTo>
                    <a:pt x="1119250" y="194050"/>
                  </a:lnTo>
                  <a:lnTo>
                    <a:pt x="1111487" y="203753"/>
                  </a:lnTo>
                  <a:lnTo>
                    <a:pt x="1100652" y="212482"/>
                  </a:lnTo>
                  <a:lnTo>
                    <a:pt x="1087555" y="218717"/>
                  </a:lnTo>
                  <a:lnTo>
                    <a:pt x="1072194" y="222457"/>
                  </a:lnTo>
                  <a:lnTo>
                    <a:pt x="1054570" y="223704"/>
                  </a:lnTo>
                  <a:close/>
                </a:path>
                <a:path w="1464310" h="278129">
                  <a:moveTo>
                    <a:pt x="1134513" y="85819"/>
                  </a:moveTo>
                  <a:lnTo>
                    <a:pt x="1100213" y="85819"/>
                  </a:lnTo>
                  <a:lnTo>
                    <a:pt x="1098159" y="75032"/>
                  </a:lnTo>
                  <a:lnTo>
                    <a:pt x="1095344" y="65765"/>
                  </a:lnTo>
                  <a:lnTo>
                    <a:pt x="1056893" y="40859"/>
                  </a:lnTo>
                  <a:lnTo>
                    <a:pt x="1119685" y="40859"/>
                  </a:lnTo>
                  <a:lnTo>
                    <a:pt x="1120305" y="41632"/>
                  </a:lnTo>
                  <a:lnTo>
                    <a:pt x="1127014" y="54405"/>
                  </a:lnTo>
                  <a:lnTo>
                    <a:pt x="1131750" y="69134"/>
                  </a:lnTo>
                  <a:lnTo>
                    <a:pt x="1134513" y="85819"/>
                  </a:lnTo>
                  <a:close/>
                </a:path>
                <a:path w="1464310" h="278129">
                  <a:moveTo>
                    <a:pt x="1119250" y="194050"/>
                  </a:moveTo>
                  <a:lnTo>
                    <a:pt x="1054570" y="194050"/>
                  </a:lnTo>
                  <a:lnTo>
                    <a:pt x="1065344" y="193388"/>
                  </a:lnTo>
                  <a:lnTo>
                    <a:pt x="1074368" y="191403"/>
                  </a:lnTo>
                  <a:lnTo>
                    <a:pt x="1098052" y="160360"/>
                  </a:lnTo>
                  <a:lnTo>
                    <a:pt x="1100281" y="149501"/>
                  </a:lnTo>
                  <a:lnTo>
                    <a:pt x="1134582" y="149501"/>
                  </a:lnTo>
                  <a:lnTo>
                    <a:pt x="1131754" y="165728"/>
                  </a:lnTo>
                  <a:lnTo>
                    <a:pt x="1126963" y="180180"/>
                  </a:lnTo>
                  <a:lnTo>
                    <a:pt x="1120207" y="192855"/>
                  </a:lnTo>
                  <a:lnTo>
                    <a:pt x="1119250" y="194050"/>
                  </a:lnTo>
                  <a:close/>
                </a:path>
                <a:path w="1464310" h="278129">
                  <a:moveTo>
                    <a:pt x="1294473" y="194050"/>
                  </a:moveTo>
                  <a:lnTo>
                    <a:pt x="1228696" y="194050"/>
                  </a:lnTo>
                  <a:lnTo>
                    <a:pt x="1237737" y="193580"/>
                  </a:lnTo>
                  <a:lnTo>
                    <a:pt x="1245590" y="192171"/>
                  </a:lnTo>
                  <a:lnTo>
                    <a:pt x="1252256" y="189822"/>
                  </a:lnTo>
                  <a:lnTo>
                    <a:pt x="1257735" y="186534"/>
                  </a:lnTo>
                  <a:lnTo>
                    <a:pt x="1264249" y="181523"/>
                  </a:lnTo>
                  <a:lnTo>
                    <a:pt x="1267506" y="174873"/>
                  </a:lnTo>
                  <a:lnTo>
                    <a:pt x="1267506" y="158702"/>
                  </a:lnTo>
                  <a:lnTo>
                    <a:pt x="1235055" y="135784"/>
                  </a:lnTo>
                  <a:lnTo>
                    <a:pt x="1221658" y="131530"/>
                  </a:lnTo>
                  <a:lnTo>
                    <a:pt x="1207634" y="126841"/>
                  </a:lnTo>
                  <a:lnTo>
                    <a:pt x="1173966" y="108572"/>
                  </a:lnTo>
                  <a:lnTo>
                    <a:pt x="1155722" y="69284"/>
                  </a:lnTo>
                  <a:lnTo>
                    <a:pt x="1156961" y="57250"/>
                  </a:lnTo>
                  <a:lnTo>
                    <a:pt x="1186213" y="20370"/>
                  </a:lnTo>
                  <a:lnTo>
                    <a:pt x="1227466" y="11069"/>
                  </a:lnTo>
                  <a:lnTo>
                    <a:pt x="1244134" y="12298"/>
                  </a:lnTo>
                  <a:lnTo>
                    <a:pt x="1258812" y="15988"/>
                  </a:lnTo>
                  <a:lnTo>
                    <a:pt x="1271499" y="22138"/>
                  </a:lnTo>
                  <a:lnTo>
                    <a:pt x="1282197" y="30747"/>
                  </a:lnTo>
                  <a:lnTo>
                    <a:pt x="1290485" y="40859"/>
                  </a:lnTo>
                  <a:lnTo>
                    <a:pt x="1227466" y="40859"/>
                  </a:lnTo>
                  <a:lnTo>
                    <a:pt x="1218391" y="41363"/>
                  </a:lnTo>
                  <a:lnTo>
                    <a:pt x="1190296" y="60993"/>
                  </a:lnTo>
                  <a:lnTo>
                    <a:pt x="1190296" y="75934"/>
                  </a:lnTo>
                  <a:lnTo>
                    <a:pt x="1222077" y="97490"/>
                  </a:lnTo>
                  <a:lnTo>
                    <a:pt x="1232932" y="100851"/>
                  </a:lnTo>
                  <a:lnTo>
                    <a:pt x="1249532" y="106168"/>
                  </a:lnTo>
                  <a:lnTo>
                    <a:pt x="1285340" y="126064"/>
                  </a:lnTo>
                  <a:lnTo>
                    <a:pt x="1302131" y="165344"/>
                  </a:lnTo>
                  <a:lnTo>
                    <a:pt x="1302134" y="167125"/>
                  </a:lnTo>
                  <a:lnTo>
                    <a:pt x="1300944" y="178817"/>
                  </a:lnTo>
                  <a:lnTo>
                    <a:pt x="1297126" y="189968"/>
                  </a:lnTo>
                  <a:lnTo>
                    <a:pt x="1294473" y="194050"/>
                  </a:lnTo>
                  <a:close/>
                </a:path>
                <a:path w="1464310" h="278129">
                  <a:moveTo>
                    <a:pt x="1301670" y="79396"/>
                  </a:moveTo>
                  <a:lnTo>
                    <a:pt x="1267233" y="79396"/>
                  </a:lnTo>
                  <a:lnTo>
                    <a:pt x="1266631" y="70450"/>
                  </a:lnTo>
                  <a:lnTo>
                    <a:pt x="1264824" y="62673"/>
                  </a:lnTo>
                  <a:lnTo>
                    <a:pt x="1227466" y="40859"/>
                  </a:lnTo>
                  <a:lnTo>
                    <a:pt x="1290485" y="40859"/>
                  </a:lnTo>
                  <a:lnTo>
                    <a:pt x="1290716" y="41141"/>
                  </a:lnTo>
                  <a:lnTo>
                    <a:pt x="1296802" y="52714"/>
                  </a:lnTo>
                  <a:lnTo>
                    <a:pt x="1300453" y="65466"/>
                  </a:lnTo>
                  <a:lnTo>
                    <a:pt x="1301670" y="79396"/>
                  </a:lnTo>
                  <a:close/>
                </a:path>
                <a:path w="1464310" h="278129">
                  <a:moveTo>
                    <a:pt x="1228696" y="223704"/>
                  </a:moveTo>
                  <a:lnTo>
                    <a:pt x="1182788" y="212490"/>
                  </a:lnTo>
                  <a:lnTo>
                    <a:pt x="1152425" y="177771"/>
                  </a:lnTo>
                  <a:lnTo>
                    <a:pt x="1149436" y="155103"/>
                  </a:lnTo>
                  <a:lnTo>
                    <a:pt x="1183873" y="155103"/>
                  </a:lnTo>
                  <a:lnTo>
                    <a:pt x="1184710" y="165344"/>
                  </a:lnTo>
                  <a:lnTo>
                    <a:pt x="1187221" y="173859"/>
                  </a:lnTo>
                  <a:lnTo>
                    <a:pt x="1219993" y="193529"/>
                  </a:lnTo>
                  <a:lnTo>
                    <a:pt x="1228696" y="194050"/>
                  </a:lnTo>
                  <a:lnTo>
                    <a:pt x="1294473" y="194050"/>
                  </a:lnTo>
                  <a:lnTo>
                    <a:pt x="1290763" y="199760"/>
                  </a:lnTo>
                  <a:lnTo>
                    <a:pt x="1281855" y="208194"/>
                  </a:lnTo>
                  <a:lnTo>
                    <a:pt x="1270897" y="214980"/>
                  </a:lnTo>
                  <a:lnTo>
                    <a:pt x="1258385" y="219827"/>
                  </a:lnTo>
                  <a:lnTo>
                    <a:pt x="1244318" y="222735"/>
                  </a:lnTo>
                  <a:lnTo>
                    <a:pt x="1228696" y="223704"/>
                  </a:lnTo>
                  <a:close/>
                </a:path>
                <a:path w="1464310" h="278129">
                  <a:moveTo>
                    <a:pt x="1463990" y="220971"/>
                  </a:moveTo>
                  <a:lnTo>
                    <a:pt x="1329384" y="220971"/>
                  </a:lnTo>
                  <a:lnTo>
                    <a:pt x="1329384" y="13802"/>
                  </a:lnTo>
                  <a:lnTo>
                    <a:pt x="1462623" y="13802"/>
                  </a:lnTo>
                  <a:lnTo>
                    <a:pt x="1462623" y="43593"/>
                  </a:lnTo>
                  <a:lnTo>
                    <a:pt x="1363958" y="43593"/>
                  </a:lnTo>
                  <a:lnTo>
                    <a:pt x="1363958" y="99348"/>
                  </a:lnTo>
                  <a:lnTo>
                    <a:pt x="1450051" y="99348"/>
                  </a:lnTo>
                  <a:lnTo>
                    <a:pt x="1450051" y="129002"/>
                  </a:lnTo>
                  <a:lnTo>
                    <a:pt x="1363958" y="129002"/>
                  </a:lnTo>
                  <a:lnTo>
                    <a:pt x="1363958" y="191317"/>
                  </a:lnTo>
                  <a:lnTo>
                    <a:pt x="1463990" y="191317"/>
                  </a:lnTo>
                  <a:lnTo>
                    <a:pt x="1463990" y="220971"/>
                  </a:lnTo>
                  <a:close/>
                </a:path>
              </a:pathLst>
            </a:custGeom>
            <a:solidFill>
              <a:srgbClr val="FFFFFF"/>
            </a:solidFill>
          </p:spPr>
          <p:txBody>
            <a:bodyPr wrap="square" lIns="0" tIns="0" rIns="0" bIns="0" rtlCol="0"/>
            <a:lstStyle/>
            <a:p>
              <a:endParaRPr sz="1632"/>
            </a:p>
          </p:txBody>
        </p:sp>
      </p:grpSp>
      <p:sp>
        <p:nvSpPr>
          <p:cNvPr id="23" name="object 23"/>
          <p:cNvSpPr txBox="1"/>
          <p:nvPr/>
        </p:nvSpPr>
        <p:spPr>
          <a:xfrm>
            <a:off x="8301301" y="6378163"/>
            <a:ext cx="305760" cy="294953"/>
          </a:xfrm>
          <a:prstGeom prst="rect">
            <a:avLst/>
          </a:prstGeom>
        </p:spPr>
        <p:txBody>
          <a:bodyPr vert="horz" wrap="square" lIns="0" tIns="0" rIns="0" bIns="0" rtlCol="0">
            <a:spAutoFit/>
          </a:bodyPr>
          <a:lstStyle/>
          <a:p>
            <a:pPr marL="11516">
              <a:lnSpc>
                <a:spcPts val="2344"/>
              </a:lnSpc>
            </a:pPr>
            <a:r>
              <a:rPr lang="en-US" sz="1995" b="1" spc="-63" dirty="0">
                <a:solidFill>
                  <a:schemeClr val="bg1"/>
                </a:solidFill>
                <a:latin typeface="Roboto Bk"/>
                <a:cs typeface="Roboto Bk"/>
              </a:rPr>
              <a:t>8</a:t>
            </a:r>
            <a:endParaRPr sz="1995" dirty="0">
              <a:solidFill>
                <a:schemeClr val="bg1"/>
              </a:solidFill>
              <a:latin typeface="Roboto Bk"/>
              <a:cs typeface="Roboto Bk"/>
            </a:endParaRPr>
          </a:p>
        </p:txBody>
      </p:sp>
      <p:sp>
        <p:nvSpPr>
          <p:cNvPr id="26" name="Rectangle 25"/>
          <p:cNvSpPr/>
          <p:nvPr/>
        </p:nvSpPr>
        <p:spPr>
          <a:xfrm>
            <a:off x="2586334" y="3037369"/>
            <a:ext cx="8015287" cy="762003"/>
          </a:xfrm>
          <a:prstGeom prst="rect">
            <a:avLst/>
          </a:prstGeom>
        </p:spPr>
        <p:txBody>
          <a:bodyPr wrap="square">
            <a:spAutoFit/>
          </a:bodyPr>
          <a:lstStyle/>
          <a:p>
            <a:pPr algn="just"/>
            <a:r>
              <a:rPr lang="en-US" sz="2176" b="1" dirty="0">
                <a:latin typeface="Times New Roman" pitchFamily="18" charset="0"/>
                <a:cs typeface="Times New Roman" pitchFamily="18" charset="0"/>
              </a:rPr>
              <a:t> </a:t>
            </a:r>
            <a:endParaRPr lang="en-US" sz="2176" dirty="0">
              <a:latin typeface="Times New Roman" pitchFamily="18" charset="0"/>
              <a:cs typeface="Times New Roman" pitchFamily="18" charset="0"/>
            </a:endParaRPr>
          </a:p>
          <a:p>
            <a:pPr algn="just"/>
            <a:endParaRPr lang="en-US" sz="2176" dirty="0">
              <a:latin typeface="Times New Roman" pitchFamily="18" charset="0"/>
              <a:cs typeface="Times New Roman" pitchFamily="18" charset="0"/>
            </a:endParaRPr>
          </a:p>
        </p:txBody>
      </p:sp>
      <p:sp>
        <p:nvSpPr>
          <p:cNvPr id="2" name="Title 8">
            <a:extLst>
              <a:ext uri="{FF2B5EF4-FFF2-40B4-BE49-F238E27FC236}">
                <a16:creationId xmlns:a16="http://schemas.microsoft.com/office/drawing/2014/main" id="{69D06C7C-2750-1B91-4971-0D8CF0D71450}"/>
              </a:ext>
            </a:extLst>
          </p:cNvPr>
          <p:cNvSpPr>
            <a:spLocks noGrp="1"/>
          </p:cNvSpPr>
          <p:nvPr>
            <p:ph type="title"/>
          </p:nvPr>
        </p:nvSpPr>
        <p:spPr>
          <a:xfrm>
            <a:off x="29163" y="132663"/>
            <a:ext cx="8855418" cy="715962"/>
          </a:xfrm>
        </p:spPr>
        <p:txBody>
          <a:bodyPr>
            <a:normAutofit/>
          </a:bodyPr>
          <a:lstStyle/>
          <a:p>
            <a:r>
              <a:rPr lang="en-US" sz="32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SOFTWARE REQUIREMENTS:</a:t>
            </a:r>
          </a:p>
        </p:txBody>
      </p:sp>
      <p:sp>
        <p:nvSpPr>
          <p:cNvPr id="3" name="Rectangle 1">
            <a:extLst>
              <a:ext uri="{FF2B5EF4-FFF2-40B4-BE49-F238E27FC236}">
                <a16:creationId xmlns:a16="http://schemas.microsoft.com/office/drawing/2014/main" id="{E319D522-96FD-EFAF-3E69-9D3304571065}"/>
              </a:ext>
            </a:extLst>
          </p:cNvPr>
          <p:cNvSpPr>
            <a:spLocks noChangeArrowheads="1"/>
          </p:cNvSpPr>
          <p:nvPr/>
        </p:nvSpPr>
        <p:spPr bwMode="auto">
          <a:xfrm>
            <a:off x="1121229" y="1449770"/>
            <a:ext cx="6749141" cy="293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200000"/>
              </a:lnSpc>
              <a:spcBef>
                <a:spcPct val="0"/>
              </a:spcBef>
              <a:spcAft>
                <a:spcPct val="0"/>
              </a:spcAft>
              <a:buClrTx/>
              <a:buSzTx/>
              <a:tabLst/>
            </a:pPr>
            <a:r>
              <a:rPr kumimoji="0" lang="en-US" altLang="en-US" sz="7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Operating system         :  Windows </a:t>
            </a:r>
          </a:p>
          <a:p>
            <a:pPr marR="0" lvl="0" algn="just" defTabSz="914400" rtl="0" eaLnBrk="0" fontAlgn="base" latinLnBrk="0" hangingPunct="0">
              <a:lnSpc>
                <a:spcPct val="200000"/>
              </a:lnSpc>
              <a:spcBef>
                <a:spcPct val="0"/>
              </a:spcBef>
              <a:spcAft>
                <a:spcPct val="0"/>
              </a:spcAft>
              <a:buClrTx/>
              <a:buSzTx/>
              <a:tabLst/>
            </a:pPr>
            <a:r>
              <a:rPr lang="en-US" altLang="en-US" sz="2400" dirty="0">
                <a:solidFill>
                  <a:srgbClr val="222222"/>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Coding Language        :  p</a:t>
            </a:r>
            <a:r>
              <a:rPr lang="en-US" altLang="en-US" sz="2400" dirty="0">
                <a:solidFill>
                  <a:srgbClr val="222222"/>
                </a:solidFill>
                <a:latin typeface="Times New Roman" panose="02020603050405020304" pitchFamily="18" charset="0"/>
                <a:cs typeface="Times New Roman" panose="02020603050405020304" pitchFamily="18" charset="0"/>
              </a:rPr>
              <a:t>ython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200000"/>
              </a:lnSpc>
              <a:spcBef>
                <a:spcPct val="0"/>
              </a:spcBef>
              <a:spcAft>
                <a:spcPct val="0"/>
              </a:spcAft>
              <a:buClrTx/>
              <a:buSzTx/>
              <a:tabLst/>
            </a:pPr>
            <a:r>
              <a:rPr lang="en-US" altLang="en-US" sz="2400" dirty="0">
                <a:solidFill>
                  <a:srgbClr val="222222"/>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Front End                    : </a:t>
            </a:r>
            <a:r>
              <a:rPr lang="en-US" altLang="en-US" sz="2400" dirty="0" err="1">
                <a:solidFill>
                  <a:srgbClr val="222222"/>
                </a:solidFill>
                <a:latin typeface="Times New Roman" panose="02020603050405020304" pitchFamily="18" charset="0"/>
                <a:cs typeface="Times New Roman" panose="02020603050405020304" pitchFamily="18" charset="0"/>
              </a:rPr>
              <a:t>H</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tml,</a:t>
            </a:r>
            <a:r>
              <a:rPr lang="en-US" altLang="en-US" sz="2400" dirty="0" err="1">
                <a:solidFill>
                  <a:srgbClr val="222222"/>
                </a:solidFill>
                <a:latin typeface="Times New Roman" panose="02020603050405020304" pitchFamily="18" charset="0"/>
                <a:cs typeface="Times New Roman" panose="02020603050405020304" pitchFamily="18" charset="0"/>
              </a:rPr>
              <a:t>CSS</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200000"/>
              </a:lnSpc>
              <a:spcBef>
                <a:spcPct val="0"/>
              </a:spcBef>
              <a:spcAft>
                <a:spcPct val="0"/>
              </a:spcAft>
              <a:buClrTx/>
              <a:buSzTx/>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Back End                    : </a:t>
            </a:r>
            <a:r>
              <a:rPr lang="en-US" altLang="en-US" sz="2400" dirty="0" err="1">
                <a:solidFill>
                  <a:srgbClr val="222222"/>
                </a:solidFill>
                <a:latin typeface="Times New Roman" panose="02020603050405020304" pitchFamily="18" charset="0"/>
                <a:cs typeface="Times New Roman" panose="02020603050405020304" pitchFamily="18" charset="0"/>
              </a:rPr>
              <a:t>SQ</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lite</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045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620</Words>
  <Application>Microsoft Office PowerPoint</Application>
  <PresentationFormat>On-screen Show (4:3)</PresentationFormat>
  <Paragraphs>92</Paragraphs>
  <Slides>14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Roboto Bk</vt:lpstr>
      <vt:lpstr>Algerian</vt:lpstr>
      <vt:lpstr>Arial</vt:lpstr>
      <vt:lpstr>Calibri</vt:lpstr>
      <vt:lpstr>Times New Roman</vt:lpstr>
      <vt:lpstr>Wingdings</vt:lpstr>
      <vt:lpstr>Office Theme</vt:lpstr>
      <vt:lpstr>PowerPoint Presentation</vt:lpstr>
      <vt:lpstr>Abstract</vt:lpstr>
      <vt:lpstr>Introduction</vt:lpstr>
      <vt:lpstr>Literature Survey</vt:lpstr>
      <vt:lpstr>Existing System</vt:lpstr>
      <vt:lpstr>Proposed System</vt:lpstr>
      <vt:lpstr>ADVANTAGE OF PROPOSED SYSTEM</vt:lpstr>
      <vt:lpstr>Block Diagram</vt:lpstr>
      <vt:lpstr>SOFTWARE REQUIREMENTS:</vt:lpstr>
      <vt:lpstr>OUTPUT</vt:lpstr>
      <vt:lpstr>PowerPoint Presentation</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Abinesh B</dc:creator>
  <cp:lastModifiedBy>Seetha Raj</cp:lastModifiedBy>
  <cp:revision>41</cp:revision>
  <dcterms:modified xsi:type="dcterms:W3CDTF">2023-11-14T17:41:51Z</dcterms:modified>
  <cp:contentStatus/>
</cp:coreProperties>
</file>