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20496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environment_score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view3D>
      <c:rotX val="5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017190082"/>
          <c:y val="0.14312023"/>
          <c:w val="0.6333397"/>
          <c:h val="0.8090197"/>
        </c:manualLayout>
      </c:layout>
      <c:pie3DChart>
        <c:varyColors val="1"/>
        <c:ser>
          <c:idx val="0"/>
          <c:order val="0"/>
          <c:tx>
            <c:v>environment_score</c:v>
          </c:tx>
          <c:dPt>
            <c:idx val="0"/>
            <c:bubble3D val="0"/>
            <c:spPr>
              <a:solidFill>
                <a:srgbClr val="83992A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3C9770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44709D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A23C33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D97828"/>
              </a:solidFill>
              <a:ln>
                <a:noFill/>
              </a:ln>
            </c:spPr>
          </c:dPt>
          <c:dPt>
            <c:idx val="5"/>
            <c:bubble3D val="0"/>
            <c:spPr>
              <a:solidFill>
                <a:srgbClr val="DEB340"/>
              </a:solidFill>
              <a:ln>
                <a:noFill/>
              </a:ln>
            </c:spPr>
          </c:dPt>
          <c:dPt>
            <c:idx val="6"/>
            <c:bubble3D val="0"/>
            <c:spPr>
              <a:solidFill>
                <a:srgbClr val="4E5B19"/>
              </a:solidFill>
              <a:ln>
                <a:noFill/>
              </a:ln>
            </c:spPr>
          </c:dPt>
          <c:dPt>
            <c:idx val="7"/>
            <c:bubble3D val="0"/>
            <c:spPr>
              <a:solidFill>
                <a:srgbClr val="245A43"/>
              </a:solidFill>
              <a:ln>
                <a:noFill/>
              </a:ln>
            </c:spPr>
          </c:dPt>
          <c:dPt>
            <c:idx val="8"/>
            <c:bubble3D val="0"/>
            <c:spPr>
              <a:solidFill>
                <a:srgbClr val="28435E"/>
              </a:solidFill>
              <a:ln>
                <a:noFill/>
              </a:ln>
            </c:spPr>
          </c:dPt>
          <c:dPt>
            <c:idx val="9"/>
            <c:bubble3D val="0"/>
            <c:spPr>
              <a:solidFill>
                <a:srgbClr val="61241F"/>
              </a:solidFill>
              <a:ln>
                <a:noFill/>
              </a:ln>
            </c:spPr>
          </c:dPt>
          <c:dPt>
            <c:idx val="10"/>
            <c:bubble3D val="0"/>
            <c:spPr>
              <a:solidFill>
                <a:srgbClr val="834817"/>
              </a:solidFill>
              <a:ln>
                <a:noFill/>
              </a:ln>
            </c:spPr>
          </c:dPt>
          <c:dPt>
            <c:idx val="11"/>
            <c:bubble3D val="0"/>
            <c:spPr>
              <a:solidFill>
                <a:srgbClr val="917219"/>
              </a:solidFill>
              <a:ln>
                <a:noFill/>
              </a:ln>
            </c:spPr>
          </c:dPt>
          <c:dPt>
            <c:idx val="12"/>
            <c:bubble3D val="0"/>
            <c:spPr>
              <a:solidFill>
                <a:srgbClr val="ADC83A"/>
              </a:solidFill>
              <a:ln>
                <a:noFill/>
              </a:ln>
            </c:spPr>
          </c:dPt>
          <c:dPt>
            <c:idx val="13"/>
            <c:bubble3D val="0"/>
            <c:spPr>
              <a:solidFill>
                <a:srgbClr val="54BA8E"/>
              </a:solidFill>
              <a:ln>
                <a:noFill/>
              </a:ln>
            </c:spPr>
          </c:dPt>
          <c:dPt>
            <c:idx val="14"/>
            <c:bubble3D val="0"/>
            <c:spPr>
              <a:solidFill>
                <a:srgbClr val="5F8DBB"/>
              </a:solidFill>
              <a:ln>
                <a:noFill/>
              </a:ln>
            </c:spPr>
          </c:dPt>
          <c:dPt>
            <c:idx val="15"/>
            <c:bubble3D val="0"/>
            <c:spPr>
              <a:solidFill>
                <a:srgbClr val="C6534A"/>
              </a:solidFill>
              <a:ln>
                <a:noFill/>
              </a:ln>
            </c:spPr>
          </c:dPt>
          <c:dPt>
            <c:idx val="16"/>
            <c:bubble3D val="0"/>
            <c:spPr>
              <a:solidFill>
                <a:srgbClr val="E19353"/>
              </a:solidFill>
              <a:ln>
                <a:noFill/>
              </a:ln>
            </c:spPr>
          </c:dPt>
          <c:dPt>
            <c:idx val="17"/>
            <c:bubble3D val="0"/>
            <c:spPr>
              <a:solidFill>
                <a:srgbClr val="E4C366"/>
              </a:solidFill>
              <a:ln>
                <a:noFill/>
              </a:ln>
            </c:spPr>
          </c:dPt>
          <c:dPt>
            <c:idx val="18"/>
            <c:bubble3D val="0"/>
            <c:spPr>
              <a:solidFill>
                <a:srgbClr val="697A22"/>
              </a:solidFill>
              <a:ln>
                <a:noFill/>
              </a:ln>
            </c:spPr>
          </c:dPt>
          <c:dPt>
            <c:idx val="19"/>
            <c:bubble3D val="0"/>
            <c:spPr>
              <a:solidFill>
                <a:srgbClr val="307859"/>
              </a:solidFill>
              <a:ln>
                <a:noFill/>
              </a:ln>
            </c:spPr>
          </c:dPt>
          <c:dLbls>
            <c:spPr>
              <a:pattFill prst="pct75">
                <a:fgClr>
                  <a:srgbClr val="404040"/>
                </a:fgClr>
                <a:bgClr>
                  <a:srgbClr val="595959"/>
                </a:bgClr>
              </a:pattFill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FFFFFF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215.0</c:v>
                </c:pt>
                <c:pt idx="1">
                  <c:v>360.0</c:v>
                </c:pt>
                <c:pt idx="2">
                  <c:v>519.0</c:v>
                </c:pt>
                <c:pt idx="3">
                  <c:v>513.0</c:v>
                </c:pt>
                <c:pt idx="4">
                  <c:v>500.0</c:v>
                </c:pt>
                <c:pt idx="5">
                  <c:v>515.0</c:v>
                </c:pt>
                <c:pt idx="6">
                  <c:v>295.0</c:v>
                </c:pt>
                <c:pt idx="7">
                  <c:v>215.0</c:v>
                </c:pt>
                <c:pt idx="8">
                  <c:v>500.0</c:v>
                </c:pt>
                <c:pt idx="9">
                  <c:v>510.0</c:v>
                </c:pt>
                <c:pt idx="10">
                  <c:v>520.0</c:v>
                </c:pt>
                <c:pt idx="11">
                  <c:v>205.0</c:v>
                </c:pt>
                <c:pt idx="12">
                  <c:v>230.0</c:v>
                </c:pt>
                <c:pt idx="13">
                  <c:v>515.0</c:v>
                </c:pt>
                <c:pt idx="14">
                  <c:v>500.0</c:v>
                </c:pt>
                <c:pt idx="15">
                  <c:v>245.0</c:v>
                </c:pt>
                <c:pt idx="16">
                  <c:v>330.0</c:v>
                </c:pt>
                <c:pt idx="17">
                  <c:v>715.0</c:v>
                </c:pt>
                <c:pt idx="18">
                  <c:v>530.0</c:v>
                </c:pt>
                <c:pt idx="19">
                  <c:v>505.0</c:v>
                </c:pt>
              </c:numCache>
            </c:numRef>
          </c:val>
        </c:ser>
        <c:ser>
          <c:idx val="1"/>
          <c:order val="1"/>
          <c:tx>
            <c:v>social_score</c:v>
          </c:tx>
          <c:dPt>
            <c:idx val="0"/>
            <c:marker>
              <c:symbol val="dot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992A"/>
              </a:solidFill>
              <a:ln>
                <a:noFill/>
              </a:ln>
            </c:spPr>
          </c:dPt>
          <c:dPt>
            <c:idx val="1"/>
            <c:marker>
              <c:symbol val="dash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C9770"/>
              </a:solidFill>
              <a:ln>
                <a:noFill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4709D"/>
              </a:solidFill>
              <a:ln>
                <a:noFill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8064a2"/>
                </a:solidFill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23C33"/>
              </a:solidFill>
              <a:ln>
                <a:noFill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97828"/>
              </a:solidFill>
              <a:ln>
                <a:noFill/>
              </a:ln>
            </c:spPr>
          </c:dPt>
          <c:dPt>
            <c:idx val="5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EB340"/>
              </a:solidFill>
              <a:ln>
                <a:noFill/>
              </a:ln>
            </c:spPr>
          </c:dPt>
          <c:dPt>
            <c:idx val="6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E5B19"/>
              </a:solidFill>
              <a:ln>
                <a:noFill/>
              </a:ln>
            </c:spPr>
          </c:dPt>
          <c:dPt>
            <c:idx val="7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45A43"/>
              </a:solidFill>
              <a:ln>
                <a:noFill/>
              </a:ln>
            </c:spPr>
          </c:dPt>
          <c:dPt>
            <c:idx val="8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435E"/>
              </a:solidFill>
              <a:ln>
                <a:noFill/>
              </a:ln>
            </c:spPr>
          </c:dPt>
          <c:dPt>
            <c:idx val="9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1241F"/>
              </a:solidFill>
              <a:ln>
                <a:noFill/>
              </a:ln>
            </c:spPr>
          </c:dPt>
          <c:dPt>
            <c:idx val="10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4817"/>
              </a:solidFill>
              <a:ln>
                <a:noFill/>
              </a:ln>
            </c:spPr>
          </c:dPt>
          <c:dPt>
            <c:idx val="11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17219"/>
              </a:solidFill>
              <a:ln>
                <a:noFill/>
              </a:ln>
            </c:spPr>
          </c:dPt>
          <c:dPt>
            <c:idx val="12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DC83A"/>
              </a:solidFill>
              <a:ln>
                <a:noFill/>
              </a:ln>
            </c:spPr>
          </c:dPt>
          <c:dPt>
            <c:idx val="13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4BA8E"/>
              </a:solidFill>
              <a:ln>
                <a:noFill/>
              </a:ln>
            </c:spPr>
          </c:dPt>
          <c:dPt>
            <c:idx val="14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F8DBB"/>
              </a:solidFill>
              <a:ln>
                <a:noFill/>
              </a:ln>
            </c:spPr>
          </c:dPt>
          <c:dPt>
            <c:idx val="15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6534A"/>
              </a:solidFill>
              <a:ln>
                <a:noFill/>
              </a:ln>
            </c:spPr>
          </c:dPt>
          <c:dPt>
            <c:idx val="16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19353"/>
              </a:solidFill>
              <a:ln>
                <a:noFill/>
              </a:ln>
            </c:spPr>
          </c:dPt>
          <c:dPt>
            <c:idx val="17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4C366"/>
              </a:solidFill>
              <a:ln>
                <a:noFill/>
              </a:ln>
            </c:spPr>
          </c:dPt>
          <c:dPt>
            <c:idx val="18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97A22"/>
              </a:solidFill>
              <a:ln>
                <a:noFill/>
              </a:ln>
            </c:spPr>
          </c:dPt>
          <c:dPt>
            <c:idx val="19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07859"/>
              </a:solidFill>
              <a:ln>
                <a:noFill/>
              </a:ln>
            </c:spPr>
          </c:dPt>
          <c:dLbls>
            <c:spPr>
              <a:pattFill prst="pct75">
                <a:fgClr>
                  <a:srgbClr val="404040"/>
                </a:fgClr>
                <a:bgClr>
                  <a:srgbClr val="595959"/>
                </a:bgClr>
              </a:pattFill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FFFFFF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236.0</c:v>
                </c:pt>
                <c:pt idx="1">
                  <c:v>300.0</c:v>
                </c:pt>
                <c:pt idx="2">
                  <c:v>307.0</c:v>
                </c:pt>
                <c:pt idx="3">
                  <c:v>271.0</c:v>
                </c:pt>
                <c:pt idx="4">
                  <c:v>302.0</c:v>
                </c:pt>
                <c:pt idx="5">
                  <c:v>300.0</c:v>
                </c:pt>
                <c:pt idx="6">
                  <c:v>362.0</c:v>
                </c:pt>
                <c:pt idx="7">
                  <c:v>200.0</c:v>
                </c:pt>
                <c:pt idx="8">
                  <c:v>300.0</c:v>
                </c:pt>
                <c:pt idx="9">
                  <c:v>325.0</c:v>
                </c:pt>
                <c:pt idx="10">
                  <c:v>307.0</c:v>
                </c:pt>
                <c:pt idx="11">
                  <c:v>232.0</c:v>
                </c:pt>
                <c:pt idx="12">
                  <c:v>213.0</c:v>
                </c:pt>
                <c:pt idx="13">
                  <c:v>344.0</c:v>
                </c:pt>
                <c:pt idx="14">
                  <c:v>300.0</c:v>
                </c:pt>
                <c:pt idx="15">
                  <c:v>389.0</c:v>
                </c:pt>
                <c:pt idx="16">
                  <c:v>287.0</c:v>
                </c:pt>
                <c:pt idx="17">
                  <c:v>443.0</c:v>
                </c:pt>
                <c:pt idx="18">
                  <c:v>330.0</c:v>
                </c:pt>
                <c:pt idx="19">
                  <c:v>310.0</c:v>
                </c:pt>
              </c:numCache>
            </c:numRef>
          </c:val>
        </c:ser>
        <c:ser>
          <c:idx val="2"/>
          <c:order val="2"/>
          <c:tx>
            <c:v>governance_score</c:v>
          </c:tx>
          <c:dPt>
            <c:idx val="0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992A"/>
              </a:solidFill>
              <a:ln>
                <a:noFill/>
              </a:ln>
            </c:spPr>
          </c:dPt>
          <c:dPt>
            <c:idx val="1"/>
            <c:marker>
              <c:symbol val="plus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C9770"/>
              </a:solidFill>
              <a:ln>
                <a:noFill/>
              </a:ln>
            </c:spPr>
          </c:dPt>
          <c:dPt>
            <c:idx val="2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4709D"/>
              </a:solidFill>
              <a:ln>
                <a:noFill/>
              </a:ln>
            </c:spPr>
          </c:dPt>
          <c:dPt>
            <c:idx val="3"/>
            <c:marker>
              <c:symbol val="dash"/>
              <c:size val="5"/>
              <c:spPr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23C33"/>
              </a:solidFill>
              <a:ln>
                <a:noFill/>
              </a:ln>
            </c:spPr>
          </c:dPt>
          <c:dPt>
            <c:idx val="4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97828"/>
              </a:solidFill>
              <a:ln>
                <a:noFill/>
              </a:ln>
            </c:spPr>
          </c:dPt>
          <c:dPt>
            <c:idx val="5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EB340"/>
              </a:solidFill>
              <a:ln>
                <a:noFill/>
              </a:ln>
            </c:spPr>
          </c:dPt>
          <c:dPt>
            <c:idx val="6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E5B19"/>
              </a:solidFill>
              <a:ln>
                <a:noFill/>
              </a:ln>
            </c:spPr>
          </c:dPt>
          <c:dPt>
            <c:idx val="7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45A43"/>
              </a:solidFill>
              <a:ln>
                <a:noFill/>
              </a:ln>
            </c:spPr>
          </c:dPt>
          <c:dPt>
            <c:idx val="8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435E"/>
              </a:solidFill>
              <a:ln>
                <a:noFill/>
              </a:ln>
            </c:spPr>
          </c:dPt>
          <c:dPt>
            <c:idx val="9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1241F"/>
              </a:solidFill>
              <a:ln>
                <a:noFill/>
              </a:ln>
            </c:spPr>
          </c:dPt>
          <c:dPt>
            <c:idx val="10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4817"/>
              </a:solidFill>
              <a:ln>
                <a:noFill/>
              </a:ln>
            </c:spPr>
          </c:dPt>
          <c:dPt>
            <c:idx val="11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17219"/>
              </a:solidFill>
              <a:ln>
                <a:noFill/>
              </a:ln>
            </c:spPr>
          </c:dPt>
          <c:dPt>
            <c:idx val="12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DC83A"/>
              </a:solidFill>
              <a:ln>
                <a:noFill/>
              </a:ln>
            </c:spPr>
          </c:dPt>
          <c:dPt>
            <c:idx val="13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4BA8E"/>
              </a:solidFill>
              <a:ln>
                <a:noFill/>
              </a:ln>
            </c:spPr>
          </c:dPt>
          <c:dPt>
            <c:idx val="14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F8DBB"/>
              </a:solidFill>
              <a:ln>
                <a:noFill/>
              </a:ln>
            </c:spPr>
          </c:dPt>
          <c:dPt>
            <c:idx val="15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6534A"/>
              </a:solidFill>
              <a:ln>
                <a:noFill/>
              </a:ln>
            </c:spPr>
          </c:dPt>
          <c:dPt>
            <c:idx val="16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19353"/>
              </a:solidFill>
              <a:ln>
                <a:noFill/>
              </a:ln>
            </c:spPr>
          </c:dPt>
          <c:dPt>
            <c:idx val="17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4C366"/>
              </a:solidFill>
              <a:ln>
                <a:noFill/>
              </a:ln>
            </c:spPr>
          </c:dPt>
          <c:dPt>
            <c:idx val="18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97A22"/>
              </a:solidFill>
              <a:ln>
                <a:noFill/>
              </a:ln>
            </c:spPr>
          </c:dPt>
          <c:dPt>
            <c:idx val="19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07859"/>
              </a:solidFill>
              <a:ln>
                <a:noFill/>
              </a:ln>
            </c:spPr>
          </c:dPt>
          <c:dLbls>
            <c:spPr>
              <a:pattFill prst="pct75">
                <a:fgClr>
                  <a:srgbClr val="404040"/>
                </a:fgClr>
                <a:bgClr>
                  <a:srgbClr val="595959"/>
                </a:bgClr>
              </a:pattFill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FFFFFF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215.0</c:v>
                </c:pt>
                <c:pt idx="1">
                  <c:v>225.0</c:v>
                </c:pt>
                <c:pt idx="2">
                  <c:v>300.0</c:v>
                </c:pt>
                <c:pt idx="3">
                  <c:v>300.0</c:v>
                </c:pt>
                <c:pt idx="4">
                  <c:v>305.0</c:v>
                </c:pt>
                <c:pt idx="5">
                  <c:v>305.0</c:v>
                </c:pt>
                <c:pt idx="6">
                  <c:v>355.0</c:v>
                </c:pt>
                <c:pt idx="7">
                  <c:v>215.0</c:v>
                </c:pt>
                <c:pt idx="8">
                  <c:v>300.0</c:v>
                </c:pt>
                <c:pt idx="9">
                  <c:v>315.0</c:v>
                </c:pt>
                <c:pt idx="10">
                  <c:v>300.0</c:v>
                </c:pt>
                <c:pt idx="11">
                  <c:v>215.0</c:v>
                </c:pt>
                <c:pt idx="12">
                  <c:v>210.0</c:v>
                </c:pt>
                <c:pt idx="13">
                  <c:v>300.0</c:v>
                </c:pt>
                <c:pt idx="14">
                  <c:v>300.0</c:v>
                </c:pt>
                <c:pt idx="15">
                  <c:v>311.0</c:v>
                </c:pt>
                <c:pt idx="16">
                  <c:v>235.0</c:v>
                </c:pt>
                <c:pt idx="17">
                  <c:v>375.0</c:v>
                </c:pt>
                <c:pt idx="18">
                  <c:v>300.0</c:v>
                </c:pt>
                <c:pt idx="19">
                  <c:v>300.0</c:v>
                </c:pt>
              </c:numCache>
            </c:numRef>
          </c:val>
        </c:ser>
        <c:ser>
          <c:idx val="3"/>
          <c:order val="3"/>
          <c:tx>
            <c:v>total_score</c:v>
          </c:tx>
          <c:dPt>
            <c:idx val="0"/>
            <c:marker>
              <c:symbol val="x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992A"/>
              </a:solidFill>
              <a:ln>
                <a:noFill/>
              </a:ln>
            </c:spPr>
          </c:dPt>
          <c:dPt>
            <c:idx val="1"/>
            <c:marker>
              <c:symbol val="star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C9770"/>
              </a:solidFill>
              <a:ln>
                <a:noFill/>
              </a:ln>
            </c:spPr>
          </c:dPt>
          <c:dPt>
            <c:idx val="2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4709D"/>
              </a:solidFill>
              <a:ln>
                <a:noFill/>
              </a:ln>
            </c:spPr>
          </c:dPt>
          <c:dPt>
            <c:idx val="3"/>
            <c:marker>
              <c:symbol val="plus"/>
              <c:size val="5"/>
              <c:spPr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23C33"/>
              </a:solidFill>
              <a:ln>
                <a:noFill/>
              </a:ln>
            </c:spPr>
          </c:dPt>
          <c:dPt>
            <c:idx val="4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97828"/>
              </a:solidFill>
              <a:ln>
                <a:noFill/>
              </a:ln>
            </c:spPr>
          </c:dPt>
          <c:dPt>
            <c:idx val="5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EB340"/>
              </a:solidFill>
              <a:ln>
                <a:noFill/>
              </a:ln>
            </c:spPr>
          </c:dPt>
          <c:dPt>
            <c:idx val="6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E5B19"/>
              </a:solidFill>
              <a:ln>
                <a:noFill/>
              </a:ln>
            </c:spPr>
          </c:dPt>
          <c:dPt>
            <c:idx val="7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45A43"/>
              </a:solidFill>
              <a:ln>
                <a:noFill/>
              </a:ln>
            </c:spPr>
          </c:dPt>
          <c:dPt>
            <c:idx val="8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435E"/>
              </a:solidFill>
              <a:ln>
                <a:noFill/>
              </a:ln>
            </c:spPr>
          </c:dPt>
          <c:dPt>
            <c:idx val="9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1241F"/>
              </a:solidFill>
              <a:ln>
                <a:noFill/>
              </a:ln>
            </c:spPr>
          </c:dPt>
          <c:dPt>
            <c:idx val="10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4817"/>
              </a:solidFill>
              <a:ln>
                <a:noFill/>
              </a:ln>
            </c:spPr>
          </c:dPt>
          <c:dPt>
            <c:idx val="11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17219"/>
              </a:solidFill>
              <a:ln>
                <a:noFill/>
              </a:ln>
            </c:spPr>
          </c:dPt>
          <c:dPt>
            <c:idx val="12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DC83A"/>
              </a:solidFill>
              <a:ln>
                <a:noFill/>
              </a:ln>
            </c:spPr>
          </c:dPt>
          <c:dPt>
            <c:idx val="13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4BA8E"/>
              </a:solidFill>
              <a:ln>
                <a:noFill/>
              </a:ln>
            </c:spPr>
          </c:dPt>
          <c:dPt>
            <c:idx val="14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F8DBB"/>
              </a:solidFill>
              <a:ln>
                <a:noFill/>
              </a:ln>
            </c:spPr>
          </c:dPt>
          <c:dPt>
            <c:idx val="15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6534A"/>
              </a:solidFill>
              <a:ln>
                <a:noFill/>
              </a:ln>
            </c:spPr>
          </c:dPt>
          <c:dPt>
            <c:idx val="16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19353"/>
              </a:solidFill>
              <a:ln>
                <a:noFill/>
              </a:ln>
            </c:spPr>
          </c:dPt>
          <c:dPt>
            <c:idx val="17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4C366"/>
              </a:solidFill>
              <a:ln>
                <a:noFill/>
              </a:ln>
            </c:spPr>
          </c:dPt>
          <c:dPt>
            <c:idx val="18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97A22"/>
              </a:solidFill>
              <a:ln>
                <a:noFill/>
              </a:ln>
            </c:spPr>
          </c:dPt>
          <c:dPt>
            <c:idx val="19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07859"/>
              </a:solidFill>
              <a:ln>
                <a:noFill/>
              </a:ln>
            </c:spPr>
          </c:dPt>
          <c:dLbls>
            <c:spPr>
              <a:pattFill prst="pct75">
                <a:fgClr>
                  <a:srgbClr val="404040"/>
                </a:fgClr>
                <a:bgClr>
                  <a:srgbClr val="595959"/>
                </a:bgClr>
              </a:pattFill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FFFFFF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666.0</c:v>
                </c:pt>
                <c:pt idx="1">
                  <c:v>885.0</c:v>
                </c:pt>
                <c:pt idx="2">
                  <c:v>1126.0</c:v>
                </c:pt>
                <c:pt idx="3">
                  <c:v>1084.0</c:v>
                </c:pt>
                <c:pt idx="4">
                  <c:v>1107.0</c:v>
                </c:pt>
                <c:pt idx="5">
                  <c:v>1120.0</c:v>
                </c:pt>
                <c:pt idx="6">
                  <c:v>1012.0</c:v>
                </c:pt>
                <c:pt idx="7">
                  <c:v>630.0</c:v>
                </c:pt>
                <c:pt idx="8">
                  <c:v>1100.0</c:v>
                </c:pt>
                <c:pt idx="9">
                  <c:v>1150.0</c:v>
                </c:pt>
                <c:pt idx="10">
                  <c:v>1127.0</c:v>
                </c:pt>
                <c:pt idx="11">
                  <c:v>652.0</c:v>
                </c:pt>
                <c:pt idx="12">
                  <c:v>653.0</c:v>
                </c:pt>
                <c:pt idx="13">
                  <c:v>1159.0</c:v>
                </c:pt>
                <c:pt idx="14">
                  <c:v>1100.0</c:v>
                </c:pt>
                <c:pt idx="15">
                  <c:v>945.0</c:v>
                </c:pt>
                <c:pt idx="16">
                  <c:v>852.0</c:v>
                </c:pt>
                <c:pt idx="17">
                  <c:v>1533.0</c:v>
                </c:pt>
                <c:pt idx="18">
                  <c:v>1160.0</c:v>
                </c:pt>
                <c:pt idx="19">
                  <c:v>1115.0</c:v>
                </c:pt>
              </c:numCache>
            </c:numRef>
          </c:val>
        </c:ser>
        <c:ser>
          <c:idx val="4"/>
          <c:order val="4"/>
          <c:tx>
            <c:v>average </c:v>
          </c:tx>
          <c:dPt>
            <c:idx val="0"/>
            <c:marker>
              <c:symbol val="squar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992A"/>
              </a:solidFill>
              <a:ln>
                <a:noFill/>
              </a:ln>
            </c:spPr>
          </c:dPt>
          <c:dPt>
            <c:idx val="1"/>
            <c:marker>
              <c:symbol val="triangle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C9770"/>
              </a:solidFill>
              <a:ln>
                <a:noFill/>
              </a:ln>
            </c:spPr>
          </c:dPt>
          <c:dPt>
            <c:idx val="2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4709D"/>
              </a:solidFill>
              <a:ln>
                <a:noFill/>
              </a:ln>
            </c:spPr>
          </c:dPt>
          <c:dPt>
            <c:idx val="3"/>
            <c:marker>
              <c:symbol val="star"/>
              <c:size val="5"/>
              <c:spPr>
                <a:ln>
                  <a:solidFill>
                    <a:srgbClr val="8064a2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23C33"/>
              </a:solidFill>
              <a:ln>
                <a:noFill/>
              </a:ln>
            </c:spPr>
          </c:dPt>
          <c:dPt>
            <c:idx val="4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97828"/>
              </a:solidFill>
              <a:ln>
                <a:noFill/>
              </a:ln>
            </c:spPr>
          </c:dPt>
          <c:dPt>
            <c:idx val="5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DEB340"/>
              </a:solidFill>
              <a:ln>
                <a:noFill/>
              </a:ln>
            </c:spPr>
          </c:dPt>
          <c:dPt>
            <c:idx val="6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E5B19"/>
              </a:solidFill>
              <a:ln>
                <a:noFill/>
              </a:ln>
            </c:spPr>
          </c:dPt>
          <c:dPt>
            <c:idx val="7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45A43"/>
              </a:solidFill>
              <a:ln>
                <a:noFill/>
              </a:ln>
            </c:spPr>
          </c:dPt>
          <c:dPt>
            <c:idx val="8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435E"/>
              </a:solidFill>
              <a:ln>
                <a:noFill/>
              </a:ln>
            </c:spPr>
          </c:dPt>
          <c:dPt>
            <c:idx val="9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1241F"/>
              </a:solidFill>
              <a:ln>
                <a:noFill/>
              </a:ln>
            </c:spPr>
          </c:dPt>
          <c:dPt>
            <c:idx val="10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34817"/>
              </a:solidFill>
              <a:ln>
                <a:noFill/>
              </a:ln>
            </c:spPr>
          </c:dPt>
          <c:dPt>
            <c:idx val="11"/>
            <c:marker>
              <c:symbol val="x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17219"/>
              </a:solidFill>
              <a:ln>
                <a:noFill/>
              </a:ln>
            </c:spPr>
          </c:dPt>
          <c:dPt>
            <c:idx val="12"/>
            <c:marker>
              <c:symbol val="star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ADC83A"/>
              </a:solidFill>
              <a:ln>
                <a:noFill/>
              </a:ln>
            </c:spPr>
          </c:dPt>
          <c:dPt>
            <c:idx val="13"/>
            <c:marker>
              <c:symbol val="circ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4BA8E"/>
              </a:solidFill>
              <a:ln>
                <a:noFill/>
              </a:ln>
            </c:spPr>
          </c:dPt>
          <c:dPt>
            <c:idx val="14"/>
            <c:marker>
              <c:symbol val="plus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5F8DBB"/>
              </a:solidFill>
              <a:ln>
                <a:noFill/>
              </a:ln>
            </c:spPr>
          </c:dPt>
          <c:dPt>
            <c:idx val="15"/>
            <c:marker>
              <c:symbol val="dot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6534A"/>
              </a:solidFill>
              <a:ln>
                <a:noFill/>
              </a:ln>
            </c:spPr>
          </c:dPt>
          <c:dPt>
            <c:idx val="16"/>
            <c:marker>
              <c:symbol val="dash"/>
              <c:size val="5"/>
              <c:spPr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19353"/>
              </a:solidFill>
              <a:ln>
                <a:noFill/>
              </a:ln>
            </c:spPr>
          </c:dPt>
          <c:dPt>
            <c:idx val="17"/>
            <c:marker>
              <c:symbol val="diamond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E4C366"/>
              </a:solidFill>
              <a:ln>
                <a:noFill/>
              </a:ln>
            </c:spPr>
          </c:dPt>
          <c:dPt>
            <c:idx val="18"/>
            <c:marker>
              <c:symbol val="squar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97A22"/>
              </a:solidFill>
              <a:ln>
                <a:noFill/>
              </a:ln>
            </c:spPr>
          </c:dPt>
          <c:dPt>
            <c:idx val="19"/>
            <c:marker>
              <c:symbol val="triangle"/>
              <c:size val="5"/>
              <c:spPr>
                <a:solidFill>
                  <a:srgbClr val="4bacc6"/>
                </a:solidFill>
                <a:ln>
                  <a:solidFill>
                    <a:srgbClr val="4bacc6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07859"/>
              </a:solidFill>
              <a:ln>
                <a:noFill/>
              </a:ln>
            </c:spPr>
          </c:dPt>
          <c:dLbls>
            <c:spPr>
              <a:pattFill prst="pct75">
                <a:fgClr>
                  <a:srgbClr val="404040"/>
                </a:fgClr>
                <a:bgClr>
                  <a:srgbClr val="595959"/>
                </a:bgClr>
              </a:pattFill>
              <a:ln>
                <a:noFill/>
              </a:ln>
            </c:spPr>
            <c:txPr>
              <a:bodyPr vert="horz"/>
              <a:lstStyle/>
              <a:p>
                <a:pPr>
                  <a:defRPr sz="1000" b="1" i="0" u="none" strike="noStrike" baseline="0">
                    <a:solidFill>
                      <a:srgbClr val="FFFFFF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715.325</c:v>
                </c:pt>
                <c:pt idx="1">
                  <c:v>729.7894736842105</c:v>
                </c:pt>
                <c:pt idx="2">
                  <c:v>735.75</c:v>
                </c:pt>
                <c:pt idx="3">
                  <c:v>730.6470588235294</c:v>
                </c:pt>
                <c:pt idx="4">
                  <c:v>726.40625</c:v>
                </c:pt>
                <c:pt idx="5">
                  <c:v>721.2666666666667</c:v>
                </c:pt>
                <c:pt idx="6">
                  <c:v>714.3928571428571</c:v>
                </c:pt>
                <c:pt idx="7">
                  <c:v>719.0769230769231</c:v>
                </c:pt>
                <c:pt idx="8">
                  <c:v>743.7916666666666</c:v>
                </c:pt>
                <c:pt idx="9">
                  <c:v>738.6818181818181</c:v>
                </c:pt>
                <c:pt idx="10">
                  <c:v>729.55</c:v>
                </c:pt>
                <c:pt idx="11">
                  <c:v>719.1111111111111</c:v>
                </c:pt>
                <c:pt idx="12">
                  <c:v>755.4375</c:v>
                </c:pt>
                <c:pt idx="13">
                  <c:v>800.2857142857143</c:v>
                </c:pt>
                <c:pt idx="14">
                  <c:v>794.1666666666666</c:v>
                </c:pt>
                <c:pt idx="15">
                  <c:v>793.0</c:v>
                </c:pt>
                <c:pt idx="16">
                  <c:v>842.5</c:v>
                </c:pt>
                <c:pt idx="17">
                  <c:v>926.3333333333334</c:v>
                </c:pt>
                <c:pt idx="18">
                  <c:v>827.5</c:v>
                </c:pt>
                <c:pt idx="19">
                  <c:v>810.0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legend>
      <c:legendPos val="r"/>
      <c:layout/>
      <c:overlay val="0"/>
      <c:spPr>
        <a:solidFill>
          <a:srgbClr val="F2F2F2">
            <a:alpha val="39000"/>
          </a:srgbClr>
        </a:solidFill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40404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FFFFFF"/>
        </a:gs>
        <a:gs pos="39000">
          <a:srgbClr val="FFFFFF"/>
        </a:gs>
        <a:gs pos="100000">
          <a:srgbClr val="BFBFBF"/>
        </a:gs>
      </a:gsLst>
      <a:path path="shape">
        <a:fillToRect l="50000" t="50000" r="50000" b="50000"/>
      </a:path>
    </a:gradFill>
    <a:ln w="12700">
      <a:solidFill>
        <a:srgbClr val="BFBFB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lineChart>
        <c:grouping val="percentStacked"/>
        <c:varyColors val="0"/>
        <c:ser>
          <c:idx val="0"/>
          <c:order val="0"/>
          <c:spPr>
            <a:ln w="25400">
              <a:solidFill>
                <a:srgbClr val="83992A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83992a"/>
              </a:solidFill>
              <a:ln>
                <a:solidFill>
                  <a:srgbClr val="83992a"/>
                </a:solidFill>
                <a:prstDash val="solid"/>
              </a:ln>
            </c:spPr>
          </c:marke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20"/>
              <c:pt idx="0">
                <c:v>Medium</c:v>
              </c:pt>
              <c:pt idx="1">
                <c:v>Medium</c:v>
              </c:pt>
              <c:pt idx="2">
                <c:v>Medium</c:v>
              </c:pt>
              <c:pt idx="3">
                <c:v>Medium</c:v>
              </c:pt>
              <c:pt idx="4">
                <c:v>Medium</c:v>
              </c:pt>
              <c:pt idx="5">
                <c:v>Medium</c:v>
              </c:pt>
              <c:pt idx="6">
                <c:v>Medium</c:v>
              </c:pt>
              <c:pt idx="7">
                <c:v>Medium</c:v>
              </c:pt>
              <c:pt idx="8">
                <c:v>Medium</c:v>
              </c:pt>
              <c:pt idx="9">
                <c:v>Medium</c:v>
              </c:pt>
              <c:pt idx="10">
                <c:v>Medium</c:v>
              </c:pt>
              <c:pt idx="11">
                <c:v>Medium</c:v>
              </c:pt>
              <c:pt idx="12">
                <c:v>Medium</c:v>
              </c:pt>
              <c:pt idx="13">
                <c:v>Medium</c:v>
              </c:pt>
              <c:pt idx="14">
                <c:v>Medium</c:v>
              </c:pt>
              <c:pt idx="15">
                <c:v>Medium</c:v>
              </c:pt>
              <c:pt idx="16">
                <c:v>Medium</c:v>
              </c:pt>
              <c:pt idx="17">
                <c:v>Medium</c:v>
              </c:pt>
              <c:pt idx="18">
                <c:v>Medium</c:v>
              </c:pt>
              <c:pt idx="19">
                <c:v>Medium</c:v>
              </c:pt>
            </c:strLit>
          </c:cat>
          <c:val>
            <c:numRef>
              <c:f/>
              <c:numCache>
                <c:formatCode>General</c:formatCode>
                <c:ptCount val="20"/>
                <c:pt idx="0">
                  <c:v>215.0</c:v>
                </c:pt>
                <c:pt idx="1">
                  <c:v>360.0</c:v>
                </c:pt>
                <c:pt idx="2">
                  <c:v>519.0</c:v>
                </c:pt>
                <c:pt idx="3">
                  <c:v>513.0</c:v>
                </c:pt>
                <c:pt idx="4">
                  <c:v>500.0</c:v>
                </c:pt>
                <c:pt idx="5">
                  <c:v>515.0</c:v>
                </c:pt>
                <c:pt idx="6">
                  <c:v>295.0</c:v>
                </c:pt>
                <c:pt idx="7">
                  <c:v>215.0</c:v>
                </c:pt>
                <c:pt idx="8">
                  <c:v>500.0</c:v>
                </c:pt>
                <c:pt idx="9">
                  <c:v>510.0</c:v>
                </c:pt>
                <c:pt idx="10">
                  <c:v>520.0</c:v>
                </c:pt>
                <c:pt idx="11">
                  <c:v>205.0</c:v>
                </c:pt>
                <c:pt idx="12">
                  <c:v>230.0</c:v>
                </c:pt>
                <c:pt idx="13">
                  <c:v>515.0</c:v>
                </c:pt>
                <c:pt idx="14">
                  <c:v>500.0</c:v>
                </c:pt>
                <c:pt idx="15">
                  <c:v>245.0</c:v>
                </c:pt>
                <c:pt idx="16">
                  <c:v>330.0</c:v>
                </c:pt>
                <c:pt idx="17">
                  <c:v>715.0</c:v>
                </c:pt>
                <c:pt idx="18">
                  <c:v>530.0</c:v>
                </c:pt>
                <c:pt idx="19">
                  <c:v>505.0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3C977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c9770"/>
              </a:solidFill>
              <a:ln>
                <a:solidFill>
                  <a:srgbClr val="3c9770"/>
                </a:solidFill>
                <a:prstDash val="solid"/>
              </a:ln>
            </c:spPr>
          </c:marke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20"/>
              <c:pt idx="0">
                <c:v>Medium</c:v>
              </c:pt>
              <c:pt idx="1">
                <c:v>Medium</c:v>
              </c:pt>
              <c:pt idx="2">
                <c:v>Medium</c:v>
              </c:pt>
              <c:pt idx="3">
                <c:v>Medium</c:v>
              </c:pt>
              <c:pt idx="4">
                <c:v>Medium</c:v>
              </c:pt>
              <c:pt idx="5">
                <c:v>Medium</c:v>
              </c:pt>
              <c:pt idx="6">
                <c:v>Medium</c:v>
              </c:pt>
              <c:pt idx="7">
                <c:v>Medium</c:v>
              </c:pt>
              <c:pt idx="8">
                <c:v>Medium</c:v>
              </c:pt>
              <c:pt idx="9">
                <c:v>Medium</c:v>
              </c:pt>
              <c:pt idx="10">
                <c:v>Medium</c:v>
              </c:pt>
              <c:pt idx="11">
                <c:v>Medium</c:v>
              </c:pt>
              <c:pt idx="12">
                <c:v>Medium</c:v>
              </c:pt>
              <c:pt idx="13">
                <c:v>Medium</c:v>
              </c:pt>
              <c:pt idx="14">
                <c:v>Medium</c:v>
              </c:pt>
              <c:pt idx="15">
                <c:v>Medium</c:v>
              </c:pt>
              <c:pt idx="16">
                <c:v>Medium</c:v>
              </c:pt>
              <c:pt idx="17">
                <c:v>Medium</c:v>
              </c:pt>
              <c:pt idx="18">
                <c:v>Medium</c:v>
              </c:pt>
              <c:pt idx="19">
                <c:v>Medium</c:v>
              </c:pt>
            </c:strLit>
          </c:cat>
          <c:val>
            <c:numRef>
              <c:f/>
              <c:numCache>
                <c:formatCode>General</c:formatCode>
                <c:ptCount val="20"/>
                <c:pt idx="0">
                  <c:v>236.0</c:v>
                </c:pt>
                <c:pt idx="1">
                  <c:v>300.0</c:v>
                </c:pt>
                <c:pt idx="2">
                  <c:v>307.0</c:v>
                </c:pt>
                <c:pt idx="3">
                  <c:v>271.0</c:v>
                </c:pt>
                <c:pt idx="4">
                  <c:v>302.0</c:v>
                </c:pt>
                <c:pt idx="5">
                  <c:v>300.0</c:v>
                </c:pt>
                <c:pt idx="6">
                  <c:v>362.0</c:v>
                </c:pt>
                <c:pt idx="7">
                  <c:v>200.0</c:v>
                </c:pt>
                <c:pt idx="8">
                  <c:v>300.0</c:v>
                </c:pt>
                <c:pt idx="9">
                  <c:v>325.0</c:v>
                </c:pt>
                <c:pt idx="10">
                  <c:v>307.0</c:v>
                </c:pt>
                <c:pt idx="11">
                  <c:v>232.0</c:v>
                </c:pt>
                <c:pt idx="12">
                  <c:v>213.0</c:v>
                </c:pt>
                <c:pt idx="13">
                  <c:v>344.0</c:v>
                </c:pt>
                <c:pt idx="14">
                  <c:v>300.0</c:v>
                </c:pt>
                <c:pt idx="15">
                  <c:v>389.0</c:v>
                </c:pt>
                <c:pt idx="16">
                  <c:v>287.0</c:v>
                </c:pt>
                <c:pt idx="17">
                  <c:v>443.0</c:v>
                </c:pt>
                <c:pt idx="18">
                  <c:v>330.0</c:v>
                </c:pt>
                <c:pt idx="19">
                  <c:v>310.0</c:v>
                </c:pt>
              </c:numCache>
            </c:numRef>
          </c:val>
          <c:smooth val="0"/>
        </c:ser>
        <c:ser>
          <c:idx val="2"/>
          <c:order val="2"/>
          <c:spPr>
            <a:ln w="25400">
              <a:solidFill>
                <a:srgbClr val="44709D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4709d"/>
              </a:solidFill>
              <a:ln>
                <a:solidFill>
                  <a:srgbClr val="44709d"/>
                </a:solidFill>
                <a:prstDash val="solid"/>
              </a:ln>
            </c:spPr>
          </c:marke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20"/>
              <c:pt idx="0">
                <c:v>Medium</c:v>
              </c:pt>
              <c:pt idx="1">
                <c:v>Medium</c:v>
              </c:pt>
              <c:pt idx="2">
                <c:v>Medium</c:v>
              </c:pt>
              <c:pt idx="3">
                <c:v>Medium</c:v>
              </c:pt>
              <c:pt idx="4">
                <c:v>Medium</c:v>
              </c:pt>
              <c:pt idx="5">
                <c:v>Medium</c:v>
              </c:pt>
              <c:pt idx="6">
                <c:v>Medium</c:v>
              </c:pt>
              <c:pt idx="7">
                <c:v>Medium</c:v>
              </c:pt>
              <c:pt idx="8">
                <c:v>Medium</c:v>
              </c:pt>
              <c:pt idx="9">
                <c:v>Medium</c:v>
              </c:pt>
              <c:pt idx="10">
                <c:v>Medium</c:v>
              </c:pt>
              <c:pt idx="11">
                <c:v>Medium</c:v>
              </c:pt>
              <c:pt idx="12">
                <c:v>Medium</c:v>
              </c:pt>
              <c:pt idx="13">
                <c:v>Medium</c:v>
              </c:pt>
              <c:pt idx="14">
                <c:v>Medium</c:v>
              </c:pt>
              <c:pt idx="15">
                <c:v>Medium</c:v>
              </c:pt>
              <c:pt idx="16">
                <c:v>Medium</c:v>
              </c:pt>
              <c:pt idx="17">
                <c:v>Medium</c:v>
              </c:pt>
              <c:pt idx="18">
                <c:v>Medium</c:v>
              </c:pt>
              <c:pt idx="19">
                <c:v>Medium</c:v>
              </c:pt>
            </c:strLit>
          </c:cat>
          <c:val>
            <c:numRef>
              <c:f/>
              <c:numCache>
                <c:formatCode>General</c:formatCode>
                <c:ptCount val="20"/>
                <c:pt idx="0">
                  <c:v>215.0</c:v>
                </c:pt>
                <c:pt idx="1">
                  <c:v>225.0</c:v>
                </c:pt>
                <c:pt idx="2">
                  <c:v>300.0</c:v>
                </c:pt>
                <c:pt idx="3">
                  <c:v>300.0</c:v>
                </c:pt>
                <c:pt idx="4">
                  <c:v>305.0</c:v>
                </c:pt>
                <c:pt idx="5">
                  <c:v>305.0</c:v>
                </c:pt>
                <c:pt idx="6">
                  <c:v>355.0</c:v>
                </c:pt>
                <c:pt idx="7">
                  <c:v>215.0</c:v>
                </c:pt>
                <c:pt idx="8">
                  <c:v>300.0</c:v>
                </c:pt>
                <c:pt idx="9">
                  <c:v>315.0</c:v>
                </c:pt>
                <c:pt idx="10">
                  <c:v>300.0</c:v>
                </c:pt>
                <c:pt idx="11">
                  <c:v>215.0</c:v>
                </c:pt>
                <c:pt idx="12">
                  <c:v>210.0</c:v>
                </c:pt>
                <c:pt idx="13">
                  <c:v>300.0</c:v>
                </c:pt>
                <c:pt idx="14">
                  <c:v>300.0</c:v>
                </c:pt>
                <c:pt idx="15">
                  <c:v>311.0</c:v>
                </c:pt>
                <c:pt idx="16">
                  <c:v>235.0</c:v>
                </c:pt>
                <c:pt idx="17">
                  <c:v>375.0</c:v>
                </c:pt>
                <c:pt idx="18">
                  <c:v>300.0</c:v>
                </c:pt>
                <c:pt idx="19">
                  <c:v>300.0</c:v>
                </c:pt>
              </c:numCache>
            </c:numRef>
          </c:val>
          <c:smooth val="0"/>
        </c:ser>
        <c:ser>
          <c:idx val="3"/>
          <c:order val="3"/>
          <c:spPr>
            <a:ln w="25400">
              <a:solidFill>
                <a:srgbClr val="A23C33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a23c33"/>
              </a:solidFill>
              <a:ln>
                <a:solidFill>
                  <a:srgbClr val="a23c33"/>
                </a:solidFill>
                <a:prstDash val="solid"/>
              </a:ln>
            </c:spPr>
          </c:marke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20"/>
              <c:pt idx="0">
                <c:v>Medium</c:v>
              </c:pt>
              <c:pt idx="1">
                <c:v>Medium</c:v>
              </c:pt>
              <c:pt idx="2">
                <c:v>Medium</c:v>
              </c:pt>
              <c:pt idx="3">
                <c:v>Medium</c:v>
              </c:pt>
              <c:pt idx="4">
                <c:v>Medium</c:v>
              </c:pt>
              <c:pt idx="5">
                <c:v>Medium</c:v>
              </c:pt>
              <c:pt idx="6">
                <c:v>Medium</c:v>
              </c:pt>
              <c:pt idx="7">
                <c:v>Medium</c:v>
              </c:pt>
              <c:pt idx="8">
                <c:v>Medium</c:v>
              </c:pt>
              <c:pt idx="9">
                <c:v>Medium</c:v>
              </c:pt>
              <c:pt idx="10">
                <c:v>Medium</c:v>
              </c:pt>
              <c:pt idx="11">
                <c:v>Medium</c:v>
              </c:pt>
              <c:pt idx="12">
                <c:v>Medium</c:v>
              </c:pt>
              <c:pt idx="13">
                <c:v>Medium</c:v>
              </c:pt>
              <c:pt idx="14">
                <c:v>Medium</c:v>
              </c:pt>
              <c:pt idx="15">
                <c:v>Medium</c:v>
              </c:pt>
              <c:pt idx="16">
                <c:v>Medium</c:v>
              </c:pt>
              <c:pt idx="17">
                <c:v>Medium</c:v>
              </c:pt>
              <c:pt idx="18">
                <c:v>Medium</c:v>
              </c:pt>
              <c:pt idx="19">
                <c:v>Medium</c:v>
              </c:pt>
            </c:strLit>
          </c:cat>
          <c:val>
            <c:numRef>
              <c:f/>
              <c:numCache>
                <c:formatCode>General</c:formatCode>
                <c:ptCount val="20"/>
                <c:pt idx="0">
                  <c:v>666.0</c:v>
                </c:pt>
                <c:pt idx="1">
                  <c:v>885.0</c:v>
                </c:pt>
                <c:pt idx="2">
                  <c:v>1126.0</c:v>
                </c:pt>
                <c:pt idx="3">
                  <c:v>1084.0</c:v>
                </c:pt>
                <c:pt idx="4">
                  <c:v>1107.0</c:v>
                </c:pt>
                <c:pt idx="5">
                  <c:v>1120.0</c:v>
                </c:pt>
                <c:pt idx="6">
                  <c:v>1012.0</c:v>
                </c:pt>
                <c:pt idx="7">
                  <c:v>630.0</c:v>
                </c:pt>
                <c:pt idx="8">
                  <c:v>1100.0</c:v>
                </c:pt>
                <c:pt idx="9">
                  <c:v>1150.0</c:v>
                </c:pt>
                <c:pt idx="10">
                  <c:v>1127.0</c:v>
                </c:pt>
                <c:pt idx="11">
                  <c:v>652.0</c:v>
                </c:pt>
                <c:pt idx="12">
                  <c:v>653.0</c:v>
                </c:pt>
                <c:pt idx="13">
                  <c:v>1159.0</c:v>
                </c:pt>
                <c:pt idx="14">
                  <c:v>1100.0</c:v>
                </c:pt>
                <c:pt idx="15">
                  <c:v>945.0</c:v>
                </c:pt>
                <c:pt idx="16">
                  <c:v>852.0</c:v>
                </c:pt>
                <c:pt idx="17">
                  <c:v>1533.0</c:v>
                </c:pt>
                <c:pt idx="18">
                  <c:v>1160.0</c:v>
                </c:pt>
                <c:pt idx="19">
                  <c:v>1115.0</c:v>
                </c:pt>
              </c:numCache>
            </c:numRef>
          </c:val>
          <c:smooth val="0"/>
        </c:ser>
        <c:ser>
          <c:idx val="4"/>
          <c:order val="4"/>
          <c:spPr>
            <a:ln w="25400">
              <a:solidFill>
                <a:srgbClr val="D97828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d97828"/>
              </a:solidFill>
              <a:ln>
                <a:solidFill>
                  <a:srgbClr val="d97828"/>
                </a:solidFill>
                <a:prstDash val="solid"/>
              </a:ln>
            </c:spPr>
          </c:marke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20"/>
              <c:pt idx="0">
                <c:v>Medium</c:v>
              </c:pt>
              <c:pt idx="1">
                <c:v>Medium</c:v>
              </c:pt>
              <c:pt idx="2">
                <c:v>Medium</c:v>
              </c:pt>
              <c:pt idx="3">
                <c:v>Medium</c:v>
              </c:pt>
              <c:pt idx="4">
                <c:v>Medium</c:v>
              </c:pt>
              <c:pt idx="5">
                <c:v>Medium</c:v>
              </c:pt>
              <c:pt idx="6">
                <c:v>Medium</c:v>
              </c:pt>
              <c:pt idx="7">
                <c:v>Medium</c:v>
              </c:pt>
              <c:pt idx="8">
                <c:v>Medium</c:v>
              </c:pt>
              <c:pt idx="9">
                <c:v>Medium</c:v>
              </c:pt>
              <c:pt idx="10">
                <c:v>Medium</c:v>
              </c:pt>
              <c:pt idx="11">
                <c:v>Medium</c:v>
              </c:pt>
              <c:pt idx="12">
                <c:v>Medium</c:v>
              </c:pt>
              <c:pt idx="13">
                <c:v>Medium</c:v>
              </c:pt>
              <c:pt idx="14">
                <c:v>Medium</c:v>
              </c:pt>
              <c:pt idx="15">
                <c:v>Medium</c:v>
              </c:pt>
              <c:pt idx="16">
                <c:v>Medium</c:v>
              </c:pt>
              <c:pt idx="17">
                <c:v>Medium</c:v>
              </c:pt>
              <c:pt idx="18">
                <c:v>Medium</c:v>
              </c:pt>
              <c:pt idx="19">
                <c:v>Medium</c:v>
              </c:pt>
            </c:strLit>
          </c:cat>
          <c:val>
            <c:numRef>
              <c:f/>
              <c:numCache>
                <c:formatCode>General</c:formatCode>
                <c:ptCount val="20"/>
                <c:pt idx="0">
                  <c:v>715.325</c:v>
                </c:pt>
                <c:pt idx="1">
                  <c:v>729.7894736842105</c:v>
                </c:pt>
                <c:pt idx="2">
                  <c:v>735.75</c:v>
                </c:pt>
                <c:pt idx="3">
                  <c:v>730.6470588235294</c:v>
                </c:pt>
                <c:pt idx="4">
                  <c:v>726.40625</c:v>
                </c:pt>
                <c:pt idx="5">
                  <c:v>721.2666666666667</c:v>
                </c:pt>
                <c:pt idx="6">
                  <c:v>714.3928571428571</c:v>
                </c:pt>
                <c:pt idx="7">
                  <c:v>719.0769230769231</c:v>
                </c:pt>
                <c:pt idx="8">
                  <c:v>743.7916666666666</c:v>
                </c:pt>
                <c:pt idx="9">
                  <c:v>738.6818181818181</c:v>
                </c:pt>
                <c:pt idx="10">
                  <c:v>729.55</c:v>
                </c:pt>
                <c:pt idx="11">
                  <c:v>719.1111111111111</c:v>
                </c:pt>
                <c:pt idx="12">
                  <c:v>755.4375</c:v>
                </c:pt>
                <c:pt idx="13">
                  <c:v>800.2857142857143</c:v>
                </c:pt>
                <c:pt idx="14">
                  <c:v>794.1666666666666</c:v>
                </c:pt>
                <c:pt idx="15">
                  <c:v>793.0</c:v>
                </c:pt>
                <c:pt idx="16">
                  <c:v>842.5</c:v>
                </c:pt>
                <c:pt idx="17">
                  <c:v>926.3333333333334</c:v>
                </c:pt>
                <c:pt idx="18">
                  <c:v>827.5</c:v>
                </c:pt>
                <c:pt idx="19">
                  <c:v>810.0</c:v>
                </c:pt>
              </c:numCache>
            </c:numRef>
          </c:val>
          <c:smooth val="0"/>
        </c:ser>
        <c:marker val="1"/>
        <c:smooth val="0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0%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image" Target="../media/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"/>
          <p:cNvGrpSpPr>
            <a:grpSpLocks/>
          </p:cNvGrpSpPr>
          <p:nvPr/>
        </p:nvGrpSpPr>
        <p:grpSpPr>
          <a:xfrm>
            <a:off x="-16934" y="0"/>
            <a:ext cx="12231159" cy="6856214"/>
            <a:chOff x="-16934" y="0"/>
            <a:chExt cx="12231159" cy="6856214"/>
          </a:xfrm>
        </p:grpSpPr>
        <p:pic>
          <p:nvPicPr>
            <p:cNvPr id="12" name="图片" descr="HD-PanelTitleR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0" y="0"/>
              <a:ext cx="12188825" cy="685621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3" name="矩形"/>
            <p:cNvSpPr>
              <a:spLocks/>
            </p:cNvSpPr>
            <p:nvPr/>
          </p:nvSpPr>
          <p:spPr>
            <a:xfrm rot="0">
              <a:off x="2328332" y="1540931"/>
              <a:ext cx="7543803" cy="3835400"/>
            </a:xfrm>
            <a:prstGeom prst="rect"/>
            <a:noFill/>
            <a:ln w="15875" cmpd="sng" cap="flat">
              <a:solidFill>
                <a:srgbClr val="83992A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14" name="图片" descr="HDRibbonTitle-UniformTrim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-16934" y="3147609"/>
              <a:ext cx="2478024" cy="6126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" name="图片" descr="HDRibbonTitle-UniformTri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9736202" y="3147609"/>
              <a:ext cx="2478023" cy="6126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2692398" y="1871131"/>
            <a:ext cx="6815669" cy="15155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2692398" y="3657597"/>
            <a:ext cx="6815669" cy="13208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7983231" y="5037663"/>
            <a:ext cx="897467" cy="2794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2692397" y="5037663"/>
            <a:ext cx="5214635" cy="2794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8956900" y="5037663"/>
            <a:ext cx="551166" cy="2794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2" name="直线"/>
          <p:cNvSpPr>
            <a:spLocks/>
          </p:cNvSpPr>
          <p:nvPr/>
        </p:nvSpPr>
        <p:spPr>
          <a:xfrm rot="0">
            <a:off x="2692399" y="3522130"/>
            <a:ext cx="6815667" cy="0"/>
          </a:xfrm>
          <a:prstGeom prst="line"/>
          <a:noFill/>
          <a:ln w="15875" cmpd="sng" cap="flat">
            <a:solidFill>
              <a:srgbClr val="83992A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535090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1050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701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1" name="图片" descr="HD-PanelContent.png"/>
            <p:cNvPicPr>
              <a:picLocks xmlns:a="http://schemas.openxmlformats.org/drawingml/2006/main" noChangeAspect="1"/>
            </p:cNvPicPr>
            <p:nvPr/>
          </p:nvPicPr>
          <p:blipFill>
            <a:blip xmlns:a="http://schemas.openxmlformats.org/drawingml/2006/main" xmlns:r="http://schemas.openxmlformats.org/officeDocument/2006/relationships" r:embed="rId3" cstate="print"/>
            <a:stretch xmlns:a="http://schemas.openxmlformats.org/drawingml/2006/main">
              <a:fillRect/>
            </a:stretch>
          </p:blipFill>
          <p:spPr>
            <a:xfrm xmlns:a="http://schemas.openxmlformats.org/drawingml/2006/main" rot="0">
              <a:off x="0" y="0"/>
              <a:ext cx="12188825" cy="6856214"/>
            </a:xfrm>
            <a:prstGeom xmlns:a="http://schemas.openxmlformats.org/drawingml/2006/main" prst="rect"/>
            <a:noFill xmlns:a="http://schemas.openxmlformats.org/drawingml/2006/main"/>
            <a:ln xmlns:a="http://schemas.openxmlformats.org/drawingml/2006/main" w="12700" cmpd="sng" cap="flat">
              <a:noFill/>
              <a:prstDash val="solid"/>
              <a:miter/>
            </a:ln>
          </p:spPr>
        </p:pic>
        <p:sp>
          <p:nvSpPr>
            <p:cNvPr id="32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08012" y="609600"/>
              <a:ext cx="10972800" cy="5638800"/>
            </a:xfrm>
            <a:prstGeom xmlns:a="http://schemas.openxmlformats.org/drawingml/2006/main" prst="rect"/>
            <a:noFill xmlns:a="http://schemas.openxmlformats.org/drawingml/2006/main"/>
            <a:ln xmlns:a="http://schemas.openxmlformats.org/drawingml/2006/main" w="15875" cmpd="sng" cap="flat">
              <a:solidFill>
                <a:srgbClr val="83992A"/>
              </a:solidFill>
              <a:prstDash val="solid"/>
              <a:miter/>
            </a:ln>
            <a:effectLst xmlns:a="http://schemas.openxmlformats.org/drawingml/2006/main"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33" name="图片" descr="HDRibbonContent-UniformTrim.png"/>
            <p:cNvPicPr>
              <a:picLocks xmlns:a="http://schemas.openxmlformats.org/drawingml/2006/main" noChangeAspect="1"/>
            </p:cNvPicPr>
            <p:nvPr/>
          </p:nvPicPr>
          <p:blipFill>
            <a:blip xmlns:a="http://schemas.openxmlformats.org/drawingml/2006/main" xmlns:r="http://schemas.openxmlformats.org/officeDocument/2006/relationships" r:embed="rId4" cstate="print"/>
            <a:stretch xmlns:a="http://schemas.openxmlformats.org/drawingml/2006/main">
              <a:fillRect/>
            </a:stretch>
          </p:blipFill>
          <p:spPr>
            <a:xfrm xmlns:a="http://schemas.openxmlformats.org/drawingml/2006/main" rot="0">
              <a:off x="-15736" y="3153832"/>
              <a:ext cx="777240" cy="606424"/>
            </a:xfrm>
            <a:prstGeom xmlns:a="http://schemas.openxmlformats.org/drawingml/2006/main" prst="rect"/>
            <a:noFill xmlns:a="http://schemas.openxmlformats.org/drawingml/2006/main"/>
            <a:ln xmlns:a="http://schemas.openxmlformats.org/drawingml/2006/main" w="12700" cmpd="sng" cap="flat">
              <a:noFill/>
              <a:prstDash val="solid"/>
              <a:miter/>
            </a:ln>
          </p:spPr>
        </p:pic>
        <p:pic>
          <p:nvPicPr>
            <p:cNvPr id="34" name="图片" descr="HDRibbonContent-UniformTrim.png"/>
            <p:cNvPicPr>
              <a:picLocks xmlns:a="http://schemas.openxmlformats.org/drawingml/2006/main" noChangeAspect="1"/>
            </p:cNvPicPr>
            <p:nvPr/>
          </p:nvPicPr>
          <p:blipFill>
            <a:blip xmlns:a="http://schemas.openxmlformats.org/drawingml/2006/main" xmlns:r="http://schemas.openxmlformats.org/officeDocument/2006/relationships" r:embed="rId5" cstate="print"/>
            <a:stretch xmlns:a="http://schemas.openxmlformats.org/drawingml/2006/main">
              <a:fillRect/>
            </a:stretch>
          </p:blipFill>
          <p:spPr>
            <a:xfrm xmlns:a="http://schemas.openxmlformats.org/drawingml/2006/main" rot="0">
              <a:off x="11436986" y="3153832"/>
              <a:ext cx="777239" cy="606424"/>
            </a:xfrm>
            <a:prstGeom xmlns:a="http://schemas.openxmlformats.org/drawingml/2006/main" prst="rect"/>
            <a:noFill xmlns:a="http://schemas.openxmlformats.org/drawingml/2006/main"/>
            <a:ln xmlns:a="http://schemas.openxmlformats.org/drawingml/2006/main" w="12700" cmpd="sng" cap="flat">
              <a:noFill/>
              <a:prstDash val="solid"/>
              <a:miter/>
            </a:ln>
          </p:spPr>
        </p:pic>
      </p:grpSp>
      <p:sp>
        <p:nvSpPr>
          <p:cNvPr id="25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396169" y="2421466"/>
            <a:ext cx="940729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5875" cmpd="sng" cap="flat">
            <a:solidFill>
              <a:srgbClr val="83992A"/>
            </a:solidFill>
            <a:prstDash val="solid"/>
            <a:round/>
          </a:ln>
        </p:spPr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295402" y="982132"/>
            <a:ext cx="9601196" cy="13038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295401" y="2556932"/>
            <a:ext cx="9601196" cy="331893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677501" y="5969000"/>
            <a:ext cx="1600200" cy="279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1295401" y="5969000"/>
            <a:ext cx="7305899" cy="279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3901" y="5969000"/>
            <a:ext cx="542697" cy="279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9744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0756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2110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627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0782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5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041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5996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377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"/>
          <p:cNvGrpSpPr>
            <a:grpSpLocks/>
          </p:cNvGrpSpPr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" name="图片" descr="HD-PanelCont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0" y="0"/>
              <a:ext cx="12188825" cy="685621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" name="矩形"/>
            <p:cNvSpPr>
              <a:spLocks/>
            </p:cNvSpPr>
            <p:nvPr/>
          </p:nvSpPr>
          <p:spPr>
            <a:xfrm rot="0">
              <a:off x="608012" y="609600"/>
              <a:ext cx="10972800" cy="5638800"/>
            </a:xfrm>
            <a:prstGeom prst="rect"/>
            <a:noFill/>
            <a:ln w="15875" cmpd="sng" cap="flat">
              <a:solidFill>
                <a:srgbClr val="83992A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4" name="图片" descr="HDRibbonContent-UniformTri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-15736" y="3153832"/>
              <a:ext cx="777240" cy="6064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" name="图片" descr="HDRibbonContent-UniformTrim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1436986" y="3153832"/>
              <a:ext cx="777239" cy="6064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dt" idx="2"/>
          </p:nvPr>
        </p:nvSpPr>
        <p:spPr>
          <a:xfrm rot="0">
            <a:off x="8677501" y="5969000"/>
            <a:ext cx="1600200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8/30/2024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 idx="3"/>
          </p:nvPr>
        </p:nvSpPr>
        <p:spPr>
          <a:xfrm rot="0">
            <a:off x="1295401" y="5969000"/>
            <a:ext cx="7305899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 idx="4"/>
          </p:nvPr>
        </p:nvSpPr>
        <p:spPr>
          <a:xfrm rot="0">
            <a:off x="10353901" y="5969000"/>
            <a:ext cx="542697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2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20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8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6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2692398" y="1871131"/>
            <a:ext cx="6815669" cy="15155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COMPANY DATA LEVEL ANALYSE</a:t>
            </a:r>
            <a:endParaRPr lang="zh-CN" altLang="en-US" sz="5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2768597" y="3571873"/>
            <a:ext cx="6815669" cy="13208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/>
              </a:rPr>
              <a:t>NAME:</a:t>
            </a: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/>
              </a:rPr>
              <a:t> D SANTHOSH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/>
              </a:rPr>
              <a:t>REGISTER NO: 312207</a:t>
            </a: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/>
              </a:rPr>
              <a:t>328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/>
              </a:rPr>
              <a:t>DEPARTMENT: COMMERCE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/>
              </a:rPr>
              <a:t>COLLEGE: CKNC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8038906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913795" y="450574"/>
            <a:ext cx="10353762" cy="1114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RESULT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graphicFrame>
        <p:nvGraphicFramePr>
          <p:cNvPr id="53" name="图表"/>
          <p:cNvGraphicFramePr/>
          <p:nvPr/>
        </p:nvGraphicFramePr>
        <p:xfrm>
          <a:off x="761862" y="1565552"/>
          <a:ext cx="4486000" cy="34496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4" name="图表"/>
          <p:cNvGraphicFramePr/>
          <p:nvPr/>
        </p:nvGraphicFramePr>
        <p:xfrm>
          <a:off x="5512904" y="1565552"/>
          <a:ext cx="6042991" cy="344963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837628619"/>
      </p:ext>
    </p:extLst>
  </p:cSld>
  <p:clrMapOvr>
    <a:masterClrMapping/>
  </p:clrMapOvr>
  <p:transition spd="slow"/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CONCLUSION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By evaluating companies through both </a:t>
            </a:r>
            <a:r>
              <a:rPr lang="en-US" altLang="zh-CN" sz="32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econmic</a:t>
            </a:r>
            <a:r>
              <a:rPr lang="en-US" altLang="zh-CN" sz="32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and social lenses, we can gain a more comprehensive understanding of their overall impact and potential for long-term success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1339738"/>
      </p:ext>
    </p:extLst>
  </p:cSld>
  <p:clrMapOvr>
    <a:masterClrMapping/>
  </p:clrMapOvr>
  <p:transition spd="slow"/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919119" y="2765839"/>
            <a:ext cx="10353762" cy="1326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 THANK YOU!         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756633" y="6910951"/>
            <a:ext cx="10353762" cy="36951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5782551"/>
      </p:ext>
    </p:extLst>
  </p:cSld>
  <p:clrMapOvr>
    <a:masterClrMapping/>
  </p:clrMapOvr>
  <p:transition spd="slow">
    <p:comb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COMPANY DATA LEVEL ANALYSIS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                                                   BY USING MICRO SOFT EXCEL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8386765"/>
      </p:ext>
    </p:extLst>
  </p:cSld>
  <p:clrMapOvr>
    <a:masterClrMapping/>
  </p:clrMapOvr>
  <p:transition spd="slow">
    <p:wip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AGENDA</a:t>
            </a:r>
            <a:br>
              <a:rPr lang="zh-CN" altLang="en-US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</a:b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PROBLEM OVERVIEW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SOCIAL LEVEL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ECONOMIC LEVEL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RESULT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CONCLUSION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95984868"/>
      </p:ext>
    </p:extLst>
  </p:cSld>
  <p:clrMapOvr>
    <a:masterClrMapping/>
  </p:clrMapOvr>
  <p:transition spd="med">
    <p:fad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PROJECT OVERVIEW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Our project aims to analyse the companies rating levels.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We seek accurately the turnover of the company.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The excel will expose the overall performance of the company.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30319561"/>
      </p:ext>
    </p:extLst>
  </p:cSld>
  <p:clrMapOvr>
    <a:masterClrMapping/>
  </p:clrMapOvr>
  <p:transition spd="slow">
    <p:circl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Century Gothic" pitchFamily="34" charset="0"/>
                <a:ea typeface="方正舒体" pitchFamily="0" charset="0"/>
                <a:cs typeface="Lucida Sans"/>
              </a:rPr>
              <a:t>To analyse the company ratings level of the company all over the world. To find the profit trend analyse revenue and cost department performance seasonality and external factors using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Century Gothic" pitchFamily="34" charset="0"/>
                <a:ea typeface="方正舒体" pitchFamily="0" charset="0"/>
                <a:cs typeface="Lucida Sans"/>
              </a:rPr>
              <a:t>microsoft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Century Gothic" pitchFamily="34" charset="0"/>
                <a:ea typeface="方正舒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Century Gothic" pitchFamily="34" charset="0"/>
                <a:ea typeface="方正舒体" pitchFamily="0" charset="0"/>
                <a:cs typeface="Lucida Sans"/>
              </a:rPr>
              <a:t>excel’s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Century Gothic" pitchFamily="34" charset="0"/>
                <a:ea typeface="方正舒体" pitchFamily="0" charset="0"/>
                <a:cs typeface="Lucida Sans"/>
              </a:rPr>
              <a:t> pie chart, flow chart, bar diagram and pivot table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15508411"/>
      </p:ext>
    </p:extLst>
  </p:cSld>
  <p:clrMapOvr>
    <a:masterClrMapping/>
  </p:clrMapOvr>
  <p:transition spd="slow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SOCIAL LEVEL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The social level of companies refers to their impact, influence, and reputation within society. Here are some ways to categorize companies based on their social level: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               Social Responsibility:    - Low: Companies with poor track records on environmental, social, and governance (ESG) issues.    - Medium: Companies with some ESG initiatives, but room for improvement.    - High: Companies recognized for their strong commitment to ESG and social responsibility.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0634023"/>
      </p:ext>
    </p:extLst>
  </p:cSld>
  <p:clrMapOvr>
    <a:masterClrMapping/>
  </p:clrMapOvr>
  <p:transition spd="slow"/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ECONOMIC LEVEL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Companies can be classified into different economic levels based on their size, revenue, and market impact. Here are some common economic levels of companies: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Micro-enterprises: Fewer than 10 employees, less than $1 million in revenue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2. Small businesses: 10-99 employees, $1-50 million in revenue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3. Medium-sized enterprises (SMEs): 100-499 employees, $50-500 million in revenue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8855576"/>
      </p:ext>
    </p:extLst>
  </p:cSld>
  <p:clrMapOvr>
    <a:masterClrMapping/>
  </p:clrMapOvr>
  <p:transition spd="slow"/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Company rating analysis</a:t>
            </a:r>
            <a:endParaRPr lang="zh-CN" altLang="en-US" sz="4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95401" y="2556932"/>
            <a:ext cx="9601196" cy="3318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Company rating analysis involves evaluating a company's performance and reputation based on various factors such as financial health, customer satisfaction, employee reviews, and market position. This analysis can help investors, customers, and employees make informed decisions.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66214499"/>
      </p:ext>
    </p:extLst>
  </p:cSld>
  <p:clrMapOvr>
    <a:masterClrMapping/>
  </p:clrMapOvr>
  <p:transition spd="slow"/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1295402" y="982132"/>
            <a:ext cx="9601196" cy="130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Some common factors considered in company rating analysis include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913795" y="2332382"/>
            <a:ext cx="10353762" cy="34588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Employee reviews and ratings (e.g., from websites like Glassdoor, Indeed)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Market position and competitiveness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Product or service quality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Leadership and management team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Corporate social responsibility and sustainability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/>
              </a:rPr>
              <a:t> Industry trends and outlook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9188319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ga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COMPANY DATA LEVEL ANALYSE</dc:title>
  <dc:creator>admin</dc:creator>
  <cp:lastModifiedBy>root</cp:lastModifiedBy>
  <cp:revision>8</cp:revision>
  <dcterms:created xsi:type="dcterms:W3CDTF">2024-08-29T07:01:56Z</dcterms:created>
  <dcterms:modified xsi:type="dcterms:W3CDTF">2024-08-30T10:06:04Z</dcterms:modified>
</cp:coreProperties>
</file>