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3"/>
  </p:notesMasterIdLst>
  <p:sldIdLst>
    <p:sldId id="256" r:id="rId2"/>
    <p:sldId id="257" r:id="rId3"/>
    <p:sldId id="267" r:id="rId4"/>
    <p:sldId id="279" r:id="rId5"/>
    <p:sldId id="284" r:id="rId6"/>
    <p:sldId id="260" r:id="rId7"/>
    <p:sldId id="280" r:id="rId8"/>
    <p:sldId id="292" r:id="rId9"/>
    <p:sldId id="293" r:id="rId10"/>
    <p:sldId id="288" r:id="rId11"/>
    <p:sldId id="291" r:id="rId12"/>
  </p:sldIdLst>
  <p:sldSz cx="9144000" cy="5143500" type="screen16x9"/>
  <p:notesSz cx="6858000" cy="9144000"/>
  <p:defaultTextStyle>
    <a:lvl1pPr marL="0" algn="l" rtl="0" latinLnBrk="0">
      <a:defRPr sz="1800" kern="1200">
        <a:solidFill>
          <a:schemeClr val="tx1"/>
        </a:solidFill>
        <a:latin typeface="+mn-lt"/>
        <a:ea typeface="+mn-ea"/>
        <a:cs typeface="+mn-cs"/>
      </a:defRPr>
    </a:lvl1pPr>
    <a:lvl2pPr marL="457200" algn="l" rtl="0" latinLnBrk="0">
      <a:defRPr sz="1800" kern="1200">
        <a:solidFill>
          <a:schemeClr val="tx1"/>
        </a:solidFill>
        <a:latin typeface="+mn-lt"/>
        <a:ea typeface="+mn-ea"/>
        <a:cs typeface="+mn-cs"/>
      </a:defRPr>
    </a:lvl2pPr>
    <a:lvl3pPr marL="914400" algn="l" rtl="0" latinLnBrk="0">
      <a:defRPr sz="1800" kern="1200">
        <a:solidFill>
          <a:schemeClr val="tx1"/>
        </a:solidFill>
        <a:latin typeface="+mn-lt"/>
        <a:ea typeface="+mn-ea"/>
        <a:cs typeface="+mn-cs"/>
      </a:defRPr>
    </a:lvl3pPr>
    <a:lvl4pPr marL="1371600" algn="l" rtl="0" latinLnBrk="0">
      <a:defRPr sz="1800" kern="1200">
        <a:solidFill>
          <a:schemeClr val="tx1"/>
        </a:solidFill>
        <a:latin typeface="+mn-lt"/>
        <a:ea typeface="+mn-ea"/>
        <a:cs typeface="+mn-cs"/>
      </a:defRPr>
    </a:lvl4pPr>
    <a:lvl5pPr marL="1828800" algn="l" rtl="0" latinLnBrk="0">
      <a:defRPr sz="1800" kern="1200">
        <a:solidFill>
          <a:schemeClr val="tx1"/>
        </a:solidFill>
        <a:latin typeface="+mn-lt"/>
        <a:ea typeface="+mn-ea"/>
        <a:cs typeface="+mn-cs"/>
      </a:defRPr>
    </a:lvl5pPr>
    <a:lvl6pPr marL="2286000" algn="l" rtl="0" latinLnBrk="0">
      <a:defRPr sz="1800" kern="1200">
        <a:solidFill>
          <a:schemeClr val="tx1"/>
        </a:solidFill>
        <a:latin typeface="+mn-lt"/>
        <a:ea typeface="+mn-ea"/>
        <a:cs typeface="+mn-cs"/>
      </a:defRPr>
    </a:lvl6pPr>
    <a:lvl7pPr marL="2743200" algn="l" rtl="0" latinLnBrk="0">
      <a:defRPr sz="1800" kern="1200">
        <a:solidFill>
          <a:schemeClr val="tx1"/>
        </a:solidFill>
        <a:latin typeface="+mn-lt"/>
        <a:ea typeface="+mn-ea"/>
        <a:cs typeface="+mn-cs"/>
      </a:defRPr>
    </a:lvl7pPr>
    <a:lvl8pPr marL="3200400" algn="l" rtl="0" latinLnBrk="0">
      <a:defRPr sz="1800" kern="1200">
        <a:solidFill>
          <a:schemeClr val="tx1"/>
        </a:solidFill>
        <a:latin typeface="+mn-lt"/>
        <a:ea typeface="+mn-ea"/>
        <a:cs typeface="+mn-cs"/>
      </a:defRPr>
    </a:lvl8pPr>
    <a:lvl9pPr marL="3657600"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712" autoAdjust="0"/>
    <p:restoredTop sz="87621" autoAdjust="0"/>
  </p:normalViewPr>
  <p:slideViewPr>
    <p:cSldViewPr>
      <p:cViewPr varScale="1">
        <p:scale>
          <a:sx n="95" d="100"/>
          <a:sy n="95" d="100"/>
        </p:scale>
        <p:origin x="994" y="7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rtlCol="0"/>
          <a:lstStyle>
            <a:lvl1pPr algn="l">
              <a:defRPr sz="1200"/>
            </a:lvl1pPr>
            <a:extLst/>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rtlCol="0"/>
          <a:lstStyle>
            <a:lvl1pPr algn="r">
              <a:defRPr sz="1200"/>
            </a:lvl1pPr>
            <a:extLst/>
          </a:lstStyle>
          <a:p>
            <a:fld id="{A8ADFD5B-A66C-449C-B6E8-FB716D07777D}" type="datetimeFigureOut">
              <a:rPr lang="en-US" smtClean="0"/>
              <a:pPr/>
              <a:t>11/7/2024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rtlCol="0" anchor="b"/>
          <a:lstStyle>
            <a:lvl1pPr algn="l">
              <a:defRPr sz="1200"/>
            </a:lvl1pPr>
            <a:extLst/>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rtlCol="0" anchor="b"/>
          <a:lstStyle>
            <a:lvl1pPr algn="r">
              <a:defRPr sz="1200"/>
            </a:lvl1pPr>
            <a:extLst/>
          </a:lstStyle>
          <a:p>
            <a:fld id="{CA5D3BF3-D352-46FC-8343-31F56E6730EA}" type="slidenum">
              <a:rPr lang="en-US" smtClean="0"/>
              <a:pPr/>
              <a:t>‹#›</a:t>
            </a:fld>
            <a:endParaRPr lang="en-US"/>
          </a:p>
        </p:txBody>
      </p:sp>
    </p:spTree>
    <p:extLst>
      <p:ext uri="{BB962C8B-B14F-4D97-AF65-F5344CB8AC3E}">
        <p14:creationId xmlns:p14="http://schemas.microsoft.com/office/powerpoint/2010/main" val="2064591929"/>
      </p:ext>
    </p:extLst>
  </p:cSld>
  <p:clrMap bg1="lt1" tx1="dk1" bg2="lt2" tx2="dk2" accent1="accent1" accent2="accent2" accent3="accent3" accent4="accent4" accent5="accent5" accent6="accent6" hlink="hlink" folHlink="folHlink"/>
  <p:notesStyle>
    <a:lvl1pPr marL="0" algn="l" rtl="0">
      <a:defRPr sz="1200" kern="1200">
        <a:solidFill>
          <a:schemeClr val="tx1"/>
        </a:solidFill>
        <a:latin typeface="+mn-lt"/>
        <a:ea typeface="+mn-ea"/>
        <a:cs typeface="+mn-cs"/>
      </a:defRPr>
    </a:lvl1pPr>
    <a:lvl2pPr marL="457200" algn="l" rtl="0">
      <a:defRPr sz="1200" kern="1200">
        <a:solidFill>
          <a:schemeClr val="tx1"/>
        </a:solidFill>
        <a:latin typeface="+mn-lt"/>
        <a:ea typeface="+mn-ea"/>
        <a:cs typeface="+mn-cs"/>
      </a:defRPr>
    </a:lvl2pPr>
    <a:lvl3pPr marL="914400" algn="l" rtl="0">
      <a:defRPr sz="1200" kern="1200">
        <a:solidFill>
          <a:schemeClr val="tx1"/>
        </a:solidFill>
        <a:latin typeface="+mn-lt"/>
        <a:ea typeface="+mn-ea"/>
        <a:cs typeface="+mn-cs"/>
      </a:defRPr>
    </a:lvl3pPr>
    <a:lvl4pPr marL="1371600" algn="l" rtl="0">
      <a:defRPr sz="1200" kern="1200">
        <a:solidFill>
          <a:schemeClr val="tx1"/>
        </a:solidFill>
        <a:latin typeface="+mn-lt"/>
        <a:ea typeface="+mn-ea"/>
        <a:cs typeface="+mn-cs"/>
      </a:defRPr>
    </a:lvl4pPr>
    <a:lvl5pPr marL="1828800" algn="l" rtl="0">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extLst>
      <p:ext uri="{BB962C8B-B14F-4D97-AF65-F5344CB8AC3E}">
        <p14:creationId xmlns:p14="http://schemas.microsoft.com/office/powerpoint/2010/main" val="33383875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10</a:t>
            </a:fld>
            <a:endParaRPr lang="en-US"/>
          </a:p>
        </p:txBody>
      </p:sp>
    </p:spTree>
    <p:extLst>
      <p:ext uri="{BB962C8B-B14F-4D97-AF65-F5344CB8AC3E}">
        <p14:creationId xmlns:p14="http://schemas.microsoft.com/office/powerpoint/2010/main" val="35822961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11</a:t>
            </a:fld>
            <a:endParaRPr lang="en-US"/>
          </a:p>
        </p:txBody>
      </p:sp>
    </p:spTree>
    <p:extLst>
      <p:ext uri="{BB962C8B-B14F-4D97-AF65-F5344CB8AC3E}">
        <p14:creationId xmlns:p14="http://schemas.microsoft.com/office/powerpoint/2010/main" val="2277290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2</a:t>
            </a:fld>
            <a:endParaRPr lang="en-US"/>
          </a:p>
        </p:txBody>
      </p:sp>
    </p:spTree>
    <p:extLst>
      <p:ext uri="{BB962C8B-B14F-4D97-AF65-F5344CB8AC3E}">
        <p14:creationId xmlns:p14="http://schemas.microsoft.com/office/powerpoint/2010/main" val="1139637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3</a:t>
            </a:fld>
            <a:endParaRPr lang="en-US"/>
          </a:p>
        </p:txBody>
      </p:sp>
    </p:spTree>
    <p:extLst>
      <p:ext uri="{BB962C8B-B14F-4D97-AF65-F5344CB8AC3E}">
        <p14:creationId xmlns:p14="http://schemas.microsoft.com/office/powerpoint/2010/main" val="315869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4</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5</a:t>
            </a:fld>
            <a:endParaRPr lang="en-US"/>
          </a:p>
        </p:txBody>
      </p:sp>
    </p:spTree>
    <p:extLst>
      <p:ext uri="{BB962C8B-B14F-4D97-AF65-F5344CB8AC3E}">
        <p14:creationId xmlns:p14="http://schemas.microsoft.com/office/powerpoint/2010/main" val="2782949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6</a:t>
            </a:fld>
            <a:endParaRPr lang="en-US"/>
          </a:p>
        </p:txBody>
      </p:sp>
    </p:spTree>
    <p:extLst>
      <p:ext uri="{BB962C8B-B14F-4D97-AF65-F5344CB8AC3E}">
        <p14:creationId xmlns:p14="http://schemas.microsoft.com/office/powerpoint/2010/main" val="4204827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dirty="0"/>
          </a:p>
          <a:p>
            <a:endParaRPr lang="en-US" dirty="0"/>
          </a:p>
        </p:txBody>
      </p:sp>
      <p:sp>
        <p:nvSpPr>
          <p:cNvPr id="4" name="Rectangle 3"/>
          <p:cNvSpPr>
            <a:spLocks noGrp="1"/>
          </p:cNvSpPr>
          <p:nvPr>
            <p:ph type="sldNum" sz="quarter" idx="10"/>
          </p:nvPr>
        </p:nvSpPr>
        <p:spPr/>
        <p:txBody>
          <a:bodyPr/>
          <a:lstStyle/>
          <a:p>
            <a:fld id="{CA5D3BF3-D352-46FC-8343-31F56E6730EA}" type="slidenum">
              <a:rPr lang="en-US" smtClean="0"/>
              <a:pPr/>
              <a:t>7</a:t>
            </a:fld>
            <a:endParaRPr lang="en-US"/>
          </a:p>
        </p:txBody>
      </p:sp>
    </p:spTree>
    <p:extLst>
      <p:ext uri="{BB962C8B-B14F-4D97-AF65-F5344CB8AC3E}">
        <p14:creationId xmlns:p14="http://schemas.microsoft.com/office/powerpoint/2010/main" val="3050142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8CC44-1637-DD7E-CB97-55FC7EF0441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32077C7-2C3E-3F57-F18A-62F5528F48F9}"/>
              </a:ext>
            </a:extLst>
          </p:cNvPr>
          <p:cNvSpPr>
            <a:spLocks noGrp="1" noRot="1" noChangeAspect="1"/>
          </p:cNvSpPr>
          <p:nvPr>
            <p:ph type="sldImg"/>
          </p:nvPr>
        </p:nvSpPr>
        <p:spPr/>
      </p:sp>
      <p:sp>
        <p:nvSpPr>
          <p:cNvPr id="3" name="Rectangle 2">
            <a:extLst>
              <a:ext uri="{FF2B5EF4-FFF2-40B4-BE49-F238E27FC236}">
                <a16:creationId xmlns:a16="http://schemas.microsoft.com/office/drawing/2014/main" id="{0A0BCC78-77FC-2BEF-F5AC-AF66BAA7F7F3}"/>
              </a:ext>
            </a:extLst>
          </p:cNvPr>
          <p:cNvSpPr>
            <a:spLocks noGrp="1"/>
          </p:cNvSpPr>
          <p:nvPr>
            <p:ph type="body" idx="1"/>
          </p:nvPr>
        </p:nvSpPr>
        <p:spPr/>
        <p:txBody>
          <a:bodyPr/>
          <a:lstStyle/>
          <a:p>
            <a:endParaRPr lang="en-US"/>
          </a:p>
        </p:txBody>
      </p:sp>
      <p:sp>
        <p:nvSpPr>
          <p:cNvPr id="4" name="Rectangle 3">
            <a:extLst>
              <a:ext uri="{FF2B5EF4-FFF2-40B4-BE49-F238E27FC236}">
                <a16:creationId xmlns:a16="http://schemas.microsoft.com/office/drawing/2014/main" id="{076516C4-734D-979B-6A63-8D88F93D961C}"/>
              </a:ext>
            </a:extLst>
          </p:cNvPr>
          <p:cNvSpPr>
            <a:spLocks noGrp="1"/>
          </p:cNvSpPr>
          <p:nvPr>
            <p:ph type="sldNum" sz="quarter" idx="10"/>
          </p:nvPr>
        </p:nvSpPr>
        <p:spPr/>
        <p:txBody>
          <a:bodyPr/>
          <a:lstStyle/>
          <a:p>
            <a:fld id="{CA5D3BF3-D352-46FC-8343-31F56E6730EA}" type="slidenum">
              <a:rPr lang="en-US" smtClean="0"/>
              <a:pPr/>
              <a:t>8</a:t>
            </a:fld>
            <a:endParaRPr lang="en-US"/>
          </a:p>
        </p:txBody>
      </p:sp>
    </p:spTree>
    <p:extLst>
      <p:ext uri="{BB962C8B-B14F-4D97-AF65-F5344CB8AC3E}">
        <p14:creationId xmlns:p14="http://schemas.microsoft.com/office/powerpoint/2010/main" val="935036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27905-04E1-FF60-A685-E81C2599DB1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6EABF77-C9AC-614D-ABFB-C40EA2E9AED6}"/>
              </a:ext>
            </a:extLst>
          </p:cNvPr>
          <p:cNvSpPr>
            <a:spLocks noGrp="1" noRot="1" noChangeAspect="1"/>
          </p:cNvSpPr>
          <p:nvPr>
            <p:ph type="sldImg"/>
          </p:nvPr>
        </p:nvSpPr>
        <p:spPr/>
      </p:sp>
      <p:sp>
        <p:nvSpPr>
          <p:cNvPr id="3" name="Rectangle 2">
            <a:extLst>
              <a:ext uri="{FF2B5EF4-FFF2-40B4-BE49-F238E27FC236}">
                <a16:creationId xmlns:a16="http://schemas.microsoft.com/office/drawing/2014/main" id="{2B7D49AE-5D3A-F7CB-0395-41A024148CA5}"/>
              </a:ext>
            </a:extLst>
          </p:cNvPr>
          <p:cNvSpPr>
            <a:spLocks noGrp="1"/>
          </p:cNvSpPr>
          <p:nvPr>
            <p:ph type="body" idx="1"/>
          </p:nvPr>
        </p:nvSpPr>
        <p:spPr/>
        <p:txBody>
          <a:bodyPr/>
          <a:lstStyle/>
          <a:p>
            <a:endParaRPr lang="en-US" dirty="0"/>
          </a:p>
          <a:p>
            <a:endParaRPr lang="en-US" dirty="0"/>
          </a:p>
        </p:txBody>
      </p:sp>
      <p:sp>
        <p:nvSpPr>
          <p:cNvPr id="4" name="Rectangle 3">
            <a:extLst>
              <a:ext uri="{FF2B5EF4-FFF2-40B4-BE49-F238E27FC236}">
                <a16:creationId xmlns:a16="http://schemas.microsoft.com/office/drawing/2014/main" id="{63A9BDB7-EFD2-F55C-3D34-5359800F2EF8}"/>
              </a:ext>
            </a:extLst>
          </p:cNvPr>
          <p:cNvSpPr>
            <a:spLocks noGrp="1"/>
          </p:cNvSpPr>
          <p:nvPr>
            <p:ph type="sldNum" sz="quarter" idx="10"/>
          </p:nvPr>
        </p:nvSpPr>
        <p:spPr/>
        <p:txBody>
          <a:bodyPr/>
          <a:lstStyle/>
          <a:p>
            <a:fld id="{CA5D3BF3-D352-46FC-8343-31F56E6730EA}" type="slidenum">
              <a:rPr lang="en-US" smtClean="0"/>
              <a:pPr/>
              <a:t>9</a:t>
            </a:fld>
            <a:endParaRPr lang="en-US"/>
          </a:p>
        </p:txBody>
      </p:sp>
    </p:spTree>
    <p:extLst>
      <p:ext uri="{BB962C8B-B14F-4D97-AF65-F5344CB8AC3E}">
        <p14:creationId xmlns:p14="http://schemas.microsoft.com/office/powerpoint/2010/main" val="2638078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11/7/2024</a:t>
            </a:fld>
            <a:endParaRPr lang="en-US" sz="2000" dirty="0">
              <a:solidFill>
                <a:srgbClr val="FFFFFF"/>
              </a:solidFill>
            </a:endParaRPr>
          </a:p>
        </p:txBody>
      </p:sp>
      <p:sp>
        <p:nvSpPr>
          <p:cNvPr id="17" name="Footer Placeholder 16"/>
          <p:cNvSpPr>
            <a:spLocks noGrp="1"/>
          </p:cNvSpPr>
          <p:nvPr>
            <p:ph type="ftr" sz="quarter" idx="11"/>
          </p:nvPr>
        </p:nvSpPr>
        <p:spPr>
          <a:xfrm>
            <a:off x="2085393" y="177404"/>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p:spPr>
        <p:txBody>
          <a:bodyPr/>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p>
            <a:r>
              <a:rPr lang="en-US"/>
              <a:t>Click to edit Master title style</a:t>
            </a:r>
            <a:endParaRPr lang="en-US" dirty="0"/>
          </a:p>
        </p:txBody>
      </p:sp>
      <p:sp>
        <p:nvSpPr>
          <p:cNvPr id="3" name="Rectangle 2"/>
          <p:cNvSpPr>
            <a:spLocks noGrp="1"/>
          </p:cNvSpPr>
          <p:nvPr>
            <p:ph type="dt" sz="half" idx="10"/>
          </p:nvPr>
        </p:nvSpPr>
        <p:spPr/>
        <p:txBody>
          <a:bodyPr/>
          <a:lstStyle/>
          <a:p>
            <a:fld id="{E4606EA6-EFEA-4C30-9264-4F9291A5780D}" type="datetime1">
              <a:rPr lang="en-US" smtClean="0"/>
              <a:pPr/>
              <a:t>11/7/2024</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pPr algn="ctr"/>
            <a:fld id="{8F82E0A0-C266-4798-8C8F-B9F91E9DA37E}" type="slidenum">
              <a:rPr lang="en-US" sz="1400" b="1" smtClean="0">
                <a:solidFill>
                  <a:srgbClr val="FFFFFF"/>
                </a:solidFill>
              </a:rPr>
              <a:pPr algn="ctr"/>
              <a:t>‹#›</a:t>
            </a:fld>
            <a:endParaRPr lang="en-US"/>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0"/>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11/7/2024</a:t>
            </a:fld>
            <a:endParaRPr lang="en-US"/>
          </a:p>
        </p:txBody>
      </p:sp>
      <p:sp>
        <p:nvSpPr>
          <p:cNvPr id="13" name="Slide Number Placeholder 12"/>
          <p:cNvSpPr>
            <a:spLocks noGrp="1"/>
          </p:cNvSpPr>
          <p:nvPr>
            <p:ph type="sldNum" sz="quarter" idx="11"/>
          </p:nvPr>
        </p:nvSpPr>
        <p:spPr>
          <a:xfrm>
            <a:off x="0" y="1314450"/>
            <a:ext cx="1295400" cy="526257"/>
          </a:xfrm>
        </p:spPr>
        <p:txBody>
          <a:bodyPr>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9" name="Content Placeholder 8"/>
          <p:cNvSpPr>
            <a:spLocks noGrp="1"/>
          </p:cNvSpPr>
          <p:nvPr>
            <p:ph sz="quarter" idx="13"/>
          </p:nvPr>
        </p:nvSpPr>
        <p:spPr>
          <a:xfrm>
            <a:off x="609600" y="1352551"/>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49"/>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11/7/2024</a:t>
            </a:fld>
            <a:endParaRPr lang="en-US"/>
          </a:p>
        </p:txBody>
      </p:sp>
      <p:sp>
        <p:nvSpPr>
          <p:cNvPr id="10" name="Slide Number Placeholder 9"/>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11/7/2024</a:t>
            </a:fld>
            <a:endParaRPr lang="en-US"/>
          </a:p>
        </p:txBody>
      </p:sp>
      <p:sp>
        <p:nvSpPr>
          <p:cNvPr id="12" name="Slide Number Placeholder 11"/>
          <p:cNvSpPr>
            <a:spLocks noGrp="1"/>
          </p:cNvSpPr>
          <p:nvPr>
            <p:ph type="sldNum" sz="quarter" idx="16"/>
          </p:nvPr>
        </p:nvSpPr>
        <p:spPr/>
        <p:txBody>
          <a:bodyPr rtlCol="0"/>
          <a:lstStyle/>
          <a:p>
            <a:pPr algn="ctr"/>
            <a:fld id="{8F82E0A0-C266-4798-8C8F-B9F91E9DA37E}" type="slidenum">
              <a:rPr lang="en-US" sz="1400" b="1" smtClean="0">
                <a:solidFill>
                  <a:srgbClr val="FFFFFF"/>
                </a:solidFill>
              </a:rPr>
              <a:pPr algn="ct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11/7/2024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p:spPr>
        <p:txBody>
          <a:bodyPr/>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a:t>Click icon to add picture</a:t>
            </a:r>
            <a:endParaRPr lang="en-US" dirty="0"/>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11/7/2024</a:t>
            </a:fld>
            <a:endParaRPr lang="en-US"/>
          </a:p>
        </p:txBody>
      </p:sp>
      <p:sp>
        <p:nvSpPr>
          <p:cNvPr id="13" name="Slide Number Placeholder 12"/>
          <p:cNvSpPr>
            <a:spLocks noGrp="1"/>
          </p:cNvSpPr>
          <p:nvPr>
            <p:ph type="sldNum" sz="quarter" idx="11"/>
          </p:nvPr>
        </p:nvSpPr>
        <p:spPr>
          <a:xfrm>
            <a:off x="0" y="3500437"/>
            <a:ext cx="1447800" cy="497684"/>
          </a:xfrm>
        </p:spPr>
        <p:txBody>
          <a:bodyPr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5"/>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352550"/>
            <a:ext cx="8153400" cy="324231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2"/>
          </p:nvPr>
        </p:nvSpPr>
        <p:spPr>
          <a:xfrm>
            <a:off x="6096000" y="4686300"/>
            <a:ext cx="2667000" cy="273844"/>
          </a:xfrm>
          <a:prstGeom prst="rect">
            <a:avLst/>
          </a:prstGeom>
        </p:spPr>
        <p:txBody>
          <a:bodyPr vert="horz" anchor="ctr" anchorCtr="0"/>
          <a:lstStyle>
            <a:lvl1pPr algn="l">
              <a:defRPr sz="1400">
                <a:solidFill>
                  <a:schemeClr val="tx2"/>
                </a:solidFill>
              </a:defRPr>
            </a:lvl1pPr>
            <a:extLst/>
          </a:lstStyle>
          <a:p>
            <a:fld id="{E4606EA6-EFEA-4C30-9264-4F9291A5780D}" type="datetime1">
              <a:rPr lang="en-US" smtClean="0"/>
              <a:pPr/>
              <a:t>11/7/2024</a:t>
            </a:fld>
            <a:endParaRPr lang="en-US" sz="1400" dirty="0">
              <a:solidFill>
                <a:schemeClr val="tx2"/>
              </a:solidFill>
            </a:endParaRPr>
          </a:p>
        </p:txBody>
      </p:sp>
      <p:sp>
        <p:nvSpPr>
          <p:cNvPr id="3" name="Footer Placeholder 2"/>
          <p:cNvSpPr>
            <a:spLocks noGrp="1"/>
          </p:cNvSpPr>
          <p:nvPr>
            <p:ph type="ftr" sz="quarter" idx="3"/>
          </p:nvPr>
        </p:nvSpPr>
        <p:spPr>
          <a:xfrm>
            <a:off x="609601" y="4686155"/>
            <a:ext cx="5421083" cy="273844"/>
          </a:xfrm>
          <a:prstGeom prst="rect">
            <a:avLst/>
          </a:prstGeom>
        </p:spPr>
        <p:txBody>
          <a:bodyPr vert="horz"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1095170"/>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8" name="Rectangle 7"/>
          <p:cNvSpPr/>
          <p:nvPr/>
        </p:nvSpPr>
        <p:spPr>
          <a:xfrm>
            <a:off x="0" y="1129460"/>
            <a:ext cx="533400" cy="1714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9" name="Rectangle 8"/>
          <p:cNvSpPr/>
          <p:nvPr/>
        </p:nvSpPr>
        <p:spPr>
          <a:xfrm>
            <a:off x="590550" y="1129460"/>
            <a:ext cx="8553450" cy="1714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p>
        </p:txBody>
      </p:sp>
      <p:sp>
        <p:nvSpPr>
          <p:cNvPr id="23" name="Slide Number Placeholder 22"/>
          <p:cNvSpPr>
            <a:spLocks noGrp="1"/>
          </p:cNvSpPr>
          <p:nvPr>
            <p:ph type="sldNum" sz="quarter" idx="4"/>
          </p:nvPr>
        </p:nvSpPr>
        <p:spPr>
          <a:xfrm>
            <a:off x="0" y="1123507"/>
            <a:ext cx="533400" cy="183357"/>
          </a:xfrm>
          <a:prstGeom prst="rect">
            <a:avLst/>
          </a:prstGeom>
        </p:spPr>
        <p:txBody>
          <a:bodyPr vert="horz" anchor="ctr" anchorCtr="0">
            <a:normAutofit/>
          </a:bodyPr>
          <a:lstStyle>
            <a:lvl1pPr algn="ctr">
              <a:defRPr sz="1400" b="1">
                <a:solidFill>
                  <a:srgbClr val="FFFFFF"/>
                </a:solidFill>
              </a:defRPr>
            </a:lvl1pPr>
            <a:extLst/>
          </a:lstStyle>
          <a:p>
            <a:pPr algn="ctr"/>
            <a:fld id="{8F82E0A0-C266-4798-8C8F-B9F91E9DA37E}" type="slidenum">
              <a:rPr lang="en-US" sz="1400" b="1" smtClean="0">
                <a:solidFill>
                  <a:srgbClr val="FFFFFF"/>
                </a:solidFill>
              </a:rPr>
              <a:pPr algn="ctr"/>
              <a:t>‹#›</a:t>
            </a:fld>
            <a:endParaRPr lang="en-US" sz="1400" b="1" dirty="0">
              <a:solidFill>
                <a:srgbClr val="FFFFFF"/>
              </a:solidFill>
            </a:endParaRPr>
          </a:p>
        </p:txBody>
      </p:sp>
      <p:sp>
        <p:nvSpPr>
          <p:cNvPr id="22" name="Title Placeholder 21"/>
          <p:cNvSpPr>
            <a:spLocks noGrp="1"/>
          </p:cNvSpPr>
          <p:nvPr>
            <p:ph type="title"/>
          </p:nvPr>
        </p:nvSpPr>
        <p:spPr>
          <a:xfrm>
            <a:off x="609600" y="118110"/>
            <a:ext cx="8153400" cy="1005840"/>
          </a:xfrm>
          <a:prstGeom prst="rect">
            <a:avLst/>
          </a:prstGeom>
        </p:spPr>
        <p:txBody>
          <a:bodyPr vert="horz" anchor="b">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4200" kern="1200">
          <a:solidFill>
            <a:schemeClr val="tx2"/>
          </a:solidFill>
          <a:latin typeface="+mj-lt"/>
          <a:ea typeface="+mj-ea"/>
          <a:cs typeface="+mj-cs"/>
        </a:defRPr>
      </a:lvl1pPr>
      <a:extLst/>
    </p:titleStyle>
    <p:body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hadoop.apache.org/"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hyperlink" Target="https://www.mongodb.com/"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143000" y="819150"/>
            <a:ext cx="6705600" cy="2038350"/>
          </a:xfrm>
        </p:spPr>
        <p:txBody>
          <a:bodyPr>
            <a:normAutofit/>
          </a:bodyPr>
          <a:lstStyle/>
          <a:p>
            <a:pPr algn="ctr"/>
            <a:r>
              <a:rPr lang="en-US" sz="4900" dirty="0">
                <a:solidFill>
                  <a:srgbClr val="FF0000"/>
                </a:solidFill>
              </a:rPr>
              <a:t>VEHICLE TRACKING</a:t>
            </a:r>
            <a:endParaRPr lang="en-US" dirty="0">
              <a:solidFill>
                <a:srgbClr val="FF0000"/>
              </a:solidFill>
            </a:endParaRPr>
          </a:p>
        </p:txBody>
      </p:sp>
      <p:sp>
        <p:nvSpPr>
          <p:cNvPr id="5" name="Rectangle 4"/>
          <p:cNvSpPr>
            <a:spLocks noGrp="1"/>
          </p:cNvSpPr>
          <p:nvPr>
            <p:ph type="subTitle" idx="1"/>
          </p:nvPr>
        </p:nvSpPr>
        <p:spPr>
          <a:xfrm>
            <a:off x="3429000" y="4537528"/>
            <a:ext cx="5448300" cy="514350"/>
          </a:xfrm>
        </p:spPr>
        <p:txBody>
          <a:bodyPr>
            <a:normAutofit lnSpcReduction="10000"/>
          </a:bodyPr>
          <a:lstStyle/>
          <a:p>
            <a:r>
              <a:rPr lang="en-US" dirty="0"/>
              <a:t>22AIC13 – Deep Learning</a:t>
            </a:r>
          </a:p>
        </p:txBody>
      </p:sp>
      <p:sp>
        <p:nvSpPr>
          <p:cNvPr id="6" name="Rectangle 4"/>
          <p:cNvSpPr txBox="1">
            <a:spLocks/>
          </p:cNvSpPr>
          <p:nvPr/>
        </p:nvSpPr>
        <p:spPr>
          <a:xfrm>
            <a:off x="0" y="4629150"/>
            <a:ext cx="6515100" cy="514350"/>
          </a:xfrm>
          <a:prstGeom prst="rect">
            <a:avLst/>
          </a:prstGeom>
        </p:spPr>
        <p:txBody>
          <a:bodyPr vert="horz" anchor="ctr">
            <a:normAutofit lnSpcReduction="10000"/>
          </a:bodyPr>
          <a:lstStyle/>
          <a:p>
            <a:pPr marL="0" marR="0" lvl="0" indent="0" algn="l" defTabSz="914400" rtl="0" eaLnBrk="1" fontAlgn="auto" latinLnBrk="0" hangingPunct="1">
              <a:lnSpc>
                <a:spcPct val="100000"/>
              </a:lnSpc>
              <a:spcBef>
                <a:spcPts val="700"/>
              </a:spcBef>
              <a:spcAft>
                <a:spcPts val="0"/>
              </a:spcAft>
              <a:buClr>
                <a:schemeClr val="accent2"/>
              </a:buClr>
              <a:buSzPct val="60000"/>
              <a:buFont typeface="Wingdings"/>
              <a:buNone/>
              <a:tabLst/>
              <a:defRPr/>
            </a:pPr>
            <a:r>
              <a:rPr lang="en-US" sz="2800" dirty="0">
                <a:solidFill>
                  <a:srgbClr val="FFFFFF"/>
                </a:solidFill>
              </a:rPr>
              <a:t>TEAM NO:12</a:t>
            </a:r>
            <a:endParaRPr kumimoji="0" lang="en-US" sz="2800" b="0" i="0" u="none" strike="noStrike" kern="1200" cap="none" spc="0" normalizeH="0" baseline="0" noProof="0" dirty="0">
              <a:ln>
                <a:noFill/>
              </a:ln>
              <a:solidFill>
                <a:srgbClr val="FFFFFF"/>
              </a:solidFill>
              <a:effectLst/>
              <a:uLnTx/>
              <a:uFillTx/>
              <a:latin typeface="+mn-lt"/>
              <a:ea typeface="+mn-ea"/>
              <a:cs typeface="+mn-cs"/>
            </a:endParaRPr>
          </a:p>
        </p:txBody>
      </p:sp>
      <p:sp>
        <p:nvSpPr>
          <p:cNvPr id="8" name="TextBox 7"/>
          <p:cNvSpPr txBox="1"/>
          <p:nvPr/>
        </p:nvSpPr>
        <p:spPr>
          <a:xfrm>
            <a:off x="6096000" y="3127772"/>
            <a:ext cx="2623456" cy="1231106"/>
          </a:xfrm>
          <a:prstGeom prst="rect">
            <a:avLst/>
          </a:prstGeom>
          <a:noFill/>
        </p:spPr>
        <p:txBody>
          <a:bodyPr wrap="square" rtlCol="0">
            <a:spAutoFit/>
          </a:bodyPr>
          <a:lstStyle/>
          <a:p>
            <a:r>
              <a:rPr lang="en-US" dirty="0"/>
              <a:t>PRESENTED By   :</a:t>
            </a:r>
          </a:p>
          <a:p>
            <a:r>
              <a:rPr lang="en-US" sz="1400" dirty="0">
                <a:solidFill>
                  <a:srgbClr val="FF0000"/>
                </a:solidFill>
              </a:rPr>
              <a:t>SANTHIYA S(22AI046)</a:t>
            </a:r>
          </a:p>
          <a:p>
            <a:r>
              <a:rPr lang="en-US" sz="1400" dirty="0">
                <a:solidFill>
                  <a:srgbClr val="FF0000"/>
                </a:solidFill>
              </a:rPr>
              <a:t>SANTHOSH RAJ P(22AI047)</a:t>
            </a:r>
          </a:p>
          <a:p>
            <a:r>
              <a:rPr lang="en-US" sz="1400" dirty="0">
                <a:solidFill>
                  <a:srgbClr val="FF0000"/>
                </a:solidFill>
              </a:rPr>
              <a:t>SHARANYS S J(22AI048)</a:t>
            </a:r>
          </a:p>
          <a:p>
            <a:r>
              <a:rPr lang="en-US" sz="1400" dirty="0">
                <a:solidFill>
                  <a:srgbClr val="FF0000"/>
                </a:solidFill>
              </a:rPr>
              <a:t>SAHARTH R(22AI049)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Future Work:</a:t>
            </a:r>
          </a:p>
        </p:txBody>
      </p:sp>
      <p:sp>
        <p:nvSpPr>
          <p:cNvPr id="4" name="Rectangle 1">
            <a:extLst>
              <a:ext uri="{FF2B5EF4-FFF2-40B4-BE49-F238E27FC236}">
                <a16:creationId xmlns:a16="http://schemas.microsoft.com/office/drawing/2014/main" id="{60168226-8EA9-42DE-6158-81D96A30F502}"/>
              </a:ext>
            </a:extLst>
          </p:cNvPr>
          <p:cNvSpPr>
            <a:spLocks noGrp="1" noChangeArrowheads="1"/>
          </p:cNvSpPr>
          <p:nvPr>
            <p:ph sz="quarter" idx="13"/>
          </p:nvPr>
        </p:nvSpPr>
        <p:spPr bwMode="auto">
          <a:xfrm>
            <a:off x="457200" y="1506438"/>
            <a:ext cx="757187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rPr>
              <a:t>Improved Accuracy: </a:t>
            </a:r>
            <a:r>
              <a:rPr kumimoji="0" lang="en-US" altLang="en-US" sz="2000" i="0" u="none" strike="noStrike" cap="none" normalizeH="0" baseline="0" dirty="0">
                <a:ln>
                  <a:noFill/>
                </a:ln>
                <a:solidFill>
                  <a:schemeClr val="tx1"/>
                </a:solidFill>
                <a:effectLst/>
              </a:rPr>
              <a:t>Train with a larger, more diverse dataset to improve detection accuracy under various lighting and weather conditions.</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rPr>
              <a:t>Integration with Edge Computing</a:t>
            </a:r>
            <a:r>
              <a:rPr kumimoji="0" lang="en-US" altLang="en-US" sz="2000" i="0" u="none" strike="noStrike" cap="none" normalizeH="0" baseline="0" dirty="0">
                <a:ln>
                  <a:noFill/>
                </a:ln>
                <a:solidFill>
                  <a:schemeClr val="tx1"/>
                </a:solidFill>
                <a:effectLst/>
              </a:rPr>
              <a:t>: Deploy on edge devices for faster processing closer to the data source.</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rPr>
              <a:t>Enhanced Analytics: </a:t>
            </a:r>
            <a:r>
              <a:rPr kumimoji="0" lang="en-US" altLang="en-US" sz="2000" i="0" u="none" strike="noStrike" cap="none" normalizeH="0" baseline="0" dirty="0">
                <a:ln>
                  <a:noFill/>
                </a:ln>
                <a:solidFill>
                  <a:schemeClr val="tx1"/>
                </a:solidFill>
                <a:effectLst/>
              </a:rPr>
              <a:t>Implement advanced analytics, such as speed estimation and traffic density mapping.</a:t>
            </a:r>
          </a:p>
          <a:p>
            <a:pPr marR="0" lvl="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rPr>
              <a:t>Integration with Other Surveillance Systems: </a:t>
            </a:r>
            <a:r>
              <a:rPr kumimoji="0" lang="en-US" altLang="en-US" sz="2000" i="0" u="none" strike="noStrike" cap="none" normalizeH="0" baseline="0" dirty="0">
                <a:ln>
                  <a:noFill/>
                </a:ln>
                <a:solidFill>
                  <a:schemeClr val="tx1"/>
                </a:solidFill>
                <a:effectLst/>
              </a:rPr>
              <a:t>Connect with existing traffic and security infrastructure for a unified monitoring system.</a:t>
            </a:r>
          </a:p>
        </p:txBody>
      </p:sp>
    </p:spTree>
    <p:extLst>
      <p:ext uri="{BB962C8B-B14F-4D97-AF65-F5344CB8AC3E}">
        <p14:creationId xmlns:p14="http://schemas.microsoft.com/office/powerpoint/2010/main" val="408877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pPr marL="0" indent="0" algn="ctr"/>
            <a:r>
              <a:rPr lang="en-US" sz="3600" dirty="0">
                <a:solidFill>
                  <a:schemeClr val="tx1">
                    <a:lumMod val="95000"/>
                    <a:lumOff val="5000"/>
                  </a:schemeClr>
                </a:solidFill>
                <a:latin typeface="Times New Roman" panose="02020603050405020304" pitchFamily="18" charset="0"/>
                <a:cs typeface="Times New Roman" panose="02020603050405020304" pitchFamily="18" charset="0"/>
              </a:rPr>
              <a:t>Thank You</a:t>
            </a:r>
          </a:p>
        </p:txBody>
      </p:sp>
      <p:sp>
        <p:nvSpPr>
          <p:cNvPr id="3" name="Content Placeholder 2"/>
          <p:cNvSpPr>
            <a:spLocks noGrp="1"/>
          </p:cNvSpPr>
          <p:nvPr>
            <p:ph sz="quarter" idx="13"/>
          </p:nvPr>
        </p:nvSpPr>
        <p:spPr>
          <a:xfrm>
            <a:off x="1447800" y="1885950"/>
            <a:ext cx="6705600" cy="2590800"/>
          </a:xfrm>
        </p:spPr>
        <p:txBody>
          <a:bodyPr>
            <a:normAutofit/>
          </a:bodyPr>
          <a:lstStyle/>
          <a:p>
            <a:pPr>
              <a:buClr>
                <a:schemeClr val="tx1"/>
              </a:buClr>
              <a:buFont typeface="Courier New" panose="02070309020205020404" pitchFamily="49" charset="0"/>
              <a:buChar char="o"/>
            </a:pPr>
            <a:r>
              <a:rPr lang="en-US" sz="2400" dirty="0"/>
              <a:t>Santhiya S(22AI021)</a:t>
            </a:r>
          </a:p>
          <a:p>
            <a:pPr>
              <a:buClr>
                <a:schemeClr val="tx1"/>
              </a:buClr>
              <a:buFont typeface="Courier New" panose="02070309020205020404" pitchFamily="49" charset="0"/>
              <a:buChar char="o"/>
            </a:pPr>
            <a:r>
              <a:rPr lang="en-US" sz="2400" dirty="0"/>
              <a:t>Santhosh Raj P(22AI047)</a:t>
            </a:r>
          </a:p>
          <a:p>
            <a:pPr>
              <a:buClr>
                <a:schemeClr val="tx1"/>
              </a:buClr>
              <a:buFont typeface="Courier New" panose="02070309020205020404" pitchFamily="49" charset="0"/>
              <a:buChar char="o"/>
            </a:pPr>
            <a:r>
              <a:rPr lang="en-US" sz="2400" dirty="0" err="1"/>
              <a:t>Sharanya</a:t>
            </a:r>
            <a:r>
              <a:rPr lang="en-US" sz="2400" dirty="0"/>
              <a:t> S J(22AI048)</a:t>
            </a:r>
          </a:p>
          <a:p>
            <a:pPr>
              <a:buClr>
                <a:schemeClr val="tx1"/>
              </a:buClr>
              <a:buFont typeface="Courier New" panose="02070309020205020404" pitchFamily="49" charset="0"/>
              <a:buChar char="o"/>
            </a:pPr>
            <a:r>
              <a:rPr lang="en-US" sz="2400"/>
              <a:t>Sharath R(22AI049)</a:t>
            </a:r>
            <a:endParaRPr lang="en-US" sz="2400" dirty="0"/>
          </a:p>
        </p:txBody>
      </p:sp>
    </p:spTree>
    <p:extLst>
      <p:ext uri="{BB962C8B-B14F-4D97-AF65-F5344CB8AC3E}">
        <p14:creationId xmlns:p14="http://schemas.microsoft.com/office/powerpoint/2010/main" val="3893419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1747DF34-00D0-3E38-9306-5FADC9049251}"/>
              </a:ext>
            </a:extLst>
          </p:cNvPr>
          <p:cNvSpPr txBox="1"/>
          <p:nvPr/>
        </p:nvSpPr>
        <p:spPr>
          <a:xfrm>
            <a:off x="870284" y="1657350"/>
            <a:ext cx="8273716" cy="1631216"/>
          </a:xfrm>
          <a:prstGeom prst="rect">
            <a:avLst/>
          </a:prstGeom>
          <a:noFill/>
        </p:spPr>
        <p:txBody>
          <a:bodyPr wrap="square" rtlCol="0">
            <a:spAutoFit/>
          </a:bodyPr>
          <a:lstStyle/>
          <a:p>
            <a:pPr marL="22860" marR="357505" indent="-6350" algn="just">
              <a:spcAft>
                <a:spcPts val="1140"/>
              </a:spcAft>
            </a:pPr>
            <a:r>
              <a:rPr lang="en-US" sz="2000" dirty="0"/>
              <a:t>The purpose of this project is to design a system for tracking vehicles in real-time using surveillance cameras. With advancements in computer vision and machine learning, it is possible to analyze video feeds to detect, track, and log vehicle movements. This system can be applied in various areas such as traffic monitoring, security, and law enforcement.</a:t>
            </a:r>
            <a:endParaRPr lang="en-IN" sz="2000" kern="100" dirty="0">
              <a:solidFill>
                <a:srgbClr val="000000"/>
              </a:solidFill>
              <a:effectLst/>
              <a:latin typeface="Calibri" panose="020F0502020204030204" pitchFamily="34" charset="0"/>
              <a:ea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Project Idea:</a:t>
            </a:r>
          </a:p>
        </p:txBody>
      </p:sp>
      <p:sp>
        <p:nvSpPr>
          <p:cNvPr id="6" name="Content Placeholder 5"/>
          <p:cNvSpPr>
            <a:spLocks noGrp="1"/>
          </p:cNvSpPr>
          <p:nvPr>
            <p:ph sz="quarter" idx="14"/>
          </p:nvPr>
        </p:nvSpPr>
        <p:spPr>
          <a:xfrm>
            <a:off x="739849" y="1733550"/>
            <a:ext cx="7892901" cy="2506624"/>
          </a:xfrm>
        </p:spPr>
        <p:txBody>
          <a:bodyPr>
            <a:normAutofit/>
          </a:bodyPr>
          <a:lstStyle/>
          <a:p>
            <a:pPr marL="0" indent="0">
              <a:buNone/>
            </a:pPr>
            <a:r>
              <a:rPr lang="en-US" sz="2000" dirty="0"/>
              <a:t>The project involves creating a system that can identify vehicles in video feeds from surveillance cameras and track their movements continuously. This is achieved by using object detection and tracking algorithms, such as YOLO (You Only Look Once) for object detection and Deep SORT (Simple Online and Realtime Tracking) for tracking. The system will mark each vehicle with a unique ID, allowing it to be monitored across different frames of video in real-time.</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Project Life Cycle:</a:t>
            </a:r>
          </a:p>
        </p:txBody>
      </p:sp>
      <p:sp>
        <p:nvSpPr>
          <p:cNvPr id="3" name="Rectangle 2"/>
          <p:cNvSpPr>
            <a:spLocks noGrp="1"/>
          </p:cNvSpPr>
          <p:nvPr>
            <p:ph sz="quarter" idx="13"/>
          </p:nvPr>
        </p:nvSpPr>
        <p:spPr>
          <a:xfrm>
            <a:off x="457200" y="1809750"/>
            <a:ext cx="3886200" cy="3200400"/>
          </a:xfrm>
        </p:spPr>
        <p:txBody>
          <a:bodyPr anchor="ctr"/>
          <a:lstStyle/>
          <a:p>
            <a:pPr marL="274320" lvl="1">
              <a:buNone/>
            </a:pPr>
            <a:endParaRPr lang="en-US" altLang="x-none" dirty="0"/>
          </a:p>
          <a:p>
            <a:pPr marL="274320" lvl="1">
              <a:buNone/>
            </a:pPr>
            <a:endParaRPr lang="en-US" sz="4000" u="sng" dirty="0"/>
          </a:p>
        </p:txBody>
      </p:sp>
      <p:pic>
        <p:nvPicPr>
          <p:cNvPr id="9" name="Picture 8">
            <a:extLst>
              <a:ext uri="{FF2B5EF4-FFF2-40B4-BE49-F238E27FC236}">
                <a16:creationId xmlns:a16="http://schemas.microsoft.com/office/drawing/2014/main" id="{4DB91A3E-760B-09C8-E63A-FFD49E8A50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1782679"/>
            <a:ext cx="2285999" cy="3075071"/>
          </a:xfrm>
          <a:prstGeom prst="rect">
            <a:avLst/>
          </a:prstGeom>
        </p:spPr>
      </p:pic>
    </p:spTree>
    <p:extLst>
      <p:ext uri="{BB962C8B-B14F-4D97-AF65-F5344CB8AC3E}">
        <p14:creationId xmlns:p14="http://schemas.microsoft.com/office/powerpoint/2010/main" val="2516221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p:cNvSpPr>
          <p:nvPr>
            <p:ph sz="quarter" idx="13"/>
          </p:nvPr>
        </p:nvSpPr>
        <p:spPr>
          <a:xfrm>
            <a:off x="457200" y="1809750"/>
            <a:ext cx="3886200" cy="3200400"/>
          </a:xfrm>
        </p:spPr>
        <p:txBody>
          <a:bodyPr anchor="ctr"/>
          <a:lstStyle/>
          <a:p>
            <a:pPr marL="274320" lvl="1">
              <a:buNone/>
            </a:pPr>
            <a:endParaRPr lang="en-US" altLang="x-none" dirty="0"/>
          </a:p>
          <a:p>
            <a:pPr marL="274320" lvl="1">
              <a:buNone/>
            </a:pPr>
            <a:endParaRPr lang="en-US" sz="4000" u="sng" dirty="0"/>
          </a:p>
        </p:txBody>
      </p:sp>
      <p:sp>
        <p:nvSpPr>
          <p:cNvPr id="5" name="Rectangle 1"/>
          <p:cNvSpPr txBox="1">
            <a:spLocks/>
          </p:cNvSpPr>
          <p:nvPr/>
        </p:nvSpPr>
        <p:spPr>
          <a:xfrm>
            <a:off x="76200" y="28870"/>
            <a:ext cx="8153400" cy="1005840"/>
          </a:xfrm>
          <a:prstGeom prst="rect">
            <a:avLst/>
          </a:prstGeom>
        </p:spPr>
        <p:txBody>
          <a:bodyPr vert="horz" anchor="b">
            <a:normAutofit/>
          </a:bodyPr>
          <a:lstStyle>
            <a:lvl1pPr algn="l" rtl="0" eaLnBrk="1" latinLnBrk="0" hangingPunct="1">
              <a:spcBef>
                <a:spcPct val="0"/>
              </a:spcBef>
              <a:buNone/>
              <a:defRPr sz="4200" kern="1200">
                <a:solidFill>
                  <a:schemeClr val="tx2"/>
                </a:solidFill>
                <a:latin typeface="+mj-lt"/>
                <a:ea typeface="+mj-ea"/>
                <a:cs typeface="+mj-cs"/>
              </a:defRPr>
            </a:lvl1pPr>
            <a:extLst/>
          </a:lstStyle>
          <a:p>
            <a:r>
              <a:rPr lang="en-US" sz="3600" dirty="0">
                <a:latin typeface="Times New Roman" panose="02020603050405020304" pitchFamily="18" charset="0"/>
                <a:cs typeface="Times New Roman" panose="02020603050405020304" pitchFamily="18" charset="0"/>
              </a:rPr>
              <a:t>Languages used:</a:t>
            </a:r>
          </a:p>
        </p:txBody>
      </p:sp>
      <p:sp>
        <p:nvSpPr>
          <p:cNvPr id="2" name="TextBox 1">
            <a:extLst>
              <a:ext uri="{FF2B5EF4-FFF2-40B4-BE49-F238E27FC236}">
                <a16:creationId xmlns:a16="http://schemas.microsoft.com/office/drawing/2014/main" id="{1E3B7098-CBBA-861B-B12D-F49581DFC695}"/>
              </a:ext>
            </a:extLst>
          </p:cNvPr>
          <p:cNvSpPr txBox="1"/>
          <p:nvPr/>
        </p:nvSpPr>
        <p:spPr>
          <a:xfrm>
            <a:off x="609600" y="1657350"/>
            <a:ext cx="7467600" cy="221599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Python</a:t>
            </a:r>
            <a:r>
              <a:rPr lang="en-US" sz="2000" dirty="0"/>
              <a:t>: The primary language for implementation due to its extensive libraries in computer vision and machine learning.</a:t>
            </a:r>
          </a:p>
          <a:p>
            <a:pPr marL="285750" indent="-285750">
              <a:buFont typeface="Arial" panose="020B0604020202020204" pitchFamily="34" charset="0"/>
              <a:buChar char="•"/>
            </a:pPr>
            <a:r>
              <a:rPr lang="en-US" sz="2000" b="1" dirty="0"/>
              <a:t>OpenCV</a:t>
            </a:r>
            <a:r>
              <a:rPr lang="en-US" sz="2000" dirty="0"/>
              <a:t>: For image processing and handling video streams.</a:t>
            </a:r>
          </a:p>
          <a:p>
            <a:pPr marL="285750" indent="-285750">
              <a:buFont typeface="Arial" panose="020B0604020202020204" pitchFamily="34" charset="0"/>
              <a:buChar char="•"/>
            </a:pPr>
            <a:r>
              <a:rPr lang="en-US" sz="2000" b="1" dirty="0"/>
              <a:t>TensorFlow or </a:t>
            </a:r>
            <a:r>
              <a:rPr lang="en-US" sz="2000" b="1" dirty="0" err="1"/>
              <a:t>PyTorch</a:t>
            </a:r>
            <a:r>
              <a:rPr lang="en-US" sz="2000" dirty="0"/>
              <a:t>: For implementing the deep learning models.</a:t>
            </a:r>
          </a:p>
          <a:p>
            <a:pPr marL="285750" indent="-285750">
              <a:buFont typeface="Arial" panose="020B0604020202020204" pitchFamily="34" charset="0"/>
              <a:buChar char="•"/>
            </a:pPr>
            <a:r>
              <a:rPr lang="en-US" sz="2000" b="1" dirty="0"/>
              <a:t>SQL/NoSQL Database</a:t>
            </a:r>
            <a:r>
              <a:rPr lang="en-US" sz="2000" dirty="0"/>
              <a:t> (optional): To store tracking data and historical logs of vehicle movements.</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209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a:xfrm>
            <a:off x="609600" y="76200"/>
            <a:ext cx="8077200" cy="1047750"/>
          </a:xfrm>
        </p:spPr>
        <p:txBody>
          <a:bodyPr anchor="b">
            <a:normAutofit/>
          </a:bodyPr>
          <a:lstStyle/>
          <a:p>
            <a:r>
              <a:rPr lang="en-US" sz="3600" dirty="0">
                <a:latin typeface="Times New Roman" panose="02020603050405020304" pitchFamily="18" charset="0"/>
                <a:cs typeface="Times New Roman" panose="02020603050405020304" pitchFamily="18" charset="0"/>
              </a:rPr>
              <a:t>Implementation:</a:t>
            </a:r>
          </a:p>
        </p:txBody>
      </p:sp>
      <p:sp>
        <p:nvSpPr>
          <p:cNvPr id="4" name="Rectangle 1">
            <a:extLst>
              <a:ext uri="{FF2B5EF4-FFF2-40B4-BE49-F238E27FC236}">
                <a16:creationId xmlns:a16="http://schemas.microsoft.com/office/drawing/2014/main" id="{9A834F0E-E94F-4132-36F8-0F2EF01F11A3}"/>
              </a:ext>
            </a:extLst>
          </p:cNvPr>
          <p:cNvSpPr>
            <a:spLocks noGrp="1" noChangeArrowheads="1"/>
          </p:cNvSpPr>
          <p:nvPr>
            <p:ph sz="quarter" idx="13"/>
          </p:nvPr>
        </p:nvSpPr>
        <p:spPr bwMode="auto">
          <a:xfrm>
            <a:off x="593558" y="1567250"/>
            <a:ext cx="824564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Collection and Preprocessing: </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Gather sample video data and preprocess it for training and testing.</a:t>
            </a:r>
          </a:p>
          <a:p>
            <a:pPr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Vehicle Detection: </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Use pre-trained object detection models like YOLO to detect vehicles in each frame.</a:t>
            </a:r>
          </a:p>
          <a:p>
            <a:pPr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Tracking</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Apply tracking algorithms, such as Deep SORT, to assign unique IDs to detected vehicles and track them across multiple frames.</a:t>
            </a:r>
          </a:p>
          <a:p>
            <a:pPr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Real-Time Processing: </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Utilize multi-threading to process frames in real-time as they come from the camera feed.</a:t>
            </a:r>
          </a:p>
          <a:p>
            <a:pPr eaLnBrk="0" fontAlgn="base" hangingPunct="0">
              <a:spcBef>
                <a:spcPct val="0"/>
              </a:spcBef>
              <a:spcAft>
                <a:spcPct val="0"/>
              </a:spcAft>
              <a:buClrTx/>
              <a:buSzTx/>
              <a:buFont typeface="Courier New" panose="02070309020205020404" pitchFamily="49" charset="0"/>
              <a:buChar char="o"/>
            </a:pPr>
            <a:r>
              <a:rPr kumimoji="0" lang="en-US" altLang="en-US" sz="1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Database Logging (optional): </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Record data such as timestamps, vehicle ID, and location for later retrieval and analysis.</a:t>
            </a:r>
          </a:p>
          <a:p>
            <a:pPr eaLnBrk="0" fontAlgn="base" hangingPunct="0">
              <a:spcBef>
                <a:spcPct val="0"/>
              </a:spcBef>
              <a:spcAft>
                <a:spcPct val="0"/>
              </a:spcAft>
              <a:buClrTx/>
              <a:buSzTx/>
              <a:buFont typeface="Courier New" panose="02070309020205020404" pitchFamily="49" charset="0"/>
              <a:buChar char="o"/>
            </a:pPr>
            <a:endPar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txBox="1">
            <a:spLocks/>
          </p:cNvSpPr>
          <p:nvPr/>
        </p:nvSpPr>
        <p:spPr>
          <a:xfrm>
            <a:off x="762000" y="57150"/>
            <a:ext cx="8153400" cy="914400"/>
          </a:xfrm>
          <a:prstGeom prst="rect">
            <a:avLst/>
          </a:prstGeom>
        </p:spPr>
        <p:txBody>
          <a:bodyPr vert="horz" anchor="b">
            <a:normAutofit fontScale="97500"/>
          </a:bodyPr>
          <a:lstStyle>
            <a:lvl1pPr algn="l" rtl="0" eaLnBrk="1" latinLnBrk="0" hangingPunct="1">
              <a:spcBef>
                <a:spcPct val="0"/>
              </a:spcBef>
              <a:buNone/>
              <a:defRPr sz="4200" kern="1200">
                <a:solidFill>
                  <a:schemeClr val="tx2"/>
                </a:solidFill>
                <a:latin typeface="+mj-lt"/>
                <a:ea typeface="+mj-ea"/>
                <a:cs typeface="+mj-cs"/>
              </a:defRPr>
            </a:lvl1pPr>
            <a:extLst/>
          </a:lstStyle>
          <a:p>
            <a:r>
              <a:rPr lang="en-US" sz="3600" dirty="0">
                <a:latin typeface="Times New Roman" panose="02020603050405020304" pitchFamily="18" charset="0"/>
                <a:cs typeface="Times New Roman" panose="02020603050405020304" pitchFamily="18" charset="0"/>
              </a:rPr>
              <a:t>Application of the Project:</a:t>
            </a:r>
          </a:p>
        </p:txBody>
      </p:sp>
      <p:sp>
        <p:nvSpPr>
          <p:cNvPr id="4" name="TextBox 3">
            <a:extLst>
              <a:ext uri="{FF2B5EF4-FFF2-40B4-BE49-F238E27FC236}">
                <a16:creationId xmlns:a16="http://schemas.microsoft.com/office/drawing/2014/main" id="{5B6ED8E3-FCDA-1602-0C96-56774E52E1B1}"/>
              </a:ext>
            </a:extLst>
          </p:cNvPr>
          <p:cNvSpPr txBox="1"/>
          <p:nvPr/>
        </p:nvSpPr>
        <p:spPr>
          <a:xfrm>
            <a:off x="685800" y="1657350"/>
            <a:ext cx="7619999" cy="2554545"/>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Traffic Management: </a:t>
            </a:r>
            <a:r>
              <a:rPr kumimoji="0" lang="en-US" altLang="en-US" sz="2000" i="0" u="none" strike="noStrike" cap="none" normalizeH="0" baseline="0" dirty="0">
                <a:ln>
                  <a:noFill/>
                </a:ln>
                <a:solidFill>
                  <a:schemeClr val="tx1"/>
                </a:solidFill>
                <a:effectLst/>
              </a:rPr>
              <a:t>Monitor and manage traffic flow, congestion detection, and accident reporting.</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Security and Law Enforcement: </a:t>
            </a:r>
            <a:r>
              <a:rPr kumimoji="0" lang="en-US" altLang="en-US" sz="2000" i="0" u="none" strike="noStrike" cap="none" normalizeH="0" baseline="0" dirty="0">
                <a:ln>
                  <a:noFill/>
                </a:ln>
                <a:solidFill>
                  <a:schemeClr val="tx1"/>
                </a:solidFill>
                <a:effectLst/>
              </a:rPr>
              <a:t>Track suspicious vehicles and assist in surveillance operations.</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Fleet Management: </a:t>
            </a:r>
            <a:r>
              <a:rPr kumimoji="0" lang="en-US" altLang="en-US" sz="2000" i="0" u="none" strike="noStrike" cap="none" normalizeH="0" baseline="0" dirty="0">
                <a:ln>
                  <a:noFill/>
                </a:ln>
                <a:solidFill>
                  <a:schemeClr val="tx1"/>
                </a:solidFill>
                <a:effectLst/>
              </a:rPr>
              <a:t>Companies with vehicle fleets can monitor the movement of their vehicles in real time.</a:t>
            </a:r>
          </a:p>
          <a:p>
            <a:pPr marL="342900" marR="0" lvl="0" indent="-342900" algn="l" defTabSz="914400" rtl="0" eaLnBrk="0" fontAlgn="base" latinLnBrk="0" hangingPunct="0">
              <a:lnSpc>
                <a:spcPct val="100000"/>
              </a:lnSpc>
              <a:spcBef>
                <a:spcPct val="0"/>
              </a:spcBef>
              <a:spcAft>
                <a:spcPct val="0"/>
              </a:spcAft>
              <a:buClrTx/>
              <a:buSzTx/>
              <a:buFont typeface="Courier New" panose="02070309020205020404" pitchFamily="49" charset="0"/>
              <a:buChar char="o"/>
              <a:tabLst/>
            </a:pPr>
            <a:r>
              <a:rPr kumimoji="0" lang="en-US" altLang="en-US" sz="2000" b="1" i="0" u="none" strike="noStrike" cap="none" normalizeH="0" baseline="0" dirty="0">
                <a:ln>
                  <a:noFill/>
                </a:ln>
                <a:solidFill>
                  <a:schemeClr val="tx1"/>
                </a:solidFill>
                <a:effectLst/>
                <a:latin typeface="Arial" panose="020B0604020202020204" pitchFamily="34" charset="0"/>
              </a:rPr>
              <a:t>Parking Management: </a:t>
            </a:r>
            <a:r>
              <a:rPr kumimoji="0" lang="en-US" altLang="en-US" sz="2000" i="0" u="none" strike="noStrike" cap="none" normalizeH="0" baseline="0" dirty="0">
                <a:ln>
                  <a:noFill/>
                </a:ln>
                <a:solidFill>
                  <a:schemeClr val="tx1"/>
                </a:solidFill>
                <a:effectLst/>
              </a:rPr>
              <a:t>Improve parking facilities by tracking and directing vehicles.</a:t>
            </a:r>
            <a:endParaRPr lang="en-IN" sz="2400" dirty="0"/>
          </a:p>
        </p:txBody>
      </p:sp>
    </p:spTree>
    <p:extLst>
      <p:ext uri="{BB962C8B-B14F-4D97-AF65-F5344CB8AC3E}">
        <p14:creationId xmlns:p14="http://schemas.microsoft.com/office/powerpoint/2010/main" val="114185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5D86C-BF18-63B7-D464-D22C762AF05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4B275D3-FB86-5F2B-8D56-BCE65538A038}"/>
              </a:ext>
            </a:extLst>
          </p:cNvPr>
          <p:cNvSpPr>
            <a:spLocks noGrp="1"/>
          </p:cNvSpPr>
          <p:nvPr>
            <p:ph type="title"/>
          </p:nvPr>
        </p:nvSpPr>
        <p:spPr>
          <a:xfrm>
            <a:off x="609600" y="76200"/>
            <a:ext cx="8077200" cy="1047750"/>
          </a:xfrm>
        </p:spPr>
        <p:txBody>
          <a:bodyPr anchor="b">
            <a:normAutofit/>
          </a:bodyPr>
          <a:lstStyle/>
          <a:p>
            <a:r>
              <a:rPr lang="en-US" sz="3600" dirty="0">
                <a:latin typeface="Times New Roman" panose="02020603050405020304" pitchFamily="18" charset="0"/>
                <a:cs typeface="Times New Roman" panose="02020603050405020304" pitchFamily="18" charset="0"/>
              </a:rPr>
              <a:t>References:</a:t>
            </a:r>
          </a:p>
        </p:txBody>
      </p:sp>
      <p:sp>
        <p:nvSpPr>
          <p:cNvPr id="4" name="Rectangle 1">
            <a:extLst>
              <a:ext uri="{FF2B5EF4-FFF2-40B4-BE49-F238E27FC236}">
                <a16:creationId xmlns:a16="http://schemas.microsoft.com/office/drawing/2014/main" id="{EC2A19B2-60DB-2E5B-70C2-933168601D9C}"/>
              </a:ext>
            </a:extLst>
          </p:cNvPr>
          <p:cNvSpPr>
            <a:spLocks noGrp="1" noChangeArrowheads="1"/>
          </p:cNvSpPr>
          <p:nvPr>
            <p:ph sz="quarter" idx="13"/>
          </p:nvPr>
        </p:nvSpPr>
        <p:spPr bwMode="auto">
          <a:xfrm>
            <a:off x="457201" y="1582638"/>
            <a:ext cx="75438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ClrTx/>
              <a:buSzTx/>
              <a:buFont typeface="Courier New" panose="02070309020205020404" pitchFamily="49" charset="0"/>
              <a:buChar char="o"/>
            </a:pPr>
            <a:r>
              <a:rPr lang="en-US" sz="2000" b="0" i="0" dirty="0">
                <a:solidFill>
                  <a:srgbClr val="333333"/>
                </a:solidFill>
                <a:effectLst/>
              </a:rPr>
              <a:t>D. Kim, E. Hwang, S. Rho, Multi-camera-based security log management scheme for smart surveillance. </a:t>
            </a:r>
            <a:r>
              <a:rPr lang="en-US" sz="2000" b="0" i="0" dirty="0" err="1">
                <a:solidFill>
                  <a:srgbClr val="333333"/>
                </a:solidFill>
                <a:effectLst/>
              </a:rPr>
              <a:t>Secur</a:t>
            </a:r>
            <a:r>
              <a:rPr lang="en-US" sz="2000" b="0" i="0" dirty="0">
                <a:solidFill>
                  <a:srgbClr val="333333"/>
                </a:solidFill>
                <a:effectLst/>
              </a:rPr>
              <a:t> Commun </a:t>
            </a:r>
            <a:r>
              <a:rPr lang="en-US" sz="2000" b="0" i="0" dirty="0" err="1">
                <a:solidFill>
                  <a:srgbClr val="333333"/>
                </a:solidFill>
                <a:effectLst/>
              </a:rPr>
              <a:t>Netw</a:t>
            </a:r>
            <a:r>
              <a:rPr lang="en-US" sz="2000" b="0" i="0" dirty="0">
                <a:solidFill>
                  <a:srgbClr val="333333"/>
                </a:solidFill>
                <a:effectLst/>
              </a:rPr>
              <a:t> </a:t>
            </a:r>
            <a:r>
              <a:rPr lang="en-US" sz="2000" b="1" i="0" dirty="0">
                <a:solidFill>
                  <a:srgbClr val="333333"/>
                </a:solidFill>
                <a:effectLst/>
              </a:rPr>
              <a:t>7</a:t>
            </a:r>
            <a:r>
              <a:rPr lang="en-US" sz="2000" b="0" i="0" dirty="0">
                <a:solidFill>
                  <a:srgbClr val="333333"/>
                </a:solidFill>
                <a:effectLst/>
              </a:rPr>
              <a:t>, 1517 (2014)</a:t>
            </a:r>
          </a:p>
          <a:p>
            <a:pPr eaLnBrk="0" fontAlgn="base" hangingPunct="0">
              <a:spcBef>
                <a:spcPct val="0"/>
              </a:spcBef>
              <a:spcAft>
                <a:spcPct val="0"/>
              </a:spcAft>
              <a:buClrTx/>
              <a:buSzTx/>
              <a:buFont typeface="Courier New" panose="02070309020205020404" pitchFamily="49" charset="0"/>
              <a:buChar char="o"/>
            </a:pPr>
            <a:r>
              <a:rPr lang="en-IN" sz="2000" b="0" i="0" dirty="0">
                <a:solidFill>
                  <a:srgbClr val="333333"/>
                </a:solidFill>
                <a:effectLst/>
              </a:rPr>
              <a:t>K. Muhammad, J. Ahmad, I. Mehmood, S. Rho, S.W. Baik, Convolutional neural networks based fire detection in surveillance videos. IEEE Access </a:t>
            </a:r>
            <a:r>
              <a:rPr lang="en-IN" sz="2000" b="1" i="0" dirty="0">
                <a:solidFill>
                  <a:srgbClr val="333333"/>
                </a:solidFill>
                <a:effectLst/>
              </a:rPr>
              <a:t>6</a:t>
            </a:r>
            <a:r>
              <a:rPr lang="en-IN" sz="2000" b="0" i="0" dirty="0">
                <a:solidFill>
                  <a:srgbClr val="333333"/>
                </a:solidFill>
                <a:effectLst/>
              </a:rPr>
              <a:t>, 18174 (2018)</a:t>
            </a:r>
            <a:endParaRPr lang="en-US" sz="2000" dirty="0">
              <a:solidFill>
                <a:srgbClr val="333333"/>
              </a:solidFill>
            </a:endParaRPr>
          </a:p>
          <a:p>
            <a:pPr eaLnBrk="0" fontAlgn="base" hangingPunct="0">
              <a:spcBef>
                <a:spcPct val="0"/>
              </a:spcBef>
              <a:spcAft>
                <a:spcPct val="0"/>
              </a:spcAft>
              <a:buClrTx/>
              <a:buSzTx/>
              <a:buFont typeface="Courier New" panose="02070309020205020404" pitchFamily="49" charset="0"/>
              <a:buChar char="o"/>
            </a:pPr>
            <a:r>
              <a:rPr lang="en-US" sz="2000" b="0" i="0" dirty="0">
                <a:solidFill>
                  <a:srgbClr val="333333"/>
                </a:solidFill>
                <a:effectLst/>
              </a:rPr>
              <a:t>Apache Hadoop. </a:t>
            </a:r>
            <a:r>
              <a:rPr lang="en-US" sz="2000" b="0" i="0" dirty="0">
                <a:solidFill>
                  <a:srgbClr val="004B83"/>
                </a:solidFill>
                <a:effectLst/>
                <a:hlinkClick r:id="rId3"/>
              </a:rPr>
              <a:t>https://hadoop.apache.org/</a:t>
            </a:r>
            <a:r>
              <a:rPr lang="en-US" sz="2000" b="0" i="0" dirty="0">
                <a:solidFill>
                  <a:srgbClr val="333333"/>
                </a:solidFill>
                <a:effectLst/>
              </a:rPr>
              <a:t>. Accessed 30 July 2018</a:t>
            </a:r>
            <a:endParaRPr lang="en-US" sz="2000" dirty="0">
              <a:solidFill>
                <a:srgbClr val="333333"/>
              </a:solidFill>
            </a:endParaRPr>
          </a:p>
          <a:p>
            <a:pPr eaLnBrk="0" fontAlgn="base" hangingPunct="0">
              <a:spcBef>
                <a:spcPct val="0"/>
              </a:spcBef>
              <a:spcAft>
                <a:spcPct val="0"/>
              </a:spcAft>
              <a:buClrTx/>
              <a:buSzTx/>
              <a:buFont typeface="Courier New" panose="02070309020205020404" pitchFamily="49" charset="0"/>
              <a:buChar char="o"/>
            </a:pPr>
            <a:r>
              <a:rPr lang="en-US" sz="2000" b="0" i="0" dirty="0">
                <a:solidFill>
                  <a:srgbClr val="333333"/>
                </a:solidFill>
                <a:effectLst/>
              </a:rPr>
              <a:t>A. Jacobs, The pathologies of big data. Commun. ACM </a:t>
            </a:r>
            <a:r>
              <a:rPr lang="en-US" sz="2000" b="1" i="0" dirty="0">
                <a:solidFill>
                  <a:srgbClr val="333333"/>
                </a:solidFill>
                <a:effectLst/>
              </a:rPr>
              <a:t>52</a:t>
            </a:r>
            <a:r>
              <a:rPr lang="en-US" sz="2000" b="0" i="0" dirty="0">
                <a:solidFill>
                  <a:srgbClr val="333333"/>
                </a:solidFill>
                <a:effectLst/>
              </a:rPr>
              <a:t>, 36 (2009)</a:t>
            </a:r>
          </a:p>
          <a:p>
            <a:pPr eaLnBrk="0" fontAlgn="base" hangingPunct="0">
              <a:spcBef>
                <a:spcPct val="0"/>
              </a:spcBef>
              <a:spcAft>
                <a:spcPct val="0"/>
              </a:spcAft>
              <a:buClrTx/>
              <a:buSzTx/>
              <a:buFont typeface="Courier New" panose="02070309020205020404" pitchFamily="49" charset="0"/>
              <a:buChar char="o"/>
            </a:pPr>
            <a:r>
              <a:rPr lang="en-US" sz="2000" b="0" i="0" dirty="0">
                <a:solidFill>
                  <a:srgbClr val="333333"/>
                </a:solidFill>
                <a:effectLst/>
              </a:rPr>
              <a:t>MongoDB. </a:t>
            </a:r>
            <a:r>
              <a:rPr lang="en-US" sz="2000" b="0" i="0" dirty="0">
                <a:solidFill>
                  <a:srgbClr val="004B83"/>
                </a:solidFill>
                <a:effectLst/>
                <a:hlinkClick r:id="rId4"/>
              </a:rPr>
              <a:t>https://www.mongodb.com/</a:t>
            </a:r>
            <a:r>
              <a:rPr lang="en-US" sz="2000" b="0" i="0" dirty="0">
                <a:solidFill>
                  <a:srgbClr val="333333"/>
                </a:solidFill>
                <a:effectLst/>
              </a:rPr>
              <a:t>. Accessed 30 July 2018</a:t>
            </a:r>
            <a:endParaRPr lang="en-US" sz="2000" dirty="0">
              <a:solidFill>
                <a:srgbClr val="333333"/>
              </a:solidFill>
            </a:endParaRPr>
          </a:p>
        </p:txBody>
      </p:sp>
    </p:spTree>
    <p:extLst>
      <p:ext uri="{BB962C8B-B14F-4D97-AF65-F5344CB8AC3E}">
        <p14:creationId xmlns:p14="http://schemas.microsoft.com/office/powerpoint/2010/main" val="550495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E8704-83E0-0310-4133-4B825C0AD29B}"/>
            </a:ext>
          </a:extLst>
        </p:cNvPr>
        <p:cNvGrpSpPr/>
        <p:nvPr/>
      </p:nvGrpSpPr>
      <p:grpSpPr>
        <a:xfrm>
          <a:off x="0" y="0"/>
          <a:ext cx="0" cy="0"/>
          <a:chOff x="0" y="0"/>
          <a:chExt cx="0" cy="0"/>
        </a:xfrm>
      </p:grpSpPr>
      <p:sp>
        <p:nvSpPr>
          <p:cNvPr id="3" name="Rectangle 1">
            <a:extLst>
              <a:ext uri="{FF2B5EF4-FFF2-40B4-BE49-F238E27FC236}">
                <a16:creationId xmlns:a16="http://schemas.microsoft.com/office/drawing/2014/main" id="{2D9623C7-192D-A75F-C582-20F6C94717C3}"/>
              </a:ext>
            </a:extLst>
          </p:cNvPr>
          <p:cNvSpPr txBox="1">
            <a:spLocks/>
          </p:cNvSpPr>
          <p:nvPr/>
        </p:nvSpPr>
        <p:spPr>
          <a:xfrm>
            <a:off x="762000" y="57150"/>
            <a:ext cx="8153400" cy="914400"/>
          </a:xfrm>
          <a:prstGeom prst="rect">
            <a:avLst/>
          </a:prstGeom>
        </p:spPr>
        <p:txBody>
          <a:bodyPr vert="horz" anchor="b">
            <a:normAutofit fontScale="97500"/>
          </a:bodyPr>
          <a:lstStyle>
            <a:lvl1pPr algn="l" rtl="0" eaLnBrk="1" latinLnBrk="0" hangingPunct="1">
              <a:spcBef>
                <a:spcPct val="0"/>
              </a:spcBef>
              <a:buNone/>
              <a:defRPr sz="4200" kern="1200">
                <a:solidFill>
                  <a:schemeClr val="tx2"/>
                </a:solidFill>
                <a:latin typeface="+mj-lt"/>
                <a:ea typeface="+mj-ea"/>
                <a:cs typeface="+mj-cs"/>
              </a:defRPr>
            </a:lvl1pPr>
            <a:extLst/>
          </a:lstStyle>
          <a:p>
            <a:r>
              <a:rPr lang="en-US" sz="36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2C6BA7BA-A44B-C12B-A6CC-9AD58D76B684}"/>
              </a:ext>
            </a:extLst>
          </p:cNvPr>
          <p:cNvSpPr txBox="1"/>
          <p:nvPr/>
        </p:nvSpPr>
        <p:spPr>
          <a:xfrm>
            <a:off x="685801" y="1657350"/>
            <a:ext cx="7162800" cy="1938992"/>
          </a:xfrm>
          <a:prstGeom prst="rect">
            <a:avLst/>
          </a:prstGeom>
          <a:noFill/>
        </p:spPr>
        <p:txBody>
          <a:bodyPr wrap="square" rtlCol="0">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i="0" u="none" strike="noStrike" cap="none" normalizeH="0" baseline="0" dirty="0">
                <a:ln>
                  <a:noFill/>
                </a:ln>
                <a:solidFill>
                  <a:schemeClr val="tx1"/>
                </a:solidFill>
                <a:effectLst/>
              </a:rPr>
              <a:t>The Vehicle Tracking System using surveillance cameras is a feasible solution for real-time monitoring of vehicles. With advancements in AI and processing power, it becomes possible to deploy this system in real-life applications effectively. The system can provide valuable data that helps in traffic management, enhancing public safety, and optimizing fleet operations.</a:t>
            </a:r>
            <a:endParaRPr lang="en-IN" sz="2400" dirty="0"/>
          </a:p>
        </p:txBody>
      </p:sp>
    </p:spTree>
    <p:extLst>
      <p:ext uri="{BB962C8B-B14F-4D97-AF65-F5344CB8AC3E}">
        <p14:creationId xmlns:p14="http://schemas.microsoft.com/office/powerpoint/2010/main" val="17725155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WidescreenPresentation</Template>
  <TotalTime>0</TotalTime>
  <Words>710</Words>
  <Application>Microsoft Office PowerPoint</Application>
  <PresentationFormat>On-screen Show (16:9)</PresentationFormat>
  <Paragraphs>58</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Courier New</vt:lpstr>
      <vt:lpstr>Times New Roman</vt:lpstr>
      <vt:lpstr>Tw Cen MT</vt:lpstr>
      <vt:lpstr>Wingdings</vt:lpstr>
      <vt:lpstr>Wingdings 2</vt:lpstr>
      <vt:lpstr>WidescreenPresentation</vt:lpstr>
      <vt:lpstr>VEHICLE TRACKING</vt:lpstr>
      <vt:lpstr>Abstract:</vt:lpstr>
      <vt:lpstr>Project Idea:</vt:lpstr>
      <vt:lpstr>Project Life Cycle:</vt:lpstr>
      <vt:lpstr>PowerPoint Presentation</vt:lpstr>
      <vt:lpstr>Implementation:</vt:lpstr>
      <vt:lpstr>PowerPoint Presentation</vt:lpstr>
      <vt:lpstr>References:</vt:lpstr>
      <vt:lpstr>PowerPoint Presentation</vt:lpstr>
      <vt:lpstr>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2015-08-10T20:36:54Z</dcterms:created>
  <dcterms:modified xsi:type="dcterms:W3CDTF">2024-11-07T15:19:28Z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