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67" r:id="rId4"/>
    <p:sldId id="279" r:id="rId5"/>
    <p:sldId id="284" r:id="rId6"/>
    <p:sldId id="260" r:id="rId7"/>
    <p:sldId id="262" r:id="rId8"/>
    <p:sldId id="263" r:id="rId9"/>
    <p:sldId id="280" r:id="rId10"/>
    <p:sldId id="283" r:id="rId11"/>
    <p:sldId id="287" r:id="rId12"/>
    <p:sldId id="288" r:id="rId13"/>
    <p:sldId id="289" r:id="rId14"/>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BC8B6A-A227-4694-BB50-9FA6AC6905CA}" v="3" dt="2025-06-22T15:03:49.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87621" autoAdjust="0"/>
  </p:normalViewPr>
  <p:slideViewPr>
    <p:cSldViewPr>
      <p:cViewPr varScale="1">
        <p:scale>
          <a:sx n="91" d="100"/>
          <a:sy n="91" d="100"/>
        </p:scale>
        <p:origin x="288" y="5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6/22/2025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358229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358229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358229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20482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412948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3050142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30501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6/22/2025</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6/22/2025</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6/22/2025</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6/22/2025</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6/22/2025</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6/22/2025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6/22/2025</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6/22/2025</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533400" y="926296"/>
            <a:ext cx="8077200" cy="2038350"/>
          </a:xfrm>
        </p:spPr>
        <p:txBody>
          <a:bodyPr>
            <a:normAutofit/>
          </a:bodyPr>
          <a:lstStyle/>
          <a:p>
            <a:pPr algn="ctr"/>
            <a:r>
              <a:rPr lang="en-US" sz="4900" dirty="0">
                <a:solidFill>
                  <a:srgbClr val="FF0000"/>
                </a:solidFill>
              </a:rPr>
              <a:t>Restaurant table booking website </a:t>
            </a:r>
            <a:endParaRPr lang="en-US" dirty="0">
              <a:solidFill>
                <a:srgbClr val="FF0000"/>
              </a:solidFill>
            </a:endParaRPr>
          </a:p>
        </p:txBody>
      </p:sp>
      <p:sp>
        <p:nvSpPr>
          <p:cNvPr id="5" name="Rectangle 4"/>
          <p:cNvSpPr>
            <a:spLocks noGrp="1"/>
          </p:cNvSpPr>
          <p:nvPr>
            <p:ph type="subTitle" idx="1"/>
          </p:nvPr>
        </p:nvSpPr>
        <p:spPr/>
        <p:txBody>
          <a:bodyPr>
            <a:normAutofit lnSpcReduction="10000"/>
          </a:bodyPr>
          <a:lstStyle/>
          <a:p>
            <a:r>
              <a:rPr lang="en-US" dirty="0"/>
              <a:t>22AIC15 – FULL STACK DEVELOPMENT</a:t>
            </a:r>
          </a:p>
        </p:txBody>
      </p:sp>
      <p:sp>
        <p:nvSpPr>
          <p:cNvPr id="6" name="Rectangle 4"/>
          <p:cNvSpPr txBox="1">
            <a:spLocks/>
          </p:cNvSpPr>
          <p:nvPr/>
        </p:nvSpPr>
        <p:spPr>
          <a:xfrm>
            <a:off x="0" y="4629150"/>
            <a:ext cx="6515100" cy="514350"/>
          </a:xfrm>
          <a:prstGeom prst="rect">
            <a:avLst/>
          </a:prstGeom>
        </p:spPr>
        <p:txBody>
          <a:bodyPr vert="horz" anchor="ctr">
            <a:normAutofit lnSpcReduction="10000"/>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800" b="0" i="0" u="none" strike="noStrike" kern="1200" cap="none" spc="0" normalizeH="0" baseline="0" noProof="0" dirty="0">
                <a:ln>
                  <a:noFill/>
                </a:ln>
                <a:solidFill>
                  <a:srgbClr val="FFFFFF"/>
                </a:solidFill>
                <a:effectLst/>
                <a:uLnTx/>
                <a:uFillTx/>
                <a:latin typeface="+mn-lt"/>
                <a:ea typeface="+mn-ea"/>
                <a:cs typeface="+mn-cs"/>
              </a:rPr>
              <a:t>22AI047</a:t>
            </a:r>
          </a:p>
        </p:txBody>
      </p:sp>
      <p:sp>
        <p:nvSpPr>
          <p:cNvPr id="7" name="TextBox 6"/>
          <p:cNvSpPr txBox="1"/>
          <p:nvPr/>
        </p:nvSpPr>
        <p:spPr>
          <a:xfrm>
            <a:off x="43542" y="3587918"/>
            <a:ext cx="2547257" cy="646331"/>
          </a:xfrm>
          <a:prstGeom prst="rect">
            <a:avLst/>
          </a:prstGeom>
          <a:noFill/>
        </p:spPr>
        <p:txBody>
          <a:bodyPr wrap="square" rtlCol="0">
            <a:spAutoFit/>
          </a:bodyPr>
          <a:lstStyle/>
          <a:p>
            <a:r>
              <a:rPr lang="en-US" dirty="0"/>
              <a:t>Guided By   :</a:t>
            </a:r>
          </a:p>
          <a:p>
            <a:r>
              <a:rPr lang="en-US" dirty="0"/>
              <a:t>  </a:t>
            </a:r>
            <a:r>
              <a:rPr lang="en-US" dirty="0" err="1">
                <a:solidFill>
                  <a:srgbClr val="FF0000"/>
                </a:solidFill>
              </a:rPr>
              <a:t>Mrs.M.SENTHAMARAI</a:t>
            </a:r>
            <a:endParaRPr lang="en-US" dirty="0">
              <a:solidFill>
                <a:srgbClr val="FF0000"/>
              </a:solidFill>
            </a:endParaRPr>
          </a:p>
        </p:txBody>
      </p:sp>
      <p:sp>
        <p:nvSpPr>
          <p:cNvPr id="8" name="TextBox 7"/>
          <p:cNvSpPr txBox="1"/>
          <p:nvPr/>
        </p:nvSpPr>
        <p:spPr>
          <a:xfrm>
            <a:off x="6096000" y="3740317"/>
            <a:ext cx="2330532" cy="646331"/>
          </a:xfrm>
          <a:prstGeom prst="rect">
            <a:avLst/>
          </a:prstGeom>
          <a:noFill/>
        </p:spPr>
        <p:txBody>
          <a:bodyPr wrap="square" rtlCol="0">
            <a:spAutoFit/>
          </a:bodyPr>
          <a:lstStyle/>
          <a:p>
            <a:r>
              <a:rPr lang="en-US" dirty="0"/>
              <a:t>PRESENTED By   :</a:t>
            </a:r>
          </a:p>
          <a:p>
            <a:r>
              <a:rPr lang="en-US" dirty="0"/>
              <a:t>    </a:t>
            </a:r>
            <a:r>
              <a:rPr lang="en-US" dirty="0">
                <a:solidFill>
                  <a:srgbClr val="FF0000"/>
                </a:solidFill>
              </a:rPr>
              <a:t> SANTHOSH RAJ 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References:</a:t>
            </a:r>
          </a:p>
        </p:txBody>
      </p:sp>
      <p:sp>
        <p:nvSpPr>
          <p:cNvPr id="5" name="Rectangle 2">
            <a:extLst>
              <a:ext uri="{FF2B5EF4-FFF2-40B4-BE49-F238E27FC236}">
                <a16:creationId xmlns:a16="http://schemas.microsoft.com/office/drawing/2014/main" id="{BAE6E289-DC3A-2CED-AC66-35B1CBF243A4}"/>
              </a:ext>
            </a:extLst>
          </p:cNvPr>
          <p:cNvSpPr>
            <a:spLocks noGrp="1" noChangeArrowheads="1"/>
          </p:cNvSpPr>
          <p:nvPr>
            <p:ph sz="quarter" idx="13"/>
          </p:nvPr>
        </p:nvSpPr>
        <p:spPr bwMode="auto">
          <a:xfrm>
            <a:off x="990600" y="1410059"/>
            <a:ext cx="751038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Restaurant Table Booking System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Express.js Guide</a:t>
            </a:r>
            <a:r>
              <a:rPr kumimoji="0" lang="en-US" altLang="en-US" sz="1800" b="0" i="0" u="none" strike="noStrike" cap="none" normalizeH="0" baseline="0" dirty="0">
                <a:ln>
                  <a:noFill/>
                </a:ln>
                <a:solidFill>
                  <a:schemeClr val="tx1"/>
                </a:solidFill>
                <a:effectLst/>
                <a:latin typeface="Arial" panose="020B0604020202020204" pitchFamily="34" charset="0"/>
              </a:rPr>
              <a:t> – https://expressjs.com/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React.js Documentation</a:t>
            </a:r>
            <a:r>
              <a:rPr kumimoji="0" lang="en-US" altLang="en-US" sz="1800" b="0" i="0" u="none" strike="noStrike" cap="none" normalizeH="0" baseline="0" dirty="0">
                <a:ln>
                  <a:noFill/>
                </a:ln>
                <a:solidFill>
                  <a:schemeClr val="tx1"/>
                </a:solidFill>
                <a:effectLst/>
                <a:latin typeface="Arial" panose="020B0604020202020204" pitchFamily="34" charset="0"/>
              </a:rPr>
              <a:t> – https://reactjs.org/docs/getting-started.html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Node.js Documentation</a:t>
            </a:r>
            <a:r>
              <a:rPr kumimoji="0" lang="en-US" altLang="en-US" sz="1800" b="0" i="0" u="none" strike="noStrike" cap="none" normalizeH="0" baseline="0" dirty="0">
                <a:ln>
                  <a:noFill/>
                </a:ln>
                <a:solidFill>
                  <a:schemeClr val="tx1"/>
                </a:solidFill>
                <a:effectLst/>
                <a:latin typeface="Arial" panose="020B0604020202020204" pitchFamily="34" charset="0"/>
              </a:rPr>
              <a:t> – https://nodejs.org/en/docs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MongoDB Manual</a:t>
            </a:r>
            <a:r>
              <a:rPr kumimoji="0" lang="en-US" altLang="en-US" sz="1800" b="0" i="0" u="none" strike="noStrike" cap="none" normalizeH="0" baseline="0" dirty="0">
                <a:ln>
                  <a:noFill/>
                </a:ln>
                <a:solidFill>
                  <a:schemeClr val="tx1"/>
                </a:solidFill>
                <a:effectLst/>
                <a:latin typeface="Arial" panose="020B0604020202020204" pitchFamily="34" charset="0"/>
              </a:rPr>
              <a:t> – https://www.mongodb.com/docs/manual/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Mongoose ODM</a:t>
            </a:r>
            <a:r>
              <a:rPr kumimoji="0" lang="en-US" altLang="en-US" sz="1800" b="0" i="0" u="none" strike="noStrike" cap="none" normalizeH="0" baseline="0" dirty="0">
                <a:ln>
                  <a:noFill/>
                </a:ln>
                <a:solidFill>
                  <a:schemeClr val="tx1"/>
                </a:solidFill>
                <a:effectLst/>
                <a:latin typeface="Arial" panose="020B0604020202020204" pitchFamily="34" charset="0"/>
              </a:rPr>
              <a:t> – https://mongoosejs.com/docs/guide.html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W3Schools (HTML, CSS, JavaScript)</a:t>
            </a:r>
            <a:r>
              <a:rPr kumimoji="0" lang="en-US" altLang="en-US" sz="1800" b="0" i="0" u="none" strike="noStrike" cap="none" normalizeH="0" baseline="0" dirty="0">
                <a:ln>
                  <a:noFill/>
                </a:ln>
                <a:solidFill>
                  <a:schemeClr val="tx1"/>
                </a:solidFill>
                <a:effectLst/>
                <a:latin typeface="Arial" panose="020B0604020202020204" pitchFamily="34" charset="0"/>
              </a:rPr>
              <a:t> – https://www.w3schools.com/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325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a:xfrm>
            <a:off x="589280" y="1581150"/>
            <a:ext cx="8153400" cy="3268624"/>
          </a:xfrm>
        </p:spPr>
        <p:txBody>
          <a:bodyPr>
            <a:normAutofit/>
          </a:bodyPr>
          <a:lstStyle/>
          <a:p>
            <a:pPr marL="0" indent="0">
              <a:buNone/>
            </a:pPr>
            <a:r>
              <a:rPr lang="en-US" sz="2400" dirty="0"/>
              <a:t>The Restaurant Table Booking Website provides a modern, efficient solution for both customers and restaurant owners. By integrating features like restaurant search, online reservations, and booking management, the system enhances user convenience and operational efficiency. Built with powerful technologies such as React.js, Node.js, and MongoDB, this project demonstrates how digital platforms can transform traditional dining experiences into seamless, user-friendly services.</a:t>
            </a:r>
            <a:endParaRPr lang="en-US" sz="2200" dirty="0"/>
          </a:p>
        </p:txBody>
      </p:sp>
    </p:spTree>
    <p:extLst>
      <p:ext uri="{BB962C8B-B14F-4D97-AF65-F5344CB8AC3E}">
        <p14:creationId xmlns:p14="http://schemas.microsoft.com/office/powerpoint/2010/main" val="325128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Future Work:</a:t>
            </a:r>
          </a:p>
        </p:txBody>
      </p:sp>
      <p:sp>
        <p:nvSpPr>
          <p:cNvPr id="4" name="Rectangle 1">
            <a:extLst>
              <a:ext uri="{FF2B5EF4-FFF2-40B4-BE49-F238E27FC236}">
                <a16:creationId xmlns:a16="http://schemas.microsoft.com/office/drawing/2014/main" id="{1077D749-7291-9207-F3CE-16D46972A5B6}"/>
              </a:ext>
            </a:extLst>
          </p:cNvPr>
          <p:cNvSpPr>
            <a:spLocks noGrp="1" noChangeArrowheads="1"/>
          </p:cNvSpPr>
          <p:nvPr>
            <p:ph sz="quarter" idx="13"/>
          </p:nvPr>
        </p:nvSpPr>
        <p:spPr bwMode="auto">
          <a:xfrm>
            <a:off x="1066800" y="1656606"/>
            <a:ext cx="6096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FontTx/>
              <a:buChar char="•"/>
            </a:pPr>
            <a:r>
              <a:rPr lang="en-IN" sz="2400" dirty="0"/>
              <a:t>Real-time Table Availability</a:t>
            </a:r>
          </a:p>
          <a:p>
            <a:pPr marL="0" lvl="0" indent="0" eaLnBrk="0" fontAlgn="base" hangingPunct="0">
              <a:spcBef>
                <a:spcPct val="0"/>
              </a:spcBef>
              <a:spcAft>
                <a:spcPct val="0"/>
              </a:spcAft>
              <a:buClrTx/>
              <a:buSzTx/>
              <a:buFontTx/>
              <a:buChar char="•"/>
            </a:pPr>
            <a:r>
              <a:rPr lang="en-IN" sz="2400" dirty="0"/>
              <a:t>Email/SMS Notifications</a:t>
            </a:r>
          </a:p>
          <a:p>
            <a:pPr marL="0" lvl="0" indent="0" eaLnBrk="0" fontAlgn="base" hangingPunct="0">
              <a:spcBef>
                <a:spcPct val="0"/>
              </a:spcBef>
              <a:spcAft>
                <a:spcPct val="0"/>
              </a:spcAft>
              <a:buClrTx/>
              <a:buSzTx/>
              <a:buFontTx/>
              <a:buChar char="•"/>
            </a:pPr>
            <a:r>
              <a:rPr lang="en-IN" sz="2400" dirty="0"/>
              <a:t>Admin Dashboard </a:t>
            </a:r>
          </a:p>
          <a:p>
            <a:pPr marL="0" lvl="0" indent="0" eaLnBrk="0" fontAlgn="base" hangingPunct="0">
              <a:spcBef>
                <a:spcPct val="0"/>
              </a:spcBef>
              <a:spcAft>
                <a:spcPct val="0"/>
              </a:spcAft>
              <a:buClrTx/>
              <a:buSzTx/>
              <a:buFontTx/>
              <a:buChar char="•"/>
            </a:pPr>
            <a:r>
              <a:rPr lang="en-IN" sz="2400" dirty="0"/>
              <a:t>Mobile App Integration</a:t>
            </a:r>
          </a:p>
          <a:p>
            <a:pPr marL="0" lvl="0" indent="0" eaLnBrk="0" fontAlgn="base" hangingPunct="0">
              <a:spcBef>
                <a:spcPct val="0"/>
              </a:spcBef>
              <a:spcAft>
                <a:spcPct val="0"/>
              </a:spcAft>
              <a:buClrTx/>
              <a:buSzTx/>
              <a:buFontTx/>
              <a:buChar char="•"/>
            </a:pPr>
            <a:r>
              <a:rPr lang="en-IN" sz="2400" dirty="0"/>
              <a:t>Payment Gateway Integration</a:t>
            </a:r>
            <a:endParaRPr kumimoji="0" lang="en-US" altLang="en-US" sz="2200" i="0" u="none" strike="noStrike" cap="none" normalizeH="0" baseline="0" dirty="0">
              <a:ln>
                <a:noFill/>
              </a:ln>
              <a:solidFill>
                <a:schemeClr val="tx1"/>
              </a:solidFill>
              <a:effectLst/>
              <a:latin typeface="Tw Cen MT (Body)"/>
            </a:endParaRPr>
          </a:p>
        </p:txBody>
      </p:sp>
    </p:spTree>
    <p:extLst>
      <p:ext uri="{BB962C8B-B14F-4D97-AF65-F5344CB8AC3E}">
        <p14:creationId xmlns:p14="http://schemas.microsoft.com/office/powerpoint/2010/main" val="408877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068830"/>
            <a:ext cx="8153400" cy="1005840"/>
          </a:xfrm>
        </p:spPr>
        <p:txBody>
          <a:bodyPr/>
          <a:lstStyle/>
          <a:p>
            <a:r>
              <a:rPr lang="en-US" dirty="0">
                <a:solidFill>
                  <a:srgbClr val="FF0000"/>
                </a:solidFill>
              </a:rPr>
              <a:t>Thank you</a:t>
            </a:r>
          </a:p>
        </p:txBody>
      </p:sp>
    </p:spTree>
    <p:extLst>
      <p:ext uri="{BB962C8B-B14F-4D97-AF65-F5344CB8AC3E}">
        <p14:creationId xmlns:p14="http://schemas.microsoft.com/office/powerpoint/2010/main" val="116440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3" name="TextBox 2">
            <a:extLst>
              <a:ext uri="{FF2B5EF4-FFF2-40B4-BE49-F238E27FC236}">
                <a16:creationId xmlns:a16="http://schemas.microsoft.com/office/drawing/2014/main" id="{EF7099ED-9EF6-7956-E4F2-79B81A6AB56C}"/>
              </a:ext>
            </a:extLst>
          </p:cNvPr>
          <p:cNvSpPr txBox="1"/>
          <p:nvPr/>
        </p:nvSpPr>
        <p:spPr>
          <a:xfrm>
            <a:off x="762000" y="1733550"/>
            <a:ext cx="7467600" cy="3046988"/>
          </a:xfrm>
          <a:prstGeom prst="rect">
            <a:avLst/>
          </a:prstGeom>
          <a:noFill/>
        </p:spPr>
        <p:txBody>
          <a:bodyPr wrap="square" rtlCol="0">
            <a:spAutoFit/>
          </a:bodyPr>
          <a:lstStyle/>
          <a:p>
            <a:r>
              <a:rPr lang="en-US" sz="2400" dirty="0"/>
              <a:t>The </a:t>
            </a:r>
            <a:r>
              <a:rPr lang="en-US" sz="2400" b="1" dirty="0"/>
              <a:t>Restaurant Table Booking Website</a:t>
            </a:r>
            <a:r>
              <a:rPr lang="en-US" sz="2400" dirty="0"/>
              <a:t> is a full-stack web application that allows users to search for restaurants, view details such as menus and book tables. It provides a seamless and user-friendly interface for both customers and restaurant owners. By integrating external APIs and using modern web technologies, the platform enhances the dining experience by reducing wait times and simplifying the reservation process</a:t>
            </a:r>
            <a:endParaRPr lang="en-IN"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Project Idea:</a:t>
            </a:r>
          </a:p>
        </p:txBody>
      </p:sp>
      <p:sp>
        <p:nvSpPr>
          <p:cNvPr id="6" name="Content Placeholder 5"/>
          <p:cNvSpPr>
            <a:spLocks noGrp="1"/>
          </p:cNvSpPr>
          <p:nvPr>
            <p:ph sz="quarter" idx="14"/>
          </p:nvPr>
        </p:nvSpPr>
        <p:spPr>
          <a:xfrm>
            <a:off x="914400" y="1428750"/>
            <a:ext cx="6553200" cy="3268625"/>
          </a:xfrm>
        </p:spPr>
        <p:txBody>
          <a:bodyPr>
            <a:normAutofit lnSpcReduction="10000"/>
          </a:bodyPr>
          <a:lstStyle/>
          <a:p>
            <a:r>
              <a:rPr lang="en-US" sz="2400" b="1" dirty="0"/>
              <a:t>To build a user-friendly restaurant table booking platform.</a:t>
            </a:r>
            <a:br>
              <a:rPr lang="en-US" sz="2400" dirty="0"/>
            </a:br>
            <a:r>
              <a:rPr lang="en-US" sz="2400" dirty="0"/>
              <a:t>Users can:</a:t>
            </a:r>
          </a:p>
          <a:p>
            <a:r>
              <a:rPr lang="en-US" sz="2400" dirty="0"/>
              <a:t>Select the restaurants name, location</a:t>
            </a:r>
          </a:p>
          <a:p>
            <a:r>
              <a:rPr lang="en-US" sz="2400" dirty="0"/>
              <a:t>View detailed info (menu, ratings, address, opening hours, etc.)</a:t>
            </a:r>
          </a:p>
          <a:p>
            <a:r>
              <a:rPr lang="en-US" sz="2400" dirty="0"/>
              <a:t>Add restaurants to favorites</a:t>
            </a:r>
          </a:p>
          <a:p>
            <a:r>
              <a:rPr lang="en-US" sz="2400" dirty="0"/>
              <a:t>Write and read reviews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Project Life Cycle:</a:t>
            </a:r>
          </a:p>
        </p:txBody>
      </p:sp>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pic>
        <p:nvPicPr>
          <p:cNvPr id="10" name="Picture 9" descr="A diagram of a restaurant&#10;&#10;AI-generated content may be incorrect.">
            <a:extLst>
              <a:ext uri="{FF2B5EF4-FFF2-40B4-BE49-F238E27FC236}">
                <a16:creationId xmlns:a16="http://schemas.microsoft.com/office/drawing/2014/main" id="{651DF471-ADD8-B3A5-785A-F1D9EBD7E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579" y="1428750"/>
            <a:ext cx="2299642" cy="3714750"/>
          </a:xfrm>
          <a:prstGeom prst="rect">
            <a:avLst/>
          </a:prstGeom>
        </p:spPr>
      </p:pic>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dirty="0"/>
              <a:t>Languages used:</a:t>
            </a:r>
          </a:p>
        </p:txBody>
      </p:sp>
      <p:sp>
        <p:nvSpPr>
          <p:cNvPr id="11" name="Rectangle 4">
            <a:extLst>
              <a:ext uri="{FF2B5EF4-FFF2-40B4-BE49-F238E27FC236}">
                <a16:creationId xmlns:a16="http://schemas.microsoft.com/office/drawing/2014/main" id="{8677BC89-8FD8-6F15-5F04-3F592FE9973B}"/>
              </a:ext>
            </a:extLst>
          </p:cNvPr>
          <p:cNvSpPr>
            <a:spLocks noChangeArrowheads="1"/>
          </p:cNvSpPr>
          <p:nvPr/>
        </p:nvSpPr>
        <p:spPr bwMode="auto">
          <a:xfrm>
            <a:off x="838200" y="1778973"/>
            <a:ext cx="70866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w Cen MT (Body)"/>
              </a:rPr>
              <a:t>Frontend</a:t>
            </a:r>
            <a:r>
              <a:rPr kumimoji="0" lang="en-US" altLang="en-US" sz="2200" b="0" i="0" u="none" strike="noStrike" cap="none" normalizeH="0" baseline="0" dirty="0">
                <a:ln>
                  <a:noFill/>
                </a:ln>
                <a:solidFill>
                  <a:schemeClr val="tx1"/>
                </a:solidFill>
                <a:effectLst/>
                <a:latin typeface="Tw Cen MT (Body)"/>
              </a:rPr>
              <a:t>: React.js, HTML, CSS, JavaScript</a:t>
            </a:r>
          </a:p>
          <a:p>
            <a:pPr lvl="0" eaLnBrk="0" fontAlgn="base" hangingPunct="0">
              <a:spcBef>
                <a:spcPct val="0"/>
              </a:spcBef>
              <a:spcAft>
                <a:spcPct val="0"/>
              </a:spcAft>
              <a:buFontTx/>
              <a:buChar char="•"/>
            </a:pPr>
            <a:r>
              <a:rPr kumimoji="0" lang="en-US" altLang="en-US" sz="2200" b="1" i="0" u="none" strike="noStrike" cap="none" normalizeH="0" baseline="0" dirty="0">
                <a:ln>
                  <a:noFill/>
                </a:ln>
                <a:solidFill>
                  <a:schemeClr val="tx1"/>
                </a:solidFill>
                <a:effectLst/>
                <a:latin typeface="Tw Cen MT (Body)"/>
              </a:rPr>
              <a:t>Backend</a:t>
            </a:r>
            <a:r>
              <a:rPr kumimoji="0" lang="en-US" altLang="en-US" sz="2200" b="0" i="0" u="none" strike="noStrike" cap="none" normalizeH="0" baseline="0" dirty="0">
                <a:ln>
                  <a:noFill/>
                </a:ln>
                <a:solidFill>
                  <a:schemeClr val="tx1"/>
                </a:solidFill>
                <a:effectLst/>
                <a:latin typeface="Tw Cen MT (Body)"/>
              </a:rPr>
              <a:t>: Node.js,</a:t>
            </a:r>
            <a:r>
              <a:rPr lang="en-IN" sz="2400" dirty="0"/>
              <a:t> Express.js</a:t>
            </a:r>
            <a:endParaRPr lang="en-US" altLang="en-US" sz="2200" dirty="0">
              <a:latin typeface="Tw Cen M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w Cen MT (Body)"/>
              </a:rPr>
              <a:t>Database</a:t>
            </a:r>
            <a:r>
              <a:rPr kumimoji="0" lang="en-US" altLang="en-US" sz="2200" b="0" i="0" u="none" strike="noStrike" cap="none" normalizeH="0" baseline="0" dirty="0">
                <a:ln>
                  <a:noFill/>
                </a:ln>
                <a:solidFill>
                  <a:schemeClr val="tx1"/>
                </a:solidFill>
                <a:effectLst/>
                <a:latin typeface="Tw Cen MT (Body)"/>
              </a:rPr>
              <a:t>: MongoDB</a:t>
            </a:r>
          </a:p>
          <a:p>
            <a:pPr lvl="0" eaLnBrk="0" fontAlgn="base" hangingPunct="0">
              <a:spcBef>
                <a:spcPct val="0"/>
              </a:spcBef>
              <a:spcAft>
                <a:spcPct val="0"/>
              </a:spcAft>
              <a:buFontTx/>
              <a:buChar char="•"/>
            </a:pPr>
            <a:r>
              <a:rPr kumimoji="0" lang="en-US" altLang="en-US" sz="2200" b="1" i="0" u="none" strike="noStrike" cap="none" normalizeH="0" baseline="0" dirty="0">
                <a:ln>
                  <a:noFill/>
                </a:ln>
                <a:solidFill>
                  <a:schemeClr val="tx1"/>
                </a:solidFill>
                <a:effectLst/>
                <a:latin typeface="Tw Cen MT (Body)"/>
              </a:rPr>
              <a:t>API</a:t>
            </a:r>
            <a:r>
              <a:rPr kumimoji="0" lang="en-US" altLang="en-US" sz="2200" b="0" i="0" u="none" strike="noStrike" cap="none" normalizeH="0" baseline="0" dirty="0">
                <a:ln>
                  <a:noFill/>
                </a:ln>
                <a:solidFill>
                  <a:schemeClr val="tx1"/>
                </a:solidFill>
                <a:effectLst/>
                <a:latin typeface="Tw Cen MT (Body)"/>
              </a:rPr>
              <a:t>: </a:t>
            </a:r>
            <a:r>
              <a:rPr lang="en-US" sz="2400" dirty="0"/>
              <a:t>TMDB with </a:t>
            </a:r>
            <a:r>
              <a:rPr lang="en-US" sz="2400" b="1" dirty="0"/>
              <a:t>custom RESTful API</a:t>
            </a:r>
            <a:r>
              <a:rPr lang="en-US" sz="2400" dirty="0"/>
              <a:t> for restaurant data</a:t>
            </a:r>
            <a:endParaRPr kumimoji="0" lang="en-US" altLang="en-US" sz="2200" b="0" i="0" u="none" strike="noStrike" cap="none" normalizeH="0" baseline="0" dirty="0">
              <a:ln>
                <a:noFill/>
              </a:ln>
              <a:solidFill>
                <a:schemeClr val="tx1"/>
              </a:solidFill>
              <a:effectLst/>
              <a:latin typeface="Tw Cen M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w Cen MT (Body)"/>
              </a:rPr>
              <a:t>Other Tools</a:t>
            </a:r>
            <a:r>
              <a:rPr kumimoji="0" lang="en-US" altLang="en-US" sz="2200" b="0" i="0" u="none" strike="noStrike" cap="none" normalizeH="0" baseline="0" dirty="0">
                <a:ln>
                  <a:noFill/>
                </a:ln>
                <a:solidFill>
                  <a:schemeClr val="tx1"/>
                </a:solidFill>
                <a:effectLst/>
                <a:latin typeface="Tw Cen MT (Body)"/>
              </a:rPr>
              <a:t>: VS Code</a:t>
            </a:r>
          </a:p>
        </p:txBody>
      </p:sp>
    </p:spTree>
    <p:extLst>
      <p:ext uri="{BB962C8B-B14F-4D97-AF65-F5344CB8AC3E}">
        <p14:creationId xmlns:p14="http://schemas.microsoft.com/office/powerpoint/2010/main" val="34472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p>
            <a:r>
              <a:rPr lang="en-US" dirty="0"/>
              <a:t>Modules:</a:t>
            </a:r>
          </a:p>
        </p:txBody>
      </p:sp>
      <p:sp>
        <p:nvSpPr>
          <p:cNvPr id="3" name="Content Placeholder 2"/>
          <p:cNvSpPr>
            <a:spLocks noGrp="1"/>
          </p:cNvSpPr>
          <p:nvPr>
            <p:ph sz="quarter" idx="13"/>
          </p:nvPr>
        </p:nvSpPr>
        <p:spPr>
          <a:xfrm>
            <a:off x="990600" y="1581150"/>
            <a:ext cx="6400800" cy="3200400"/>
          </a:xfrm>
        </p:spPr>
        <p:txBody>
          <a:bodyPr/>
          <a:lstStyle/>
          <a:p>
            <a:pPr>
              <a:buFont typeface="Wingdings" panose="05000000000000000000" pitchFamily="2" charset="2"/>
              <a:buChar char="Ø"/>
            </a:pPr>
            <a:r>
              <a:rPr lang="en-US" sz="2200" dirty="0"/>
              <a:t>Authentication Module</a:t>
            </a:r>
          </a:p>
          <a:p>
            <a:pPr>
              <a:buFont typeface="Wingdings" panose="05000000000000000000" pitchFamily="2" charset="2"/>
              <a:buChar char="Ø"/>
            </a:pPr>
            <a:r>
              <a:rPr lang="en-IN" sz="2400" dirty="0"/>
              <a:t>Restaurant Search Module</a:t>
            </a:r>
          </a:p>
          <a:p>
            <a:pPr>
              <a:buFont typeface="Wingdings" panose="05000000000000000000" pitchFamily="2" charset="2"/>
              <a:buChar char="Ø"/>
            </a:pPr>
            <a:r>
              <a:rPr lang="en-IN" sz="2400" dirty="0"/>
              <a:t>Restaurant Details &amp; Booking Module</a:t>
            </a:r>
          </a:p>
          <a:p>
            <a:pPr>
              <a:buFont typeface="Wingdings" panose="05000000000000000000" pitchFamily="2" charset="2"/>
              <a:buChar char="Ø"/>
            </a:pPr>
            <a:r>
              <a:rPr lang="en-IN" sz="2400" dirty="0"/>
              <a:t>Booking Management Module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Module Description:</a:t>
            </a:r>
          </a:p>
        </p:txBody>
      </p:sp>
      <p:sp>
        <p:nvSpPr>
          <p:cNvPr id="4" name="Rectangle 1">
            <a:extLst>
              <a:ext uri="{FF2B5EF4-FFF2-40B4-BE49-F238E27FC236}">
                <a16:creationId xmlns:a16="http://schemas.microsoft.com/office/drawing/2014/main" id="{287F5BF5-6E89-2CE5-179C-AC64FBF66C29}"/>
              </a:ext>
            </a:extLst>
          </p:cNvPr>
          <p:cNvSpPr>
            <a:spLocks noGrp="1" noChangeArrowheads="1"/>
          </p:cNvSpPr>
          <p:nvPr>
            <p:ph sz="quarter" idx="13"/>
          </p:nvPr>
        </p:nvSpPr>
        <p:spPr bwMode="auto">
          <a:xfrm>
            <a:off x="609600" y="1155593"/>
            <a:ext cx="8382000"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Tw Cen MT (Body)"/>
              </a:rPr>
              <a:t>Authentication Module</a:t>
            </a:r>
            <a:r>
              <a:rPr kumimoji="0" lang="en-US" altLang="en-US" sz="2200" b="0" i="0" u="none" strike="noStrike" cap="none" normalizeH="0" baseline="0" dirty="0">
                <a:ln>
                  <a:noFill/>
                </a:ln>
                <a:solidFill>
                  <a:schemeClr val="tx1"/>
                </a:solidFill>
                <a:effectLst/>
                <a:latin typeface="Tw Cen MT (Body)"/>
              </a:rPr>
              <a:t>:</a:t>
            </a:r>
            <a:br>
              <a:rPr kumimoji="0" lang="en-US" altLang="en-US" sz="2200" b="0" i="0" u="none" strike="noStrike" cap="none" normalizeH="0" baseline="0" dirty="0">
                <a:ln>
                  <a:noFill/>
                </a:ln>
                <a:solidFill>
                  <a:schemeClr val="tx1"/>
                </a:solidFill>
                <a:effectLst/>
                <a:latin typeface="Tw Cen MT (Body)"/>
              </a:rPr>
            </a:br>
            <a:r>
              <a:rPr lang="en-US" altLang="en-US" sz="2400" dirty="0">
                <a:latin typeface="+mj-lt"/>
              </a:rPr>
              <a:t>Manages user registration, login, and secure access to bookings </a:t>
            </a:r>
          </a:p>
          <a:p>
            <a:pPr marL="0" lvl="0" indent="0" eaLnBrk="0" fontAlgn="base" hangingPunct="0">
              <a:spcBef>
                <a:spcPct val="0"/>
              </a:spcBef>
              <a:spcAft>
                <a:spcPct val="0"/>
              </a:spcAft>
              <a:buClrTx/>
              <a:buSzTx/>
              <a:buFontTx/>
              <a:buChar char="•"/>
            </a:pPr>
            <a:r>
              <a:rPr lang="en-IN" sz="2200" b="1" dirty="0"/>
              <a:t>Restaurant Search Module:</a:t>
            </a:r>
            <a:br>
              <a:rPr kumimoji="0" lang="en-US" altLang="en-US" sz="2200" b="0" i="0" u="none" strike="noStrike" cap="none" normalizeH="0" baseline="0" dirty="0">
                <a:ln>
                  <a:noFill/>
                </a:ln>
                <a:solidFill>
                  <a:schemeClr val="tx1"/>
                </a:solidFill>
                <a:effectLst/>
                <a:latin typeface="Tw Cen MT (Body)"/>
              </a:rPr>
            </a:br>
            <a:r>
              <a:rPr lang="en-US" sz="2400" dirty="0"/>
              <a:t>Allows users to search for restaurants by name, city.</a:t>
            </a:r>
          </a:p>
          <a:p>
            <a:pPr marL="0" indent="0" eaLnBrk="0" fontAlgn="base" hangingPunct="0">
              <a:spcBef>
                <a:spcPct val="0"/>
              </a:spcBef>
              <a:spcAft>
                <a:spcPct val="0"/>
              </a:spcAft>
              <a:buClrTx/>
              <a:buSzTx/>
              <a:buFontTx/>
              <a:buChar char="•"/>
            </a:pPr>
            <a:r>
              <a:rPr lang="en-IN" sz="2200" b="1" dirty="0"/>
              <a:t>Restaurant Details &amp; Booking Module:</a:t>
            </a:r>
          </a:p>
          <a:p>
            <a:pPr marL="0" lvl="0" indent="0" eaLnBrk="0" fontAlgn="base" hangingPunct="0">
              <a:spcBef>
                <a:spcPct val="0"/>
              </a:spcBef>
              <a:spcAft>
                <a:spcPct val="0"/>
              </a:spcAft>
              <a:buClrTx/>
              <a:buSzTx/>
              <a:buFontTx/>
              <a:buChar char="•"/>
            </a:pPr>
            <a:r>
              <a:rPr lang="en-US" sz="2400" dirty="0"/>
              <a:t>Displays restaurant info and lets users book tables with date, time, and guest details.</a:t>
            </a:r>
          </a:p>
          <a:p>
            <a:pPr marL="0" lvl="0" indent="0" eaLnBrk="0" fontAlgn="base" hangingPunct="0">
              <a:spcBef>
                <a:spcPct val="0"/>
              </a:spcBef>
              <a:spcAft>
                <a:spcPct val="0"/>
              </a:spcAft>
              <a:buClrTx/>
              <a:buSzTx/>
              <a:buFontTx/>
              <a:buChar char="•"/>
            </a:pPr>
            <a:r>
              <a:rPr lang="en-IN" sz="2200" b="1" dirty="0"/>
              <a:t>Booking Management Module:</a:t>
            </a:r>
            <a:br>
              <a:rPr kumimoji="0" lang="en-US" altLang="en-US" sz="2200" b="0" i="0" u="none" strike="noStrike" cap="none" normalizeH="0" baseline="0" dirty="0">
                <a:ln>
                  <a:noFill/>
                </a:ln>
                <a:solidFill>
                  <a:schemeClr val="tx1"/>
                </a:solidFill>
                <a:effectLst/>
                <a:latin typeface="Tw Cen MT (Body)"/>
              </a:rPr>
            </a:br>
            <a:r>
              <a:rPr lang="en-US" sz="2400" dirty="0"/>
              <a:t>Enables users to </a:t>
            </a:r>
            <a:r>
              <a:rPr lang="en-US" sz="2400"/>
              <a:t>edit and view</a:t>
            </a:r>
            <a:r>
              <a:rPr lang="en-US" sz="2400" dirty="0"/>
              <a:t>, or remove  their existing table bookings.</a:t>
            </a:r>
            <a:endParaRPr kumimoji="0" lang="en-US" altLang="en-US" sz="2200" b="0" i="0" u="none" strike="noStrike" cap="none" normalizeH="0" baseline="0" dirty="0">
              <a:ln>
                <a:noFill/>
              </a:ln>
              <a:solidFill>
                <a:schemeClr val="tx1"/>
              </a:solidFill>
              <a:effectLst/>
              <a:latin typeface="Tw Cen MT (Body)"/>
            </a:endParaRPr>
          </a:p>
        </p:txBody>
      </p:sp>
      <p:sp>
        <p:nvSpPr>
          <p:cNvPr id="3" name="Rectangle 1">
            <a:extLst>
              <a:ext uri="{FF2B5EF4-FFF2-40B4-BE49-F238E27FC236}">
                <a16:creationId xmlns:a16="http://schemas.microsoft.com/office/drawing/2014/main" id="{574474D7-853F-6C22-778B-3571B73022E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Screen Shots: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p:cNvSpPr>
          <p:nvPr/>
        </p:nvSpPr>
        <p:spPr>
          <a:xfrm>
            <a:off x="495300" y="0"/>
            <a:ext cx="8153400" cy="1005840"/>
          </a:xfrm>
          <a:prstGeom prst="rect">
            <a:avLst/>
          </a:prstGeom>
        </p:spPr>
        <p:txBody>
          <a:bodyPr vert="horz" anchor="b">
            <a:normAutofit fontScale="97500"/>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dirty="0"/>
              <a:t>Application of the Project:</a:t>
            </a:r>
          </a:p>
        </p:txBody>
      </p:sp>
      <p:sp>
        <p:nvSpPr>
          <p:cNvPr id="13" name="Rectangle 2">
            <a:extLst>
              <a:ext uri="{FF2B5EF4-FFF2-40B4-BE49-F238E27FC236}">
                <a16:creationId xmlns:a16="http://schemas.microsoft.com/office/drawing/2014/main" id="{6A15C753-AFC1-84C3-1DC9-6067076CF736}"/>
              </a:ext>
            </a:extLst>
          </p:cNvPr>
          <p:cNvSpPr>
            <a:spLocks noChangeArrowheads="1"/>
          </p:cNvSpPr>
          <p:nvPr/>
        </p:nvSpPr>
        <p:spPr bwMode="auto">
          <a:xfrm>
            <a:off x="914400" y="1786920"/>
            <a:ext cx="427969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Wingdings" panose="05000000000000000000" pitchFamily="2" charset="2"/>
              <a:buChar char="Ø"/>
            </a:pPr>
            <a:r>
              <a:rPr lang="en-IN" sz="2400" dirty="0"/>
              <a:t>Online Table Reservations</a:t>
            </a:r>
          </a:p>
          <a:p>
            <a:pPr marL="342900" lvl="0" indent="-342900" eaLnBrk="0" fontAlgn="base" hangingPunct="0">
              <a:spcBef>
                <a:spcPct val="0"/>
              </a:spcBef>
              <a:spcAft>
                <a:spcPct val="0"/>
              </a:spcAft>
              <a:buFont typeface="Wingdings" panose="05000000000000000000" pitchFamily="2" charset="2"/>
              <a:buChar char="Ø"/>
            </a:pPr>
            <a:r>
              <a:rPr lang="en-IN" sz="2400" dirty="0"/>
              <a:t>User Convenience</a:t>
            </a:r>
          </a:p>
          <a:p>
            <a:pPr marL="342900" lvl="0" indent="-342900" eaLnBrk="0" fontAlgn="base" hangingPunct="0">
              <a:spcBef>
                <a:spcPct val="0"/>
              </a:spcBef>
              <a:spcAft>
                <a:spcPct val="0"/>
              </a:spcAft>
              <a:buFont typeface="Wingdings" panose="05000000000000000000" pitchFamily="2" charset="2"/>
              <a:buChar char="Ø"/>
            </a:pPr>
            <a:r>
              <a:rPr lang="en-IN" sz="2400" dirty="0"/>
              <a:t>Improved Restaurant Efficiency</a:t>
            </a:r>
          </a:p>
          <a:p>
            <a:pPr marL="342900" lvl="0" indent="-342900" eaLnBrk="0" fontAlgn="base" hangingPunct="0">
              <a:spcBef>
                <a:spcPct val="0"/>
              </a:spcBef>
              <a:spcAft>
                <a:spcPct val="0"/>
              </a:spcAft>
              <a:buFont typeface="Wingdings" panose="05000000000000000000" pitchFamily="2" charset="2"/>
              <a:buChar char="Ø"/>
            </a:pPr>
            <a:r>
              <a:rPr lang="en-IN" sz="2400" dirty="0"/>
              <a:t>Digital Customer Engagement</a:t>
            </a:r>
          </a:p>
        </p:txBody>
      </p:sp>
    </p:spTree>
    <p:extLst>
      <p:ext uri="{BB962C8B-B14F-4D97-AF65-F5344CB8AC3E}">
        <p14:creationId xmlns:p14="http://schemas.microsoft.com/office/powerpoint/2010/main" val="1141855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495</Words>
  <Application>Microsoft Office PowerPoint</Application>
  <PresentationFormat>On-screen Show (16:9)</PresentationFormat>
  <Paragraphs>69</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Tw Cen MT</vt:lpstr>
      <vt:lpstr>Tw Cen MT (Body)</vt:lpstr>
      <vt:lpstr>Wingdings</vt:lpstr>
      <vt:lpstr>Wingdings 2</vt:lpstr>
      <vt:lpstr>WidescreenPresentation</vt:lpstr>
      <vt:lpstr>Restaurant table booking website </vt:lpstr>
      <vt:lpstr>Abstract</vt:lpstr>
      <vt:lpstr>Project Idea:</vt:lpstr>
      <vt:lpstr>Project Life Cycle:</vt:lpstr>
      <vt:lpstr>PowerPoint Presentation</vt:lpstr>
      <vt:lpstr>Modules:</vt:lpstr>
      <vt:lpstr>Module Description:</vt:lpstr>
      <vt:lpstr>Screen Shots:</vt:lpstr>
      <vt:lpstr>PowerPoint Presentation</vt:lpstr>
      <vt:lpstr>References:</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2015-08-10T20:36:54Z</dcterms:created>
  <dcterms:modified xsi:type="dcterms:W3CDTF">2025-06-22T15:04:02Z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