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8"/>
  </p:notesMasterIdLst>
  <p:handoutMasterIdLst>
    <p:handoutMasterId r:id="rId19"/>
  </p:handoutMasterIdLst>
  <p:sldIdLst>
    <p:sldId id="338" r:id="rId5"/>
    <p:sldId id="327" r:id="rId6"/>
    <p:sldId id="315" r:id="rId7"/>
    <p:sldId id="329" r:id="rId8"/>
    <p:sldId id="302" r:id="rId9"/>
    <p:sldId id="345" r:id="rId10"/>
    <p:sldId id="339" r:id="rId11"/>
    <p:sldId id="340" r:id="rId12"/>
    <p:sldId id="341" r:id="rId13"/>
    <p:sldId id="344" r:id="rId14"/>
    <p:sldId id="342" r:id="rId15"/>
    <p:sldId id="34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10/6/2025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THOSH060711/VOIS_AICTE_OCT2025_SANTHOSH_KUMAR_S" TargetMode="Externa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1959" y="4391770"/>
            <a:ext cx="5094514" cy="861497"/>
          </a:xfrm>
        </p:spPr>
        <p:txBody>
          <a:bodyPr>
            <a:normAutofit fontScale="92500"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Santhosh kumar s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[</a:t>
            </a:r>
            <a:r>
              <a:rPr lang="en-IN" dirty="0"/>
              <a:t>INTERNSHIP_17546440516895be537820f </a:t>
            </a:r>
            <a:r>
              <a:rPr lang="en-US" b="0" dirty="0">
                <a:solidFill>
                  <a:schemeClr val="tx1"/>
                </a:solidFill>
              </a:rPr>
              <a:t>]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981" y="2481301"/>
            <a:ext cx="4998720" cy="743448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Air BNB Hotel Booking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E6ED231-AB91-2C33-0439-AEAC41FE728F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0402E-7D53-0E77-39BA-24FF14895A55}"/>
              </a:ext>
            </a:extLst>
          </p:cNvPr>
          <p:cNvSpPr txBox="1"/>
          <p:nvPr/>
        </p:nvSpPr>
        <p:spPr>
          <a:xfrm>
            <a:off x="1007705" y="2500876"/>
            <a:ext cx="76137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SANTHOSH060711/VOIS_AICTE_OCT2025_SANTHOSH_KUMAR_S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49" y="204070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				Getting started with </a:t>
            </a:r>
            <a:br>
              <a:rPr lang="en-IN" sz="3600" dirty="0"/>
            </a:br>
            <a:r>
              <a:rPr lang="en-IN" sz="3600" dirty="0"/>
              <a:t>		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 descr="A certificate of completion with a red ribbon and a red badge&#10;&#10;AI-generated content may be incorrect.">
            <a:extLst>
              <a:ext uri="{FF2B5EF4-FFF2-40B4-BE49-F238E27FC236}">
                <a16:creationId xmlns:a16="http://schemas.microsoft.com/office/drawing/2014/main" id="{6FF135D7-478B-C337-65EF-497D8DE47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25" y="1527142"/>
            <a:ext cx="6688280" cy="494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770" y="445628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B535F-EDD7-7B7C-A00B-51ABD2F3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16" y="1437534"/>
            <a:ext cx="7007290" cy="489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474" y="670259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14196" y="2104206"/>
            <a:ext cx="7313069" cy="2710390"/>
          </a:xfrm>
        </p:spPr>
        <p:txBody>
          <a:bodyPr>
            <a:noAutofit/>
          </a:bodyPr>
          <a:lstStyle/>
          <a:p>
            <a:r>
              <a:rPr lang="en-US" sz="2800" dirty="0"/>
              <a:t>I sincerely thank Vodafone Idea Company and AICTE for giving me this opportunity.</a:t>
            </a:r>
          </a:p>
          <a:p>
            <a:endParaRPr lang="en-US" sz="2800" dirty="0"/>
          </a:p>
          <a:p>
            <a:r>
              <a:rPr lang="en-US" sz="2800" dirty="0"/>
              <a:t>Your teaching method of courses was very beautiful, it’s very nice.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35CCC-6A69-9B0F-E074-F9CFD51EE7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89432" y="5394074"/>
            <a:ext cx="5935417" cy="646331"/>
          </a:xfrm>
        </p:spPr>
        <p:txBody>
          <a:bodyPr>
            <a:normAutofit/>
          </a:bodyPr>
          <a:lstStyle/>
          <a:p>
            <a:r>
              <a:rPr lang="en-IN" dirty="0"/>
              <a:t>https://colab.research.google.com/drive/14yaEdcKYW93WSu1Ykp0sLiZqVCx3YRxY?usp=sharing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512345F1-F2ED-98BC-8DD9-27F5A584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8" y="2059564"/>
            <a:ext cx="821093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Analytical tone: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A comprehensive data analysis can reveal valuable insights into     seasonal demand, customer behavior, and market performance, enabling smarter business strategies.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Professional project tone: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Leveraging data analytics helps transform raw booking information into actionable insights that enhance competitiveness and operational efficiency.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Concise version: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Through data analysis, hosts can make evidence-based decisions that                 improve profitability and guest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19" y="403998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B2CB9-4648-A2D6-62F7-42A2A5F68291}"/>
              </a:ext>
            </a:extLst>
          </p:cNvPr>
          <p:cNvSpPr txBox="1"/>
          <p:nvPr/>
        </p:nvSpPr>
        <p:spPr>
          <a:xfrm>
            <a:off x="563990" y="2095747"/>
            <a:ext cx="83703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8FE814D4-742B-EBE7-3F09-AEA3530D0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78" y="1694443"/>
            <a:ext cx="8370361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and concise: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The goal is to transform raw data into meaningful insights that enhance   understanding of market dynamics and guide data-driven strategies in the short-term rental industry.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Project-report style: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Ultimately, the EDA will help identify opportunities for revenue optimization, highlight guest preferences, and support informed policy formulation for sustainable short-term rental growth.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Analytical and academic: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This analysis aims to uncover hidden relationships within the dataset, providing a comprehensive overview of factors influencing Airbnb performance across different regions and property segments.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F56028-E91F-0F82-4477-5D40965947D8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25602" y="2048391"/>
            <a:ext cx="66414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Hosts &amp; Property Managers: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Gain insights to optimize pricing    strategies, select competitive amenities, and improve occupancy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Guests / Travelers: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 informed booking decisions by understanding pricing trends, property ratings, and neighborhood characteristics.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Tourism Boards / Policymakers: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regional tourism patterns and assess the impact of short-term rentals on local communities.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Analysts / Researchers: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hospitality industry trends, customer preferences, and factors influencing booking behavior.</a:t>
            </a: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4879910"/>
            <a:ext cx="1509944" cy="195027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BD0F4E-31E7-639D-4AE0-8B15BC3EA506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017037" y="1166718"/>
            <a:ext cx="8572181" cy="585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Programming &amp; Analysis:</a:t>
            </a:r>
            <a:r>
              <a:rPr lang="en-IN" dirty="0"/>
              <a:t> Python (Pandas, NumPy, Matplotlib, Seaborn)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Development Environment:</a:t>
            </a:r>
            <a:r>
              <a:rPr lang="en-IN" dirty="0"/>
              <a:t> </a:t>
            </a:r>
            <a:r>
              <a:rPr lang="en-IN" dirty="0" err="1"/>
              <a:t>Jupyter</a:t>
            </a:r>
            <a:r>
              <a:rPr lang="en-IN" dirty="0"/>
              <a:t> Notebook, Google </a:t>
            </a:r>
            <a:r>
              <a:rPr lang="en-IN" dirty="0" err="1"/>
              <a:t>Colab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AI Tools: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ChatGPT</a:t>
            </a:r>
            <a:r>
              <a:rPr lang="en-IN" dirty="0"/>
              <a:t> – Used for research assistance, documentation, and report preparation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Julius AI</a:t>
            </a:r>
            <a:r>
              <a:rPr lang="en-IN" dirty="0"/>
              <a:t> – Used for automated exploratory data analysis and visualization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Source:</a:t>
            </a:r>
            <a:r>
              <a:rPr lang="en-IN" dirty="0"/>
              <a:t> Public Airbnb Open Dataset (CSV format)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Visualization &amp; Reporting:</a:t>
            </a:r>
            <a:r>
              <a:rPr lang="en-IN" dirty="0"/>
              <a:t> Matplotlib, Seaborn, and PowerPoint (PPT) for presentation and communication of results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97A468-402A-17A4-A68F-518DB159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90" y="77426"/>
            <a:ext cx="3622351" cy="830997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Code</a:t>
            </a:r>
            <a:endParaRPr lang="en-IN" dirty="0"/>
          </a:p>
        </p:txBody>
      </p:sp>
      <p:pic>
        <p:nvPicPr>
          <p:cNvPr id="3" name="Picture 2" descr="A computer screen shot of a computer program&#10;&#10;AI-generated content may be incorrect.">
            <a:extLst>
              <a:ext uri="{FF2B5EF4-FFF2-40B4-BE49-F238E27FC236}">
                <a16:creationId xmlns:a16="http://schemas.microsoft.com/office/drawing/2014/main" id="{F20CAAED-8661-4783-4071-BE86649BB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6" y="908423"/>
            <a:ext cx="3918857" cy="2118048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654B082-FC9E-0552-ABAF-B69E8B97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96" y="3101116"/>
            <a:ext cx="3918857" cy="2938778"/>
          </a:xfrm>
          <a:prstGeom prst="rect">
            <a:avLst/>
          </a:prstGeom>
        </p:spPr>
      </p:pic>
      <p:pic>
        <p:nvPicPr>
          <p:cNvPr id="11" name="Picture 1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D4E168E-0D42-DAD6-E232-B394CACAE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727" y="908423"/>
            <a:ext cx="5448040" cy="513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11" y="-105539"/>
            <a:ext cx="1460753" cy="298579"/>
          </a:xfrm>
        </p:spPr>
        <p:txBody>
          <a:bodyPr>
            <a:normAutofit fontScale="90000"/>
          </a:bodyPr>
          <a:lstStyle/>
          <a:p>
            <a:r>
              <a:rPr lang="en-GB" sz="2000" dirty="0"/>
              <a:t>RESULTS1</a:t>
            </a:r>
            <a:r>
              <a:rPr lang="en-GB" dirty="0"/>
              <a:t> </a:t>
            </a:r>
            <a:endParaRPr lang="en-IN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675957" y="6092836"/>
            <a:ext cx="5405440" cy="572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400" b="0" u="sng" dirty="0">
                <a:solidFill>
                  <a:srgbClr val="0070C0"/>
                </a:solidFill>
              </a:rPr>
              <a:t>https://colab.research.google.com/drive/14yaEdcKYW93WSu1Ykp0sLiZqVCx3YRxY?usp=sharing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ED57E5-0986-65A3-43B8-3A4F995B3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11" y="1166328"/>
            <a:ext cx="8705461" cy="478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55" y="262638"/>
            <a:ext cx="2143125" cy="389633"/>
          </a:xfrm>
        </p:spPr>
        <p:txBody>
          <a:bodyPr>
            <a:noAutofit/>
          </a:bodyPr>
          <a:lstStyle/>
          <a:p>
            <a:r>
              <a:rPr lang="en-GB" sz="1800" dirty="0"/>
              <a:t>RESULTS2</a:t>
            </a:r>
            <a:endParaRPr lang="en-IN" sz="18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F7275CC-C93D-F5B6-CEFC-5084CB45A8B9}"/>
              </a:ext>
            </a:extLst>
          </p:cNvPr>
          <p:cNvSpPr txBox="1">
            <a:spLocks/>
          </p:cNvSpPr>
          <p:nvPr/>
        </p:nvSpPr>
        <p:spPr>
          <a:xfrm>
            <a:off x="882570" y="6285876"/>
            <a:ext cx="5563945" cy="572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400" b="0" u="sng" dirty="0">
                <a:solidFill>
                  <a:srgbClr val="0070C0"/>
                </a:solidFill>
              </a:rPr>
              <a:t>https://colab.research.google.com/drive/14yaEdcKYW93WSu1Ykp0sLiZqVCx3YRxY?usp=sharing</a:t>
            </a:r>
          </a:p>
        </p:txBody>
      </p:sp>
      <p:pic>
        <p:nvPicPr>
          <p:cNvPr id="10" name="Picture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C9FFA49-3308-2C1C-7C47-127F0F56D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21" y="745293"/>
            <a:ext cx="7769238" cy="547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89560"/>
            <a:ext cx="1162174" cy="301215"/>
          </a:xfrm>
        </p:spPr>
        <p:txBody>
          <a:bodyPr>
            <a:noAutofit/>
          </a:bodyPr>
          <a:lstStyle/>
          <a:p>
            <a:r>
              <a:rPr lang="en-GB" sz="1600" dirty="0"/>
              <a:t>RESULTS3 </a:t>
            </a:r>
            <a:endParaRPr lang="en-IN" sz="1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DBE0973-5DF5-F287-9824-5979EEB5081B}"/>
              </a:ext>
            </a:extLst>
          </p:cNvPr>
          <p:cNvSpPr txBox="1">
            <a:spLocks/>
          </p:cNvSpPr>
          <p:nvPr/>
        </p:nvSpPr>
        <p:spPr>
          <a:xfrm>
            <a:off x="538160" y="6092836"/>
            <a:ext cx="5004224" cy="572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400" b="0" u="sng" dirty="0">
                <a:solidFill>
                  <a:srgbClr val="0070C0"/>
                </a:solidFill>
              </a:rPr>
              <a:t>https://colab.research.google.com/drive/14yaEdcKYW93WSu1Ykp0sLiZqVCx3YRxY?usp=sharing</a:t>
            </a: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45592647-4109-3128-CD3E-F6E584C7C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05" y="1084561"/>
            <a:ext cx="4627984" cy="4597782"/>
          </a:xfrm>
          <a:prstGeom prst="rect">
            <a:avLst/>
          </a:prstGeom>
        </p:spPr>
      </p:pic>
      <p:pic>
        <p:nvPicPr>
          <p:cNvPr id="10" name="Picture 9" descr="A graph with blue dots&#10;&#10;AI-generated content may be incorrect.">
            <a:extLst>
              <a:ext uri="{FF2B5EF4-FFF2-40B4-BE49-F238E27FC236}">
                <a16:creationId xmlns:a16="http://schemas.microsoft.com/office/drawing/2014/main" id="{98542D4A-DCF6-3926-4FB4-2613401EC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255" y="1084561"/>
            <a:ext cx="4288341" cy="2171823"/>
          </a:xfrm>
          <a:prstGeom prst="rect">
            <a:avLst/>
          </a:prstGeom>
        </p:spPr>
      </p:pic>
      <p:pic>
        <p:nvPicPr>
          <p:cNvPr id="12" name="Picture 11" descr="A screenshot of a graph&#10;&#10;AI-generated content may be incorrect.">
            <a:extLst>
              <a:ext uri="{FF2B5EF4-FFF2-40B4-BE49-F238E27FC236}">
                <a16:creationId xmlns:a16="http://schemas.microsoft.com/office/drawing/2014/main" id="{52BFF412-E8ED-0140-A512-A5F538C40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255" y="3447194"/>
            <a:ext cx="4831099" cy="249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828</TotalTime>
  <Words>490</Words>
  <Application>Microsoft Office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Air BNB Hotel Booking</vt:lpstr>
      <vt:lpstr>PROBLEM  STATEMENT</vt:lpstr>
      <vt:lpstr>Project Description  </vt:lpstr>
      <vt:lpstr>WHO ARE THE END USERS?</vt:lpstr>
      <vt:lpstr>Technology Used</vt:lpstr>
      <vt:lpstr>Python Code</vt:lpstr>
      <vt:lpstr>RESULTS1 </vt:lpstr>
      <vt:lpstr>RESULTS2</vt:lpstr>
      <vt:lpstr>RESULTS3 </vt:lpstr>
      <vt:lpstr>GitHub repository </vt:lpstr>
      <vt:lpstr>    Getting started with   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muthusanthoshh3@gmail.com</cp:lastModifiedBy>
  <cp:revision>108</cp:revision>
  <dcterms:created xsi:type="dcterms:W3CDTF">2021-07-11T13:13:15Z</dcterms:created>
  <dcterms:modified xsi:type="dcterms:W3CDTF">2025-10-06T13:29:04Z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