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15/05/2025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15/05/2025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15/05/2025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15/05/2025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a:bodyPr>
          <a:lstStyle/>
          <a:p>
            <a:pPr algn="l"/>
            <a:r>
              <a:rPr lang="en-US" sz="2000" b="1" kern="1200" dirty="0">
                <a:latin typeface="+mj-lt"/>
                <a:ea typeface="+mj-ea"/>
                <a:cs typeface="+mj-cs"/>
              </a:rPr>
              <a:t>CAPSTONE PROJECT</a:t>
            </a:r>
            <a:br>
              <a:rPr lang="en-US" sz="2000" b="1"/>
            </a:br>
            <a:br>
              <a:rPr lang="en-US" sz="5100" b="1"/>
            </a:br>
            <a:r>
              <a:rPr lang="en-US" sz="5100" b="1" cap="all" dirty="0">
                <a:latin typeface="Aptos"/>
              </a:rPr>
              <a:t>PROJECT TITLE</a:t>
            </a:r>
            <a:endParaRPr lang="en-US" sz="5100" dirty="0">
              <a:latin typeface="Aptos"/>
            </a:endParaRPr>
          </a:p>
          <a:p>
            <a:pPr algn="l"/>
            <a:endParaRPr lang="en-US" sz="5100" b="1" kern="1200"/>
          </a:p>
        </p:txBody>
      </p:sp>
      <p:sp>
        <p:nvSpPr>
          <p:cNvPr id="3" name="Subtitle 2"/>
          <p:cNvSpPr>
            <a:spLocks noGrp="1"/>
          </p:cNvSpPr>
          <p:nvPr>
            <p:ph type="subTitle" idx="1"/>
          </p:nvPr>
        </p:nvSpPr>
        <p:spPr>
          <a:xfrm>
            <a:off x="599609" y="2467898"/>
            <a:ext cx="4171994" cy="3302652"/>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a:t>
            </a:r>
            <a:r>
              <a:rPr lang="en-US" sz="1600" b="1" cap="all" dirty="0" err="1"/>
              <a:t>santhoshini</a:t>
            </a:r>
            <a:r>
              <a:rPr lang="en-US" sz="1600" b="1" cap="all" dirty="0"/>
              <a:t> n</a:t>
            </a:r>
          </a:p>
          <a:p>
            <a:pPr algn="l">
              <a:spcAft>
                <a:spcPts val="600"/>
              </a:spcAft>
            </a:pPr>
            <a:r>
              <a:rPr lang="en-US" sz="1600" b="1" cap="all" dirty="0"/>
              <a:t>College Name: </a:t>
            </a:r>
            <a:r>
              <a:rPr lang="en-US" sz="1600" b="1" cap="all" dirty="0" err="1"/>
              <a:t>r.m.k</a:t>
            </a:r>
            <a:r>
              <a:rPr lang="en-US" sz="1600" b="1" cap="all" dirty="0"/>
              <a:t> engineering college </a:t>
            </a:r>
          </a:p>
          <a:p>
            <a:pPr algn="l">
              <a:spcAft>
                <a:spcPts val="600"/>
              </a:spcAft>
            </a:pPr>
            <a:r>
              <a:rPr lang="en-US" sz="1600" b="1" cap="all" dirty="0"/>
              <a:t>Department: Electronics communication engineering</a:t>
            </a:r>
          </a:p>
          <a:p>
            <a:pPr algn="l">
              <a:spcAft>
                <a:spcPts val="600"/>
              </a:spcAft>
            </a:pPr>
            <a:r>
              <a:rPr lang="en-US" sz="1600" b="1" cap="all" dirty="0"/>
              <a:t>Email ID: </a:t>
            </a:r>
            <a:r>
              <a:rPr lang="en-IN" sz="1600" b="1" i="0" dirty="0">
                <a:solidFill>
                  <a:srgbClr val="1F1F1F"/>
                </a:solidFill>
                <a:effectLst/>
                <a:latin typeface="Google Sans"/>
              </a:rPr>
              <a:t>santhoshininagarajan483@gmail.com</a:t>
            </a:r>
            <a:endParaRPr lang="en-US" sz="1600" b="1" cap="all" dirty="0"/>
          </a:p>
          <a:p>
            <a:pPr algn="l">
              <a:spcAft>
                <a:spcPts val="600"/>
              </a:spcAft>
            </a:pPr>
            <a:r>
              <a:rPr lang="en-US" sz="1600" b="1" cap="all" dirty="0"/>
              <a:t>AICTE Student ID:STU67e91ff7031de1743331319</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stretch>
            <a:fillRect/>
          </a:stretch>
        </p:blipFill>
        <p:spPr>
          <a:xfrm>
            <a:off x="5839861" y="557360"/>
            <a:ext cx="5210251" cy="563270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IN" sz="2200" dirty="0">
                <a:latin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US" sz="2200">
              <a:latin typeface="Aptos" panose="020B0004020202020204"/>
            </a:endParaRPr>
          </a:p>
          <a:p>
            <a:pPr marL="0" indent="0">
              <a:buNone/>
            </a:pPr>
            <a:r>
              <a:rPr lang="en-IN" sz="2200" dirty="0">
                <a:latin typeface="Franklin Gothic Book"/>
              </a:rPr>
              <a:t>GitHub Link:</a:t>
            </a:r>
            <a:r>
              <a:rPr lang="en-IN" sz="2200" dirty="0">
                <a:solidFill>
                  <a:srgbClr val="0070C0"/>
                </a:solidFill>
                <a:latin typeface="Franklin Gothic Book"/>
              </a:rPr>
              <a:t> </a:t>
            </a:r>
            <a:r>
              <a:rPr lang="en-IN" sz="2200" u="sng" dirty="0">
                <a:solidFill>
                  <a:srgbClr val="0070C0"/>
                </a:solidFill>
                <a:latin typeface="Franklin Gothic Book"/>
              </a:rPr>
              <a:t>Link</a:t>
            </a: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a:t>
            </a:r>
            <a:endParaRPr lang="en-US" sz="2200" dirty="0">
              <a:latin typeface="Arial"/>
              <a:cs typeface="Arial"/>
            </a:endParaRP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endParaRPr lang="en-US" sz="2200" dirty="0">
              <a:latin typeface="Arial"/>
              <a:cs typeface="Arial"/>
            </a:endParaRP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000" dirty="0"/>
              <a:t>Heart disease remains one of the leading causes of death worldwide. Early detection and accurate prediction of heart disease can significantly improve patient outcomes and reduce healthcare costs. The goal of this project is to develop a machine learning model that can predict the presence of heart disease in patients based on various medical attributes. By analyzing patient data such as age, gender, blood pressure, cholesterol levels, and other relevant health indicators, the model aims to assist healthcare professionals in making informed diagnostic decisions.</a:t>
            </a: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a:bodyPr>
          <a:lstStyle/>
          <a:p>
            <a:pPr>
              <a:buNone/>
            </a:pPr>
            <a:r>
              <a:rPr lang="en-IN" sz="1800" b="1" dirty="0"/>
              <a:t>1. Data Preprocessing</a:t>
            </a:r>
            <a:br>
              <a:rPr lang="en-IN" sz="1800" dirty="0"/>
            </a:br>
            <a:r>
              <a:rPr lang="en-IN" sz="1800" dirty="0"/>
              <a:t>Clean the dataset, handle missing values, and encode categorical variables for model readiness.</a:t>
            </a:r>
          </a:p>
          <a:p>
            <a:pPr>
              <a:buNone/>
            </a:pPr>
            <a:r>
              <a:rPr lang="en-IN" sz="1800" b="1" dirty="0"/>
              <a:t>2. Exploratory Data Analysis (EDA)</a:t>
            </a:r>
            <a:br>
              <a:rPr lang="en-IN" sz="1800" dirty="0"/>
            </a:br>
            <a:r>
              <a:rPr lang="en-IN" sz="1800" dirty="0"/>
              <a:t>Visualize and </a:t>
            </a:r>
            <a:r>
              <a:rPr lang="en-IN" sz="1800" dirty="0" err="1"/>
              <a:t>analyze</a:t>
            </a:r>
            <a:r>
              <a:rPr lang="en-IN" sz="1800" dirty="0"/>
              <a:t> feature relationships to identify patterns linked to heart disease.</a:t>
            </a:r>
          </a:p>
          <a:p>
            <a:pPr>
              <a:buNone/>
            </a:pPr>
            <a:r>
              <a:rPr lang="en-IN" sz="1800" b="1" dirty="0"/>
              <a:t>3. Model Training</a:t>
            </a:r>
            <a:br>
              <a:rPr lang="en-IN" sz="1800" dirty="0"/>
            </a:br>
            <a:r>
              <a:rPr lang="en-IN" sz="1800" dirty="0"/>
              <a:t>Train various machine learning models such as Logistic Regression, Random Forest, SVM, and KNN.</a:t>
            </a:r>
          </a:p>
          <a:p>
            <a:pPr>
              <a:buNone/>
            </a:pPr>
            <a:r>
              <a:rPr lang="en-IN" sz="1800" b="1" dirty="0"/>
              <a:t>4. Model Evaluation</a:t>
            </a:r>
            <a:br>
              <a:rPr lang="en-IN" sz="1800" dirty="0"/>
            </a:br>
            <a:r>
              <a:rPr lang="en-IN" sz="1800" dirty="0"/>
              <a:t>Use performance metrics like accuracy, precision, recall, F1-score, and ROC-AUC to assess models.</a:t>
            </a:r>
          </a:p>
          <a:p>
            <a:pPr>
              <a:buNone/>
            </a:pPr>
            <a:r>
              <a:rPr lang="en-IN" sz="1800" b="1" dirty="0"/>
              <a:t>5. Model Optimization</a:t>
            </a:r>
            <a:br>
              <a:rPr lang="en-IN" sz="1800" dirty="0"/>
            </a:br>
            <a:r>
              <a:rPr lang="en-IN" sz="1800" dirty="0"/>
              <a:t>Apply hyperparameter tuning techniques to improve model performance.</a:t>
            </a:r>
          </a:p>
          <a:p>
            <a:r>
              <a:rPr lang="en-IN" sz="1800" b="1" dirty="0"/>
              <a:t>6. Deployment (Optional)</a:t>
            </a:r>
            <a:br>
              <a:rPr lang="en-IN" sz="1800" dirty="0"/>
            </a:br>
            <a:r>
              <a:rPr lang="en-IN" sz="1800" dirty="0"/>
              <a:t>Deploy the best model using a simple web interface for real-time heart disease prediction.</a:t>
            </a:r>
          </a:p>
          <a:p>
            <a:pPr marL="305435" indent="-305435">
              <a:spcBef>
                <a:spcPct val="20000"/>
              </a:spcBef>
              <a:spcAft>
                <a:spcPts val="600"/>
              </a:spcAft>
              <a:buFont typeface="Arial"/>
              <a:buChar char="•"/>
            </a:pPr>
            <a:endParaRPr lang="en-GB" sz="900" dirty="0"/>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F85BC54C-E2BF-CF2E-BA47-0791B4F78041}"/>
              </a:ext>
            </a:extLst>
          </p:cNvPr>
          <p:cNvSpPr>
            <a:spLocks noGrp="1" noChangeArrowheads="1"/>
          </p:cNvSpPr>
          <p:nvPr>
            <p:ph idx="1"/>
          </p:nvPr>
        </p:nvSpPr>
        <p:spPr bwMode="auto">
          <a:xfrm>
            <a:off x="838200" y="2624108"/>
            <a:ext cx="881202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 System Requirements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Hardware:</a:t>
            </a:r>
            <a:r>
              <a:rPr kumimoji="0" lang="en-US" altLang="en-US" sz="1800" b="0" i="0" u="none" strike="noStrike" cap="none" normalizeH="0" baseline="0" dirty="0">
                <a:ln>
                  <a:noFill/>
                </a:ln>
                <a:solidFill>
                  <a:schemeClr val="tx1"/>
                </a:solidFill>
                <a:effectLst/>
                <a:latin typeface="Arial" panose="020B0604020202020204" pitchFamily="34" charset="0"/>
              </a:rPr>
              <a:t> Intel i5+, 8GB RAM, 2GB storage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Software:</a:t>
            </a:r>
            <a:r>
              <a:rPr kumimoji="0" lang="en-US" altLang="en-US" sz="1800" b="0" i="0" u="none" strike="noStrike" cap="none" normalizeH="0" baseline="0" dirty="0">
                <a:ln>
                  <a:noFill/>
                </a:ln>
                <a:solidFill>
                  <a:schemeClr val="tx1"/>
                </a:solidFill>
                <a:effectLst/>
                <a:latin typeface="Arial" panose="020B0604020202020204" pitchFamily="34" charset="0"/>
              </a:rPr>
              <a:t> Windows/Linux/macOS, Python 3.6+, </a:t>
            </a:r>
            <a:r>
              <a:rPr kumimoji="0" lang="en-US" altLang="en-US" sz="1800" b="0" i="0" u="none" strike="noStrike" cap="none" normalizeH="0" baseline="0" dirty="0" err="1">
                <a:ln>
                  <a:noFill/>
                </a:ln>
                <a:solidFill>
                  <a:schemeClr val="tx1"/>
                </a:solidFill>
                <a:effectLst/>
                <a:latin typeface="Arial" panose="020B0604020202020204" pitchFamily="34" charset="0"/>
              </a:rPr>
              <a:t>Jupyter</a:t>
            </a:r>
            <a:r>
              <a:rPr kumimoji="0" lang="en-US" altLang="en-US" sz="1800" b="0" i="0" u="none" strike="noStrike" cap="none" normalizeH="0" baseline="0" dirty="0">
                <a:ln>
                  <a:noFill/>
                </a:ln>
                <a:solidFill>
                  <a:schemeClr val="tx1"/>
                </a:solidFill>
                <a:effectLst/>
                <a:latin typeface="Arial" panose="020B0604020202020204" pitchFamily="34" charset="0"/>
              </a:rPr>
              <a:t> Notebook or Google </a:t>
            </a:r>
            <a:r>
              <a:rPr kumimoji="0" lang="en-US" altLang="en-US" sz="1800" b="0" i="0" u="none" strike="noStrike" cap="none" normalizeH="0" baseline="0" dirty="0" err="1">
                <a:ln>
                  <a:noFill/>
                </a:ln>
                <a:solidFill>
                  <a:schemeClr val="tx1"/>
                </a:solidFill>
                <a:effectLst/>
                <a:latin typeface="Arial" panose="020B0604020202020204" pitchFamily="34" charset="0"/>
              </a:rPr>
              <a:t>Colab</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 Required Libraries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Unicode MS"/>
              </a:rPr>
              <a:t>pandas</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latin typeface="Arial Unicode MS"/>
              </a:rPr>
              <a:t>numpy</a:t>
            </a:r>
            <a:r>
              <a:rPr kumimoji="0" lang="en-US" altLang="en-US" sz="1800" b="0" i="0" u="none" strike="noStrike" cap="none" normalizeH="0" baseline="0" dirty="0">
                <a:ln>
                  <a:noFill/>
                </a:ln>
                <a:solidFill>
                  <a:schemeClr val="tx1"/>
                </a:solidFill>
                <a:effectLst/>
              </a:rPr>
              <a:t> </a:t>
            </a:r>
            <a:r>
              <a:rPr kumimoji="0" lang="en-US" altLang="en-US" sz="8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latin typeface="Arial" panose="020B0604020202020204" pitchFamily="34" charset="0"/>
              </a:rPr>
              <a:t>data handling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Unicode MS"/>
              </a:rPr>
              <a:t>matplotlib</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latin typeface="Arial Unicode MS"/>
              </a:rPr>
              <a:t>seaborn</a:t>
            </a:r>
            <a:r>
              <a:rPr kumimoji="0" lang="en-US" altLang="en-US" sz="1800" b="0" i="0" u="none" strike="noStrike" cap="none" normalizeH="0" baseline="0" dirty="0">
                <a:ln>
                  <a:noFill/>
                </a:ln>
                <a:solidFill>
                  <a:schemeClr val="tx1"/>
                </a:solidFill>
                <a:effectLst/>
              </a:rPr>
              <a:t> – </a:t>
            </a:r>
            <a:r>
              <a:rPr kumimoji="0" lang="en-US" altLang="en-US" sz="1800" b="0" i="0" u="none" strike="noStrike" cap="none" normalizeH="0" baseline="0" dirty="0">
                <a:ln>
                  <a:noFill/>
                </a:ln>
                <a:solidFill>
                  <a:schemeClr val="tx1"/>
                </a:solidFill>
                <a:effectLst/>
                <a:latin typeface="Arial" panose="020B0604020202020204" pitchFamily="34" charset="0"/>
              </a:rPr>
              <a:t>visualization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Unicode MS"/>
              </a:rPr>
              <a:t>scikit-learn</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latin typeface="Arial Unicode MS"/>
              </a:rPr>
              <a:t>xgboost</a:t>
            </a:r>
            <a:r>
              <a:rPr kumimoji="0" lang="en-US" altLang="en-US" sz="1800" b="0" i="0" u="none" strike="noStrike" cap="none" normalizeH="0" baseline="0" dirty="0">
                <a:ln>
                  <a:noFill/>
                </a:ln>
                <a:solidFill>
                  <a:schemeClr val="tx1"/>
                </a:solidFill>
                <a:effectLst/>
              </a:rPr>
              <a:t> </a:t>
            </a:r>
            <a:r>
              <a:rPr kumimoji="0" lang="en-US" altLang="en-US" sz="8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latin typeface="Arial" panose="020B0604020202020204" pitchFamily="34" charset="0"/>
              </a:rPr>
              <a:t>ML modeling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Unicode MS"/>
              </a:rPr>
              <a:t>joblib</a:t>
            </a:r>
            <a:r>
              <a:rPr kumimoji="0" lang="en-US" altLang="en-US" sz="1800" b="0"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Unicode MS"/>
              </a:rPr>
              <a:t>pickle</a:t>
            </a:r>
            <a:r>
              <a:rPr kumimoji="0" lang="en-US" altLang="en-US" sz="1800" b="0" i="0" u="none" strike="noStrike" cap="none" normalizeH="0" baseline="0" dirty="0">
                <a:ln>
                  <a:noFill/>
                </a:ln>
                <a:solidFill>
                  <a:schemeClr val="tx1"/>
                </a:solidFill>
                <a:effectLst/>
              </a:rPr>
              <a:t> – </a:t>
            </a:r>
            <a:r>
              <a:rPr kumimoji="0" lang="en-US" altLang="en-US" sz="1800" b="0" i="0" u="none" strike="noStrike" cap="none" normalizeH="0" baseline="0" dirty="0">
                <a:ln>
                  <a:noFill/>
                </a:ln>
                <a:solidFill>
                  <a:schemeClr val="tx1"/>
                </a:solidFill>
                <a:effectLst/>
                <a:latin typeface="Arial" panose="020B0604020202020204" pitchFamily="34" charset="0"/>
              </a:rPr>
              <a:t>model saving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Unicode MS"/>
              </a:rPr>
              <a:t>streamlit</a:t>
            </a:r>
            <a:r>
              <a:rPr kumimoji="0" lang="en-US" altLang="en-US" sz="1800" b="0"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Unicode MS"/>
              </a:rPr>
              <a:t>Flask</a:t>
            </a:r>
            <a:r>
              <a:rPr kumimoji="0" lang="en-US" altLang="en-US" sz="1800" b="0" i="0" u="none" strike="noStrike" cap="none" normalizeH="0" baseline="0" dirty="0">
                <a:ln>
                  <a:noFill/>
                </a:ln>
                <a:solidFill>
                  <a:schemeClr val="tx1"/>
                </a:solidFill>
                <a:effectLst/>
              </a:rPr>
              <a:t> </a:t>
            </a:r>
            <a:r>
              <a:rPr kumimoji="0" lang="en-US" altLang="en-US" sz="1800" b="0" i="1" u="none" strike="noStrike" cap="none" normalizeH="0" baseline="0" dirty="0">
                <a:ln>
                  <a:noFill/>
                </a:ln>
                <a:solidFill>
                  <a:schemeClr val="tx1"/>
                </a:solidFill>
                <a:effectLst/>
                <a:latin typeface="Arial" panose="020B0604020202020204" pitchFamily="34" charset="0"/>
              </a:rPr>
              <a:t>(optional)</a:t>
            </a:r>
            <a:r>
              <a:rPr kumimoji="0" lang="en-US" altLang="en-US" sz="1800" b="0" i="0" u="none" strike="noStrike" cap="none" normalizeH="0" baseline="0" dirty="0">
                <a:ln>
                  <a:noFill/>
                </a:ln>
                <a:solidFill>
                  <a:schemeClr val="tx1"/>
                </a:solidFill>
                <a:effectLst/>
                <a:latin typeface="Arial" panose="020B0604020202020204" pitchFamily="34" charset="0"/>
              </a:rPr>
              <a:t> – deployment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lnSpcReduction="10000"/>
          </a:bodyPr>
          <a:lstStyle/>
          <a:p>
            <a:pPr>
              <a:buNone/>
            </a:pPr>
            <a:r>
              <a:rPr lang="en-US" sz="2000" b="1" dirty="0"/>
              <a:t>Algorithm Selection</a:t>
            </a:r>
          </a:p>
          <a:p>
            <a:pPr>
              <a:buNone/>
            </a:pPr>
            <a:r>
              <a:rPr lang="en-US" sz="2000" b="1" dirty="0"/>
              <a:t>Random Forest</a:t>
            </a:r>
            <a:r>
              <a:rPr lang="en-US" sz="2000" dirty="0"/>
              <a:t> is chosen for its high accuracy and ability to handle both numerical and categorical features. It reduces overfitting and works well with structured health data.</a:t>
            </a:r>
          </a:p>
          <a:p>
            <a:pPr>
              <a:buNone/>
            </a:pPr>
            <a:r>
              <a:rPr lang="en-US" sz="2000" b="1" dirty="0"/>
              <a:t>Data Input</a:t>
            </a:r>
          </a:p>
          <a:p>
            <a:pPr>
              <a:buNone/>
            </a:pPr>
            <a:r>
              <a:rPr lang="en-US" sz="2000" dirty="0"/>
              <a:t>Key features: age, sex, chest pain type, blood pressure, cholesterol, heart rate, ECG results, and more.</a:t>
            </a:r>
          </a:p>
          <a:p>
            <a:pPr>
              <a:buNone/>
            </a:pPr>
            <a:r>
              <a:rPr lang="en-US" sz="2000" b="1" dirty="0"/>
              <a:t>Training Process</a:t>
            </a:r>
          </a:p>
          <a:p>
            <a:pPr>
              <a:buNone/>
            </a:pPr>
            <a:r>
              <a:rPr lang="en-US" sz="2000" dirty="0"/>
              <a:t>The data is split into training and test sets. Cross-validation and hyperparameter tuning (e.g., tree depth, number of estimators) are applied for optimal performance.</a:t>
            </a:r>
          </a:p>
          <a:p>
            <a:pPr>
              <a:buNone/>
            </a:pPr>
            <a:r>
              <a:rPr lang="en-US" sz="2000" b="1" dirty="0"/>
              <a:t>Prediction Process</a:t>
            </a:r>
          </a:p>
          <a:p>
            <a:r>
              <a:rPr lang="en-US" sz="2000" dirty="0"/>
              <a:t>The trained model predicts heart disease presence based on new patient data, either in batch or real-time via a user interface.</a:t>
            </a:r>
          </a:p>
          <a:p>
            <a:pPr marL="305435" indent="-305435">
              <a:spcBef>
                <a:spcPct val="20000"/>
              </a:spcBef>
              <a:spcAft>
                <a:spcPts val="600"/>
              </a:spcAft>
              <a:buFont typeface="Arial"/>
              <a:buChar char="•"/>
            </a:pPr>
            <a:endParaRPr lang="en-GB" sz="1500" dirty="0"/>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093AF42F-4E83-F1B6-7B23-54678D6A1625}"/>
              </a:ext>
            </a:extLst>
          </p:cNvPr>
          <p:cNvSpPr>
            <a:spLocks noGrp="1" noChangeArrowheads="1"/>
          </p:cNvSpPr>
          <p:nvPr>
            <p:ph idx="1"/>
          </p:nvPr>
        </p:nvSpPr>
        <p:spPr bwMode="auto">
          <a:xfrm>
            <a:off x="838200" y="2624108"/>
            <a:ext cx="1124237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Random Forest model achieved an </a:t>
            </a:r>
            <a:r>
              <a:rPr kumimoji="0" lang="en-US" altLang="en-US" sz="2000" b="1" i="0" u="none" strike="noStrike" cap="none" normalizeH="0" baseline="0" dirty="0">
                <a:ln>
                  <a:noFill/>
                </a:ln>
                <a:solidFill>
                  <a:schemeClr val="tx1"/>
                </a:solidFill>
                <a:effectLst/>
                <a:latin typeface="Arial" panose="020B0604020202020204" pitchFamily="34" charset="0"/>
              </a:rPr>
              <a:t>accuracy of around 85-90%</a:t>
            </a:r>
            <a:r>
              <a:rPr kumimoji="0" lang="en-US" altLang="en-US" sz="2000" b="0" i="0" u="none" strike="noStrike" cap="none" normalizeH="0" baseline="0" dirty="0">
                <a:ln>
                  <a:noFill/>
                </a:ln>
                <a:solidFill>
                  <a:schemeClr val="tx1"/>
                </a:solidFill>
                <a:effectLst/>
                <a:latin typeface="Arial" panose="020B0604020202020204" pitchFamily="34" charset="0"/>
              </a:rPr>
              <a:t> on the test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Key evaluation metrics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Precision:</a:t>
            </a:r>
            <a:r>
              <a:rPr kumimoji="0" lang="en-US" altLang="en-US" sz="2000" b="0" i="0" u="none" strike="noStrike" cap="none" normalizeH="0" baseline="0" dirty="0">
                <a:ln>
                  <a:noFill/>
                </a:ln>
                <a:solidFill>
                  <a:schemeClr val="tx1"/>
                </a:solidFill>
                <a:effectLst/>
                <a:latin typeface="Arial" panose="020B0604020202020204" pitchFamily="34" charset="0"/>
              </a:rPr>
              <a:t> High, indicating reliable positive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Recall:</a:t>
            </a:r>
            <a:r>
              <a:rPr kumimoji="0" lang="en-US" altLang="en-US" sz="2000" b="0" i="0" u="none" strike="noStrike" cap="none" normalizeH="0" baseline="0" dirty="0">
                <a:ln>
                  <a:noFill/>
                </a:ln>
                <a:solidFill>
                  <a:schemeClr val="tx1"/>
                </a:solidFill>
                <a:effectLst/>
                <a:latin typeface="Arial" panose="020B0604020202020204" pitchFamily="34" charset="0"/>
              </a:rPr>
              <a:t> Strong, showing effective detection of actual heart disease cases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F1-Score:</a:t>
            </a:r>
            <a:r>
              <a:rPr kumimoji="0" lang="en-US" altLang="en-US" sz="2000" b="0" i="0" u="none" strike="noStrike" cap="none" normalizeH="0" baseline="0" dirty="0">
                <a:ln>
                  <a:noFill/>
                </a:ln>
                <a:solidFill>
                  <a:schemeClr val="tx1"/>
                </a:solidFill>
                <a:effectLst/>
                <a:latin typeface="Arial" panose="020B0604020202020204" pitchFamily="34" charset="0"/>
              </a:rPr>
              <a:t> Balanced performance between precision and recall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ROC-AUC:</a:t>
            </a:r>
            <a:r>
              <a:rPr kumimoji="0" lang="en-US" altLang="en-US" sz="2000" b="0" i="0" u="none" strike="noStrike" cap="none" normalizeH="0" baseline="0" dirty="0">
                <a:ln>
                  <a:noFill/>
                </a:ln>
                <a:solidFill>
                  <a:schemeClr val="tx1"/>
                </a:solidFill>
                <a:effectLst/>
                <a:latin typeface="Arial" panose="020B0604020202020204" pitchFamily="34" charset="0"/>
              </a:rPr>
              <a:t> Above 0.9, demonstrating excellent classification 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Feature importance analysis highlighted factors like </a:t>
            </a:r>
            <a:r>
              <a:rPr kumimoji="0" lang="en-US" altLang="en-US" sz="2000" b="1" i="0" u="none" strike="noStrike" cap="none" normalizeH="0" baseline="0" dirty="0">
                <a:ln>
                  <a:noFill/>
                </a:ln>
                <a:solidFill>
                  <a:schemeClr val="tx1"/>
                </a:solidFill>
                <a:effectLst/>
                <a:latin typeface="Arial" panose="020B0604020202020204" pitchFamily="34" charset="0"/>
              </a:rPr>
              <a:t>chest pain type,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cholesterol, and maximum heart rate</a:t>
            </a:r>
            <a:r>
              <a:rPr kumimoji="0" lang="en-US" altLang="en-US" sz="2000" b="0" i="0" u="none" strike="noStrike" cap="none" normalizeH="0" baseline="0" dirty="0">
                <a:ln>
                  <a:noFill/>
                </a:ln>
                <a:solidFill>
                  <a:schemeClr val="tx1"/>
                </a:solidFill>
                <a:effectLst/>
                <a:latin typeface="Arial" panose="020B0604020202020204" pitchFamily="34" charset="0"/>
              </a:rPr>
              <a:t> as significant predictors.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model’s performance shows promise for assisting clinicians in early heart disease diagnosis.</a:t>
            </a:r>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1800" dirty="0"/>
              <a:t>This project successfully developed a machine learning model to predict heart disease using patient medical data. The Random Forest algorithm demonstrated high accuracy and reliable performance in identifying patients at risk. Early prediction through such models can aid healthcare professionals in timely diagnosis and treatment, potentially reducing the severity of heart conditions. Future work could focus on incorporating larger datasets, exploring more advanced algorithms, and deploying the model in real-world clinical settings for broader accessibility.</a:t>
            </a:r>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F048857A-860C-3B68-5D92-D3916C6F7BF3}"/>
              </a:ext>
            </a:extLst>
          </p:cNvPr>
          <p:cNvSpPr>
            <a:spLocks noGrp="1" noChangeArrowheads="1"/>
          </p:cNvSpPr>
          <p:nvPr>
            <p:ph idx="1"/>
          </p:nvPr>
        </p:nvSpPr>
        <p:spPr bwMode="auto">
          <a:xfrm>
            <a:off x="838200" y="1676359"/>
            <a:ext cx="92988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Integration of larger and diverse datasets</a:t>
            </a:r>
            <a:r>
              <a:rPr kumimoji="0" lang="en-US" altLang="en-US" sz="1800" b="0" i="0" u="none" strike="noStrike" cap="none" normalizeH="0" baseline="0" dirty="0">
                <a:ln>
                  <a:noFill/>
                </a:ln>
                <a:solidFill>
                  <a:schemeClr val="tx1"/>
                </a:solidFill>
                <a:effectLst/>
                <a:latin typeface="Arial" panose="020B0604020202020204" pitchFamily="34" charset="0"/>
              </a:rPr>
              <a:t> to improve model generalization across different populations.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Incorporation of additional features</a:t>
            </a:r>
            <a:r>
              <a:rPr kumimoji="0" lang="en-US" altLang="en-US" sz="1800" b="0" i="0" u="none" strike="noStrike" cap="none" normalizeH="0" baseline="0" dirty="0">
                <a:ln>
                  <a:noFill/>
                </a:ln>
                <a:solidFill>
                  <a:schemeClr val="tx1"/>
                </a:solidFill>
                <a:effectLst/>
                <a:latin typeface="Arial" panose="020B0604020202020204" pitchFamily="34" charset="0"/>
              </a:rPr>
              <a:t> such as genetic data, lifestyle habits, and real-time health monitoring.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Exploration of advanced algorithms</a:t>
            </a:r>
            <a:r>
              <a:rPr kumimoji="0" lang="en-US" altLang="en-US" sz="1800" b="0" i="0" u="none" strike="noStrike" cap="none" normalizeH="0" baseline="0" dirty="0">
                <a:ln>
                  <a:noFill/>
                </a:ln>
                <a:solidFill>
                  <a:schemeClr val="tx1"/>
                </a:solidFill>
                <a:effectLst/>
                <a:latin typeface="Arial" panose="020B0604020202020204" pitchFamily="34" charset="0"/>
              </a:rPr>
              <a:t> like deep learning (e.g., LSTM, CNN) for potentially better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Development of mobile or cloud-based applications</a:t>
            </a:r>
            <a:r>
              <a:rPr kumimoji="0" lang="en-US" altLang="en-US" sz="1800" b="0" i="0" u="none" strike="noStrike" cap="none" normalizeH="0" baseline="0" dirty="0">
                <a:ln>
                  <a:noFill/>
                </a:ln>
                <a:solidFill>
                  <a:schemeClr val="tx1"/>
                </a:solidFill>
                <a:effectLst/>
                <a:latin typeface="Arial" panose="020B0604020202020204" pitchFamily="34" charset="0"/>
              </a:rPr>
              <a:t> for easy access by healthcare providers and patients.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data integration</a:t>
            </a:r>
            <a:r>
              <a:rPr kumimoji="0" lang="en-US" altLang="en-US" sz="1800" b="0" i="0" u="none" strike="noStrike" cap="none" normalizeH="0" baseline="0" dirty="0">
                <a:ln>
                  <a:noFill/>
                </a:ln>
                <a:solidFill>
                  <a:schemeClr val="tx1"/>
                </a:solidFill>
                <a:effectLst/>
                <a:latin typeface="Arial" panose="020B0604020202020204" pitchFamily="34" charset="0"/>
              </a:rPr>
              <a:t> from wearable devices to enable continuous monitoring and early alerts.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Collaboration with medical professionals</a:t>
            </a:r>
            <a:r>
              <a:rPr kumimoji="0" lang="en-US" altLang="en-US" sz="1800" b="0" i="0" u="none" strike="noStrike" cap="none" normalizeH="0" baseline="0" dirty="0">
                <a:ln>
                  <a:noFill/>
                </a:ln>
                <a:solidFill>
                  <a:schemeClr val="tx1"/>
                </a:solidFill>
                <a:effectLst/>
                <a:latin typeface="Arial" panose="020B0604020202020204" pitchFamily="34" charset="0"/>
              </a:rPr>
              <a:t> for clinical validation and improving interpretability of predictions</a:t>
            </a:r>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790</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Arial Unicode MS</vt:lpstr>
      <vt:lpstr>Franklin Gothic Book</vt:lpstr>
      <vt:lpstr>Google Sans</vt:lpstr>
      <vt:lpstr>office theme</vt:lpstr>
      <vt:lpstr>CAPSTONE PROJECT  PROJECT TITLE </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Vinoothinee N</dc:creator>
  <cp:lastModifiedBy>Vinoothinee N</cp:lastModifiedBy>
  <cp:revision>12</cp:revision>
  <dcterms:created xsi:type="dcterms:W3CDTF">2013-07-15T20:26:40Z</dcterms:created>
  <dcterms:modified xsi:type="dcterms:W3CDTF">2025-05-15T10:06:00Z</dcterms:modified>
</cp:coreProperties>
</file>