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5" r:id="rId8"/>
    <p:sldId id="2146847056" r:id="rId9"/>
    <p:sldId id="266" r:id="rId10"/>
    <p:sldId id="2146847057" r:id="rId11"/>
    <p:sldId id="2146847058" r:id="rId12"/>
    <p:sldId id="2146847059" r:id="rId13"/>
    <p:sldId id="267" r:id="rId14"/>
    <p:sldId id="2146847061" r:id="rId15"/>
    <p:sldId id="2146847062" r:id="rId16"/>
    <p:sldId id="2146847063"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4" d="100"/>
          <a:sy n="84" d="100"/>
        </p:scale>
        <p:origin x="64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NTHOSHPETCHIMUTHU/EMPLOYEE-SALARY-PREDICTION.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cikit-learn.org/" TargetMode="External"/><Relationship Id="rId2" Type="http://schemas.openxmlformats.org/officeDocument/2006/relationships/hyperlink" Target="https://archive.ics.uci.edu/ml/datasets/adult" TargetMode="External"/><Relationship Id="rId1" Type="http://schemas.openxmlformats.org/officeDocument/2006/relationships/slideLayout" Target="../slideLayouts/slideLayout2.xml"/><Relationship Id="rId6" Type="http://schemas.openxmlformats.org/officeDocument/2006/relationships/hyperlink" Target="https://docs.streamlit.io/" TargetMode="External"/><Relationship Id="rId5" Type="http://schemas.openxmlformats.org/officeDocument/2006/relationships/hyperlink" Target="https://towardsdatascience.com/identifying-outliers-using-iqr-method-ff7467f15d9c" TargetMode="External"/><Relationship Id="rId4" Type="http://schemas.openxmlformats.org/officeDocument/2006/relationships/hyperlink" Target="https://keras.io/"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dirty="0"/>
              <a:t>Employee Salary Prediction</a:t>
            </a:r>
            <a:br>
              <a:rPr lang="en-IN"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822385" y="3350702"/>
            <a:ext cx="9848663" cy="2766848"/>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1371600" lvl="2" indent="-457200">
              <a:lnSpc>
                <a:spcPct val="200000"/>
              </a:lnSpc>
              <a:buAutoNum type="arabicPeriod"/>
            </a:pPr>
            <a:r>
              <a:rPr lang="en-US" sz="2000" b="1" dirty="0">
                <a:solidFill>
                  <a:schemeClr val="accent1">
                    <a:lumMod val="75000"/>
                  </a:schemeClr>
                </a:solidFill>
                <a:latin typeface="Arial"/>
                <a:cs typeface="Arial"/>
              </a:rPr>
              <a:t>Student Name: SANTHOSH KUMAR P</a:t>
            </a:r>
          </a:p>
          <a:p>
            <a:pPr marL="1371600" lvl="2" indent="-457200">
              <a:lnSpc>
                <a:spcPct val="200000"/>
              </a:lnSpc>
              <a:buAutoNum type="arabicPeriod"/>
            </a:pPr>
            <a:r>
              <a:rPr lang="en-US" sz="2000" b="1" dirty="0">
                <a:solidFill>
                  <a:schemeClr val="accent1">
                    <a:lumMod val="75000"/>
                  </a:schemeClr>
                </a:solidFill>
                <a:latin typeface="Arial"/>
                <a:cs typeface="Arial"/>
              </a:rPr>
              <a:t>College Name: GOVERNMENT COLLEGE OF ENGINEERING,ERODE</a:t>
            </a:r>
          </a:p>
          <a:p>
            <a:pPr marL="1371600" lvl="2" indent="-457200">
              <a:lnSpc>
                <a:spcPct val="200000"/>
              </a:lnSpc>
              <a:buAutoNum type="arabicPeriod"/>
            </a:pPr>
            <a:r>
              <a:rPr lang="en-US" sz="2000" b="1" dirty="0">
                <a:solidFill>
                  <a:schemeClr val="accent1">
                    <a:lumMod val="75000"/>
                  </a:schemeClr>
                </a:solidFill>
                <a:latin typeface="Arial"/>
                <a:cs typeface="Arial"/>
              </a:rPr>
              <a:t>Department    : BTech INFORMATION TECHNOLOGY</a:t>
            </a:r>
          </a:p>
          <a:p>
            <a:pPr marL="1371600" lvl="2" indent="-457200">
              <a:lnSpc>
                <a:spcPct val="200000"/>
              </a:lnSpc>
              <a:buAutoNum type="arabicPeriod"/>
            </a:pPr>
            <a:r>
              <a:rPr lang="en-US" sz="2000" b="1" dirty="0">
                <a:solidFill>
                  <a:schemeClr val="accent1">
                    <a:lumMod val="75000"/>
                  </a:schemeClr>
                </a:solidFill>
                <a:latin typeface="Arial"/>
                <a:cs typeface="Arial"/>
              </a:rPr>
              <a:t>AICTE ID         : STU676050d5a879b1734365397</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0" name="Picture 9">
            <a:extLst>
              <a:ext uri="{FF2B5EF4-FFF2-40B4-BE49-F238E27FC236}">
                <a16:creationId xmlns:a16="http://schemas.microsoft.com/office/drawing/2014/main" id="{ABDBFC09-75A8-177D-B7FB-8021E9E668CE}"/>
              </a:ext>
            </a:extLst>
          </p:cNvPr>
          <p:cNvPicPr>
            <a:picLocks noChangeAspect="1"/>
          </p:cNvPicPr>
          <p:nvPr/>
        </p:nvPicPr>
        <p:blipFill>
          <a:blip r:embed="rId2"/>
          <a:stretch>
            <a:fillRect/>
          </a:stretch>
        </p:blipFill>
        <p:spPr>
          <a:xfrm>
            <a:off x="148055" y="1232452"/>
            <a:ext cx="5723356" cy="4622916"/>
          </a:xfrm>
          <a:prstGeom prst="rect">
            <a:avLst/>
          </a:prstGeom>
        </p:spPr>
      </p:pic>
      <p:pic>
        <p:nvPicPr>
          <p:cNvPr id="11" name="Content Placeholder 7">
            <a:extLst>
              <a:ext uri="{FF2B5EF4-FFF2-40B4-BE49-F238E27FC236}">
                <a16:creationId xmlns:a16="http://schemas.microsoft.com/office/drawing/2014/main" id="{68D20FE4-4339-3735-20BA-F8D21AA48C88}"/>
              </a:ext>
            </a:extLst>
          </p:cNvPr>
          <p:cNvPicPr>
            <a:picLocks noGrp="1" noChangeAspect="1"/>
          </p:cNvPicPr>
          <p:nvPr>
            <p:ph idx="1"/>
          </p:nvPr>
        </p:nvPicPr>
        <p:blipFill>
          <a:blip r:embed="rId3"/>
          <a:stretch>
            <a:fillRect/>
          </a:stretch>
        </p:blipFill>
        <p:spPr>
          <a:xfrm>
            <a:off x="5871411" y="1232452"/>
            <a:ext cx="6172534" cy="474289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C5080-EE2E-B7FC-ABDF-A85AF9F91E77}"/>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7" name="Content Placeholder 6">
            <a:extLst>
              <a:ext uri="{FF2B5EF4-FFF2-40B4-BE49-F238E27FC236}">
                <a16:creationId xmlns:a16="http://schemas.microsoft.com/office/drawing/2014/main" id="{7478C4A2-2605-9C55-BBE5-3D1C50A871CA}"/>
              </a:ext>
            </a:extLst>
          </p:cNvPr>
          <p:cNvPicPr>
            <a:picLocks noGrp="1" noChangeAspect="1"/>
          </p:cNvPicPr>
          <p:nvPr>
            <p:ph idx="1"/>
          </p:nvPr>
        </p:nvPicPr>
        <p:blipFill>
          <a:blip r:embed="rId2"/>
          <a:stretch>
            <a:fillRect/>
          </a:stretch>
        </p:blipFill>
        <p:spPr>
          <a:xfrm>
            <a:off x="154325" y="1320038"/>
            <a:ext cx="5630779" cy="4673600"/>
          </a:xfrm>
        </p:spPr>
      </p:pic>
      <p:pic>
        <p:nvPicPr>
          <p:cNvPr id="10" name="Picture 9">
            <a:extLst>
              <a:ext uri="{FF2B5EF4-FFF2-40B4-BE49-F238E27FC236}">
                <a16:creationId xmlns:a16="http://schemas.microsoft.com/office/drawing/2014/main" id="{A47A1846-368A-CE07-2C8A-9102F7358756}"/>
              </a:ext>
            </a:extLst>
          </p:cNvPr>
          <p:cNvPicPr>
            <a:picLocks noChangeAspect="1"/>
          </p:cNvPicPr>
          <p:nvPr/>
        </p:nvPicPr>
        <p:blipFill>
          <a:blip r:embed="rId3"/>
          <a:stretch>
            <a:fillRect/>
          </a:stretch>
        </p:blipFill>
        <p:spPr>
          <a:xfrm>
            <a:off x="6096000" y="1615921"/>
            <a:ext cx="3524742" cy="1284206"/>
          </a:xfrm>
          <a:prstGeom prst="rect">
            <a:avLst/>
          </a:prstGeom>
        </p:spPr>
      </p:pic>
      <p:pic>
        <p:nvPicPr>
          <p:cNvPr id="12" name="Picture 11">
            <a:extLst>
              <a:ext uri="{FF2B5EF4-FFF2-40B4-BE49-F238E27FC236}">
                <a16:creationId xmlns:a16="http://schemas.microsoft.com/office/drawing/2014/main" id="{1DECAC4D-9616-6574-A4AA-A5662EFFFB7D}"/>
              </a:ext>
            </a:extLst>
          </p:cNvPr>
          <p:cNvPicPr>
            <a:picLocks noChangeAspect="1"/>
          </p:cNvPicPr>
          <p:nvPr/>
        </p:nvPicPr>
        <p:blipFill>
          <a:blip r:embed="rId4"/>
          <a:stretch>
            <a:fillRect/>
          </a:stretch>
        </p:blipFill>
        <p:spPr>
          <a:xfrm>
            <a:off x="5695043" y="3429000"/>
            <a:ext cx="6496957" cy="676369"/>
          </a:xfrm>
          <a:prstGeom prst="rect">
            <a:avLst/>
          </a:prstGeom>
        </p:spPr>
      </p:pic>
    </p:spTree>
    <p:extLst>
      <p:ext uri="{BB962C8B-B14F-4D97-AF65-F5344CB8AC3E}">
        <p14:creationId xmlns:p14="http://schemas.microsoft.com/office/powerpoint/2010/main" val="1770889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1322-75AC-FB3F-6B79-AC673B8633F7}"/>
              </a:ext>
            </a:extLst>
          </p:cNvPr>
          <p:cNvSpPr>
            <a:spLocks noGrp="1"/>
          </p:cNvSpPr>
          <p:nvPr>
            <p:ph type="title"/>
          </p:nvPr>
        </p:nvSpPr>
        <p:spPr/>
        <p:txBody>
          <a:bodyPr/>
          <a:lstStyle/>
          <a:p>
            <a:r>
              <a:rPr lang="en-US" b="1" dirty="0">
                <a:solidFill>
                  <a:schemeClr val="accent1"/>
                </a:solidFill>
                <a:latin typeface="Arial"/>
                <a:ea typeface="+mj-lt"/>
                <a:cs typeface="Arial"/>
              </a:rPr>
              <a:t>Result: output screenshots</a:t>
            </a:r>
            <a:endParaRPr lang="en-IN" dirty="0"/>
          </a:p>
        </p:txBody>
      </p:sp>
      <p:pic>
        <p:nvPicPr>
          <p:cNvPr id="5" name="Content Placeholder 4">
            <a:extLst>
              <a:ext uri="{FF2B5EF4-FFF2-40B4-BE49-F238E27FC236}">
                <a16:creationId xmlns:a16="http://schemas.microsoft.com/office/drawing/2014/main" id="{14A20AFA-AECF-A899-8A14-5FD6703664A6}"/>
              </a:ext>
            </a:extLst>
          </p:cNvPr>
          <p:cNvPicPr>
            <a:picLocks noGrp="1" noChangeAspect="1"/>
          </p:cNvPicPr>
          <p:nvPr>
            <p:ph idx="1"/>
          </p:nvPr>
        </p:nvPicPr>
        <p:blipFill>
          <a:blip r:embed="rId2"/>
          <a:stretch>
            <a:fillRect/>
          </a:stretch>
        </p:blipFill>
        <p:spPr>
          <a:xfrm>
            <a:off x="581192" y="1482244"/>
            <a:ext cx="4581770" cy="4673600"/>
          </a:xfrm>
        </p:spPr>
      </p:pic>
      <p:pic>
        <p:nvPicPr>
          <p:cNvPr id="7" name="Picture 6">
            <a:extLst>
              <a:ext uri="{FF2B5EF4-FFF2-40B4-BE49-F238E27FC236}">
                <a16:creationId xmlns:a16="http://schemas.microsoft.com/office/drawing/2014/main" id="{31D65D62-7593-E06F-608A-FDB4B920D7E8}"/>
              </a:ext>
            </a:extLst>
          </p:cNvPr>
          <p:cNvPicPr>
            <a:picLocks noChangeAspect="1"/>
          </p:cNvPicPr>
          <p:nvPr/>
        </p:nvPicPr>
        <p:blipFill>
          <a:blip r:embed="rId3"/>
          <a:stretch>
            <a:fillRect/>
          </a:stretch>
        </p:blipFill>
        <p:spPr>
          <a:xfrm>
            <a:off x="5655462" y="1482243"/>
            <a:ext cx="4581769" cy="4698009"/>
          </a:xfrm>
          <a:prstGeom prst="rect">
            <a:avLst/>
          </a:prstGeom>
        </p:spPr>
      </p:pic>
    </p:spTree>
    <p:extLst>
      <p:ext uri="{BB962C8B-B14F-4D97-AF65-F5344CB8AC3E}">
        <p14:creationId xmlns:p14="http://schemas.microsoft.com/office/powerpoint/2010/main" val="1569554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FA74-6904-57DB-B6F1-3805316E5C79}"/>
              </a:ext>
            </a:extLst>
          </p:cNvPr>
          <p:cNvSpPr>
            <a:spLocks noGrp="1"/>
          </p:cNvSpPr>
          <p:nvPr>
            <p:ph type="title"/>
          </p:nvPr>
        </p:nvSpPr>
        <p:spPr/>
        <p:txBody>
          <a:bodyPr/>
          <a:lstStyle/>
          <a:p>
            <a:r>
              <a:rPr lang="en-US" b="1" dirty="0">
                <a:solidFill>
                  <a:schemeClr val="accent1"/>
                </a:solidFill>
                <a:latin typeface="Arial"/>
                <a:ea typeface="+mj-lt"/>
                <a:cs typeface="Arial"/>
              </a:rPr>
              <a:t>Result: </a:t>
            </a:r>
            <a:r>
              <a:rPr lang="en-US" b="1" dirty="0" err="1">
                <a:solidFill>
                  <a:schemeClr val="accent1"/>
                </a:solidFill>
                <a:latin typeface="Arial"/>
                <a:ea typeface="+mj-lt"/>
                <a:cs typeface="Arial"/>
              </a:rPr>
              <a:t>github</a:t>
            </a:r>
            <a:r>
              <a:rPr lang="en-US" b="1" dirty="0">
                <a:solidFill>
                  <a:schemeClr val="accent1"/>
                </a:solidFill>
                <a:latin typeface="Arial"/>
                <a:ea typeface="+mj-lt"/>
                <a:cs typeface="Arial"/>
              </a:rPr>
              <a:t> link</a:t>
            </a:r>
            <a:endParaRPr lang="en-IN" dirty="0"/>
          </a:p>
        </p:txBody>
      </p:sp>
      <p:sp>
        <p:nvSpPr>
          <p:cNvPr id="3" name="Content Placeholder 2">
            <a:extLst>
              <a:ext uri="{FF2B5EF4-FFF2-40B4-BE49-F238E27FC236}">
                <a16:creationId xmlns:a16="http://schemas.microsoft.com/office/drawing/2014/main" id="{F8E07511-EBF6-45AB-84ED-F1D41F1CDA08}"/>
              </a:ext>
            </a:extLst>
          </p:cNvPr>
          <p:cNvSpPr>
            <a:spLocks noGrp="1"/>
          </p:cNvSpPr>
          <p:nvPr>
            <p:ph idx="1"/>
          </p:nvPr>
        </p:nvSpPr>
        <p:spPr/>
        <p:txBody>
          <a:bodyPr/>
          <a:lstStyle/>
          <a:p>
            <a:r>
              <a:rPr lang="en-IN" dirty="0">
                <a:hlinkClick r:id="rId2"/>
              </a:rPr>
              <a:t>https://github.com/SANTHOSHPETCHIMUTHU/EMPLOYEE-SALARY-PREDICTION.git</a:t>
            </a:r>
            <a:endParaRPr lang="en-IN" dirty="0"/>
          </a:p>
        </p:txBody>
      </p:sp>
    </p:spTree>
    <p:extLst>
      <p:ext uri="{BB962C8B-B14F-4D97-AF65-F5344CB8AC3E}">
        <p14:creationId xmlns:p14="http://schemas.microsoft.com/office/powerpoint/2010/main" val="417192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 </a:t>
            </a:r>
            <a:endParaRPr lang="en-US" sz="2200"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622066"/>
            <a:ext cx="11029615" cy="4673324"/>
          </a:xfrm>
        </p:spPr>
        <p:txBody>
          <a:bodyPr>
            <a:normAutofit lnSpcReduction="10000"/>
          </a:bodyPr>
          <a:lstStyle/>
          <a:p>
            <a:pPr marL="305435" indent="-305435" algn="just"/>
            <a:r>
              <a:rPr lang="en-US" sz="2000" dirty="0">
                <a:latin typeface="Times New Roman" panose="02020603050405020304" pitchFamily="18" charset="0"/>
                <a:cs typeface="Times New Roman" panose="02020603050405020304" pitchFamily="18" charset="0"/>
              </a:rPr>
              <a:t>The project successfully leveraged the UCI Adult Income dataset to develop a robust income classification system through comprehensive data preprocessing, feature transformation, and multi-model training. Key preprocessing techniques—including IQR-based outlier removal, label encoding, and normalization—ensured data consistency and improved model reliability. A comparative analysis of traditional machine learning algorithms and a deep learning model revealed strong predictive performance, with the best model exceeding 90% accuracy. Visualizations provided critical insights into data quality and model behavior, reinforcing the effectiveness of the chosen pipeline.</a:t>
            </a:r>
          </a:p>
          <a:p>
            <a:pPr marL="305435" indent="-305435" algn="just"/>
            <a:r>
              <a:rPr lang="en-US" sz="2000" dirty="0"/>
              <a:t>Despite challenges such as handling missing values, model sensitivity to outliers, and longer training times for complex models like SVM and deep learning, the implementation proved scalable and effective. The interactive </a:t>
            </a:r>
            <a:r>
              <a:rPr lang="en-US" sz="2000" dirty="0" err="1"/>
              <a:t>Streamlit</a:t>
            </a:r>
            <a:r>
              <a:rPr lang="en-US" sz="2000" dirty="0"/>
              <a:t> application enhanced accessibility by enabling real-time predictions and model comparisons. Future improvements could include hyperparameter optimization, advanced ensemble techniques like </a:t>
            </a:r>
            <a:r>
              <a:rPr lang="en-US" sz="2000" dirty="0" err="1"/>
              <a:t>XGBoost</a:t>
            </a:r>
            <a:r>
              <a:rPr lang="en-US" sz="2000" dirty="0"/>
              <a:t>, and integration of explainability tools to improve interpretability. Overall, the system demonstrates a practical and extensible approach to income prediction in real-world scenarios.</a:t>
            </a:r>
            <a:endParaRPr lang="en-IN" sz="2000" dirty="0"/>
          </a:p>
          <a:p>
            <a:pPr marL="305435" indent="-305435"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Hyperparameter Tuning</a:t>
            </a:r>
            <a:r>
              <a:rPr lang="en-US" sz="2000" dirty="0">
                <a:latin typeface="Times New Roman" panose="02020603050405020304" pitchFamily="18" charset="0"/>
                <a:cs typeface="Times New Roman" panose="02020603050405020304" pitchFamily="18" charset="0"/>
              </a:rPr>
              <a:t>: Improve model performance using </a:t>
            </a:r>
            <a:r>
              <a:rPr lang="en-US" sz="2000" dirty="0" err="1">
                <a:latin typeface="Times New Roman" panose="02020603050405020304" pitchFamily="18" charset="0"/>
                <a:cs typeface="Times New Roman" panose="02020603050405020304" pitchFamily="18" charset="0"/>
              </a:rPr>
              <a:t>GridSearchCV</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RandomizedSearchCV</a:t>
            </a:r>
            <a:r>
              <a:rPr lang="en-US" sz="2000" dirty="0">
                <a:latin typeface="Times New Roman" panose="02020603050405020304" pitchFamily="18" charset="0"/>
                <a:cs typeface="Times New Roman" panose="02020603050405020304" pitchFamily="18" charset="0"/>
              </a:rPr>
              <a:t> for optimal parameter selection.</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Advanced Algorithms (</a:t>
            </a:r>
            <a:r>
              <a:rPr lang="en-US" sz="2000" b="1" dirty="0" err="1">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LightGBM</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Boost accuracy and efficiency with state-of-the-art gradient boosting models.</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Selection Techniques</a:t>
            </a:r>
            <a:r>
              <a:rPr lang="en-US" sz="2000" dirty="0">
                <a:latin typeface="Times New Roman" panose="02020603050405020304" pitchFamily="18" charset="0"/>
                <a:cs typeface="Times New Roman" panose="02020603050405020304" pitchFamily="18" charset="0"/>
              </a:rPr>
              <a:t>: Use RFE or PCA to reduce dimensionality and remove irrelevant features.</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Explainability (SHAP/LIME)</a:t>
            </a:r>
            <a:r>
              <a:rPr lang="en-US" sz="2000" dirty="0">
                <a:latin typeface="Times New Roman" panose="02020603050405020304" pitchFamily="18" charset="0"/>
                <a:cs typeface="Times New Roman" panose="02020603050405020304" pitchFamily="18" charset="0"/>
              </a:rPr>
              <a:t>: Enhance transparency by explaining individual predictions with interpretable tools.</a:t>
            </a:r>
          </a:p>
          <a:p>
            <a:pPr>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Imbalanced Data Handling</a:t>
            </a:r>
            <a:r>
              <a:rPr lang="en-US" sz="2000" dirty="0">
                <a:latin typeface="Times New Roman" panose="02020603050405020304" pitchFamily="18" charset="0"/>
                <a:cs typeface="Times New Roman" panose="02020603050405020304" pitchFamily="18" charset="0"/>
              </a:rPr>
              <a:t>: Improve class balance with SMOTE or model-based class weighting.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6" name="Rectangle 1">
            <a:extLst>
              <a:ext uri="{FF2B5EF4-FFF2-40B4-BE49-F238E27FC236}">
                <a16:creationId xmlns:a16="http://schemas.microsoft.com/office/drawing/2014/main" id="{EEA91619-26FA-CB57-6628-84065F9754CD}"/>
              </a:ext>
            </a:extLst>
          </p:cNvPr>
          <p:cNvSpPr>
            <a:spLocks noGrp="1" noChangeArrowheads="1"/>
          </p:cNvSpPr>
          <p:nvPr>
            <p:ph idx="1"/>
          </p:nvPr>
        </p:nvSpPr>
        <p:spPr bwMode="auto">
          <a:xfrm>
            <a:off x="1152144" y="1530110"/>
            <a:ext cx="8763809" cy="4253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UCI Adult Income Dataset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https://archive.ics.uci.edu/ml/datasets/adult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https://scikit-learn.org/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(TensorFlow backend)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https://keras.io</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IQR Outlier Detection (TDS article)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https://towardsdatascience.com/identifying-outliers-using-iqr-method-ff7467f15d9c</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a:rPr>
              <a:t>https://docs.streamlit.io</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400" dirty="0">
                <a:latin typeface="Times New Roman" panose="02020603050405020304" pitchFamily="18" charset="0"/>
                <a:cs typeface="Times New Roman" panose="02020603050405020304" pitchFamily="18" charset="0"/>
              </a:rPr>
              <a:t>The goal of this project is to develop a predictive system that classifies whether an individual's annual income exceeds $50K based on demographic and employment-related attributes. The dataset, derived from the UCI Adult Census Income dataset, contains both numerical features (e.g., age, hours-per-week, capital-gain/loss) and categorical variables (e.g., education, occupation, marital status). It includes 32,000+ rows and 15 columns after cleaning, with the target variable being a binary label: &lt;=50K or &gt;50K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a:buNone/>
            </a:pPr>
            <a:r>
              <a:rPr lang="en-IN" sz="24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Processor: Intel i5 or higher</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RAM: Minimum 8GB (16GB recommended)</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Storage: At least 1 GB free disk space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GPU (Optional): For faster deep learning training</a:t>
            </a:r>
          </a:p>
          <a:p>
            <a:pPr>
              <a:buNone/>
            </a:pPr>
            <a:r>
              <a:rPr lang="en-IN" sz="2400"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OS: Windows/Linux/macOS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 Version: 3.8 or above</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Web Browser: Chrome/Firefox (for viewing </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 app)</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B0950-6E4D-C79E-2539-135F3331DF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95310D0-D5FF-2B68-3FE2-D88E46FE8CB5}"/>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graphicFrame>
        <p:nvGraphicFramePr>
          <p:cNvPr id="8" name="Table 7">
            <a:extLst>
              <a:ext uri="{FF2B5EF4-FFF2-40B4-BE49-F238E27FC236}">
                <a16:creationId xmlns:a16="http://schemas.microsoft.com/office/drawing/2014/main" id="{4DCF2F81-EAA8-C7A1-A7AF-1A7F9B5E78BB}"/>
              </a:ext>
            </a:extLst>
          </p:cNvPr>
          <p:cNvGraphicFramePr>
            <a:graphicFrameLocks noGrp="1"/>
          </p:cNvGraphicFramePr>
          <p:nvPr>
            <p:extLst>
              <p:ext uri="{D42A27DB-BD31-4B8C-83A1-F6EECF244321}">
                <p14:modId xmlns:p14="http://schemas.microsoft.com/office/powerpoint/2010/main" val="597950925"/>
              </p:ext>
            </p:extLst>
          </p:nvPr>
        </p:nvGraphicFramePr>
        <p:xfrm>
          <a:off x="580691" y="2106426"/>
          <a:ext cx="11029950" cy="3591786"/>
        </p:xfrm>
        <a:graphic>
          <a:graphicData uri="http://schemas.openxmlformats.org/drawingml/2006/table">
            <a:tbl>
              <a:tblPr/>
              <a:tblGrid>
                <a:gridCol w="5514975">
                  <a:extLst>
                    <a:ext uri="{9D8B030D-6E8A-4147-A177-3AD203B41FA5}">
                      <a16:colId xmlns:a16="http://schemas.microsoft.com/office/drawing/2014/main" val="1382947506"/>
                    </a:ext>
                  </a:extLst>
                </a:gridCol>
                <a:gridCol w="5514975">
                  <a:extLst>
                    <a:ext uri="{9D8B030D-6E8A-4147-A177-3AD203B41FA5}">
                      <a16:colId xmlns:a16="http://schemas.microsoft.com/office/drawing/2014/main" val="100419348"/>
                    </a:ext>
                  </a:extLst>
                </a:gridCol>
              </a:tblGrid>
              <a:tr h="447798">
                <a:tc>
                  <a:txBody>
                    <a:bodyPr/>
                    <a:lstStyle/>
                    <a:p>
                      <a:pPr>
                        <a:buNone/>
                      </a:pPr>
                      <a:r>
                        <a:rPr lang="en-IN" sz="2400" b="1" dirty="0">
                          <a:highlight>
                            <a:srgbClr val="C0C0C0"/>
                          </a:highlight>
                          <a:latin typeface="Times New Roman" panose="02020603050405020304" pitchFamily="18" charset="0"/>
                          <a:cs typeface="Times New Roman" panose="02020603050405020304" pitchFamily="18" charset="0"/>
                        </a:rPr>
                        <a:t>Library</a:t>
                      </a:r>
                    </a:p>
                  </a:txBody>
                  <a:tcPr anchor="ctr">
                    <a:lnL>
                      <a:noFill/>
                    </a:lnL>
                    <a:lnR>
                      <a:noFill/>
                    </a:lnR>
                    <a:lnT>
                      <a:noFill/>
                    </a:lnT>
                    <a:lnB>
                      <a:noFill/>
                    </a:lnB>
                    <a:noFill/>
                  </a:tcPr>
                </a:tc>
                <a:tc>
                  <a:txBody>
                    <a:bodyPr/>
                    <a:lstStyle/>
                    <a:p>
                      <a:pPr>
                        <a:buNone/>
                      </a:pPr>
                      <a:r>
                        <a:rPr lang="en-IN" sz="2400" b="1" dirty="0">
                          <a:highlight>
                            <a:srgbClr val="C0C0C0"/>
                          </a:highlight>
                          <a:latin typeface="Times New Roman" panose="02020603050405020304" pitchFamily="18" charset="0"/>
                          <a:cs typeface="Times New Roman" panose="02020603050405020304" pitchFamily="18" charset="0"/>
                        </a:rPr>
                        <a:t>Purpose</a:t>
                      </a:r>
                    </a:p>
                  </a:txBody>
                  <a:tcPr anchor="ctr">
                    <a:lnL>
                      <a:noFill/>
                    </a:lnL>
                    <a:lnR>
                      <a:noFill/>
                    </a:lnR>
                    <a:lnT>
                      <a:noFill/>
                    </a:lnT>
                    <a:lnB>
                      <a:noFill/>
                    </a:lnB>
                    <a:noFill/>
                  </a:tcPr>
                </a:tc>
                <a:extLst>
                  <a:ext uri="{0D108BD9-81ED-4DB2-BD59-A6C34878D82A}">
                    <a16:rowId xmlns:a16="http://schemas.microsoft.com/office/drawing/2014/main" val="172783315"/>
                  </a:ext>
                </a:extLst>
              </a:tr>
              <a:tr h="447798">
                <a:tc>
                  <a:txBody>
                    <a:bodyPr/>
                    <a:lstStyle/>
                    <a:p>
                      <a:pPr>
                        <a:buNone/>
                      </a:pPr>
                      <a:r>
                        <a:rPr lang="en-IN" sz="2000" dirty="0">
                          <a:latin typeface="Times New Roman" panose="02020603050405020304" pitchFamily="18" charset="0"/>
                          <a:cs typeface="Times New Roman" panose="02020603050405020304" pitchFamily="18" charset="0"/>
                        </a:rPr>
                        <a:t>pandas</a:t>
                      </a:r>
                    </a:p>
                  </a:txBody>
                  <a:tcPr anchor="ctr">
                    <a:lnL>
                      <a:noFill/>
                    </a:lnL>
                    <a:lnR>
                      <a:noFill/>
                    </a:lnR>
                    <a:lnT>
                      <a:noFill/>
                    </a:lnT>
                    <a:lnB>
                      <a:noFill/>
                    </a:lnB>
                    <a:noFill/>
                  </a:tcPr>
                </a:tc>
                <a:tc>
                  <a:txBody>
                    <a:bodyPr/>
                    <a:lstStyle/>
                    <a:p>
                      <a:pPr>
                        <a:buNone/>
                      </a:pPr>
                      <a:r>
                        <a:rPr lang="en-IN" sz="2000" dirty="0">
                          <a:latin typeface="Times New Roman" panose="02020603050405020304" pitchFamily="18" charset="0"/>
                          <a:cs typeface="Times New Roman" panose="02020603050405020304" pitchFamily="18" charset="0"/>
                        </a:rPr>
                        <a:t>Data loading and manipulation</a:t>
                      </a:r>
                    </a:p>
                  </a:txBody>
                  <a:tcPr anchor="ctr">
                    <a:lnL>
                      <a:noFill/>
                    </a:lnL>
                    <a:lnR>
                      <a:noFill/>
                    </a:lnR>
                    <a:lnT>
                      <a:noFill/>
                    </a:lnT>
                    <a:lnB>
                      <a:noFill/>
                    </a:lnB>
                    <a:noFill/>
                  </a:tcPr>
                </a:tc>
                <a:extLst>
                  <a:ext uri="{0D108BD9-81ED-4DB2-BD59-A6C34878D82A}">
                    <a16:rowId xmlns:a16="http://schemas.microsoft.com/office/drawing/2014/main" val="2595242035"/>
                  </a:ext>
                </a:extLst>
              </a:tr>
              <a:tr h="447798">
                <a:tc>
                  <a:txBody>
                    <a:bodyPr/>
                    <a:lstStyle/>
                    <a:p>
                      <a:pPr>
                        <a:buNone/>
                      </a:pPr>
                      <a:r>
                        <a:rPr lang="en-IN" sz="2000" dirty="0" err="1">
                          <a:latin typeface="Times New Roman" panose="02020603050405020304" pitchFamily="18" charset="0"/>
                          <a:cs typeface="Times New Roman" panose="02020603050405020304" pitchFamily="18" charset="0"/>
                        </a:rPr>
                        <a:t>numpy</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IN" sz="2000">
                          <a:latin typeface="Times New Roman" panose="02020603050405020304" pitchFamily="18" charset="0"/>
                          <a:cs typeface="Times New Roman" panose="02020603050405020304" pitchFamily="18" charset="0"/>
                        </a:rPr>
                        <a:t>Numerical operations</a:t>
                      </a:r>
                    </a:p>
                  </a:txBody>
                  <a:tcPr anchor="ctr">
                    <a:lnL>
                      <a:noFill/>
                    </a:lnL>
                    <a:lnR>
                      <a:noFill/>
                    </a:lnR>
                    <a:lnT>
                      <a:noFill/>
                    </a:lnT>
                    <a:lnB>
                      <a:noFill/>
                    </a:lnB>
                    <a:noFill/>
                  </a:tcPr>
                </a:tc>
                <a:extLst>
                  <a:ext uri="{0D108BD9-81ED-4DB2-BD59-A6C34878D82A}">
                    <a16:rowId xmlns:a16="http://schemas.microsoft.com/office/drawing/2014/main" val="520671819"/>
                  </a:ext>
                </a:extLst>
              </a:tr>
              <a:tr h="447798">
                <a:tc>
                  <a:txBody>
                    <a:bodyPr/>
                    <a:lstStyle/>
                    <a:p>
                      <a:pPr>
                        <a:buNone/>
                      </a:pPr>
                      <a:r>
                        <a:rPr lang="en-IN" sz="2000" dirty="0">
                          <a:latin typeface="Times New Roman" panose="02020603050405020304" pitchFamily="18" charset="0"/>
                          <a:cs typeface="Times New Roman" panose="02020603050405020304" pitchFamily="18" charset="0"/>
                        </a:rPr>
                        <a:t>matplotlib, seaborn</a:t>
                      </a:r>
                    </a:p>
                  </a:txBody>
                  <a:tcPr anchor="ctr">
                    <a:lnL>
                      <a:noFill/>
                    </a:lnL>
                    <a:lnR>
                      <a:noFill/>
                    </a:lnR>
                    <a:lnT>
                      <a:noFill/>
                    </a:lnT>
                    <a:lnB>
                      <a:noFill/>
                    </a:lnB>
                    <a:noFill/>
                  </a:tcPr>
                </a:tc>
                <a:tc>
                  <a:txBody>
                    <a:bodyPr/>
                    <a:lstStyle/>
                    <a:p>
                      <a:pPr>
                        <a:buNone/>
                      </a:pPr>
                      <a:r>
                        <a:rPr lang="en-IN" sz="2000">
                          <a:latin typeface="Times New Roman" panose="02020603050405020304" pitchFamily="18" charset="0"/>
                          <a:cs typeface="Times New Roman" panose="02020603050405020304" pitchFamily="18" charset="0"/>
                        </a:rPr>
                        <a:t>Visualization (outliers, model comparisons)</a:t>
                      </a:r>
                    </a:p>
                  </a:txBody>
                  <a:tcPr anchor="ctr">
                    <a:lnL>
                      <a:noFill/>
                    </a:lnL>
                    <a:lnR>
                      <a:noFill/>
                    </a:lnR>
                    <a:lnT>
                      <a:noFill/>
                    </a:lnT>
                    <a:lnB>
                      <a:noFill/>
                    </a:lnB>
                    <a:noFill/>
                  </a:tcPr>
                </a:tc>
                <a:extLst>
                  <a:ext uri="{0D108BD9-81ED-4DB2-BD59-A6C34878D82A}">
                    <a16:rowId xmlns:a16="http://schemas.microsoft.com/office/drawing/2014/main" val="3471892205"/>
                  </a:ext>
                </a:extLst>
              </a:tr>
              <a:tr h="447798">
                <a:tc>
                  <a:txBody>
                    <a:bodyPr/>
                    <a:lstStyle/>
                    <a:p>
                      <a:pPr>
                        <a:buNone/>
                      </a:pPr>
                      <a:r>
                        <a:rPr lang="en-IN" sz="2000" dirty="0">
                          <a:latin typeface="Times New Roman" panose="02020603050405020304" pitchFamily="18" charset="0"/>
                          <a:cs typeface="Times New Roman" panose="02020603050405020304" pitchFamily="18" charset="0"/>
                        </a:rPr>
                        <a:t>scikit-learn</a:t>
                      </a:r>
                    </a:p>
                  </a:txBody>
                  <a:tcPr anchor="ctr">
                    <a:lnL>
                      <a:noFill/>
                    </a:lnL>
                    <a:lnR>
                      <a:noFill/>
                    </a:lnR>
                    <a:lnT>
                      <a:noFill/>
                    </a:lnT>
                    <a:lnB>
                      <a:noFill/>
                    </a:lnB>
                    <a:noFill/>
                  </a:tcPr>
                </a:tc>
                <a:tc>
                  <a:txBody>
                    <a:bodyPr/>
                    <a:lstStyle/>
                    <a:p>
                      <a:pPr>
                        <a:buNone/>
                      </a:pPr>
                      <a:r>
                        <a:rPr lang="en-IN" sz="2000">
                          <a:latin typeface="Times New Roman" panose="02020603050405020304" pitchFamily="18" charset="0"/>
                          <a:cs typeface="Times New Roman" panose="02020603050405020304" pitchFamily="18" charset="0"/>
                        </a:rPr>
                        <a:t>Preprocessing, model building, evaluation</a:t>
                      </a:r>
                    </a:p>
                  </a:txBody>
                  <a:tcPr anchor="ctr">
                    <a:lnL>
                      <a:noFill/>
                    </a:lnL>
                    <a:lnR>
                      <a:noFill/>
                    </a:lnR>
                    <a:lnT>
                      <a:noFill/>
                    </a:lnT>
                    <a:lnB>
                      <a:noFill/>
                    </a:lnB>
                    <a:noFill/>
                  </a:tcPr>
                </a:tc>
                <a:extLst>
                  <a:ext uri="{0D108BD9-81ED-4DB2-BD59-A6C34878D82A}">
                    <a16:rowId xmlns:a16="http://schemas.microsoft.com/office/drawing/2014/main" val="775950853"/>
                  </a:ext>
                </a:extLst>
              </a:tr>
              <a:tr h="447798">
                <a:tc>
                  <a:txBody>
                    <a:bodyPr/>
                    <a:lstStyle/>
                    <a:p>
                      <a:pPr>
                        <a:buNone/>
                      </a:pP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keras</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IN" sz="2000" dirty="0">
                          <a:latin typeface="Times New Roman" panose="02020603050405020304" pitchFamily="18" charset="0"/>
                          <a:cs typeface="Times New Roman" panose="02020603050405020304" pitchFamily="18" charset="0"/>
                        </a:rPr>
                        <a:t>Deep learning model</a:t>
                      </a:r>
                    </a:p>
                  </a:txBody>
                  <a:tcPr anchor="ctr">
                    <a:lnL>
                      <a:noFill/>
                    </a:lnL>
                    <a:lnR>
                      <a:noFill/>
                    </a:lnR>
                    <a:lnT>
                      <a:noFill/>
                    </a:lnT>
                    <a:lnB>
                      <a:noFill/>
                    </a:lnB>
                    <a:noFill/>
                  </a:tcPr>
                </a:tc>
                <a:extLst>
                  <a:ext uri="{0D108BD9-81ED-4DB2-BD59-A6C34878D82A}">
                    <a16:rowId xmlns:a16="http://schemas.microsoft.com/office/drawing/2014/main" val="1527745590"/>
                  </a:ext>
                </a:extLst>
              </a:tr>
              <a:tr h="447798">
                <a:tc>
                  <a:txBody>
                    <a:bodyPr/>
                    <a:lstStyle/>
                    <a:p>
                      <a:pPr>
                        <a:buNone/>
                      </a:pPr>
                      <a:r>
                        <a:rPr lang="en-IN" sz="2000">
                          <a:latin typeface="Times New Roman" panose="02020603050405020304" pitchFamily="18" charset="0"/>
                          <a:cs typeface="Times New Roman" panose="02020603050405020304" pitchFamily="18" charset="0"/>
                        </a:rPr>
                        <a:t>joblib</a:t>
                      </a:r>
                    </a:p>
                  </a:txBody>
                  <a:tcPr anchor="ctr">
                    <a:lnL>
                      <a:noFill/>
                    </a:lnL>
                    <a:lnR>
                      <a:noFill/>
                    </a:lnR>
                    <a:lnT>
                      <a:noFill/>
                    </a:lnT>
                    <a:lnB>
                      <a:noFill/>
                    </a:lnB>
                    <a:noFill/>
                  </a:tcPr>
                </a:tc>
                <a:tc>
                  <a:txBody>
                    <a:bodyPr/>
                    <a:lstStyle/>
                    <a:p>
                      <a:pPr>
                        <a:buNone/>
                      </a:pPr>
                      <a:r>
                        <a:rPr lang="en-IN" sz="2000" dirty="0">
                          <a:latin typeface="Times New Roman" panose="02020603050405020304" pitchFamily="18" charset="0"/>
                          <a:cs typeface="Times New Roman" panose="02020603050405020304" pitchFamily="18" charset="0"/>
                        </a:rPr>
                        <a:t>Model serialization (saving/loading)</a:t>
                      </a:r>
                    </a:p>
                  </a:txBody>
                  <a:tcPr anchor="ctr">
                    <a:lnL>
                      <a:noFill/>
                    </a:lnL>
                    <a:lnR>
                      <a:noFill/>
                    </a:lnR>
                    <a:lnT>
                      <a:noFill/>
                    </a:lnT>
                    <a:lnB>
                      <a:noFill/>
                    </a:lnB>
                    <a:noFill/>
                  </a:tcPr>
                </a:tc>
                <a:extLst>
                  <a:ext uri="{0D108BD9-81ED-4DB2-BD59-A6C34878D82A}">
                    <a16:rowId xmlns:a16="http://schemas.microsoft.com/office/drawing/2014/main" val="809761625"/>
                  </a:ext>
                </a:extLst>
              </a:tr>
              <a:tr h="447798">
                <a:tc>
                  <a:txBody>
                    <a:bodyPr/>
                    <a:lstStyle/>
                    <a:p>
                      <a:pPr>
                        <a:buNone/>
                      </a:pPr>
                      <a:r>
                        <a:rPr lang="en-IN" sz="2000" dirty="0" err="1">
                          <a:latin typeface="Times New Roman" panose="02020603050405020304" pitchFamily="18" charset="0"/>
                          <a:cs typeface="Times New Roman" panose="02020603050405020304" pitchFamily="18" charset="0"/>
                        </a:rPr>
                        <a:t>streamlit</a:t>
                      </a:r>
                      <a:endParaRPr lang="en-IN"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US" sz="2000" dirty="0">
                          <a:latin typeface="Times New Roman" panose="02020603050405020304" pitchFamily="18" charset="0"/>
                          <a:cs typeface="Times New Roman" panose="02020603050405020304" pitchFamily="18" charset="0"/>
                        </a:rPr>
                        <a:t>Web-based UI for app deployment</a:t>
                      </a:r>
                    </a:p>
                  </a:txBody>
                  <a:tcPr anchor="ctr">
                    <a:lnL>
                      <a:noFill/>
                    </a:lnL>
                    <a:lnR>
                      <a:noFill/>
                    </a:lnR>
                    <a:lnT>
                      <a:noFill/>
                    </a:lnT>
                    <a:lnB>
                      <a:noFill/>
                    </a:lnB>
                    <a:noFill/>
                  </a:tcPr>
                </a:tc>
                <a:extLst>
                  <a:ext uri="{0D108BD9-81ED-4DB2-BD59-A6C34878D82A}">
                    <a16:rowId xmlns:a16="http://schemas.microsoft.com/office/drawing/2014/main" val="1380453129"/>
                  </a:ext>
                </a:extLst>
              </a:tr>
            </a:tbl>
          </a:graphicData>
        </a:graphic>
      </p:graphicFrame>
      <p:sp>
        <p:nvSpPr>
          <p:cNvPr id="10" name="Rectangle 2">
            <a:extLst>
              <a:ext uri="{FF2B5EF4-FFF2-40B4-BE49-F238E27FC236}">
                <a16:creationId xmlns:a16="http://schemas.microsoft.com/office/drawing/2014/main" id="{2E25E475-4303-C6E6-1E40-130A41780ED8}"/>
              </a:ext>
            </a:extLst>
          </p:cNvPr>
          <p:cNvSpPr>
            <a:spLocks noChangeArrowheads="1"/>
          </p:cNvSpPr>
          <p:nvPr/>
        </p:nvSpPr>
        <p:spPr bwMode="auto">
          <a:xfrm>
            <a:off x="580691" y="1155206"/>
            <a:ext cx="551530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Required to Build the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549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 </a:t>
            </a:r>
            <a:r>
              <a:rPr lang="en-US" sz="2200" b="1" dirty="0">
                <a:solidFill>
                  <a:schemeClr val="tx1"/>
                </a:solidFill>
                <a:latin typeface="Arial"/>
                <a:ea typeface="+mj-lt"/>
                <a:cs typeface="Arial"/>
              </a:rPr>
              <a:t>system workflow</a:t>
            </a:r>
            <a:endParaRPr lang="en-US" b="1" dirty="0">
              <a:solidFill>
                <a:schemeClr val="tx1"/>
              </a:solidFill>
            </a:endParaRPr>
          </a:p>
        </p:txBody>
      </p:sp>
      <p:sp>
        <p:nvSpPr>
          <p:cNvPr id="3" name="Rectangle 1">
            <a:extLst>
              <a:ext uri="{FF2B5EF4-FFF2-40B4-BE49-F238E27FC236}">
                <a16:creationId xmlns:a16="http://schemas.microsoft.com/office/drawing/2014/main" id="{76CD98A6-4718-5A94-C22C-72553F1E8F22}"/>
              </a:ext>
            </a:extLst>
          </p:cNvPr>
          <p:cNvSpPr>
            <a:spLocks noGrp="1" noChangeArrowheads="1"/>
          </p:cNvSpPr>
          <p:nvPr>
            <p:ph idx="1"/>
          </p:nvPr>
        </p:nvSpPr>
        <p:spPr bwMode="auto">
          <a:xfrm>
            <a:off x="581192" y="1453475"/>
            <a:ext cx="11316496"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 and clean the UCI Adult dataset.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missing values and outliers.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 categorical variables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LabelEncoder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 numerical features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Training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multiple models: Logistic Regression, Random Forest, KNN, SVM, and a Deep Neural Network.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models using accuracy and select the best one.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 outlier distribution before and after removal.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 model accuracies using a horizontal bar chart.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an interactive user interface via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salary prediction.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5491C-ED63-A754-7C9B-B5F54292EB78}"/>
              </a:ext>
            </a:extLst>
          </p:cNvPr>
          <p:cNvSpPr>
            <a:spLocks noGrp="1"/>
          </p:cNvSpPr>
          <p:nvPr>
            <p:ph type="title"/>
          </p:nvPr>
        </p:nvSpPr>
        <p:spPr>
          <a:xfrm>
            <a:off x="581192" y="703855"/>
            <a:ext cx="11029616" cy="530296"/>
          </a:xfrm>
        </p:spPr>
        <p:txBody>
          <a:bodyPr/>
          <a:lstStyle/>
          <a:p>
            <a:r>
              <a:rPr lang="en-US" b="1" dirty="0">
                <a:solidFill>
                  <a:schemeClr val="accent1"/>
                </a:solidFill>
                <a:latin typeface="Arial"/>
                <a:ea typeface="+mj-lt"/>
                <a:cs typeface="Arial"/>
              </a:rPr>
              <a:t>Algorithm &amp; Deployment</a:t>
            </a:r>
            <a:endParaRPr lang="en-IN" dirty="0"/>
          </a:p>
        </p:txBody>
      </p:sp>
      <p:sp>
        <p:nvSpPr>
          <p:cNvPr id="4" name="Rectangle 1">
            <a:extLst>
              <a:ext uri="{FF2B5EF4-FFF2-40B4-BE49-F238E27FC236}">
                <a16:creationId xmlns:a16="http://schemas.microsoft.com/office/drawing/2014/main" id="{2613CFB6-6FD1-5B7A-5526-9F7AE2F64804}"/>
              </a:ext>
            </a:extLst>
          </p:cNvPr>
          <p:cNvSpPr>
            <a:spLocks noGrp="1" noChangeArrowheads="1"/>
          </p:cNvSpPr>
          <p:nvPr>
            <p:ph idx="1"/>
          </p:nvPr>
        </p:nvSpPr>
        <p:spPr bwMode="auto">
          <a:xfrm>
            <a:off x="853250" y="1610264"/>
            <a:ext cx="1048549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Acquisition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the UCI Adult Income Dataset (adult.csv) containing demographic and income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Replaced all ? values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dropped rows with missing data.</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leading/trailing whitespaces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skipinitialspace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 Detection and Removal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Identified numeric columns: age,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fnlwgt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capital-gain, capital-loss, hours-per-week.</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Interquartile Range (IQR) method to remove outliers.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Plotted boxplots to visualize data before and after outlier removal.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 and Preprocessing</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Converted categorical variables to numeric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LabelEncoder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Scaled numerical features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Separated features and target (income), and performed an 80/20 train-test split with stratification.</a:t>
            </a:r>
          </a:p>
        </p:txBody>
      </p:sp>
    </p:spTree>
    <p:extLst>
      <p:ext uri="{BB962C8B-B14F-4D97-AF65-F5344CB8AC3E}">
        <p14:creationId xmlns:p14="http://schemas.microsoft.com/office/powerpoint/2010/main" val="59219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50AF-C19F-5B84-1232-F01CE59C4069}"/>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4" name="Rectangle 1">
            <a:extLst>
              <a:ext uri="{FF2B5EF4-FFF2-40B4-BE49-F238E27FC236}">
                <a16:creationId xmlns:a16="http://schemas.microsoft.com/office/drawing/2014/main" id="{F3F62259-D928-3503-515F-F3F73FB57A5E}"/>
              </a:ext>
            </a:extLst>
          </p:cNvPr>
          <p:cNvSpPr>
            <a:spLocks noGrp="1" noChangeArrowheads="1"/>
          </p:cNvSpPr>
          <p:nvPr>
            <p:ph idx="1"/>
          </p:nvPr>
        </p:nvSpPr>
        <p:spPr bwMode="auto">
          <a:xfrm>
            <a:off x="745784" y="1447450"/>
            <a:ext cx="1123089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Development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and trained multiple ML models: Logistic Regression, Random Forest, KNN, and SVM.</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 Deep Learning model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2 hidden layers (ReLU) and 1 sigmoid output layer.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 and Comparison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Evaluated all models using accuracy score and classification report.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Compared performances with a horizontal bar chart.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best model accuracy &gt; 90%.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Serialization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Saved best-performing ML model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err="1">
                <a:solidFill>
                  <a:schemeClr val="tx1"/>
                </a:solidFill>
                <a:latin typeface="Times New Roman" panose="02020603050405020304" pitchFamily="18" charset="0"/>
                <a:cs typeface="Times New Roman" panose="02020603050405020304" pitchFamily="18" charset="0"/>
              </a:rPr>
              <a:t>preprocessor</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.pkl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Saved deep learning model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model.save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(best_model.h5).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Development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an interactive web app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Displayed preprocessing steps, outlier graphs, and model comparison chart.</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Allowed user input for real-time income prediction.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Enabled model comparison via dropdown and displayed prediction result.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959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90CC-0B0F-1B35-DA4E-4ACF2FD1AC3B}"/>
              </a:ext>
            </a:extLst>
          </p:cNvPr>
          <p:cNvSpPr>
            <a:spLocks noGrp="1"/>
          </p:cNvSpPr>
          <p:nvPr>
            <p:ph type="title" idx="4294967295"/>
          </p:nvPr>
        </p:nvSpPr>
        <p:spPr>
          <a:xfrm>
            <a:off x="0" y="701675"/>
            <a:ext cx="11029950" cy="530225"/>
          </a:xfrm>
        </p:spPr>
        <p:txBody>
          <a:bodyPr/>
          <a:lstStyle/>
          <a:p>
            <a:r>
              <a:rPr lang="en-US" b="1" dirty="0">
                <a:solidFill>
                  <a:schemeClr val="accent1"/>
                </a:solidFill>
                <a:latin typeface="Arial"/>
                <a:ea typeface="+mj-lt"/>
                <a:cs typeface="Arial"/>
              </a:rPr>
              <a:t>		Algorithm &amp; Deployment</a:t>
            </a:r>
            <a:endParaRPr lang="en-IN" dirty="0"/>
          </a:p>
        </p:txBody>
      </p:sp>
      <p:sp>
        <p:nvSpPr>
          <p:cNvPr id="4" name="Rectangle 1">
            <a:extLst>
              <a:ext uri="{FF2B5EF4-FFF2-40B4-BE49-F238E27FC236}">
                <a16:creationId xmlns:a16="http://schemas.microsoft.com/office/drawing/2014/main" id="{9C4FD6F5-F1C8-2C5B-1C17-AB18980F3315}"/>
              </a:ext>
            </a:extLst>
          </p:cNvPr>
          <p:cNvSpPr>
            <a:spLocks noGrp="1" noChangeArrowheads="1"/>
          </p:cNvSpPr>
          <p:nvPr>
            <p:ph idx="4294967295"/>
          </p:nvPr>
        </p:nvSpPr>
        <p:spPr bwMode="auto">
          <a:xfrm>
            <a:off x="832104" y="1968091"/>
            <a:ext cx="831596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Options</a:t>
            </a:r>
            <a:endParaRPr lang="en-US" altLang="en-US" sz="200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be launched locally with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run app.py.</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Deployable to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 Heroku, Render, or Docker.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08210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170</TotalTime>
  <Words>1036</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Courier New</vt:lpstr>
      <vt:lpstr>Franklin Gothic Book</vt:lpstr>
      <vt:lpstr>Franklin Gothic Demi</vt:lpstr>
      <vt:lpstr>Times New Roman</vt:lpstr>
      <vt:lpstr>Wingdings</vt:lpstr>
      <vt:lpstr>Wingdings 2</vt:lpstr>
      <vt:lpstr>DividendVTI</vt:lpstr>
      <vt:lpstr>Employee Salary Prediction </vt:lpstr>
      <vt:lpstr>OUTLINE</vt:lpstr>
      <vt:lpstr>Problem Statement</vt:lpstr>
      <vt:lpstr>System  Approach</vt:lpstr>
      <vt:lpstr>System  Approach</vt:lpstr>
      <vt:lpstr>Algorithm &amp; Deployment- system workflow</vt:lpstr>
      <vt:lpstr>Algorithm &amp; Deployment</vt:lpstr>
      <vt:lpstr>Algorithm &amp; Deployment</vt:lpstr>
      <vt:lpstr>  Algorithm &amp; Deployment</vt:lpstr>
      <vt:lpstr>Result</vt:lpstr>
      <vt:lpstr>Result</vt:lpstr>
      <vt:lpstr>Result: output screenshots</vt:lpstr>
      <vt:lpstr>Result: github link</vt:lpstr>
      <vt:lpstr>Conclusion </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KUMAR.P</cp:lastModifiedBy>
  <cp:revision>42</cp:revision>
  <dcterms:created xsi:type="dcterms:W3CDTF">2021-05-26T16:50:10Z</dcterms:created>
  <dcterms:modified xsi:type="dcterms:W3CDTF">2025-07-23T13:41:18Z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