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NTHOSHPETCHIMUTHU/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00199" y="178238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68096" y="4058588"/>
            <a:ext cx="10808207"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SANTHOSH KUMAR PETCHIMUTHU</a:t>
            </a:r>
          </a:p>
          <a:p>
            <a:r>
              <a:rPr lang="en-US" sz="2000" b="1" dirty="0">
                <a:solidFill>
                  <a:schemeClr val="accent1">
                    <a:lumMod val="75000"/>
                  </a:schemeClr>
                </a:solidFill>
                <a:latin typeface="Arial"/>
                <a:cs typeface="Arial"/>
              </a:rPr>
              <a:t>College Name &amp; Department : GOVERNMENT COLLEGE OF ENGINEERING,ERODE.</a:t>
            </a:r>
          </a:p>
          <a:p>
            <a:r>
              <a:rPr lang="en-US" sz="2000" b="1" dirty="0">
                <a:solidFill>
                  <a:schemeClr val="accent1">
                    <a:lumMod val="75000"/>
                  </a:schemeClr>
                </a:solidFill>
                <a:latin typeface="Arial"/>
                <a:cs typeface="Arial"/>
              </a:rPr>
              <a:t>				B.TECH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Enhanced Security</a:t>
            </a:r>
            <a:r>
              <a:rPr lang="en-IN" sz="2000" dirty="0">
                <a:latin typeface="Times New Roman" panose="02020603050405020304" pitchFamily="18" charset="0"/>
                <a:cs typeface="Times New Roman" panose="02020603050405020304" pitchFamily="18" charset="0"/>
              </a:rPr>
              <a:t> – Implement </a:t>
            </a:r>
            <a:r>
              <a:rPr lang="en-IN" sz="2000" b="1" dirty="0">
                <a:latin typeface="Times New Roman" panose="02020603050405020304" pitchFamily="18" charset="0"/>
                <a:cs typeface="Times New Roman" panose="02020603050405020304" pitchFamily="18" charset="0"/>
              </a:rPr>
              <a:t>AES/RSA encryption</a:t>
            </a:r>
            <a:r>
              <a:rPr lang="en-IN" sz="2000" dirty="0">
                <a:latin typeface="Times New Roman" panose="02020603050405020304" pitchFamily="18" charset="0"/>
                <a:cs typeface="Times New Roman" panose="02020603050405020304" pitchFamily="18" charset="0"/>
              </a:rPr>
              <a:t> for stronger protection of hidden messages and use </a:t>
            </a:r>
            <a:r>
              <a:rPr lang="en-IN" sz="2000" b="1" dirty="0">
                <a:latin typeface="Times New Roman" panose="02020603050405020304" pitchFamily="18" charset="0"/>
                <a:cs typeface="Times New Roman" panose="02020603050405020304" pitchFamily="18" charset="0"/>
              </a:rPr>
              <a:t>hashing algorithms</a:t>
            </a:r>
            <a:r>
              <a:rPr lang="en-IN" sz="2000" dirty="0">
                <a:latin typeface="Times New Roman" panose="02020603050405020304" pitchFamily="18" charset="0"/>
                <a:cs typeface="Times New Roman" panose="02020603050405020304" pitchFamily="18" charset="0"/>
              </a:rPr>
              <a:t> to verify message integrity.</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Support for More Formats</a:t>
            </a:r>
            <a:r>
              <a:rPr lang="en-IN" sz="2000" dirty="0">
                <a:latin typeface="Times New Roman" panose="02020603050405020304" pitchFamily="18" charset="0"/>
                <a:cs typeface="Times New Roman" panose="02020603050405020304" pitchFamily="18" charset="0"/>
              </a:rPr>
              <a:t> – Extend compatibility to </a:t>
            </a:r>
            <a:r>
              <a:rPr lang="en-IN" sz="2000" b="1" dirty="0">
                <a:latin typeface="Times New Roman" panose="02020603050405020304" pitchFamily="18" charset="0"/>
                <a:cs typeface="Times New Roman" panose="02020603050405020304" pitchFamily="18" charset="0"/>
              </a:rPr>
              <a:t>BMP, TIFF, MP3, and MP4</a:t>
            </a:r>
            <a:r>
              <a:rPr lang="en-IN" sz="2000" dirty="0">
                <a:latin typeface="Times New Roman" panose="02020603050405020304" pitchFamily="18" charset="0"/>
                <a:cs typeface="Times New Roman" panose="02020603050405020304" pitchFamily="18" charset="0"/>
              </a:rPr>
              <a:t> for better quality and introduce </a:t>
            </a:r>
            <a:r>
              <a:rPr lang="en-IN" sz="2000" b="1" dirty="0">
                <a:latin typeface="Times New Roman" panose="02020603050405020304" pitchFamily="18" charset="0"/>
                <a:cs typeface="Times New Roman" panose="02020603050405020304" pitchFamily="18" charset="0"/>
              </a:rPr>
              <a:t>audio/video steganography</a:t>
            </a:r>
            <a:r>
              <a:rPr lang="en-IN" sz="2000"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AI-Powered Steganography</a:t>
            </a:r>
            <a:r>
              <a:rPr lang="en-IN" sz="2000" dirty="0">
                <a:latin typeface="Times New Roman" panose="02020603050405020304" pitchFamily="18" charset="0"/>
                <a:cs typeface="Times New Roman" panose="02020603050405020304" pitchFamily="18" charset="0"/>
              </a:rPr>
              <a:t> – Use </a:t>
            </a:r>
            <a:r>
              <a:rPr lang="en-IN" sz="2000" b="1" dirty="0">
                <a:latin typeface="Times New Roman" panose="02020603050405020304" pitchFamily="18" charset="0"/>
                <a:cs typeface="Times New Roman" panose="02020603050405020304" pitchFamily="18" charset="0"/>
              </a:rPr>
              <a:t>machine learning</a:t>
            </a:r>
            <a:r>
              <a:rPr lang="en-IN" sz="2000" dirty="0">
                <a:latin typeface="Times New Roman" panose="02020603050405020304" pitchFamily="18" charset="0"/>
                <a:cs typeface="Times New Roman" panose="02020603050405020304" pitchFamily="18" charset="0"/>
              </a:rPr>
              <a:t> to optimize pixel selection for hiding data, making detection harder and improving efficiency.</a:t>
            </a:r>
          </a:p>
          <a:p>
            <a:r>
              <a:rPr lang="en-IN" sz="2000" b="1" dirty="0">
                <a:latin typeface="Times New Roman" panose="02020603050405020304" pitchFamily="18" charset="0"/>
                <a:cs typeface="Times New Roman" panose="02020603050405020304" pitchFamily="18" charset="0"/>
              </a:rPr>
              <a:t>Mobile &amp; Web Integration</a:t>
            </a:r>
            <a:r>
              <a:rPr lang="en-IN" sz="2000" dirty="0">
                <a:latin typeface="Times New Roman" panose="02020603050405020304" pitchFamily="18" charset="0"/>
                <a:cs typeface="Times New Roman" panose="02020603050405020304" pitchFamily="18" charset="0"/>
              </a:rPr>
              <a:t> – Develop an </a:t>
            </a:r>
            <a:r>
              <a:rPr lang="en-IN" sz="2000" b="1" dirty="0">
                <a:latin typeface="Times New Roman" panose="02020603050405020304" pitchFamily="18" charset="0"/>
                <a:cs typeface="Times New Roman" panose="02020603050405020304" pitchFamily="18" charset="0"/>
              </a:rPr>
              <a:t>Android/iOS app</a:t>
            </a:r>
            <a:r>
              <a:rPr lang="en-IN" sz="2000" dirty="0">
                <a:latin typeface="Times New Roman" panose="02020603050405020304" pitchFamily="18" charset="0"/>
                <a:cs typeface="Times New Roman" panose="02020603050405020304" pitchFamily="18" charset="0"/>
              </a:rPr>
              <a:t> and a </a:t>
            </a:r>
            <a:r>
              <a:rPr lang="en-IN" sz="2000" b="1" dirty="0">
                <a:latin typeface="Times New Roman" panose="02020603050405020304" pitchFamily="18" charset="0"/>
                <a:cs typeface="Times New Roman" panose="02020603050405020304" pitchFamily="18" charset="0"/>
              </a:rPr>
              <a:t>web-based tool</a:t>
            </a:r>
            <a:r>
              <a:rPr lang="en-IN" sz="2000" dirty="0">
                <a:latin typeface="Times New Roman" panose="02020603050405020304" pitchFamily="18" charset="0"/>
                <a:cs typeface="Times New Roman" panose="02020603050405020304" pitchFamily="18" charset="0"/>
              </a:rPr>
              <a:t> to allow users to securely hide and retrieve messages from anywhere.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24000" lvl="1" indent="0" algn="just">
              <a:lnSpc>
                <a:spcPct val="150000"/>
              </a:lnSpc>
              <a:buNone/>
            </a:pPr>
            <a:r>
              <a:rPr lang="en-US" sz="25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Traditional encryption methods can attract attackers, making secure communication challenging. Steganography allows data to be hidden in images, but existing techniques face issues like low capacity and vulnerability to detection. Maintaining image quality while ensuring secure and undetectable data embedding is a key challenge. This project aims to develop a robust steganographic method with high security, minimal distortion, and strong resistance to attacks. The goal is to enhance data-hiding efficiency while ensuring safe and reliable retrieval.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sz="half" idx="1"/>
          </p:nvPr>
        </p:nvSpPr>
        <p:spPr>
          <a:xfrm>
            <a:off x="581193" y="1391479"/>
            <a:ext cx="5194767" cy="4431805"/>
          </a:xfrm>
        </p:spPr>
        <p:txBody>
          <a:bodyPr vert="horz" lIns="91440" tIns="45720" rIns="91440" bIns="45720" rtlCol="0" anchor="ctr">
            <a:noAutofit/>
          </a:bodyPr>
          <a:lstStyle/>
          <a:p>
            <a:r>
              <a:rPr lang="en-IN" b="1" dirty="0">
                <a:latin typeface="Times New Roman" panose="02020603050405020304" pitchFamily="18" charset="0"/>
                <a:cs typeface="Times New Roman" panose="02020603050405020304" pitchFamily="18" charset="0"/>
              </a:rPr>
              <a:t>Hardware Requirements: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Minimum of </a:t>
            </a:r>
            <a:r>
              <a:rPr lang="en-IN" b="1" dirty="0">
                <a:latin typeface="Times New Roman" panose="02020603050405020304" pitchFamily="18" charset="0"/>
                <a:cs typeface="Times New Roman" panose="02020603050405020304" pitchFamily="18" charset="0"/>
              </a:rPr>
              <a:t>8 GB</a:t>
            </a:r>
            <a:r>
              <a:rPr lang="en-IN" dirty="0">
                <a:latin typeface="Times New Roman" panose="02020603050405020304" pitchFamily="18" charset="0"/>
                <a:cs typeface="Times New Roman" panose="02020603050405020304" pitchFamily="18" charset="0"/>
              </a:rPr>
              <a:t> required for smooth execution.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Graphics Card: </a:t>
            </a:r>
            <a:r>
              <a:rPr lang="en-IN" b="1" dirty="0">
                <a:latin typeface="Times New Roman" panose="02020603050405020304" pitchFamily="18" charset="0"/>
                <a:cs typeface="Times New Roman" panose="02020603050405020304" pitchFamily="18" charset="0"/>
              </a:rPr>
              <a:t>Intel Iris Xe Graphics</a:t>
            </a:r>
            <a:r>
              <a:rPr lang="en-IN" dirty="0">
                <a:latin typeface="Times New Roman" panose="02020603050405020304" pitchFamily="18" charset="0"/>
                <a:cs typeface="Times New Roman" panose="02020603050405020304" pitchFamily="18" charset="0"/>
              </a:rPr>
              <a:t> or better.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Storage: At least </a:t>
            </a:r>
            <a:r>
              <a:rPr lang="en-IN" b="1" dirty="0">
                <a:latin typeface="Times New Roman" panose="02020603050405020304" pitchFamily="18" charset="0"/>
                <a:cs typeface="Times New Roman" panose="02020603050405020304" pitchFamily="18" charset="0"/>
              </a:rPr>
              <a:t>512 GB</a:t>
            </a:r>
            <a:r>
              <a:rPr lang="en-IN" dirty="0">
                <a:latin typeface="Times New Roman" panose="02020603050405020304" pitchFamily="18" charset="0"/>
                <a:cs typeface="Times New Roman" panose="02020603050405020304" pitchFamily="18" charset="0"/>
              </a:rPr>
              <a:t> of available disk space.</a:t>
            </a:r>
          </a:p>
          <a:p>
            <a:pPr>
              <a:buSzPct val="990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Programming Languages: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3.6 or Higher.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OpenCV (cv2) –for image processing.</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 for GUI development.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 for handling file paths.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String – for text processing</a:t>
            </a:r>
            <a:r>
              <a:rPr 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2E1BD-57CA-2F74-9FEB-314A6DA6B24A}"/>
              </a:ext>
            </a:extLst>
          </p:cNvPr>
          <p:cNvSpPr>
            <a:spLocks noGrp="1"/>
          </p:cNvSpPr>
          <p:nvPr>
            <p:ph sz="half" idx="2"/>
          </p:nvPr>
        </p:nvSpPr>
        <p:spPr>
          <a:xfrm>
            <a:off x="6416039" y="1222513"/>
            <a:ext cx="5194769" cy="2206487"/>
          </a:xfrm>
        </p:spPr>
        <p:txBody>
          <a:bodyPr/>
          <a:lstStyle/>
          <a:p>
            <a:r>
              <a:rPr lang="en-IN"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Linux, or macOS.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Environment: </a:t>
            </a:r>
            <a:r>
              <a:rPr lang="en-IN" b="1" dirty="0">
                <a:latin typeface="Times New Roman" panose="02020603050405020304" pitchFamily="18" charset="0"/>
                <a:cs typeface="Times New Roman" panose="02020603050405020304" pitchFamily="18" charset="0"/>
              </a:rPr>
              <a:t>VS Code (Visual Studio Code)</a:t>
            </a:r>
            <a:r>
              <a:rPr lang="en-IN" dirty="0">
                <a:latin typeface="Times New Roman" panose="02020603050405020304" pitchFamily="18" charset="0"/>
                <a:cs typeface="Times New Roman" panose="02020603050405020304" pitchFamily="18" charset="0"/>
              </a:rPr>
              <a:t>.</a:t>
            </a:r>
          </a:p>
          <a:p>
            <a:pPr marL="0" indent="0">
              <a:buNone/>
            </a:pPr>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Unique Features of Secure Data Hiding in Images Using Steganography</a:t>
            </a:r>
          </a:p>
          <a:p>
            <a:pPr>
              <a:buFont typeface="+mj-lt"/>
              <a:buAutoNum type="arabicPeriod"/>
            </a:pPr>
            <a:r>
              <a:rPr lang="en-IN" sz="2000" b="1" dirty="0">
                <a:latin typeface="Times New Roman" panose="02020603050405020304" pitchFamily="18" charset="0"/>
                <a:cs typeface="Times New Roman" panose="02020603050405020304" pitchFamily="18" charset="0"/>
              </a:rPr>
              <a:t>Dual-Layer Security</a:t>
            </a:r>
            <a:r>
              <a:rPr lang="en-IN" sz="2000" dirty="0">
                <a:latin typeface="Times New Roman" panose="02020603050405020304" pitchFamily="18" charset="0"/>
                <a:cs typeface="Times New Roman" panose="02020603050405020304" pitchFamily="18" charset="0"/>
              </a:rPr>
              <a:t> – Combines </a:t>
            </a:r>
            <a:r>
              <a:rPr lang="en-IN" sz="2000" b="1" dirty="0">
                <a:latin typeface="Times New Roman" panose="02020603050405020304" pitchFamily="18" charset="0"/>
                <a:cs typeface="Times New Roman" panose="02020603050405020304" pitchFamily="18" charset="0"/>
              </a:rPr>
              <a:t>LSB steganography</a:t>
            </a:r>
            <a:r>
              <a:rPr lang="en-IN" sz="2000" dirty="0">
                <a:latin typeface="Times New Roman" panose="02020603050405020304" pitchFamily="18" charset="0"/>
                <a:cs typeface="Times New Roman" panose="02020603050405020304" pitchFamily="18" charset="0"/>
              </a:rPr>
              <a:t> with </a:t>
            </a:r>
            <a:r>
              <a:rPr lang="en-IN" sz="2000" b="1" dirty="0">
                <a:latin typeface="Times New Roman" panose="02020603050405020304" pitchFamily="18" charset="0"/>
                <a:cs typeface="Times New Roman" panose="02020603050405020304" pitchFamily="18" charset="0"/>
              </a:rPr>
              <a:t>password-based encryption</a:t>
            </a:r>
            <a:r>
              <a:rPr lang="en-IN" sz="2000" dirty="0">
                <a:latin typeface="Times New Roman" panose="02020603050405020304" pitchFamily="18" charset="0"/>
                <a:cs typeface="Times New Roman" panose="02020603050405020304" pitchFamily="18" charset="0"/>
              </a:rPr>
              <a:t> for enhanced protection.</a:t>
            </a:r>
          </a:p>
          <a:p>
            <a:pPr>
              <a:buFont typeface="+mj-lt"/>
              <a:buAutoNum type="arabicPeriod"/>
            </a:pPr>
            <a:r>
              <a:rPr lang="en-IN" sz="2000" b="1" dirty="0">
                <a:latin typeface="Times New Roman" panose="02020603050405020304" pitchFamily="18" charset="0"/>
                <a:cs typeface="Times New Roman" panose="02020603050405020304" pitchFamily="18" charset="0"/>
              </a:rPr>
              <a:t>User-Friendly GUI</a:t>
            </a:r>
            <a:r>
              <a:rPr lang="en-IN" sz="2000" dirty="0">
                <a:latin typeface="Times New Roman" panose="02020603050405020304" pitchFamily="18" charset="0"/>
                <a:cs typeface="Times New Roman" panose="02020603050405020304" pitchFamily="18" charset="0"/>
              </a:rPr>
              <a:t> – Intuitive </a:t>
            </a:r>
            <a:r>
              <a:rPr lang="en-IN" sz="2000" b="1" dirty="0" err="1">
                <a:latin typeface="Times New Roman" panose="02020603050405020304" pitchFamily="18" charset="0"/>
                <a:cs typeface="Times New Roman" panose="02020603050405020304" pitchFamily="18" charset="0"/>
              </a:rPr>
              <a:t>Tkinter</a:t>
            </a:r>
            <a:r>
              <a:rPr lang="en-IN" sz="2000" b="1" dirty="0">
                <a:latin typeface="Times New Roman" panose="02020603050405020304" pitchFamily="18" charset="0"/>
                <a:cs typeface="Times New Roman" panose="02020603050405020304" pitchFamily="18" charset="0"/>
              </a:rPr>
              <a:t> interface</a:t>
            </a:r>
            <a:r>
              <a:rPr lang="en-IN" sz="2000" dirty="0">
                <a:latin typeface="Times New Roman" panose="02020603050405020304" pitchFamily="18" charset="0"/>
                <a:cs typeface="Times New Roman" panose="02020603050405020304" pitchFamily="18" charset="0"/>
              </a:rPr>
              <a:t> with separate encryption and decryption sections.</a:t>
            </a:r>
          </a:p>
          <a:p>
            <a:pPr>
              <a:buFont typeface="+mj-lt"/>
              <a:buAutoNum type="arabicPeriod"/>
            </a:pPr>
            <a:r>
              <a:rPr lang="en-IN" sz="2000" b="1" dirty="0">
                <a:latin typeface="Times New Roman" panose="02020603050405020304" pitchFamily="18" charset="0"/>
                <a:cs typeface="Times New Roman" panose="02020603050405020304" pitchFamily="18" charset="0"/>
              </a:rPr>
              <a:t>Optimized Performance</a:t>
            </a:r>
            <a:r>
              <a:rPr lang="en-IN" sz="2000" dirty="0">
                <a:latin typeface="Times New Roman" panose="02020603050405020304" pitchFamily="18" charset="0"/>
                <a:cs typeface="Times New Roman" panose="02020603050405020304" pitchFamily="18" charset="0"/>
              </a:rPr>
              <a:t> – Uses </a:t>
            </a:r>
            <a:r>
              <a:rPr lang="en-IN" sz="2000" b="1" dirty="0">
                <a:latin typeface="Times New Roman" panose="02020603050405020304" pitchFamily="18" charset="0"/>
                <a:cs typeface="Times New Roman" panose="02020603050405020304" pitchFamily="18" charset="0"/>
              </a:rPr>
              <a:t>OpenCV </a:t>
            </a:r>
            <a:r>
              <a:rPr lang="en-IN" sz="2000" dirty="0">
                <a:latin typeface="Times New Roman" panose="02020603050405020304" pitchFamily="18" charset="0"/>
                <a:cs typeface="Times New Roman" panose="02020603050405020304" pitchFamily="18" charset="0"/>
              </a:rPr>
              <a:t>for fast, efficient image processing with minimal distortion.</a:t>
            </a:r>
          </a:p>
          <a:p>
            <a:pPr>
              <a:buFont typeface="+mj-lt"/>
              <a:buAutoNum type="arabicPeriod"/>
            </a:pPr>
            <a:r>
              <a:rPr lang="en-IN" sz="2000" b="1" dirty="0">
                <a:latin typeface="Times New Roman" panose="02020603050405020304" pitchFamily="18" charset="0"/>
                <a:cs typeface="Times New Roman" panose="02020603050405020304" pitchFamily="18" charset="0"/>
              </a:rPr>
              <a:t>Cross-Platform &amp; Scalable</a:t>
            </a:r>
            <a:r>
              <a:rPr lang="en-IN" sz="2000" dirty="0">
                <a:latin typeface="Times New Roman" panose="02020603050405020304" pitchFamily="18" charset="0"/>
                <a:cs typeface="Times New Roman" panose="02020603050405020304" pitchFamily="18" charset="0"/>
              </a:rPr>
              <a:t> – Runs on </a:t>
            </a:r>
            <a:r>
              <a:rPr lang="en-IN" sz="2000" b="1" dirty="0">
                <a:latin typeface="Times New Roman" panose="02020603050405020304" pitchFamily="18" charset="0"/>
                <a:cs typeface="Times New Roman" panose="02020603050405020304" pitchFamily="18" charset="0"/>
              </a:rPr>
              <a:t>Windows, Linux, macOS</a:t>
            </a:r>
            <a:r>
              <a:rPr lang="en-IN" sz="2000" dirty="0">
                <a:latin typeface="Times New Roman" panose="02020603050405020304" pitchFamily="18" charset="0"/>
                <a:cs typeface="Times New Roman" panose="02020603050405020304" pitchFamily="18" charset="0"/>
              </a:rPr>
              <a:t>, and can be extended to support </a:t>
            </a:r>
            <a:r>
              <a:rPr lang="en-IN" sz="2000" b="1" dirty="0">
                <a:latin typeface="Times New Roman" panose="02020603050405020304" pitchFamily="18" charset="0"/>
                <a:cs typeface="Times New Roman" panose="02020603050405020304" pitchFamily="18" charset="0"/>
              </a:rPr>
              <a:t>audio and video steganography</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8F5DD776-80E6-2D2E-5046-E74BD194035D}"/>
              </a:ext>
            </a:extLst>
          </p:cNvPr>
          <p:cNvSpPr>
            <a:spLocks noGrp="1" noChangeArrowheads="1"/>
          </p:cNvSpPr>
          <p:nvPr>
            <p:ph idx="1"/>
          </p:nvPr>
        </p:nvSpPr>
        <p:spPr bwMode="auto">
          <a:xfrm>
            <a:off x="581192" y="2696859"/>
            <a:ext cx="10416634"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Whistleblowers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Securely transmit sensitive information without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&amp; Intelligence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Protect confidential communications from cyber threats.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&amp; 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Safeguard trade secrets and internal documents.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 &amp; Privacy Enthusiasts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 personal data privacy in digital communications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677F89FD-F4A7-F66B-BF9F-E4A292BD3E48}"/>
              </a:ext>
            </a:extLst>
          </p:cNvPr>
          <p:cNvPicPr>
            <a:picLocks noGrp="1" noChangeAspect="1"/>
          </p:cNvPicPr>
          <p:nvPr>
            <p:ph idx="1"/>
          </p:nvPr>
        </p:nvPicPr>
        <p:blipFill>
          <a:blip r:embed="rId2"/>
          <a:srcRect r="-166" b="35931"/>
          <a:stretch/>
        </p:blipFill>
        <p:spPr>
          <a:xfrm>
            <a:off x="176898" y="1106424"/>
            <a:ext cx="5748414" cy="2858939"/>
          </a:xfrm>
        </p:spPr>
      </p:pic>
      <p:pic>
        <p:nvPicPr>
          <p:cNvPr id="4" name="Picture 3">
            <a:extLst>
              <a:ext uri="{FF2B5EF4-FFF2-40B4-BE49-F238E27FC236}">
                <a16:creationId xmlns:a16="http://schemas.microsoft.com/office/drawing/2014/main" id="{C36B3CFD-BBC6-57FD-E352-2907B136B7DB}"/>
              </a:ext>
            </a:extLst>
          </p:cNvPr>
          <p:cNvPicPr>
            <a:picLocks noChangeAspect="1"/>
          </p:cNvPicPr>
          <p:nvPr/>
        </p:nvPicPr>
        <p:blipFill>
          <a:blip r:embed="rId3"/>
          <a:stretch>
            <a:fillRect/>
          </a:stretch>
        </p:blipFill>
        <p:spPr>
          <a:xfrm>
            <a:off x="1097457" y="4105701"/>
            <a:ext cx="1655067" cy="2487122"/>
          </a:xfrm>
          <a:prstGeom prst="rect">
            <a:avLst/>
          </a:prstGeom>
        </p:spPr>
      </p:pic>
      <p:pic>
        <p:nvPicPr>
          <p:cNvPr id="6" name="Picture 5">
            <a:extLst>
              <a:ext uri="{FF2B5EF4-FFF2-40B4-BE49-F238E27FC236}">
                <a16:creationId xmlns:a16="http://schemas.microsoft.com/office/drawing/2014/main" id="{A0999A87-F924-24E1-01AF-68F0029D24B6}"/>
              </a:ext>
            </a:extLst>
          </p:cNvPr>
          <p:cNvPicPr>
            <a:picLocks noChangeAspect="1"/>
          </p:cNvPicPr>
          <p:nvPr/>
        </p:nvPicPr>
        <p:blipFill>
          <a:blip r:embed="rId4"/>
          <a:stretch>
            <a:fillRect/>
          </a:stretch>
        </p:blipFill>
        <p:spPr>
          <a:xfrm>
            <a:off x="3285991" y="4105701"/>
            <a:ext cx="1743075" cy="2487123"/>
          </a:xfrm>
          <a:prstGeom prst="rect">
            <a:avLst/>
          </a:prstGeom>
        </p:spPr>
      </p:pic>
      <p:pic>
        <p:nvPicPr>
          <p:cNvPr id="16" name="Picture 15">
            <a:extLst>
              <a:ext uri="{FF2B5EF4-FFF2-40B4-BE49-F238E27FC236}">
                <a16:creationId xmlns:a16="http://schemas.microsoft.com/office/drawing/2014/main" id="{1AA60F95-4DAA-0096-7BD8-87C139DACEB5}"/>
              </a:ext>
            </a:extLst>
          </p:cNvPr>
          <p:cNvPicPr>
            <a:picLocks noChangeAspect="1"/>
          </p:cNvPicPr>
          <p:nvPr/>
        </p:nvPicPr>
        <p:blipFill>
          <a:blip r:embed="rId5"/>
          <a:stretch>
            <a:fillRect/>
          </a:stretch>
        </p:blipFill>
        <p:spPr>
          <a:xfrm>
            <a:off x="6489192" y="702156"/>
            <a:ext cx="5199267" cy="2949191"/>
          </a:xfrm>
          <a:prstGeom prst="rect">
            <a:avLst/>
          </a:prstGeom>
        </p:spPr>
      </p:pic>
      <p:pic>
        <p:nvPicPr>
          <p:cNvPr id="18" name="Picture 17">
            <a:extLst>
              <a:ext uri="{FF2B5EF4-FFF2-40B4-BE49-F238E27FC236}">
                <a16:creationId xmlns:a16="http://schemas.microsoft.com/office/drawing/2014/main" id="{63FAB95F-1337-DCC0-45A0-9D28FF067742}"/>
              </a:ext>
            </a:extLst>
          </p:cNvPr>
          <p:cNvPicPr>
            <a:picLocks noChangeAspect="1"/>
          </p:cNvPicPr>
          <p:nvPr/>
        </p:nvPicPr>
        <p:blipFill>
          <a:blip r:embed="rId6"/>
          <a:stretch>
            <a:fillRect/>
          </a:stretch>
        </p:blipFill>
        <p:spPr>
          <a:xfrm>
            <a:off x="6096000" y="3874668"/>
            <a:ext cx="5919102" cy="294919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effectively addresses the challenge of secure data transmission by leveraging </a:t>
            </a:r>
            <a:r>
              <a:rPr lang="en-US" sz="2000" b="1" dirty="0">
                <a:latin typeface="Times New Roman" panose="02020603050405020304" pitchFamily="18" charset="0"/>
                <a:cs typeface="Times New Roman" panose="02020603050405020304" pitchFamily="18" charset="0"/>
              </a:rPr>
              <a:t>LSB steganography</a:t>
            </a:r>
            <a:r>
              <a:rPr lang="en-US" sz="2000" dirty="0">
                <a:latin typeface="Times New Roman" panose="02020603050405020304" pitchFamily="18" charset="0"/>
                <a:cs typeface="Times New Roman" panose="02020603050405020304" pitchFamily="18" charset="0"/>
              </a:rPr>
              <a:t> to hide sensitive information within images. By integrating a </a:t>
            </a:r>
            <a:r>
              <a:rPr lang="en-US" sz="2000" b="1" dirty="0">
                <a:latin typeface="Times New Roman" panose="02020603050405020304" pitchFamily="18" charset="0"/>
                <a:cs typeface="Times New Roman" panose="02020603050405020304" pitchFamily="18" charset="0"/>
              </a:rPr>
              <a:t>user-friendly GUI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AES encryption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password protection</a:t>
            </a:r>
            <a:r>
              <a:rPr lang="en-US" sz="2000" dirty="0">
                <a:latin typeface="Times New Roman" panose="02020603050405020304" pitchFamily="18" charset="0"/>
                <a:cs typeface="Times New Roman" panose="02020603050405020304" pitchFamily="18" charset="0"/>
              </a:rPr>
              <a:t>, it ensures </a:t>
            </a:r>
            <a:r>
              <a:rPr lang="en-US" sz="2000" b="1" dirty="0">
                <a:latin typeface="Times New Roman" panose="02020603050405020304" pitchFamily="18" charset="0"/>
                <a:cs typeface="Times New Roman" panose="02020603050405020304" pitchFamily="18" charset="0"/>
              </a:rPr>
              <a:t>confidentiality, integrity, and accessibility</a:t>
            </a:r>
            <a:r>
              <a:rPr lang="en-US" sz="2000" dirty="0">
                <a:latin typeface="Times New Roman" panose="02020603050405020304" pitchFamily="18" charset="0"/>
                <a:cs typeface="Times New Roman" panose="02020603050405020304" pitchFamily="18" charset="0"/>
              </a:rPr>
              <a:t>. The project stands out with its </a:t>
            </a:r>
            <a:r>
              <a:rPr lang="en-US" sz="2000" b="1" dirty="0">
                <a:latin typeface="Times New Roman" panose="02020603050405020304" pitchFamily="18" charset="0"/>
                <a:cs typeface="Times New Roman" panose="02020603050405020304" pitchFamily="18" charset="0"/>
              </a:rPr>
              <a:t>enhanced security measures, ease of use, and cross-platform compatibility</a:t>
            </a:r>
            <a:r>
              <a:rPr lang="en-US" sz="2000" dirty="0">
                <a:latin typeface="Times New Roman" panose="02020603050405020304" pitchFamily="18" charset="0"/>
                <a:cs typeface="Times New Roman" panose="02020603050405020304" pitchFamily="18" charset="0"/>
              </a:rPr>
              <a:t>, making it a reliable solution for secure communication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https://github.com/SANTHOSHPETCHIMUTHU/SECURE-DATA-HIDING-IN-IMAGES-USING-STEGANOGRAPHY.git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180</TotalTime>
  <Words>556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KUMAR.P</cp:lastModifiedBy>
  <cp:revision>29</cp:revision>
  <dcterms:created xsi:type="dcterms:W3CDTF">2021-05-26T16:50:10Z</dcterms:created>
  <dcterms:modified xsi:type="dcterms:W3CDTF">2025-03-18T13:35:44Z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