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91" r:id="rId8"/>
    <p:sldId id="262" r:id="rId9"/>
    <p:sldId id="286" r:id="rId10"/>
    <p:sldId id="287" r:id="rId11"/>
    <p:sldId id="288" r:id="rId12"/>
    <p:sldId id="289" r:id="rId13"/>
    <p:sldId id="290" r:id="rId14"/>
    <p:sldId id="292" r:id="rId15"/>
    <p:sldId id="293" r:id="rId16"/>
    <p:sldId id="294" r:id="rId17"/>
    <p:sldId id="295" r:id="rId18"/>
    <p:sldId id="296" r:id="rId19"/>
    <p:sldId id="264" r:id="rId20"/>
    <p:sldId id="265" r:id="rId21"/>
    <p:sldId id="297" r:id="rId22"/>
    <p:sldId id="298" r:id="rId23"/>
    <p:sldId id="299" r:id="rId24"/>
    <p:sldId id="300" r:id="rId25"/>
    <p:sldId id="301" r:id="rId26"/>
    <p:sldId id="303" r:id="rId27"/>
    <p:sldId id="304" r:id="rId28"/>
    <p:sldId id="305" r:id="rId29"/>
    <p:sldId id="306" r:id="rId30"/>
    <p:sldId id="307" r:id="rId31"/>
    <p:sldId id="309" r:id="rId32"/>
    <p:sldId id="310" r:id="rId33"/>
    <p:sldId id="311" r:id="rId34"/>
    <p:sldId id="312" r:id="rId35"/>
    <p:sldId id="313" r:id="rId36"/>
    <p:sldId id="314" r:id="rId37"/>
    <p:sldId id="279" r:id="rId38"/>
    <p:sldId id="284" r:id="rId39"/>
    <p:sldId id="285" r:id="rId4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16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794B75B-290B-4CCB-A76B-F75A88EC6D64}" type="datetimeFigureOut">
              <a:rPr lang="en-US" smtClean="0"/>
              <a:pPr/>
              <a:t>9/25/2022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97C651B-A9CD-40F9-97A1-C6F4FF5B2AF5}" type="slidenum">
              <a:rPr lang="en-US" smtClean="0"/>
              <a:pPr/>
              <a:t>‹#›</a:t>
            </a:fld>
            <a:endParaRPr lang="en-US"/>
          </a:p>
        </p:txBody>
      </p:sp>
    </p:spTree>
    <p:extLst>
      <p:ext uri="{BB962C8B-B14F-4D97-AF65-F5344CB8AC3E}">
        <p14:creationId xmlns:p14="http://schemas.microsoft.com/office/powerpoint/2010/main" xmlns="" val="3256851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651B-A9CD-40F9-97A1-C6F4FF5B2AF5}" type="slidenum">
              <a:rPr lang="en-US" smtClean="0"/>
              <a:pPr/>
              <a:t>31</a:t>
            </a:fld>
            <a:endParaRPr lang="en-US"/>
          </a:p>
        </p:txBody>
      </p:sp>
    </p:spTree>
    <p:extLst>
      <p:ext uri="{BB962C8B-B14F-4D97-AF65-F5344CB8AC3E}">
        <p14:creationId xmlns:p14="http://schemas.microsoft.com/office/powerpoint/2010/main" xmlns="" val="18636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651B-A9CD-40F9-97A1-C6F4FF5B2AF5}" type="slidenum">
              <a:rPr lang="en-US" smtClean="0"/>
              <a:pPr/>
              <a:t>32</a:t>
            </a:fld>
            <a:endParaRPr lang="en-US"/>
          </a:p>
        </p:txBody>
      </p:sp>
    </p:spTree>
    <p:extLst>
      <p:ext uri="{BB962C8B-B14F-4D97-AF65-F5344CB8AC3E}">
        <p14:creationId xmlns:p14="http://schemas.microsoft.com/office/powerpoint/2010/main" xmlns="" val="268339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651B-A9CD-40F9-97A1-C6F4FF5B2AF5}" type="slidenum">
              <a:rPr lang="en-US" smtClean="0"/>
              <a:pPr/>
              <a:t>33</a:t>
            </a:fld>
            <a:endParaRPr lang="en-US"/>
          </a:p>
        </p:txBody>
      </p:sp>
    </p:spTree>
    <p:extLst>
      <p:ext uri="{BB962C8B-B14F-4D97-AF65-F5344CB8AC3E}">
        <p14:creationId xmlns:p14="http://schemas.microsoft.com/office/powerpoint/2010/main" xmlns="" val="35969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651B-A9CD-40F9-97A1-C6F4FF5B2AF5}" type="slidenum">
              <a:rPr lang="en-US" smtClean="0"/>
              <a:pPr/>
              <a:t>34</a:t>
            </a:fld>
            <a:endParaRPr lang="en-US"/>
          </a:p>
        </p:txBody>
      </p:sp>
    </p:spTree>
    <p:extLst>
      <p:ext uri="{BB962C8B-B14F-4D97-AF65-F5344CB8AC3E}">
        <p14:creationId xmlns:p14="http://schemas.microsoft.com/office/powerpoint/2010/main" xmlns="" val="366923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651B-A9CD-40F9-97A1-C6F4FF5B2AF5}" type="slidenum">
              <a:rPr lang="en-US" smtClean="0"/>
              <a:pPr/>
              <a:t>35</a:t>
            </a:fld>
            <a:endParaRPr lang="en-US"/>
          </a:p>
        </p:txBody>
      </p:sp>
    </p:spTree>
    <p:extLst>
      <p:ext uri="{BB962C8B-B14F-4D97-AF65-F5344CB8AC3E}">
        <p14:creationId xmlns:p14="http://schemas.microsoft.com/office/powerpoint/2010/main" xmlns="" val="109692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651B-A9CD-40F9-97A1-C6F4FF5B2AF5}" type="slidenum">
              <a:rPr lang="en-US" smtClean="0"/>
              <a:pPr/>
              <a:t>36</a:t>
            </a:fld>
            <a:endParaRPr lang="en-US"/>
          </a:p>
        </p:txBody>
      </p:sp>
    </p:spTree>
    <p:extLst>
      <p:ext uri="{BB962C8B-B14F-4D97-AF65-F5344CB8AC3E}">
        <p14:creationId xmlns:p14="http://schemas.microsoft.com/office/powerpoint/2010/main" xmlns="" val="1280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78634" y="1118361"/>
            <a:ext cx="5586730" cy="1217295"/>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2745612" y="1893265"/>
            <a:ext cx="3652774" cy="848994"/>
          </a:xfrm>
          <a:prstGeom prst="rect">
            <a:avLst/>
          </a:prstGeom>
        </p:spPr>
        <p:txBody>
          <a:bodyPr wrap="square" lIns="0" tIns="0" rIns="0" bIns="0">
            <a:spAutoFit/>
          </a:bodyPr>
          <a:lstStyle>
            <a:lvl1pPr>
              <a:defRPr sz="5400" b="1" i="0">
                <a:solidFill>
                  <a:srgbClr val="CC0000"/>
                </a:solidFill>
                <a:latin typeface="Arial"/>
                <a:cs typeface="Arial"/>
              </a:defRPr>
            </a:lvl1pPr>
          </a:lstStyle>
          <a:p>
            <a:endParaRPr/>
          </a:p>
        </p:txBody>
      </p:sp>
      <p:sp>
        <p:nvSpPr>
          <p:cNvPr id="3" name="Holder 3"/>
          <p:cNvSpPr>
            <a:spLocks noGrp="1"/>
          </p:cNvSpPr>
          <p:nvPr>
            <p:ph type="body" idx="1"/>
          </p:nvPr>
        </p:nvSpPr>
        <p:spPr>
          <a:xfrm>
            <a:off x="644144" y="1323847"/>
            <a:ext cx="7855711" cy="16681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828800" y="0"/>
            <a:ext cx="5586730" cy="1217295"/>
          </a:xfrm>
          <a:prstGeom prst="rect">
            <a:avLst/>
          </a:prstGeom>
        </p:spPr>
        <p:txBody>
          <a:bodyPr vert="horz" wrap="square" lIns="0" tIns="12700" rIns="0" bIns="0" rtlCol="0">
            <a:spAutoFit/>
          </a:bodyPr>
          <a:lstStyle/>
          <a:p>
            <a:pPr marL="288290">
              <a:lnSpc>
                <a:spcPct val="100000"/>
              </a:lnSpc>
              <a:spcBef>
                <a:spcPts val="100"/>
              </a:spcBef>
            </a:pPr>
            <a:r>
              <a:rPr spc="-125" dirty="0"/>
              <a:t>Cap</a:t>
            </a:r>
            <a:r>
              <a:rPr spc="-100" dirty="0"/>
              <a:t>s</a:t>
            </a:r>
            <a:r>
              <a:rPr spc="-114" dirty="0"/>
              <a:t>tone</a:t>
            </a:r>
            <a:r>
              <a:rPr spc="-285" dirty="0"/>
              <a:t> </a:t>
            </a:r>
            <a:r>
              <a:rPr spc="-150" dirty="0"/>
              <a:t>Project</a:t>
            </a:r>
          </a:p>
          <a:p>
            <a:pPr marL="12700">
              <a:lnSpc>
                <a:spcPct val="100000"/>
              </a:lnSpc>
              <a:spcBef>
                <a:spcPts val="20"/>
              </a:spcBef>
            </a:pPr>
            <a:r>
              <a:rPr sz="3600" spc="-114" dirty="0">
                <a:solidFill>
                  <a:srgbClr val="124F5C"/>
                </a:solidFill>
                <a:latin typeface="Algerian" pitchFamily="82" charset="0"/>
              </a:rPr>
              <a:t>Hotel</a:t>
            </a:r>
            <a:r>
              <a:rPr sz="3600" spc="-204" dirty="0">
                <a:solidFill>
                  <a:srgbClr val="124F5C"/>
                </a:solidFill>
                <a:latin typeface="Algerian" pitchFamily="82" charset="0"/>
              </a:rPr>
              <a:t> </a:t>
            </a:r>
            <a:r>
              <a:rPr sz="3600" spc="-55" dirty="0">
                <a:solidFill>
                  <a:srgbClr val="124F5C"/>
                </a:solidFill>
                <a:latin typeface="Algerian" pitchFamily="82" charset="0"/>
              </a:rPr>
              <a:t>B</a:t>
            </a:r>
            <a:r>
              <a:rPr sz="3600" spc="-45" dirty="0">
                <a:solidFill>
                  <a:srgbClr val="124F5C"/>
                </a:solidFill>
                <a:latin typeface="Algerian" pitchFamily="82" charset="0"/>
              </a:rPr>
              <a:t>o</a:t>
            </a:r>
            <a:r>
              <a:rPr sz="3600" spc="-75" dirty="0">
                <a:solidFill>
                  <a:srgbClr val="124F5C"/>
                </a:solidFill>
                <a:latin typeface="Algerian" pitchFamily="82" charset="0"/>
              </a:rPr>
              <a:t>oking</a:t>
            </a:r>
            <a:r>
              <a:rPr sz="3600" spc="-204" dirty="0">
                <a:solidFill>
                  <a:srgbClr val="124F5C"/>
                </a:solidFill>
                <a:latin typeface="Algerian" pitchFamily="82" charset="0"/>
              </a:rPr>
              <a:t> </a:t>
            </a:r>
            <a:r>
              <a:rPr sz="3600" spc="-130" dirty="0">
                <a:solidFill>
                  <a:srgbClr val="124F5C"/>
                </a:solidFill>
                <a:latin typeface="Algerian" pitchFamily="82" charset="0"/>
              </a:rPr>
              <a:t>Anal</a:t>
            </a:r>
            <a:r>
              <a:rPr sz="3600" spc="-150" dirty="0">
                <a:solidFill>
                  <a:srgbClr val="124F5C"/>
                </a:solidFill>
                <a:latin typeface="Algerian" pitchFamily="82" charset="0"/>
              </a:rPr>
              <a:t>y</a:t>
            </a:r>
            <a:r>
              <a:rPr sz="3600" spc="-200" dirty="0">
                <a:solidFill>
                  <a:srgbClr val="124F5C"/>
                </a:solidFill>
                <a:latin typeface="Algerian" pitchFamily="82" charset="0"/>
              </a:rPr>
              <a:t>sis</a:t>
            </a:r>
            <a:endParaRPr sz="3600" dirty="0">
              <a:latin typeface="Algerian" pitchFamily="82" charset="0"/>
            </a:endParaRPr>
          </a:p>
        </p:txBody>
      </p:sp>
      <p:sp>
        <p:nvSpPr>
          <p:cNvPr id="3" name="object 3"/>
          <p:cNvSpPr txBox="1"/>
          <p:nvPr/>
        </p:nvSpPr>
        <p:spPr>
          <a:xfrm>
            <a:off x="1600200" y="1504950"/>
            <a:ext cx="5079364" cy="869469"/>
          </a:xfrm>
          <a:prstGeom prst="rect">
            <a:avLst/>
          </a:prstGeom>
        </p:spPr>
        <p:txBody>
          <a:bodyPr vert="horz" wrap="square" lIns="0" tIns="12700" rIns="0" bIns="0" rtlCol="0">
            <a:spAutoFit/>
          </a:bodyPr>
          <a:lstStyle/>
          <a:p>
            <a:pPr marL="12700" marR="5080" indent="267970">
              <a:lnSpc>
                <a:spcPct val="100000"/>
              </a:lnSpc>
              <a:spcBef>
                <a:spcPts val="100"/>
              </a:spcBef>
            </a:pPr>
            <a:r>
              <a:rPr lang="en-US" sz="1800" b="1" spc="-65" dirty="0">
                <a:solidFill>
                  <a:srgbClr val="124F5C"/>
                </a:solidFill>
                <a:latin typeface="Verdana"/>
                <a:cs typeface="Verdana"/>
              </a:rPr>
              <a:t>Team Member:-</a:t>
            </a:r>
          </a:p>
          <a:p>
            <a:pPr marL="12700" marR="5080" indent="267970">
              <a:lnSpc>
                <a:spcPct val="100000"/>
              </a:lnSpc>
              <a:spcBef>
                <a:spcPts val="100"/>
              </a:spcBef>
            </a:pPr>
            <a:r>
              <a:rPr lang="en-US" b="1" spc="-65" dirty="0">
                <a:solidFill>
                  <a:srgbClr val="124F5C"/>
                </a:solidFill>
                <a:latin typeface="Verdana"/>
                <a:cs typeface="Verdana"/>
              </a:rPr>
              <a:t>1) </a:t>
            </a:r>
            <a:r>
              <a:rPr lang="en-US" sz="1800" b="1" spc="-65" dirty="0">
                <a:solidFill>
                  <a:srgbClr val="124F5C"/>
                </a:solidFill>
                <a:latin typeface="Verdana"/>
                <a:cs typeface="Verdana"/>
              </a:rPr>
              <a:t>Kuresh Chandra Tripathy</a:t>
            </a:r>
          </a:p>
          <a:p>
            <a:pPr marL="12700" marR="5080" indent="267970">
              <a:lnSpc>
                <a:spcPct val="100000"/>
              </a:lnSpc>
              <a:spcBef>
                <a:spcPts val="100"/>
              </a:spcBef>
            </a:pPr>
            <a:r>
              <a:rPr lang="en-US" sz="1800" b="1" spc="-65" dirty="0">
                <a:solidFill>
                  <a:srgbClr val="124F5C"/>
                </a:solidFill>
                <a:latin typeface="Verdana"/>
                <a:cs typeface="Verdana"/>
              </a:rPr>
              <a:t>2) </a:t>
            </a:r>
            <a:r>
              <a:rPr lang="en-US" sz="1800" b="1" spc="-65" dirty="0" smtClean="0">
                <a:solidFill>
                  <a:srgbClr val="124F5C"/>
                </a:solidFill>
                <a:latin typeface="Verdana"/>
                <a:cs typeface="Verdana"/>
              </a:rPr>
              <a:t>N </a:t>
            </a:r>
            <a:r>
              <a:rPr lang="en-US" sz="1800" b="1" spc="-65" dirty="0" err="1" smtClean="0">
                <a:solidFill>
                  <a:srgbClr val="124F5C"/>
                </a:solidFill>
                <a:latin typeface="Verdana"/>
                <a:cs typeface="Verdana"/>
              </a:rPr>
              <a:t>Santosh</a:t>
            </a:r>
            <a:r>
              <a:rPr lang="en-US" sz="1800" b="1" spc="-65" dirty="0" smtClean="0">
                <a:solidFill>
                  <a:srgbClr val="124F5C"/>
                </a:solidFill>
                <a:latin typeface="Verdana"/>
                <a:cs typeface="Verdana"/>
              </a:rPr>
              <a:t> Ku</a:t>
            </a:r>
            <a:r>
              <a:rPr lang="en-US" sz="1800" b="1" spc="-65" dirty="0" smtClean="0">
                <a:solidFill>
                  <a:srgbClr val="124F5C"/>
                </a:solidFill>
                <a:latin typeface="Verdana"/>
                <a:cs typeface="Verdana"/>
              </a:rPr>
              <a:t>mar</a:t>
            </a:r>
            <a:r>
              <a:rPr lang="en-US" b="1" spc="-65" dirty="0" smtClean="0">
                <a:solidFill>
                  <a:srgbClr val="124F5C"/>
                </a:solidFill>
                <a:latin typeface="Verdana"/>
                <a:cs typeface="Verdana"/>
              </a:rPr>
              <a:t> </a:t>
            </a:r>
            <a:r>
              <a:rPr lang="en-US" b="1" spc="-65" dirty="0">
                <a:solidFill>
                  <a:srgbClr val="124F5C"/>
                </a:solidFill>
                <a:latin typeface="Verdana"/>
                <a:cs typeface="Verdana"/>
              </a:rPr>
              <a:t>Choudhury</a:t>
            </a:r>
            <a:endParaRPr sz="1800" dirty="0">
              <a:latin typeface="Verdana"/>
              <a:cs typeface="Verdana"/>
            </a:endParaRPr>
          </a:p>
        </p:txBody>
      </p:sp>
      <p:pic>
        <p:nvPicPr>
          <p:cNvPr id="6" name="Picture 5" descr="resort-4471852_960_720.jpg"/>
          <p:cNvPicPr>
            <a:picLocks noChangeAspect="1"/>
          </p:cNvPicPr>
          <p:nvPr/>
        </p:nvPicPr>
        <p:blipFill>
          <a:blip r:embed="rId2"/>
          <a:stretch>
            <a:fillRect/>
          </a:stretch>
        </p:blipFill>
        <p:spPr>
          <a:xfrm>
            <a:off x="0" y="2495550"/>
            <a:ext cx="9144000" cy="2647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C991184-1F80-4B4C-8716-ECD6C1C8086E}"/>
              </a:ext>
            </a:extLst>
          </p:cNvPr>
          <p:cNvSpPr txBox="1"/>
          <p:nvPr/>
        </p:nvSpPr>
        <p:spPr>
          <a:xfrm>
            <a:off x="609600" y="285750"/>
            <a:ext cx="5867400" cy="861774"/>
          </a:xfrm>
          <a:prstGeom prst="rect">
            <a:avLst/>
          </a:prstGeom>
          <a:noFill/>
        </p:spPr>
        <p:txBody>
          <a:bodyPr wrap="square" rtlCol="0">
            <a:spAutoFit/>
          </a:bodyPr>
          <a:lstStyle/>
          <a:p>
            <a:r>
              <a:rPr lang="en-US" sz="2500" b="1" spc="-5" dirty="0">
                <a:solidFill>
                  <a:srgbClr val="CC0000"/>
                </a:solidFill>
                <a:latin typeface="Arial"/>
                <a:ea typeface="+mj-ea"/>
                <a:cs typeface="Arial"/>
              </a:rPr>
              <a:t>Frequency Distribution Tables</a:t>
            </a:r>
          </a:p>
          <a:p>
            <a:endParaRPr lang="en-US" sz="2500" b="1" spc="-5" dirty="0">
              <a:solidFill>
                <a:srgbClr val="CC0000"/>
              </a:solidFill>
              <a:latin typeface="Arial"/>
              <a:ea typeface="+mj-ea"/>
              <a:cs typeface="Arial"/>
            </a:endParaRPr>
          </a:p>
        </p:txBody>
      </p:sp>
      <p:sp>
        <p:nvSpPr>
          <p:cNvPr id="5" name="TextBox 4">
            <a:extLst>
              <a:ext uri="{FF2B5EF4-FFF2-40B4-BE49-F238E27FC236}">
                <a16:creationId xmlns:a16="http://schemas.microsoft.com/office/drawing/2014/main" xmlns="" id="{06AB3E3D-23C8-4874-B551-5ACBB8C36E00}"/>
              </a:ext>
            </a:extLst>
          </p:cNvPr>
          <p:cNvSpPr txBox="1"/>
          <p:nvPr/>
        </p:nvSpPr>
        <p:spPr>
          <a:xfrm>
            <a:off x="609600" y="895350"/>
            <a:ext cx="5791200" cy="22701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spc="-5" dirty="0"/>
              <a:t> Frequency Distribution Tables </a:t>
            </a:r>
            <a:r>
              <a:rPr lang="en-US" sz="1600" spc="-5" dirty="0"/>
              <a:t>it show a data occurs how many number of times. </a:t>
            </a:r>
          </a:p>
          <a:p>
            <a:pPr marL="285750" indent="-285750">
              <a:lnSpc>
                <a:spcPct val="150000"/>
              </a:lnSpc>
              <a:buFont typeface="Wingdings" panose="05000000000000000000" pitchFamily="2" charset="2"/>
              <a:buChar char="Ø"/>
            </a:pPr>
            <a:r>
              <a:rPr lang="en-US" sz="1600" spc="-5" dirty="0"/>
              <a:t>Here in this example we can clearly see that, this table show the heights of some sample data with different frequency.</a:t>
            </a:r>
          </a:p>
          <a:p>
            <a:pPr marL="285750" indent="-285750">
              <a:lnSpc>
                <a:spcPct val="150000"/>
              </a:lnSpc>
              <a:buFont typeface="Wingdings" panose="05000000000000000000" pitchFamily="2" charset="2"/>
              <a:buChar char="Ø"/>
            </a:pPr>
            <a:r>
              <a:rPr lang="en-US" sz="1600" spc="-5" dirty="0"/>
              <a:t>So it is easy to understand the occurrence of any values in the FDT (Frequency Distribution Tables ).</a:t>
            </a:r>
          </a:p>
        </p:txBody>
      </p:sp>
      <p:sp>
        <p:nvSpPr>
          <p:cNvPr id="8" name="TextBox 7">
            <a:extLst>
              <a:ext uri="{FF2B5EF4-FFF2-40B4-BE49-F238E27FC236}">
                <a16:creationId xmlns:a16="http://schemas.microsoft.com/office/drawing/2014/main" xmlns="" id="{62F39E80-ED4F-4133-9EB7-6EACFA2664D0}"/>
              </a:ext>
            </a:extLst>
          </p:cNvPr>
          <p:cNvSpPr txBox="1"/>
          <p:nvPr/>
        </p:nvSpPr>
        <p:spPr>
          <a:xfrm>
            <a:off x="609600" y="2975580"/>
            <a:ext cx="4495800" cy="338554"/>
          </a:xfrm>
          <a:prstGeom prst="rect">
            <a:avLst/>
          </a:prstGeom>
          <a:noFill/>
        </p:spPr>
        <p:txBody>
          <a:bodyPr wrap="square" rtlCol="0">
            <a:spAutoFit/>
          </a:bodyPr>
          <a:lstStyle/>
          <a:p>
            <a:pPr marL="285750" indent="-285750">
              <a:buFont typeface="Wingdings" panose="05000000000000000000" pitchFamily="2" charset="2"/>
              <a:buChar char="Ø"/>
            </a:pPr>
            <a:endParaRPr lang="en-US" sz="1600" spc="-5" dirty="0"/>
          </a:p>
        </p:txBody>
      </p:sp>
      <p:pic>
        <p:nvPicPr>
          <p:cNvPr id="2" name="Picture 1">
            <a:extLst>
              <a:ext uri="{FF2B5EF4-FFF2-40B4-BE49-F238E27FC236}">
                <a16:creationId xmlns:a16="http://schemas.microsoft.com/office/drawing/2014/main" xmlns="" id="{75A4FCCC-26F8-44CF-836A-698A5140E5D5}"/>
              </a:ext>
            </a:extLst>
          </p:cNvPr>
          <p:cNvPicPr>
            <a:picLocks noChangeAspect="1"/>
          </p:cNvPicPr>
          <p:nvPr/>
        </p:nvPicPr>
        <p:blipFill>
          <a:blip r:embed="rId2"/>
          <a:stretch>
            <a:fillRect/>
          </a:stretch>
        </p:blipFill>
        <p:spPr>
          <a:xfrm>
            <a:off x="6372726" y="2803725"/>
            <a:ext cx="2286000" cy="2054025"/>
          </a:xfrm>
          <a:prstGeom prst="rect">
            <a:avLst/>
          </a:prstGeom>
        </p:spPr>
      </p:pic>
    </p:spTree>
    <p:extLst>
      <p:ext uri="{BB962C8B-B14F-4D97-AF65-F5344CB8AC3E}">
        <p14:creationId xmlns:p14="http://schemas.microsoft.com/office/powerpoint/2010/main" xmlns="" val="26852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4A1B596-5AA3-4434-8D55-8F24A619E9BE}"/>
              </a:ext>
            </a:extLst>
          </p:cNvPr>
          <p:cNvPicPr>
            <a:picLocks noChangeAspect="1"/>
          </p:cNvPicPr>
          <p:nvPr/>
        </p:nvPicPr>
        <p:blipFill rotWithShape="1">
          <a:blip r:embed="rId2"/>
          <a:srcRect l="4075" t="7650" r="7870" b="6135"/>
          <a:stretch/>
        </p:blipFill>
        <p:spPr>
          <a:xfrm>
            <a:off x="4855243" y="1675834"/>
            <a:ext cx="4038600" cy="3276600"/>
          </a:xfrm>
          <a:prstGeom prst="rect">
            <a:avLst/>
          </a:prstGeom>
        </p:spPr>
      </p:pic>
      <p:sp>
        <p:nvSpPr>
          <p:cNvPr id="4" name="TextBox 3">
            <a:extLst>
              <a:ext uri="{FF2B5EF4-FFF2-40B4-BE49-F238E27FC236}">
                <a16:creationId xmlns:a16="http://schemas.microsoft.com/office/drawing/2014/main" xmlns="" id="{EC991184-1F80-4B4C-8716-ECD6C1C8086E}"/>
              </a:ext>
            </a:extLst>
          </p:cNvPr>
          <p:cNvSpPr txBox="1"/>
          <p:nvPr/>
        </p:nvSpPr>
        <p:spPr>
          <a:xfrm>
            <a:off x="609600" y="285750"/>
            <a:ext cx="5867400" cy="477054"/>
          </a:xfrm>
          <a:prstGeom prst="rect">
            <a:avLst/>
          </a:prstGeom>
          <a:noFill/>
        </p:spPr>
        <p:txBody>
          <a:bodyPr wrap="square" rtlCol="0">
            <a:spAutoFit/>
          </a:bodyPr>
          <a:lstStyle/>
          <a:p>
            <a:r>
              <a:rPr lang="en-US" sz="2500" b="1" spc="-5" dirty="0">
                <a:solidFill>
                  <a:srgbClr val="CC0000"/>
                </a:solidFill>
                <a:latin typeface="Arial"/>
                <a:ea typeface="+mj-ea"/>
                <a:cs typeface="Arial"/>
              </a:rPr>
              <a:t>Pie Charts</a:t>
            </a:r>
          </a:p>
        </p:txBody>
      </p:sp>
      <p:sp>
        <p:nvSpPr>
          <p:cNvPr id="5" name="TextBox 4">
            <a:extLst>
              <a:ext uri="{FF2B5EF4-FFF2-40B4-BE49-F238E27FC236}">
                <a16:creationId xmlns:a16="http://schemas.microsoft.com/office/drawing/2014/main" xmlns="" id="{06AB3E3D-23C8-4874-B551-5ACBB8C36E00}"/>
              </a:ext>
            </a:extLst>
          </p:cNvPr>
          <p:cNvSpPr txBox="1"/>
          <p:nvPr/>
        </p:nvSpPr>
        <p:spPr>
          <a:xfrm>
            <a:off x="609600" y="895350"/>
            <a:ext cx="5181600" cy="22701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spc="-5" dirty="0"/>
              <a:t> Pie Charts </a:t>
            </a:r>
            <a:r>
              <a:rPr lang="en-US" sz="1600" spc="-5" dirty="0"/>
              <a:t>is a pictorial representation of a statistical data in a circular graph.</a:t>
            </a:r>
          </a:p>
          <a:p>
            <a:pPr marL="285750" indent="-285750">
              <a:lnSpc>
                <a:spcPct val="150000"/>
              </a:lnSpc>
              <a:buFont typeface="Wingdings" panose="05000000000000000000" pitchFamily="2" charset="2"/>
              <a:buChar char="Ø"/>
            </a:pPr>
            <a:r>
              <a:rPr lang="en-US" sz="1600" spc="-5" dirty="0"/>
              <a:t>Mostly it divided whole circle unit to different segment of circle. </a:t>
            </a:r>
          </a:p>
          <a:p>
            <a:pPr marL="285750" indent="-285750">
              <a:lnSpc>
                <a:spcPct val="150000"/>
              </a:lnSpc>
              <a:buFont typeface="Wingdings" panose="05000000000000000000" pitchFamily="2" charset="2"/>
              <a:buChar char="Ø"/>
            </a:pPr>
            <a:r>
              <a:rPr lang="en-US" sz="1600" spc="-5" dirty="0"/>
              <a:t>Each slices illustrate numerical proportion/ various type of proportion</a:t>
            </a:r>
          </a:p>
        </p:txBody>
      </p:sp>
      <p:sp>
        <p:nvSpPr>
          <p:cNvPr id="8" name="TextBox 7">
            <a:extLst>
              <a:ext uri="{FF2B5EF4-FFF2-40B4-BE49-F238E27FC236}">
                <a16:creationId xmlns:a16="http://schemas.microsoft.com/office/drawing/2014/main" xmlns="" id="{62F39E80-ED4F-4133-9EB7-6EACFA2664D0}"/>
              </a:ext>
            </a:extLst>
          </p:cNvPr>
          <p:cNvSpPr txBox="1"/>
          <p:nvPr/>
        </p:nvSpPr>
        <p:spPr>
          <a:xfrm>
            <a:off x="609600" y="2975580"/>
            <a:ext cx="4495800" cy="338554"/>
          </a:xfrm>
          <a:prstGeom prst="rect">
            <a:avLst/>
          </a:prstGeom>
          <a:noFill/>
        </p:spPr>
        <p:txBody>
          <a:bodyPr wrap="square" rtlCol="0">
            <a:spAutoFit/>
          </a:bodyPr>
          <a:lstStyle/>
          <a:p>
            <a:pPr marL="285750" indent="-285750">
              <a:buFont typeface="Wingdings" panose="05000000000000000000" pitchFamily="2" charset="2"/>
              <a:buChar char="Ø"/>
            </a:pPr>
            <a:endParaRPr lang="en-US" sz="1600" spc="-5" dirty="0"/>
          </a:p>
        </p:txBody>
      </p:sp>
    </p:spTree>
    <p:extLst>
      <p:ext uri="{BB962C8B-B14F-4D97-AF65-F5344CB8AC3E}">
        <p14:creationId xmlns:p14="http://schemas.microsoft.com/office/powerpoint/2010/main" xmlns="" val="114553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r Graph - Learn About Bar Charts and Bar Diagrams">
            <a:extLst>
              <a:ext uri="{FF2B5EF4-FFF2-40B4-BE49-F238E27FC236}">
                <a16:creationId xmlns:a16="http://schemas.microsoft.com/office/drawing/2014/main" xmlns="" id="{323A4D97-B1D0-4101-A4BD-D808D27A21D7}"/>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5942" t="7189" r="6407" b="9229"/>
          <a:stretch/>
        </p:blipFill>
        <p:spPr bwMode="auto">
          <a:xfrm>
            <a:off x="5458248" y="1733550"/>
            <a:ext cx="328961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TextBox 3">
            <a:extLst>
              <a:ext uri="{FF2B5EF4-FFF2-40B4-BE49-F238E27FC236}">
                <a16:creationId xmlns:a16="http://schemas.microsoft.com/office/drawing/2014/main" xmlns="" id="{EC991184-1F80-4B4C-8716-ECD6C1C8086E}"/>
              </a:ext>
            </a:extLst>
          </p:cNvPr>
          <p:cNvSpPr txBox="1"/>
          <p:nvPr/>
        </p:nvSpPr>
        <p:spPr>
          <a:xfrm>
            <a:off x="609600" y="285750"/>
            <a:ext cx="5867400" cy="477054"/>
          </a:xfrm>
          <a:prstGeom prst="rect">
            <a:avLst/>
          </a:prstGeom>
          <a:noFill/>
        </p:spPr>
        <p:txBody>
          <a:bodyPr wrap="square" rtlCol="0">
            <a:spAutoFit/>
          </a:bodyPr>
          <a:lstStyle/>
          <a:p>
            <a:r>
              <a:rPr lang="en-US" sz="2500" b="1" spc="-5" dirty="0">
                <a:solidFill>
                  <a:srgbClr val="CC0000"/>
                </a:solidFill>
                <a:latin typeface="Arial"/>
                <a:ea typeface="+mj-ea"/>
                <a:cs typeface="Arial"/>
              </a:rPr>
              <a:t>Bar Charts</a:t>
            </a:r>
          </a:p>
        </p:txBody>
      </p:sp>
      <p:sp>
        <p:nvSpPr>
          <p:cNvPr id="5" name="TextBox 4">
            <a:extLst>
              <a:ext uri="{FF2B5EF4-FFF2-40B4-BE49-F238E27FC236}">
                <a16:creationId xmlns:a16="http://schemas.microsoft.com/office/drawing/2014/main" xmlns="" id="{06AB3E3D-23C8-4874-B551-5ACBB8C36E00}"/>
              </a:ext>
            </a:extLst>
          </p:cNvPr>
          <p:cNvSpPr txBox="1"/>
          <p:nvPr/>
        </p:nvSpPr>
        <p:spPr>
          <a:xfrm>
            <a:off x="609600" y="895350"/>
            <a:ext cx="4495800" cy="19007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spc="-5" dirty="0"/>
              <a:t> A bar </a:t>
            </a:r>
            <a:r>
              <a:rPr lang="en-US" sz="1600" spc="-5" dirty="0"/>
              <a:t>chart provides a way of showing data values represented as vertical bars/horizontal bars. It is sometimes used to show trend data, and the comparison of multiple data sets side by side.</a:t>
            </a:r>
          </a:p>
        </p:txBody>
      </p:sp>
      <p:sp>
        <p:nvSpPr>
          <p:cNvPr id="8" name="TextBox 7">
            <a:extLst>
              <a:ext uri="{FF2B5EF4-FFF2-40B4-BE49-F238E27FC236}">
                <a16:creationId xmlns:a16="http://schemas.microsoft.com/office/drawing/2014/main" xmlns="" id="{62F39E80-ED4F-4133-9EB7-6EACFA2664D0}"/>
              </a:ext>
            </a:extLst>
          </p:cNvPr>
          <p:cNvSpPr txBox="1"/>
          <p:nvPr/>
        </p:nvSpPr>
        <p:spPr>
          <a:xfrm>
            <a:off x="609600" y="2975580"/>
            <a:ext cx="4800600" cy="1839221"/>
          </a:xfrm>
          <a:prstGeom prst="rect">
            <a:avLst/>
          </a:prstGeom>
          <a:noFill/>
        </p:spPr>
        <p:txBody>
          <a:bodyPr wrap="square" rtlCol="0">
            <a:spAutoFit/>
          </a:bodyPr>
          <a:lstStyle/>
          <a:p>
            <a:pPr marL="285750" indent="-285750">
              <a:buFont typeface="Wingdings" panose="05000000000000000000" pitchFamily="2" charset="2"/>
              <a:buChar char="q"/>
            </a:pPr>
            <a:r>
              <a:rPr lang="en-US" i="1" u="sng" spc="-5" dirty="0"/>
              <a:t>Bar chart </a:t>
            </a:r>
            <a:r>
              <a:rPr lang="en-US" b="1" i="1" u="sng" spc="-5" dirty="0"/>
              <a:t>vs</a:t>
            </a:r>
            <a:r>
              <a:rPr lang="en-US" i="1" u="sng" spc="-5" dirty="0"/>
              <a:t> Histogram</a:t>
            </a:r>
            <a:endParaRPr lang="en-US" sz="200" b="1" i="1" spc="-5" dirty="0"/>
          </a:p>
          <a:p>
            <a:pPr marL="288925">
              <a:lnSpc>
                <a:spcPct val="150000"/>
              </a:lnSpc>
            </a:pPr>
            <a:r>
              <a:rPr lang="en-US" sz="1600" spc="-5" dirty="0"/>
              <a:t>Unlike </a:t>
            </a:r>
            <a:r>
              <a:rPr lang="en-US" sz="1600" b="1" spc="-5" dirty="0"/>
              <a:t>histograms</a:t>
            </a:r>
            <a:r>
              <a:rPr lang="en-US" sz="1600" spc="-5" dirty="0"/>
              <a:t>, the </a:t>
            </a:r>
            <a:r>
              <a:rPr lang="en-US" sz="1600" b="1" spc="-5" dirty="0"/>
              <a:t>bars</a:t>
            </a:r>
            <a:r>
              <a:rPr lang="en-US" sz="1600" spc="-5" dirty="0"/>
              <a:t> in bar charts have                        spaces between them to emphasize that each bar represents a discrete value, whereas histograms are for continuous data.</a:t>
            </a:r>
          </a:p>
        </p:txBody>
      </p:sp>
    </p:spTree>
    <p:extLst>
      <p:ext uri="{BB962C8B-B14F-4D97-AF65-F5344CB8AC3E}">
        <p14:creationId xmlns:p14="http://schemas.microsoft.com/office/powerpoint/2010/main" xmlns="" val="147137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640" y="467994"/>
            <a:ext cx="2948305" cy="406400"/>
          </a:xfrm>
          <a:prstGeom prst="rect">
            <a:avLst/>
          </a:prstGeom>
        </p:spPr>
        <p:txBody>
          <a:bodyPr vert="horz" wrap="square" lIns="0" tIns="12065" rIns="0" bIns="0" rtlCol="0">
            <a:spAutoFit/>
          </a:bodyPr>
          <a:lstStyle/>
          <a:p>
            <a:pPr marL="12700">
              <a:lnSpc>
                <a:spcPct val="100000"/>
              </a:lnSpc>
              <a:spcBef>
                <a:spcPts val="95"/>
              </a:spcBef>
            </a:pPr>
            <a:r>
              <a:rPr lang="en-US" sz="2500" spc="-5" dirty="0"/>
              <a:t>Bivariate analysis</a:t>
            </a:r>
            <a:endParaRPr sz="2500" dirty="0"/>
          </a:p>
        </p:txBody>
      </p:sp>
      <p:sp>
        <p:nvSpPr>
          <p:cNvPr id="4" name="TextBox 3">
            <a:extLst>
              <a:ext uri="{FF2B5EF4-FFF2-40B4-BE49-F238E27FC236}">
                <a16:creationId xmlns:a16="http://schemas.microsoft.com/office/drawing/2014/main" xmlns="" id="{202EEE41-9F41-4468-BFD5-AD440FA2FCBB}"/>
              </a:ext>
            </a:extLst>
          </p:cNvPr>
          <p:cNvSpPr txBox="1"/>
          <p:nvPr/>
        </p:nvSpPr>
        <p:spPr>
          <a:xfrm>
            <a:off x="609600" y="851174"/>
            <a:ext cx="6400800" cy="2177776"/>
          </a:xfrm>
          <a:prstGeom prst="rect">
            <a:avLst/>
          </a:prstGeom>
          <a:noFill/>
        </p:spPr>
        <p:txBody>
          <a:bodyPr wrap="square" rtlCol="0">
            <a:spAutoFit/>
          </a:bodyPr>
          <a:lstStyle/>
          <a:p>
            <a:r>
              <a:rPr lang="en-US" sz="1600" dirty="0"/>
              <a:t>Q) What is </a:t>
            </a:r>
            <a:r>
              <a:rPr lang="en-US" sz="1600" spc="-5" dirty="0"/>
              <a:t>Bivariate analysis</a:t>
            </a:r>
            <a:r>
              <a:rPr lang="en-US" sz="1600" spc="-10" dirty="0"/>
              <a:t>?</a:t>
            </a:r>
          </a:p>
          <a:p>
            <a:endParaRPr lang="en-US" sz="100" dirty="0"/>
          </a:p>
          <a:p>
            <a:pPr marL="285750" indent="-285750">
              <a:lnSpc>
                <a:spcPct val="150000"/>
              </a:lnSpc>
              <a:buFont typeface="Wingdings" panose="05000000000000000000" pitchFamily="2" charset="2"/>
              <a:buChar char="Ø"/>
            </a:pPr>
            <a:r>
              <a:rPr lang="en-US" sz="1600" b="1" dirty="0"/>
              <a:t>Bivariate </a:t>
            </a:r>
            <a:r>
              <a:rPr lang="en-US" sz="1600" dirty="0"/>
              <a:t> is a type of data analysis consists of analysis of two variables (often denoted as X, Y), for the purpose of determining the empirical relationship between them.</a:t>
            </a:r>
          </a:p>
          <a:p>
            <a:pPr marL="285750" indent="-285750">
              <a:lnSpc>
                <a:spcPct val="150000"/>
              </a:lnSpc>
              <a:buFont typeface="Wingdings" panose="05000000000000000000" pitchFamily="2" charset="2"/>
              <a:buChar char="Ø"/>
            </a:pPr>
            <a:r>
              <a:rPr lang="en-US" sz="1600" dirty="0"/>
              <a:t>Empirical relationship  is nothing but a correlation that is supported by experiment and observation but not necessarily supported by theory.)</a:t>
            </a:r>
          </a:p>
        </p:txBody>
      </p:sp>
      <p:sp>
        <p:nvSpPr>
          <p:cNvPr id="6" name="TextBox 5">
            <a:extLst>
              <a:ext uri="{FF2B5EF4-FFF2-40B4-BE49-F238E27FC236}">
                <a16:creationId xmlns:a16="http://schemas.microsoft.com/office/drawing/2014/main" xmlns="" id="{1080E644-DD26-4D63-A3EE-5499D216BB3C}"/>
              </a:ext>
            </a:extLst>
          </p:cNvPr>
          <p:cNvSpPr txBox="1"/>
          <p:nvPr/>
        </p:nvSpPr>
        <p:spPr>
          <a:xfrm>
            <a:off x="609600" y="2973684"/>
            <a:ext cx="1752600" cy="1815882"/>
          </a:xfrm>
          <a:prstGeom prst="rect">
            <a:avLst/>
          </a:prstGeom>
          <a:noFill/>
        </p:spPr>
        <p:txBody>
          <a:bodyPr wrap="square" rtlCol="0">
            <a:spAutoFit/>
          </a:bodyPr>
          <a:lstStyle/>
          <a:p>
            <a:pPr>
              <a:lnSpc>
                <a:spcPct val="150000"/>
              </a:lnSpc>
            </a:pPr>
            <a:r>
              <a:rPr lang="en-US" sz="1600" dirty="0"/>
              <a:t>Example:-</a:t>
            </a:r>
          </a:p>
          <a:p>
            <a:pPr marL="342900" indent="-342900">
              <a:lnSpc>
                <a:spcPct val="150000"/>
              </a:lnSpc>
              <a:buFont typeface="+mj-lt"/>
              <a:buAutoNum type="arabicPeriod"/>
            </a:pPr>
            <a:r>
              <a:rPr lang="en-US" sz="1600" dirty="0"/>
              <a:t>Scatter plot</a:t>
            </a:r>
          </a:p>
          <a:p>
            <a:pPr marL="342900" indent="-342900">
              <a:lnSpc>
                <a:spcPct val="150000"/>
              </a:lnSpc>
              <a:buFont typeface="+mj-lt"/>
              <a:buAutoNum type="arabicPeriod"/>
            </a:pPr>
            <a:r>
              <a:rPr lang="en-US" sz="1600" dirty="0"/>
              <a:t>Box plot</a:t>
            </a:r>
          </a:p>
          <a:p>
            <a:pPr marL="342900" indent="-342900">
              <a:lnSpc>
                <a:spcPct val="150000"/>
              </a:lnSpc>
              <a:buFont typeface="+mj-lt"/>
              <a:buAutoNum type="arabicPeriod"/>
            </a:pPr>
            <a:r>
              <a:rPr lang="en-US" sz="1600" dirty="0"/>
              <a:t>Mosaic plot</a:t>
            </a:r>
          </a:p>
          <a:p>
            <a:endParaRPr lang="en-US" sz="1600" dirty="0"/>
          </a:p>
        </p:txBody>
      </p:sp>
      <p:pic>
        <p:nvPicPr>
          <p:cNvPr id="5" name="Picture 4">
            <a:extLst>
              <a:ext uri="{FF2B5EF4-FFF2-40B4-BE49-F238E27FC236}">
                <a16:creationId xmlns:a16="http://schemas.microsoft.com/office/drawing/2014/main" xmlns="" id="{5E38A1E7-638B-46FF-9F2B-1B36ABE20074}"/>
              </a:ext>
            </a:extLst>
          </p:cNvPr>
          <p:cNvPicPr>
            <a:picLocks noChangeAspect="1"/>
          </p:cNvPicPr>
          <p:nvPr/>
        </p:nvPicPr>
        <p:blipFill>
          <a:blip r:embed="rId2" cstate="print"/>
          <a:stretch>
            <a:fillRect/>
          </a:stretch>
        </p:blipFill>
        <p:spPr>
          <a:xfrm>
            <a:off x="2514600" y="3026383"/>
            <a:ext cx="1760616" cy="1760616"/>
          </a:xfrm>
          <a:prstGeom prst="rect">
            <a:avLst/>
          </a:prstGeom>
        </p:spPr>
      </p:pic>
      <p:pic>
        <p:nvPicPr>
          <p:cNvPr id="7" name="Picture 6">
            <a:extLst>
              <a:ext uri="{FF2B5EF4-FFF2-40B4-BE49-F238E27FC236}">
                <a16:creationId xmlns:a16="http://schemas.microsoft.com/office/drawing/2014/main" xmlns="" id="{40C68368-9E7B-46C0-8AB8-A763E1C338DD}"/>
              </a:ext>
            </a:extLst>
          </p:cNvPr>
          <p:cNvPicPr>
            <a:picLocks noChangeAspect="1"/>
          </p:cNvPicPr>
          <p:nvPr/>
        </p:nvPicPr>
        <p:blipFill>
          <a:blip r:embed="rId3"/>
          <a:stretch>
            <a:fillRect/>
          </a:stretch>
        </p:blipFill>
        <p:spPr>
          <a:xfrm>
            <a:off x="4543926" y="3023588"/>
            <a:ext cx="2205966" cy="1910362"/>
          </a:xfrm>
          <a:prstGeom prst="rect">
            <a:avLst/>
          </a:prstGeom>
        </p:spPr>
      </p:pic>
      <p:pic>
        <p:nvPicPr>
          <p:cNvPr id="8" name="Picture 7">
            <a:extLst>
              <a:ext uri="{FF2B5EF4-FFF2-40B4-BE49-F238E27FC236}">
                <a16:creationId xmlns:a16="http://schemas.microsoft.com/office/drawing/2014/main" xmlns="" id="{F2E97847-C847-4A7B-8253-A86FE21356AB}"/>
              </a:ext>
            </a:extLst>
          </p:cNvPr>
          <p:cNvPicPr>
            <a:picLocks noChangeAspect="1"/>
          </p:cNvPicPr>
          <p:nvPr/>
        </p:nvPicPr>
        <p:blipFill rotWithShape="1">
          <a:blip r:embed="rId4"/>
          <a:srcRect r="4068"/>
          <a:stretch/>
        </p:blipFill>
        <p:spPr>
          <a:xfrm>
            <a:off x="6934200" y="1482862"/>
            <a:ext cx="2089193" cy="2177776"/>
          </a:xfrm>
          <a:prstGeom prst="rect">
            <a:avLst/>
          </a:prstGeom>
        </p:spPr>
      </p:pic>
      <p:sp>
        <p:nvSpPr>
          <p:cNvPr id="10" name="TextBox 9">
            <a:extLst>
              <a:ext uri="{FF2B5EF4-FFF2-40B4-BE49-F238E27FC236}">
                <a16:creationId xmlns:a16="http://schemas.microsoft.com/office/drawing/2014/main" xmlns="" id="{C2276654-7537-4652-A1D6-A8EDA564AEF0}"/>
              </a:ext>
            </a:extLst>
          </p:cNvPr>
          <p:cNvSpPr txBox="1"/>
          <p:nvPr/>
        </p:nvSpPr>
        <p:spPr>
          <a:xfrm>
            <a:off x="2762459" y="4786999"/>
            <a:ext cx="1264898" cy="646331"/>
          </a:xfrm>
          <a:prstGeom prst="rect">
            <a:avLst/>
          </a:prstGeom>
          <a:noFill/>
        </p:spPr>
        <p:txBody>
          <a:bodyPr wrap="none" rtlCol="0">
            <a:spAutoFit/>
          </a:bodyPr>
          <a:lstStyle/>
          <a:p>
            <a:r>
              <a:rPr lang="en-US" dirty="0"/>
              <a:t>Scatter plot</a:t>
            </a:r>
          </a:p>
          <a:p>
            <a:endParaRPr lang="en-US" dirty="0"/>
          </a:p>
        </p:txBody>
      </p:sp>
      <p:sp>
        <p:nvSpPr>
          <p:cNvPr id="11" name="TextBox 10">
            <a:extLst>
              <a:ext uri="{FF2B5EF4-FFF2-40B4-BE49-F238E27FC236}">
                <a16:creationId xmlns:a16="http://schemas.microsoft.com/office/drawing/2014/main" xmlns="" id="{7E10C7A7-F714-4760-9E1F-4DEED3BC827E}"/>
              </a:ext>
            </a:extLst>
          </p:cNvPr>
          <p:cNvSpPr txBox="1"/>
          <p:nvPr/>
        </p:nvSpPr>
        <p:spPr>
          <a:xfrm>
            <a:off x="5192044" y="4786998"/>
            <a:ext cx="1281120" cy="369332"/>
          </a:xfrm>
          <a:prstGeom prst="rect">
            <a:avLst/>
          </a:prstGeom>
          <a:noFill/>
        </p:spPr>
        <p:txBody>
          <a:bodyPr wrap="none" rtlCol="0">
            <a:spAutoFit/>
          </a:bodyPr>
          <a:lstStyle/>
          <a:p>
            <a:r>
              <a:rPr lang="en-US" dirty="0"/>
              <a:t>Mosaic plot</a:t>
            </a:r>
          </a:p>
        </p:txBody>
      </p:sp>
      <p:sp>
        <p:nvSpPr>
          <p:cNvPr id="12" name="TextBox 11">
            <a:extLst>
              <a:ext uri="{FF2B5EF4-FFF2-40B4-BE49-F238E27FC236}">
                <a16:creationId xmlns:a16="http://schemas.microsoft.com/office/drawing/2014/main" xmlns="" id="{E6E07697-DABD-4511-9DFB-6FFF993504B8}"/>
              </a:ext>
            </a:extLst>
          </p:cNvPr>
          <p:cNvSpPr txBox="1"/>
          <p:nvPr/>
        </p:nvSpPr>
        <p:spPr>
          <a:xfrm>
            <a:off x="7696200" y="3639613"/>
            <a:ext cx="952825" cy="369332"/>
          </a:xfrm>
          <a:prstGeom prst="rect">
            <a:avLst/>
          </a:prstGeom>
          <a:noFill/>
        </p:spPr>
        <p:txBody>
          <a:bodyPr wrap="none" rtlCol="0">
            <a:spAutoFit/>
          </a:bodyPr>
          <a:lstStyle/>
          <a:p>
            <a:r>
              <a:rPr lang="en-US" dirty="0"/>
              <a:t>Box plot</a:t>
            </a:r>
          </a:p>
        </p:txBody>
      </p:sp>
    </p:spTree>
    <p:extLst>
      <p:ext uri="{BB962C8B-B14F-4D97-AF65-F5344CB8AC3E}">
        <p14:creationId xmlns:p14="http://schemas.microsoft.com/office/powerpoint/2010/main" xmlns="" val="178578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C991184-1F80-4B4C-8716-ECD6C1C8086E}"/>
              </a:ext>
            </a:extLst>
          </p:cNvPr>
          <p:cNvSpPr txBox="1"/>
          <p:nvPr/>
        </p:nvSpPr>
        <p:spPr>
          <a:xfrm>
            <a:off x="609600" y="285750"/>
            <a:ext cx="5867400" cy="477054"/>
          </a:xfrm>
          <a:prstGeom prst="rect">
            <a:avLst/>
          </a:prstGeom>
          <a:noFill/>
        </p:spPr>
        <p:txBody>
          <a:bodyPr wrap="square" rtlCol="0">
            <a:spAutoFit/>
          </a:bodyPr>
          <a:lstStyle/>
          <a:p>
            <a:r>
              <a:rPr lang="en-US" sz="2500" b="1" spc="-5" dirty="0">
                <a:solidFill>
                  <a:srgbClr val="CC0000"/>
                </a:solidFill>
                <a:latin typeface="Arial"/>
                <a:ea typeface="+mj-ea"/>
                <a:cs typeface="Arial"/>
              </a:rPr>
              <a:t>Scatter plot</a:t>
            </a:r>
          </a:p>
        </p:txBody>
      </p:sp>
      <p:sp>
        <p:nvSpPr>
          <p:cNvPr id="5" name="TextBox 4">
            <a:extLst>
              <a:ext uri="{FF2B5EF4-FFF2-40B4-BE49-F238E27FC236}">
                <a16:creationId xmlns:a16="http://schemas.microsoft.com/office/drawing/2014/main" xmlns="" id="{06AB3E3D-23C8-4874-B551-5ACBB8C36E00}"/>
              </a:ext>
            </a:extLst>
          </p:cNvPr>
          <p:cNvSpPr txBox="1"/>
          <p:nvPr/>
        </p:nvSpPr>
        <p:spPr>
          <a:xfrm>
            <a:off x="609600" y="895350"/>
            <a:ext cx="4495800"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A </a:t>
            </a:r>
            <a:r>
              <a:rPr lang="en-US" b="1" dirty="0"/>
              <a:t>scatter plot </a:t>
            </a:r>
            <a:r>
              <a:rPr lang="en-US" dirty="0"/>
              <a:t>is a graphical representation of data visualization in which it shows the relationship between different variables. </a:t>
            </a:r>
          </a:p>
          <a:p>
            <a:pPr marL="285750" indent="-285750">
              <a:lnSpc>
                <a:spcPct val="150000"/>
              </a:lnSpc>
              <a:buFont typeface="Wingdings" panose="05000000000000000000" pitchFamily="2" charset="2"/>
              <a:buChar char="Ø"/>
            </a:pPr>
            <a:r>
              <a:rPr lang="en-US" dirty="0"/>
              <a:t>A scatter plot used dots to represent </a:t>
            </a:r>
            <a:r>
              <a:rPr lang="en-US" b="1" dirty="0"/>
              <a:t> </a:t>
            </a:r>
            <a:r>
              <a:rPr lang="en-US" dirty="0"/>
              <a:t>values for two different numeric variables.</a:t>
            </a:r>
          </a:p>
          <a:p>
            <a:pPr marL="285750" indent="-285750">
              <a:lnSpc>
                <a:spcPct val="150000"/>
              </a:lnSpc>
              <a:buFont typeface="Wingdings" panose="05000000000000000000" pitchFamily="2" charset="2"/>
              <a:buChar char="Ø"/>
            </a:pPr>
            <a:r>
              <a:rPr lang="en-US" dirty="0"/>
              <a:t>The position of each dot on the horizontal and vertical axis indicates values for an individual data point.</a:t>
            </a:r>
            <a:endParaRPr lang="en-US" sz="1600" spc="-5" dirty="0"/>
          </a:p>
        </p:txBody>
      </p:sp>
      <p:pic>
        <p:nvPicPr>
          <p:cNvPr id="2" name="Picture 1">
            <a:extLst>
              <a:ext uri="{FF2B5EF4-FFF2-40B4-BE49-F238E27FC236}">
                <a16:creationId xmlns:a16="http://schemas.microsoft.com/office/drawing/2014/main" xmlns="" id="{87A0B08E-6B02-4896-9FDB-DE91AE4A40B7}"/>
              </a:ext>
            </a:extLst>
          </p:cNvPr>
          <p:cNvPicPr>
            <a:picLocks noChangeAspect="1"/>
          </p:cNvPicPr>
          <p:nvPr/>
        </p:nvPicPr>
        <p:blipFill>
          <a:blip r:embed="rId2"/>
          <a:stretch>
            <a:fillRect/>
          </a:stretch>
        </p:blipFill>
        <p:spPr>
          <a:xfrm>
            <a:off x="4953000" y="2796127"/>
            <a:ext cx="2662238" cy="2289232"/>
          </a:xfrm>
          <a:prstGeom prst="rect">
            <a:avLst/>
          </a:prstGeom>
        </p:spPr>
      </p:pic>
      <p:pic>
        <p:nvPicPr>
          <p:cNvPr id="3" name="Picture 2">
            <a:extLst>
              <a:ext uri="{FF2B5EF4-FFF2-40B4-BE49-F238E27FC236}">
                <a16:creationId xmlns:a16="http://schemas.microsoft.com/office/drawing/2014/main" xmlns="" id="{EC87C636-2E6C-48C3-B9D1-866C48D67377}"/>
              </a:ext>
            </a:extLst>
          </p:cNvPr>
          <p:cNvPicPr>
            <a:picLocks noChangeAspect="1"/>
          </p:cNvPicPr>
          <p:nvPr/>
        </p:nvPicPr>
        <p:blipFill>
          <a:blip r:embed="rId3"/>
          <a:stretch>
            <a:fillRect/>
          </a:stretch>
        </p:blipFill>
        <p:spPr>
          <a:xfrm>
            <a:off x="6324600" y="561374"/>
            <a:ext cx="2662238" cy="2190750"/>
          </a:xfrm>
          <a:prstGeom prst="rect">
            <a:avLst/>
          </a:prstGeom>
        </p:spPr>
      </p:pic>
    </p:spTree>
    <p:extLst>
      <p:ext uri="{BB962C8B-B14F-4D97-AF65-F5344CB8AC3E}">
        <p14:creationId xmlns:p14="http://schemas.microsoft.com/office/powerpoint/2010/main" xmlns="" val="174033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C991184-1F80-4B4C-8716-ECD6C1C8086E}"/>
              </a:ext>
            </a:extLst>
          </p:cNvPr>
          <p:cNvSpPr txBox="1"/>
          <p:nvPr/>
        </p:nvSpPr>
        <p:spPr>
          <a:xfrm>
            <a:off x="609600" y="285750"/>
            <a:ext cx="5867400" cy="477054"/>
          </a:xfrm>
          <a:prstGeom prst="rect">
            <a:avLst/>
          </a:prstGeom>
          <a:noFill/>
        </p:spPr>
        <p:txBody>
          <a:bodyPr wrap="square" rtlCol="0">
            <a:spAutoFit/>
          </a:bodyPr>
          <a:lstStyle/>
          <a:p>
            <a:r>
              <a:rPr lang="en-US" sz="2500" b="1" spc="-5" dirty="0">
                <a:solidFill>
                  <a:srgbClr val="CC0000"/>
                </a:solidFill>
                <a:latin typeface="Arial"/>
                <a:ea typeface="+mj-ea"/>
                <a:cs typeface="Arial"/>
              </a:rPr>
              <a:t>Box plot</a:t>
            </a:r>
          </a:p>
        </p:txBody>
      </p:sp>
      <p:sp>
        <p:nvSpPr>
          <p:cNvPr id="5" name="TextBox 4">
            <a:extLst>
              <a:ext uri="{FF2B5EF4-FFF2-40B4-BE49-F238E27FC236}">
                <a16:creationId xmlns:a16="http://schemas.microsoft.com/office/drawing/2014/main" xmlns="" id="{06AB3E3D-23C8-4874-B551-5ACBB8C36E00}"/>
              </a:ext>
            </a:extLst>
          </p:cNvPr>
          <p:cNvSpPr txBox="1"/>
          <p:nvPr/>
        </p:nvSpPr>
        <p:spPr>
          <a:xfrm>
            <a:off x="609600" y="666750"/>
            <a:ext cx="4495800" cy="420249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A box </a:t>
            </a:r>
            <a:r>
              <a:rPr lang="en-US" dirty="0"/>
              <a:t>plot also know as box and whisker plot is a summary of five point data. </a:t>
            </a:r>
          </a:p>
          <a:p>
            <a:pPr marL="285750" indent="-285750">
              <a:lnSpc>
                <a:spcPct val="150000"/>
              </a:lnSpc>
              <a:buFont typeface="Wingdings" panose="05000000000000000000" pitchFamily="2" charset="2"/>
              <a:buChar char="Ø"/>
            </a:pPr>
            <a:r>
              <a:rPr lang="en-US" dirty="0"/>
              <a:t>These five-number summary are the minimum, first quartile, median, third quartile, and maximum. </a:t>
            </a:r>
          </a:p>
          <a:p>
            <a:pPr marL="285750" indent="-285750">
              <a:lnSpc>
                <a:spcPct val="150000"/>
              </a:lnSpc>
              <a:buFont typeface="Wingdings" panose="05000000000000000000" pitchFamily="2" charset="2"/>
              <a:buChar char="Ø"/>
            </a:pPr>
            <a:r>
              <a:rPr lang="en-US" dirty="0"/>
              <a:t>In a box plot, we draw a box from the first quartile to the third quartile. A vertical line goes through the box at the median. The whiskers go from each quartile to the minimum or maximum.</a:t>
            </a:r>
          </a:p>
        </p:txBody>
      </p:sp>
      <p:pic>
        <p:nvPicPr>
          <p:cNvPr id="1026" name="Picture 2" descr="Box Plot">
            <a:extLst>
              <a:ext uri="{FF2B5EF4-FFF2-40B4-BE49-F238E27FC236}">
                <a16:creationId xmlns:a16="http://schemas.microsoft.com/office/drawing/2014/main" xmlns="" id="{CA3AF884-8682-4CE9-B685-D2E383D6E3A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35891" y="132958"/>
            <a:ext cx="1993834" cy="2504322"/>
          </a:xfrm>
          <a:prstGeom prst="roundRect">
            <a:avLst>
              <a:gd name="adj" fmla="val 17718"/>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8802FE5F-855D-4C11-BECC-F9D6C13D1769}"/>
              </a:ext>
            </a:extLst>
          </p:cNvPr>
          <p:cNvPicPr>
            <a:picLocks noChangeAspect="1"/>
          </p:cNvPicPr>
          <p:nvPr/>
        </p:nvPicPr>
        <p:blipFill>
          <a:blip r:embed="rId3"/>
          <a:stretch>
            <a:fillRect/>
          </a:stretch>
        </p:blipFill>
        <p:spPr>
          <a:xfrm>
            <a:off x="5105400" y="2695879"/>
            <a:ext cx="3654817" cy="2314663"/>
          </a:xfrm>
          <a:prstGeom prst="hexagon">
            <a:avLst>
              <a:gd name="adj" fmla="val 0"/>
              <a:gd name="vf" fmla="val 115470"/>
            </a:avLst>
          </a:prstGeom>
        </p:spPr>
      </p:pic>
    </p:spTree>
    <p:extLst>
      <p:ext uri="{BB962C8B-B14F-4D97-AF65-F5344CB8AC3E}">
        <p14:creationId xmlns:p14="http://schemas.microsoft.com/office/powerpoint/2010/main" xmlns="" val="323215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C991184-1F80-4B4C-8716-ECD6C1C8086E}"/>
              </a:ext>
            </a:extLst>
          </p:cNvPr>
          <p:cNvSpPr txBox="1"/>
          <p:nvPr/>
        </p:nvSpPr>
        <p:spPr>
          <a:xfrm>
            <a:off x="609600" y="285750"/>
            <a:ext cx="5867400" cy="861774"/>
          </a:xfrm>
          <a:prstGeom prst="rect">
            <a:avLst/>
          </a:prstGeom>
          <a:noFill/>
        </p:spPr>
        <p:txBody>
          <a:bodyPr wrap="square" rtlCol="0">
            <a:spAutoFit/>
          </a:bodyPr>
          <a:lstStyle/>
          <a:p>
            <a:r>
              <a:rPr lang="en-US" sz="2500" b="1" spc="-5" dirty="0">
                <a:solidFill>
                  <a:srgbClr val="CC0000"/>
                </a:solidFill>
                <a:latin typeface="Arial"/>
                <a:ea typeface="+mj-ea"/>
                <a:cs typeface="Arial"/>
              </a:rPr>
              <a:t>Mosaic plot</a:t>
            </a:r>
          </a:p>
          <a:p>
            <a:endParaRPr lang="en-US" sz="2500" b="1" spc="-5" dirty="0">
              <a:solidFill>
                <a:srgbClr val="CC0000"/>
              </a:solidFill>
              <a:latin typeface="Arial"/>
              <a:ea typeface="+mj-ea"/>
              <a:cs typeface="Arial"/>
            </a:endParaRPr>
          </a:p>
        </p:txBody>
      </p:sp>
      <p:sp>
        <p:nvSpPr>
          <p:cNvPr id="5" name="TextBox 4">
            <a:extLst>
              <a:ext uri="{FF2B5EF4-FFF2-40B4-BE49-F238E27FC236}">
                <a16:creationId xmlns:a16="http://schemas.microsoft.com/office/drawing/2014/main" xmlns="" id="{06AB3E3D-23C8-4874-B551-5ACBB8C36E00}"/>
              </a:ext>
            </a:extLst>
          </p:cNvPr>
          <p:cNvSpPr txBox="1"/>
          <p:nvPr/>
        </p:nvSpPr>
        <p:spPr>
          <a:xfrm>
            <a:off x="609600" y="751481"/>
            <a:ext cx="4648200" cy="378885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A Mosaic plot</a:t>
            </a:r>
            <a:r>
              <a:rPr lang="en-US" dirty="0"/>
              <a:t> is a graphical visualization of data from two or more qualitative variables.</a:t>
            </a:r>
          </a:p>
          <a:p>
            <a:pPr marL="285750" indent="-285750">
              <a:lnSpc>
                <a:spcPct val="150000"/>
              </a:lnSpc>
              <a:buFont typeface="Wingdings" panose="05000000000000000000" pitchFamily="2" charset="2"/>
              <a:buChar char="Ø"/>
            </a:pPr>
            <a:r>
              <a:rPr lang="en-US" dirty="0"/>
              <a:t>It gives an overview of the data and makes it possible to recognize relationships between different variables.</a:t>
            </a:r>
          </a:p>
          <a:p>
            <a:pPr marL="285750" indent="-285750">
              <a:lnSpc>
                <a:spcPct val="150000"/>
              </a:lnSpc>
              <a:buFont typeface="Wingdings" panose="05000000000000000000" pitchFamily="2" charset="2"/>
              <a:buChar char="Ø"/>
            </a:pPr>
            <a:r>
              <a:rPr lang="en-US" dirty="0"/>
              <a:t>It show percentages of data in groups. </a:t>
            </a:r>
          </a:p>
          <a:p>
            <a:pPr marL="285750" indent="-285750">
              <a:lnSpc>
                <a:spcPct val="150000"/>
              </a:lnSpc>
              <a:buFont typeface="Wingdings" panose="05000000000000000000" pitchFamily="2" charset="2"/>
              <a:buChar char="Ø"/>
            </a:pPr>
            <a:r>
              <a:rPr lang="en-US" dirty="0"/>
              <a:t>Mosaic plots are used to show relationships and to provide a visual comparison of groups. </a:t>
            </a:r>
          </a:p>
        </p:txBody>
      </p:sp>
      <p:pic>
        <p:nvPicPr>
          <p:cNvPr id="2" name="Picture 1">
            <a:extLst>
              <a:ext uri="{FF2B5EF4-FFF2-40B4-BE49-F238E27FC236}">
                <a16:creationId xmlns:a16="http://schemas.microsoft.com/office/drawing/2014/main" xmlns="" id="{7C80C62D-CC68-4EC3-9EE1-01E417D21131}"/>
              </a:ext>
            </a:extLst>
          </p:cNvPr>
          <p:cNvPicPr>
            <a:picLocks noChangeAspect="1"/>
          </p:cNvPicPr>
          <p:nvPr/>
        </p:nvPicPr>
        <p:blipFill rotWithShape="1">
          <a:blip r:embed="rId2"/>
          <a:srcRect l="2143" r="3572"/>
          <a:stretch/>
        </p:blipFill>
        <p:spPr>
          <a:xfrm>
            <a:off x="5715000" y="438150"/>
            <a:ext cx="3352800" cy="2667000"/>
          </a:xfrm>
          <a:prstGeom prst="rect">
            <a:avLst/>
          </a:prstGeom>
        </p:spPr>
      </p:pic>
      <p:pic>
        <p:nvPicPr>
          <p:cNvPr id="3" name="Picture 2">
            <a:extLst>
              <a:ext uri="{FF2B5EF4-FFF2-40B4-BE49-F238E27FC236}">
                <a16:creationId xmlns:a16="http://schemas.microsoft.com/office/drawing/2014/main" xmlns="" id="{52EF52DA-D81A-412E-82E0-ABE7E1123B46}"/>
              </a:ext>
            </a:extLst>
          </p:cNvPr>
          <p:cNvPicPr>
            <a:picLocks noChangeAspect="1"/>
          </p:cNvPicPr>
          <p:nvPr/>
        </p:nvPicPr>
        <p:blipFill>
          <a:blip r:embed="rId3"/>
          <a:stretch>
            <a:fillRect/>
          </a:stretch>
        </p:blipFill>
        <p:spPr>
          <a:xfrm>
            <a:off x="5285874" y="3053877"/>
            <a:ext cx="2798625" cy="1945175"/>
          </a:xfrm>
          <a:prstGeom prst="rect">
            <a:avLst/>
          </a:prstGeom>
        </p:spPr>
      </p:pic>
    </p:spTree>
    <p:extLst>
      <p:ext uri="{BB962C8B-B14F-4D97-AF65-F5344CB8AC3E}">
        <p14:creationId xmlns:p14="http://schemas.microsoft.com/office/powerpoint/2010/main" xmlns="" val="145318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6BB6FA9A-CD7B-4F68-847A-4DB6A59F4111}"/>
              </a:ext>
            </a:extLst>
          </p:cNvPr>
          <p:cNvSpPr txBox="1"/>
          <p:nvPr/>
        </p:nvSpPr>
        <p:spPr>
          <a:xfrm>
            <a:off x="525206" y="300390"/>
            <a:ext cx="7239000" cy="477054"/>
          </a:xfrm>
          <a:prstGeom prst="rect">
            <a:avLst/>
          </a:prstGeom>
          <a:noFill/>
        </p:spPr>
        <p:txBody>
          <a:bodyPr wrap="square" rtlCol="0">
            <a:spAutoFit/>
          </a:bodyPr>
          <a:lstStyle/>
          <a:p>
            <a:r>
              <a:rPr lang="en-US" sz="2500" b="1" spc="-5" dirty="0">
                <a:solidFill>
                  <a:srgbClr val="CC0000"/>
                </a:solidFill>
                <a:latin typeface="Arial"/>
                <a:ea typeface="+mj-ea"/>
                <a:cs typeface="Arial"/>
              </a:rPr>
              <a:t>Important Libraries:-</a:t>
            </a:r>
          </a:p>
        </p:txBody>
      </p:sp>
      <p:pic>
        <p:nvPicPr>
          <p:cNvPr id="11" name="Picture 10">
            <a:extLst>
              <a:ext uri="{FF2B5EF4-FFF2-40B4-BE49-F238E27FC236}">
                <a16:creationId xmlns:a16="http://schemas.microsoft.com/office/drawing/2014/main" xmlns="" id="{F591A0A0-D1D8-4358-AC51-289FCA075CAA}"/>
              </a:ext>
            </a:extLst>
          </p:cNvPr>
          <p:cNvPicPr>
            <a:picLocks noChangeAspect="1"/>
          </p:cNvPicPr>
          <p:nvPr/>
        </p:nvPicPr>
        <p:blipFill>
          <a:blip r:embed="rId2" cstate="print"/>
          <a:stretch>
            <a:fillRect/>
          </a:stretch>
        </p:blipFill>
        <p:spPr>
          <a:xfrm>
            <a:off x="228600" y="819150"/>
            <a:ext cx="1747616" cy="1515979"/>
          </a:xfrm>
          <a:prstGeom prst="rect">
            <a:avLst/>
          </a:prstGeom>
        </p:spPr>
      </p:pic>
      <p:sp>
        <p:nvSpPr>
          <p:cNvPr id="2" name="TextBox 1">
            <a:extLst>
              <a:ext uri="{FF2B5EF4-FFF2-40B4-BE49-F238E27FC236}">
                <a16:creationId xmlns:a16="http://schemas.microsoft.com/office/drawing/2014/main" xmlns="" id="{DB08727B-A57F-4CDD-A9CB-BFEE4D1BD790}"/>
              </a:ext>
            </a:extLst>
          </p:cNvPr>
          <p:cNvSpPr txBox="1"/>
          <p:nvPr/>
        </p:nvSpPr>
        <p:spPr>
          <a:xfrm>
            <a:off x="2133600" y="819150"/>
            <a:ext cx="6477000" cy="2031325"/>
          </a:xfrm>
          <a:prstGeom prst="rect">
            <a:avLst/>
          </a:prstGeom>
          <a:noFill/>
          <a:ln w="28575">
            <a:solidFill>
              <a:schemeClr val="tx1"/>
            </a:solidFill>
          </a:ln>
        </p:spPr>
        <p:txBody>
          <a:bodyPr wrap="square" rtlCol="0">
            <a:spAutoFit/>
          </a:bodyPr>
          <a:lstStyle/>
          <a:p>
            <a:pPr marL="285750" indent="-285750">
              <a:buFont typeface="Wingdings" panose="05000000000000000000" pitchFamily="2" charset="2"/>
              <a:buChar char="Ø"/>
            </a:pPr>
            <a:r>
              <a:rPr lang="en-US" b="1" dirty="0"/>
              <a:t>Pandas</a:t>
            </a:r>
            <a:r>
              <a:rPr lang="en-US" dirty="0"/>
              <a:t> library is one of the most widely used tools for Data Science and Machine learning, it used for data cleaning and analysis.</a:t>
            </a:r>
          </a:p>
          <a:p>
            <a:pPr marL="285750" indent="-285750">
              <a:buFont typeface="Wingdings" panose="05000000000000000000" pitchFamily="2" charset="2"/>
              <a:buChar char="Ø"/>
            </a:pPr>
            <a:r>
              <a:rPr lang="en-US" dirty="0"/>
              <a:t>Handling data using pandas is very fast and effective by using pandas Series and data frame.</a:t>
            </a:r>
          </a:p>
          <a:p>
            <a:pPr marL="285750" indent="-285750">
              <a:buFont typeface="Wingdings" panose="05000000000000000000" pitchFamily="2" charset="2"/>
              <a:buChar char="Ø"/>
            </a:pPr>
            <a:r>
              <a:rPr lang="en-US" dirty="0"/>
              <a:t>It supports multiple file formats. It can read or load data in many formats like CSV, Excel, SQL, etc.,</a:t>
            </a:r>
          </a:p>
        </p:txBody>
      </p:sp>
      <p:pic>
        <p:nvPicPr>
          <p:cNvPr id="1026" name="Picture 2" descr="NumPy logo refresh · Issue #37 · numpy/numpy.org · GitHub">
            <a:extLst>
              <a:ext uri="{FF2B5EF4-FFF2-40B4-BE49-F238E27FC236}">
                <a16:creationId xmlns:a16="http://schemas.microsoft.com/office/drawing/2014/main" xmlns="" id="{5400436E-DE55-4920-A91C-B89A73539A7A}"/>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2929" t="18263" r="21388" b="11831"/>
          <a:stretch/>
        </p:blipFill>
        <p:spPr bwMode="auto">
          <a:xfrm>
            <a:off x="521195" y="2584784"/>
            <a:ext cx="1162423" cy="145933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a:extLst>
              <a:ext uri="{FF2B5EF4-FFF2-40B4-BE49-F238E27FC236}">
                <a16:creationId xmlns:a16="http://schemas.microsoft.com/office/drawing/2014/main" xmlns="" id="{F30DE68A-9D69-4680-B656-3B06C0DC61E1}"/>
              </a:ext>
            </a:extLst>
          </p:cNvPr>
          <p:cNvSpPr txBox="1"/>
          <p:nvPr/>
        </p:nvSpPr>
        <p:spPr>
          <a:xfrm>
            <a:off x="2133600" y="3039098"/>
            <a:ext cx="6477000" cy="1200329"/>
          </a:xfrm>
          <a:prstGeom prst="rect">
            <a:avLst/>
          </a:prstGeom>
          <a:noFill/>
          <a:ln w="28575">
            <a:solidFill>
              <a:schemeClr val="tx1"/>
            </a:solidFill>
          </a:ln>
        </p:spPr>
        <p:txBody>
          <a:bodyPr wrap="square" rtlCol="0">
            <a:spAutoFit/>
          </a:bodyPr>
          <a:lstStyle/>
          <a:p>
            <a:pPr marL="285750" indent="-285750">
              <a:buFont typeface="Wingdings" panose="05000000000000000000" pitchFamily="2" charset="2"/>
              <a:buChar char="Ø"/>
            </a:pPr>
            <a:r>
              <a:rPr lang="en-US" b="1" dirty="0" err="1"/>
              <a:t>Numpy</a:t>
            </a:r>
            <a:r>
              <a:rPr lang="en-US" dirty="0"/>
              <a:t> library is widely used mostly for the mathematical work like large, multi-dimensional arrays and matrices.</a:t>
            </a:r>
          </a:p>
          <a:p>
            <a:pPr marL="285750" indent="-285750">
              <a:buFont typeface="Wingdings" panose="05000000000000000000" pitchFamily="2" charset="2"/>
              <a:buChar char="Ø"/>
            </a:pPr>
            <a:r>
              <a:rPr lang="en-US" dirty="0"/>
              <a:t>Adds support for large collection of high-level mathematical functions to operate on these arrays.</a:t>
            </a:r>
          </a:p>
        </p:txBody>
      </p:sp>
      <p:sp>
        <p:nvSpPr>
          <p:cNvPr id="16" name="TextBox 15">
            <a:extLst>
              <a:ext uri="{FF2B5EF4-FFF2-40B4-BE49-F238E27FC236}">
                <a16:creationId xmlns:a16="http://schemas.microsoft.com/office/drawing/2014/main" xmlns="" id="{CE8DBC99-2656-45AA-911D-70E2E0D3B0EF}"/>
              </a:ext>
            </a:extLst>
          </p:cNvPr>
          <p:cNvSpPr txBox="1"/>
          <p:nvPr/>
        </p:nvSpPr>
        <p:spPr>
          <a:xfrm>
            <a:off x="2133600" y="4428050"/>
            <a:ext cx="6477000" cy="369332"/>
          </a:xfrm>
          <a:prstGeom prst="rect">
            <a:avLst/>
          </a:prstGeom>
          <a:noFill/>
          <a:ln w="28575">
            <a:solidFill>
              <a:schemeClr val="tx1"/>
            </a:solidFill>
          </a:ln>
        </p:spPr>
        <p:txBody>
          <a:bodyPr wrap="square" rtlCol="0">
            <a:spAutoFit/>
          </a:bodyPr>
          <a:lstStyle/>
          <a:p>
            <a:pPr marL="285750" indent="-285750">
              <a:buFont typeface="Wingdings" panose="05000000000000000000" pitchFamily="2" charset="2"/>
              <a:buChar char="Ø"/>
            </a:pPr>
            <a:r>
              <a:rPr lang="en-US" b="1" dirty="0"/>
              <a:t>Folium</a:t>
            </a:r>
            <a:r>
              <a:rPr lang="en-US" dirty="0"/>
              <a:t> library is used for graphical presenting map data</a:t>
            </a:r>
          </a:p>
        </p:txBody>
      </p:sp>
      <p:pic>
        <p:nvPicPr>
          <p:cNvPr id="17" name="Picture 16">
            <a:extLst>
              <a:ext uri="{FF2B5EF4-FFF2-40B4-BE49-F238E27FC236}">
                <a16:creationId xmlns:a16="http://schemas.microsoft.com/office/drawing/2014/main" xmlns="" id="{8699A425-6386-4F6C-BFC8-0D5419D806B9}"/>
              </a:ext>
            </a:extLst>
          </p:cNvPr>
          <p:cNvPicPr>
            <a:picLocks noChangeAspect="1"/>
          </p:cNvPicPr>
          <p:nvPr/>
        </p:nvPicPr>
        <p:blipFill rotWithShape="1">
          <a:blip r:embed="rId4"/>
          <a:srcRect l="23908" t="35153" r="23648" b="32995"/>
          <a:stretch/>
        </p:blipFill>
        <p:spPr>
          <a:xfrm>
            <a:off x="161684" y="4324350"/>
            <a:ext cx="1881447" cy="627149"/>
          </a:xfrm>
          <a:prstGeom prst="rect">
            <a:avLst/>
          </a:prstGeom>
        </p:spPr>
      </p:pic>
    </p:spTree>
    <p:extLst>
      <p:ext uri="{BB962C8B-B14F-4D97-AF65-F5344CB8AC3E}">
        <p14:creationId xmlns:p14="http://schemas.microsoft.com/office/powerpoint/2010/main" xmlns="" val="157876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6BB6FA9A-CD7B-4F68-847A-4DB6A59F4111}"/>
              </a:ext>
            </a:extLst>
          </p:cNvPr>
          <p:cNvSpPr txBox="1"/>
          <p:nvPr/>
        </p:nvSpPr>
        <p:spPr>
          <a:xfrm>
            <a:off x="533400" y="304806"/>
            <a:ext cx="7239000" cy="477054"/>
          </a:xfrm>
          <a:prstGeom prst="rect">
            <a:avLst/>
          </a:prstGeom>
          <a:noFill/>
        </p:spPr>
        <p:txBody>
          <a:bodyPr wrap="square" rtlCol="0">
            <a:spAutoFit/>
          </a:bodyPr>
          <a:lstStyle/>
          <a:p>
            <a:r>
              <a:rPr lang="en-US" sz="2500" b="1" spc="-5" dirty="0">
                <a:solidFill>
                  <a:srgbClr val="CC0000"/>
                </a:solidFill>
                <a:latin typeface="Arial"/>
                <a:ea typeface="+mj-ea"/>
                <a:cs typeface="Arial"/>
              </a:rPr>
              <a:t>Important Libraries:-</a:t>
            </a:r>
          </a:p>
        </p:txBody>
      </p:sp>
      <p:sp>
        <p:nvSpPr>
          <p:cNvPr id="2" name="TextBox 1">
            <a:extLst>
              <a:ext uri="{FF2B5EF4-FFF2-40B4-BE49-F238E27FC236}">
                <a16:creationId xmlns:a16="http://schemas.microsoft.com/office/drawing/2014/main" xmlns="" id="{DB08727B-A57F-4CDD-A9CB-BFEE4D1BD790}"/>
              </a:ext>
            </a:extLst>
          </p:cNvPr>
          <p:cNvSpPr txBox="1"/>
          <p:nvPr/>
        </p:nvSpPr>
        <p:spPr>
          <a:xfrm>
            <a:off x="2514600" y="865822"/>
            <a:ext cx="6019799" cy="1477328"/>
          </a:xfrm>
          <a:prstGeom prst="rect">
            <a:avLst/>
          </a:prstGeom>
          <a:noFill/>
          <a:ln w="28575">
            <a:solidFill>
              <a:schemeClr val="tx1"/>
            </a:solidFill>
          </a:ln>
        </p:spPr>
        <p:txBody>
          <a:bodyPr wrap="square" rtlCol="0">
            <a:spAutoFit/>
          </a:bodyPr>
          <a:lstStyle/>
          <a:p>
            <a:pPr marL="285750" indent="-285750">
              <a:buFont typeface="Wingdings" panose="05000000000000000000" pitchFamily="2" charset="2"/>
              <a:buChar char="Ø"/>
            </a:pPr>
            <a:r>
              <a:rPr lang="en-US" b="1" dirty="0"/>
              <a:t>Matplotlib</a:t>
            </a:r>
            <a:r>
              <a:rPr lang="en-US" dirty="0"/>
              <a:t> is a python libraries which is used to plot 2-d graphs and plots by using python.</a:t>
            </a:r>
          </a:p>
          <a:p>
            <a:pPr marL="285750" indent="-285750">
              <a:buFont typeface="Wingdings" panose="05000000000000000000" pitchFamily="2" charset="2"/>
              <a:buChar char="Ø"/>
            </a:pPr>
            <a:r>
              <a:rPr lang="en-US" dirty="0"/>
              <a:t>It has a module named </a:t>
            </a:r>
            <a:r>
              <a:rPr lang="en-US" dirty="0" err="1"/>
              <a:t>pyplot</a:t>
            </a:r>
            <a:r>
              <a:rPr lang="en-US" dirty="0"/>
              <a:t> which makes things easy for plotting by providing feature like controlling  line styles, font size and style, formatting axes etc. </a:t>
            </a:r>
          </a:p>
        </p:txBody>
      </p:sp>
      <p:pic>
        <p:nvPicPr>
          <p:cNvPr id="2050" name="Picture 2" descr="Matplotlib Tutorial - javatpoint">
            <a:extLst>
              <a:ext uri="{FF2B5EF4-FFF2-40B4-BE49-F238E27FC236}">
                <a16:creationId xmlns:a16="http://schemas.microsoft.com/office/drawing/2014/main" xmlns="" id="{F35C68E5-A87C-45E5-A217-9A48D289EEB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874846"/>
            <a:ext cx="1477328" cy="147732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01F1A1CC-3EC3-4109-A0CF-E4D02D93FD90}"/>
              </a:ext>
            </a:extLst>
          </p:cNvPr>
          <p:cNvSpPr txBox="1"/>
          <p:nvPr/>
        </p:nvSpPr>
        <p:spPr>
          <a:xfrm>
            <a:off x="2514600" y="2800351"/>
            <a:ext cx="6019799" cy="2031325"/>
          </a:xfrm>
          <a:prstGeom prst="rect">
            <a:avLst/>
          </a:prstGeom>
          <a:noFill/>
          <a:ln w="28575">
            <a:solidFill>
              <a:schemeClr val="tx1"/>
            </a:solidFill>
          </a:ln>
        </p:spPr>
        <p:txBody>
          <a:bodyPr wrap="square" rtlCol="0">
            <a:spAutoFit/>
          </a:bodyPr>
          <a:lstStyle/>
          <a:p>
            <a:pPr marL="285750" indent="-285750">
              <a:buFont typeface="Wingdings" panose="05000000000000000000" pitchFamily="2" charset="2"/>
              <a:buChar char="Ø"/>
            </a:pPr>
            <a:r>
              <a:rPr lang="en-US" b="1" dirty="0"/>
              <a:t>Seaborn </a:t>
            </a:r>
            <a:r>
              <a:rPr lang="en-US" dirty="0"/>
              <a:t>is one of the most advance than matplotlib Libraries which gives only basic 2-d graphs and plot where as seaborn give more faster and very attractive visualization of 2-d and 3-d graph and plot.</a:t>
            </a:r>
          </a:p>
          <a:p>
            <a:pPr marL="285750" indent="-285750">
              <a:buFont typeface="Wingdings" panose="05000000000000000000" pitchFamily="2" charset="2"/>
              <a:buChar char="Ø"/>
            </a:pPr>
            <a:r>
              <a:rPr lang="en-US" dirty="0"/>
              <a:t>Seaborn make visualization as central point of exploring and understanding data in data analysis. </a:t>
            </a:r>
          </a:p>
          <a:p>
            <a:pPr marL="285750" indent="-285750">
              <a:buFont typeface="Wingdings" panose="05000000000000000000" pitchFamily="2" charset="2"/>
              <a:buChar char="Ø"/>
            </a:pPr>
            <a:r>
              <a:rPr lang="en-US" dirty="0"/>
              <a:t>It is also closely integrated with panda library also.</a:t>
            </a:r>
          </a:p>
        </p:txBody>
      </p:sp>
      <p:pic>
        <p:nvPicPr>
          <p:cNvPr id="10" name="Graphic 9">
            <a:extLst>
              <a:ext uri="{FF2B5EF4-FFF2-40B4-BE49-F238E27FC236}">
                <a16:creationId xmlns:a16="http://schemas.microsoft.com/office/drawing/2014/main" xmlns="" id="{B838ABAA-55CA-4780-B500-8E3128C6E078}"/>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609600" y="2647950"/>
            <a:ext cx="1616828" cy="1946323"/>
          </a:xfrm>
          <a:prstGeom prst="rect">
            <a:avLst/>
          </a:prstGeom>
        </p:spPr>
      </p:pic>
    </p:spTree>
    <p:extLst>
      <p:ext uri="{BB962C8B-B14F-4D97-AF65-F5344CB8AC3E}">
        <p14:creationId xmlns:p14="http://schemas.microsoft.com/office/powerpoint/2010/main" xmlns="" val="237664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62000" y="971550"/>
            <a:ext cx="4190999" cy="2608406"/>
          </a:xfrm>
          <a:prstGeom prst="rect">
            <a:avLst/>
          </a:prstGeom>
        </p:spPr>
        <p:txBody>
          <a:bodyPr vert="horz" wrap="square" lIns="0" tIns="12700" rIns="0" bIns="0" rtlCol="0">
            <a:spAutoFit/>
          </a:bodyPr>
          <a:lstStyle/>
          <a:p>
            <a:pPr marL="299085" marR="5080" indent="-287020">
              <a:spcBef>
                <a:spcPts val="100"/>
              </a:spcBef>
              <a:buChar char="•"/>
              <a:tabLst>
                <a:tab pos="299085" algn="l"/>
                <a:tab pos="299720" algn="l"/>
              </a:tabLst>
            </a:pPr>
            <a:r>
              <a:rPr lang="en-US" dirty="0"/>
              <a:t>import pandas as pd</a:t>
            </a:r>
          </a:p>
          <a:p>
            <a:pPr marL="299085" marR="5080" indent="-287020">
              <a:spcBef>
                <a:spcPts val="100"/>
              </a:spcBef>
              <a:buChar char="•"/>
              <a:tabLst>
                <a:tab pos="299085" algn="l"/>
                <a:tab pos="299720" algn="l"/>
              </a:tabLst>
            </a:pPr>
            <a:r>
              <a:rPr lang="en-US" dirty="0"/>
              <a:t>import </a:t>
            </a:r>
            <a:r>
              <a:rPr lang="en-US" dirty="0" err="1"/>
              <a:t>numpy</a:t>
            </a:r>
            <a:r>
              <a:rPr lang="en-US" dirty="0"/>
              <a:t> as np</a:t>
            </a:r>
          </a:p>
          <a:p>
            <a:pPr marL="299085" marR="5080" indent="-287020">
              <a:spcBef>
                <a:spcPts val="100"/>
              </a:spcBef>
              <a:buChar char="•"/>
              <a:tabLst>
                <a:tab pos="299085" algn="l"/>
                <a:tab pos="299720" algn="l"/>
              </a:tabLst>
            </a:pPr>
            <a:r>
              <a:rPr lang="en-US" dirty="0"/>
              <a:t>import matplotlib</a:t>
            </a:r>
          </a:p>
          <a:p>
            <a:pPr marL="299085" marR="5080" indent="-287020">
              <a:spcBef>
                <a:spcPts val="100"/>
              </a:spcBef>
              <a:buChar char="•"/>
              <a:tabLst>
                <a:tab pos="299085" algn="l"/>
                <a:tab pos="299720" algn="l"/>
              </a:tabLst>
            </a:pPr>
            <a:r>
              <a:rPr lang="en-US" dirty="0"/>
              <a:t>import </a:t>
            </a:r>
            <a:r>
              <a:rPr lang="en-US" dirty="0" err="1"/>
              <a:t>matplotlib.pyplot</a:t>
            </a:r>
            <a:r>
              <a:rPr lang="en-US" dirty="0"/>
              <a:t> as </a:t>
            </a:r>
            <a:r>
              <a:rPr lang="en-US" dirty="0" err="1"/>
              <a:t>plt</a:t>
            </a:r>
            <a:endParaRPr lang="en-US" dirty="0"/>
          </a:p>
          <a:p>
            <a:pPr marL="299085" marR="5080" indent="-287020">
              <a:spcBef>
                <a:spcPts val="100"/>
              </a:spcBef>
              <a:buChar char="•"/>
              <a:tabLst>
                <a:tab pos="299085" algn="l"/>
                <a:tab pos="299720" algn="l"/>
              </a:tabLst>
            </a:pPr>
            <a:r>
              <a:rPr lang="en-US" dirty="0"/>
              <a:t>import seaborn as </a:t>
            </a:r>
            <a:r>
              <a:rPr lang="en-US" dirty="0" err="1"/>
              <a:t>sns</a:t>
            </a:r>
            <a:endParaRPr lang="en-US" dirty="0"/>
          </a:p>
          <a:p>
            <a:pPr marL="299085" marR="5080" indent="-287020">
              <a:spcBef>
                <a:spcPts val="100"/>
              </a:spcBef>
              <a:buChar char="•"/>
              <a:tabLst>
                <a:tab pos="299085" algn="l"/>
                <a:tab pos="299720" algn="l"/>
              </a:tabLst>
            </a:pPr>
            <a:r>
              <a:rPr lang="en-US" dirty="0"/>
              <a:t>from tabulate import tabulate</a:t>
            </a:r>
          </a:p>
          <a:p>
            <a:pPr marL="299085" marR="5080" indent="-287020">
              <a:spcBef>
                <a:spcPts val="100"/>
              </a:spcBef>
              <a:buChar char="•"/>
              <a:tabLst>
                <a:tab pos="299085" algn="l"/>
                <a:tab pos="299720" algn="l"/>
              </a:tabLst>
            </a:pPr>
            <a:r>
              <a:rPr lang="en-US" dirty="0"/>
              <a:t>import folium</a:t>
            </a:r>
          </a:p>
          <a:p>
            <a:pPr marL="299085" marR="5080" indent="-287020">
              <a:spcBef>
                <a:spcPts val="100"/>
              </a:spcBef>
              <a:buChar char="•"/>
              <a:tabLst>
                <a:tab pos="299085" algn="l"/>
                <a:tab pos="299720" algn="l"/>
              </a:tabLst>
            </a:pPr>
            <a:r>
              <a:rPr lang="en-US" dirty="0"/>
              <a:t>import </a:t>
            </a:r>
            <a:r>
              <a:rPr lang="en-US" dirty="0" err="1"/>
              <a:t>plotly.express</a:t>
            </a:r>
            <a:r>
              <a:rPr lang="en-US" dirty="0"/>
              <a:t> as px</a:t>
            </a:r>
          </a:p>
          <a:p>
            <a:pPr marL="299085" marR="5080" indent="-287020">
              <a:spcBef>
                <a:spcPts val="100"/>
              </a:spcBef>
              <a:buChar char="•"/>
              <a:tabLst>
                <a:tab pos="299085" algn="l"/>
                <a:tab pos="299720" algn="l"/>
              </a:tabLst>
            </a:pPr>
            <a:r>
              <a:rPr lang="en-US" dirty="0"/>
              <a:t>%matplotlib inline  (It’s a magic function</a:t>
            </a:r>
            <a:endParaRPr dirty="0"/>
          </a:p>
        </p:txBody>
      </p:sp>
      <p:sp>
        <p:nvSpPr>
          <p:cNvPr id="9" name="TextBox 8">
            <a:extLst>
              <a:ext uri="{FF2B5EF4-FFF2-40B4-BE49-F238E27FC236}">
                <a16:creationId xmlns:a16="http://schemas.microsoft.com/office/drawing/2014/main" xmlns="" id="{6BB6FA9A-CD7B-4F68-847A-4DB6A59F4111}"/>
              </a:ext>
            </a:extLst>
          </p:cNvPr>
          <p:cNvSpPr txBox="1"/>
          <p:nvPr/>
        </p:nvSpPr>
        <p:spPr>
          <a:xfrm>
            <a:off x="952500" y="292368"/>
            <a:ext cx="7239000" cy="477054"/>
          </a:xfrm>
          <a:prstGeom prst="rect">
            <a:avLst/>
          </a:prstGeom>
          <a:noFill/>
        </p:spPr>
        <p:txBody>
          <a:bodyPr wrap="square" rtlCol="0">
            <a:spAutoFit/>
          </a:bodyPr>
          <a:lstStyle/>
          <a:p>
            <a:r>
              <a:rPr lang="en-US" sz="2500" b="1" spc="-5" dirty="0">
                <a:solidFill>
                  <a:srgbClr val="CC0000"/>
                </a:solidFill>
                <a:latin typeface="Arial"/>
                <a:ea typeface="+mj-ea"/>
                <a:cs typeface="Arial"/>
              </a:rPr>
              <a:t>Important Libraries we import for our project </a:t>
            </a:r>
          </a:p>
        </p:txBody>
      </p:sp>
      <p:pic>
        <p:nvPicPr>
          <p:cNvPr id="11" name="Picture 10">
            <a:extLst>
              <a:ext uri="{FF2B5EF4-FFF2-40B4-BE49-F238E27FC236}">
                <a16:creationId xmlns:a16="http://schemas.microsoft.com/office/drawing/2014/main" xmlns="" id="{F591A0A0-D1D8-4358-AC51-289FCA075CAA}"/>
              </a:ext>
            </a:extLst>
          </p:cNvPr>
          <p:cNvPicPr>
            <a:picLocks noChangeAspect="1"/>
          </p:cNvPicPr>
          <p:nvPr/>
        </p:nvPicPr>
        <p:blipFill>
          <a:blip r:embed="rId2" cstate="print"/>
          <a:stretch>
            <a:fillRect/>
          </a:stretch>
        </p:blipFill>
        <p:spPr>
          <a:xfrm>
            <a:off x="4191000" y="971550"/>
            <a:ext cx="1747616" cy="1515979"/>
          </a:xfrm>
          <a:prstGeom prst="rect">
            <a:avLst/>
          </a:prstGeom>
        </p:spPr>
      </p:pic>
      <p:pic>
        <p:nvPicPr>
          <p:cNvPr id="12" name="Picture 11">
            <a:extLst>
              <a:ext uri="{FF2B5EF4-FFF2-40B4-BE49-F238E27FC236}">
                <a16:creationId xmlns:a16="http://schemas.microsoft.com/office/drawing/2014/main" xmlns="" id="{54DBFEAF-46D3-4613-99A8-62D95A3E06A8}"/>
              </a:ext>
            </a:extLst>
          </p:cNvPr>
          <p:cNvPicPr>
            <a:picLocks noChangeAspect="1"/>
          </p:cNvPicPr>
          <p:nvPr/>
        </p:nvPicPr>
        <p:blipFill>
          <a:blip r:embed="rId3"/>
          <a:stretch>
            <a:fillRect/>
          </a:stretch>
        </p:blipFill>
        <p:spPr>
          <a:xfrm>
            <a:off x="4419600" y="3664177"/>
            <a:ext cx="4281306" cy="1400049"/>
          </a:xfrm>
          <a:prstGeom prst="rect">
            <a:avLst/>
          </a:prstGeom>
        </p:spPr>
      </p:pic>
      <p:pic>
        <p:nvPicPr>
          <p:cNvPr id="13" name="Picture 12">
            <a:extLst>
              <a:ext uri="{FF2B5EF4-FFF2-40B4-BE49-F238E27FC236}">
                <a16:creationId xmlns:a16="http://schemas.microsoft.com/office/drawing/2014/main" xmlns="" id="{B524A504-9139-4786-B08D-3036D5EA0CF9}"/>
              </a:ext>
            </a:extLst>
          </p:cNvPr>
          <p:cNvPicPr>
            <a:picLocks noChangeAspect="1"/>
          </p:cNvPicPr>
          <p:nvPr/>
        </p:nvPicPr>
        <p:blipFill>
          <a:blip r:embed="rId4" cstate="print"/>
          <a:stretch>
            <a:fillRect/>
          </a:stretch>
        </p:blipFill>
        <p:spPr>
          <a:xfrm>
            <a:off x="6004120" y="1870873"/>
            <a:ext cx="2696786" cy="1515979"/>
          </a:xfrm>
          <a:prstGeom prst="rect">
            <a:avLst/>
          </a:prstGeom>
        </p:spPr>
      </p:pic>
      <p:pic>
        <p:nvPicPr>
          <p:cNvPr id="14" name="Picture 13">
            <a:extLst>
              <a:ext uri="{FF2B5EF4-FFF2-40B4-BE49-F238E27FC236}">
                <a16:creationId xmlns:a16="http://schemas.microsoft.com/office/drawing/2014/main" xmlns="" id="{0C1B70BF-6786-4DB9-B7E0-CFA57CE4380F}"/>
              </a:ext>
            </a:extLst>
          </p:cNvPr>
          <p:cNvPicPr>
            <a:picLocks noChangeAspect="1"/>
          </p:cNvPicPr>
          <p:nvPr/>
        </p:nvPicPr>
        <p:blipFill rotWithShape="1">
          <a:blip r:embed="rId5"/>
          <a:srcRect l="20689" t="23914" r="20690" b="26484"/>
          <a:stretch/>
        </p:blipFill>
        <p:spPr>
          <a:xfrm>
            <a:off x="1066800" y="3770878"/>
            <a:ext cx="2555237" cy="1186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2503" y="252730"/>
            <a:ext cx="2381885" cy="330835"/>
          </a:xfrm>
          <a:prstGeom prst="rect">
            <a:avLst/>
          </a:prstGeom>
        </p:spPr>
        <p:txBody>
          <a:bodyPr vert="horz" wrap="square" lIns="0" tIns="13335" rIns="0" bIns="0" rtlCol="0">
            <a:spAutoFit/>
          </a:bodyPr>
          <a:lstStyle/>
          <a:p>
            <a:pPr marL="12700">
              <a:lnSpc>
                <a:spcPct val="100000"/>
              </a:lnSpc>
              <a:spcBef>
                <a:spcPts val="105"/>
              </a:spcBef>
            </a:pPr>
            <a:r>
              <a:rPr sz="2000" spc="-35" dirty="0">
                <a:latin typeface="Verdana"/>
                <a:cs typeface="Verdana"/>
              </a:rPr>
              <a:t>P</a:t>
            </a:r>
            <a:r>
              <a:rPr sz="2000" spc="-40" dirty="0">
                <a:latin typeface="Verdana"/>
                <a:cs typeface="Verdana"/>
              </a:rPr>
              <a:t>oi</a:t>
            </a:r>
            <a:r>
              <a:rPr sz="2000" spc="-95" dirty="0">
                <a:latin typeface="Verdana"/>
                <a:cs typeface="Verdana"/>
              </a:rPr>
              <a:t>n</a:t>
            </a:r>
            <a:r>
              <a:rPr sz="2000" spc="-85" dirty="0">
                <a:latin typeface="Verdana"/>
                <a:cs typeface="Verdana"/>
              </a:rPr>
              <a:t>ts</a:t>
            </a:r>
            <a:r>
              <a:rPr sz="2000" spc="-114" dirty="0">
                <a:latin typeface="Verdana"/>
                <a:cs typeface="Verdana"/>
              </a:rPr>
              <a:t> </a:t>
            </a:r>
            <a:r>
              <a:rPr sz="2000" spc="-50" dirty="0">
                <a:latin typeface="Verdana"/>
                <a:cs typeface="Verdana"/>
              </a:rPr>
              <a:t>to</a:t>
            </a:r>
            <a:r>
              <a:rPr sz="2000" spc="-125" dirty="0">
                <a:latin typeface="Verdana"/>
                <a:cs typeface="Verdana"/>
              </a:rPr>
              <a:t> </a:t>
            </a:r>
            <a:r>
              <a:rPr sz="2000" spc="-50" dirty="0">
                <a:latin typeface="Verdana"/>
                <a:cs typeface="Verdana"/>
              </a:rPr>
              <a:t>Disc</a:t>
            </a:r>
            <a:r>
              <a:rPr sz="2000" spc="-55" dirty="0">
                <a:latin typeface="Verdana"/>
                <a:cs typeface="Verdana"/>
              </a:rPr>
              <a:t>u</a:t>
            </a:r>
            <a:r>
              <a:rPr sz="2000" spc="-125" dirty="0">
                <a:latin typeface="Verdana"/>
                <a:cs typeface="Verdana"/>
              </a:rPr>
              <a:t>s</a:t>
            </a:r>
            <a:r>
              <a:rPr sz="2000" spc="-120" dirty="0">
                <a:latin typeface="Verdana"/>
                <a:cs typeface="Verdana"/>
              </a:rPr>
              <a:t>s</a:t>
            </a:r>
            <a:r>
              <a:rPr sz="2000" spc="-280" dirty="0">
                <a:latin typeface="Verdana"/>
                <a:cs typeface="Verdana"/>
              </a:rPr>
              <a:t>:</a:t>
            </a:r>
            <a:endParaRPr sz="2000">
              <a:latin typeface="Verdana"/>
              <a:cs typeface="Verdana"/>
            </a:endParaRPr>
          </a:p>
        </p:txBody>
      </p:sp>
      <p:sp>
        <p:nvSpPr>
          <p:cNvPr id="3" name="object 3"/>
          <p:cNvSpPr txBox="1"/>
          <p:nvPr/>
        </p:nvSpPr>
        <p:spPr>
          <a:xfrm>
            <a:off x="727659" y="805433"/>
            <a:ext cx="3004185" cy="2167901"/>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1400" spc="-5" dirty="0">
                <a:latin typeface="Arial MT"/>
                <a:cs typeface="Arial MT"/>
              </a:rPr>
              <a:t>Agenda</a:t>
            </a:r>
            <a:endParaRPr sz="1450" dirty="0">
              <a:latin typeface="Arial MT"/>
              <a:cs typeface="Arial MT"/>
            </a:endParaRPr>
          </a:p>
          <a:p>
            <a:pPr marL="299085" indent="-287020">
              <a:lnSpc>
                <a:spcPct val="100000"/>
              </a:lnSpc>
              <a:buChar char="•"/>
              <a:tabLst>
                <a:tab pos="299085" algn="l"/>
                <a:tab pos="299720" algn="l"/>
              </a:tabLst>
            </a:pPr>
            <a:r>
              <a:rPr sz="1400" spc="-5" dirty="0">
                <a:latin typeface="Arial MT"/>
                <a:cs typeface="Arial MT"/>
              </a:rPr>
              <a:t>Data</a:t>
            </a:r>
            <a:r>
              <a:rPr sz="1400" spc="-45" dirty="0">
                <a:latin typeface="Arial MT"/>
                <a:cs typeface="Arial MT"/>
              </a:rPr>
              <a:t> </a:t>
            </a:r>
            <a:r>
              <a:rPr sz="1400" spc="-5" dirty="0">
                <a:latin typeface="Arial MT"/>
                <a:cs typeface="Arial MT"/>
              </a:rPr>
              <a:t>summary</a:t>
            </a:r>
            <a:endParaRPr sz="1450" dirty="0">
              <a:latin typeface="Arial MT"/>
              <a:cs typeface="Arial MT"/>
            </a:endParaRPr>
          </a:p>
          <a:p>
            <a:pPr marL="299085" indent="-287020">
              <a:lnSpc>
                <a:spcPct val="100000"/>
              </a:lnSpc>
              <a:spcBef>
                <a:spcPts val="5"/>
              </a:spcBef>
              <a:buChar char="•"/>
              <a:tabLst>
                <a:tab pos="299085" algn="l"/>
                <a:tab pos="299720" algn="l"/>
              </a:tabLst>
            </a:pPr>
            <a:r>
              <a:rPr sz="1400" spc="-5">
                <a:latin typeface="Arial MT"/>
                <a:cs typeface="Arial MT"/>
              </a:rPr>
              <a:t>Univariate</a:t>
            </a:r>
            <a:r>
              <a:rPr sz="1400" spc="-55" dirty="0">
                <a:latin typeface="Arial MT"/>
                <a:cs typeface="Arial MT"/>
              </a:rPr>
              <a:t> </a:t>
            </a:r>
            <a:r>
              <a:rPr sz="1400" spc="-5" dirty="0">
                <a:latin typeface="Arial MT"/>
                <a:cs typeface="Arial MT"/>
              </a:rPr>
              <a:t>analysis</a:t>
            </a:r>
            <a:endParaRPr sz="1450" dirty="0">
              <a:latin typeface="Arial MT"/>
              <a:cs typeface="Arial MT"/>
            </a:endParaRPr>
          </a:p>
          <a:p>
            <a:pPr marL="299085" indent="-287020">
              <a:lnSpc>
                <a:spcPct val="100000"/>
              </a:lnSpc>
              <a:buChar char="•"/>
              <a:tabLst>
                <a:tab pos="299085" algn="l"/>
                <a:tab pos="299720" algn="l"/>
              </a:tabLst>
            </a:pPr>
            <a:r>
              <a:rPr sz="1400" spc="-5" dirty="0">
                <a:latin typeface="Arial MT"/>
                <a:cs typeface="Arial MT"/>
              </a:rPr>
              <a:t>Hotel</a:t>
            </a:r>
            <a:r>
              <a:rPr sz="1400" spc="-40" dirty="0">
                <a:latin typeface="Arial MT"/>
                <a:cs typeface="Arial MT"/>
              </a:rPr>
              <a:t> </a:t>
            </a:r>
            <a:r>
              <a:rPr sz="1400" spc="-5" dirty="0">
                <a:latin typeface="Arial MT"/>
                <a:cs typeface="Arial MT"/>
              </a:rPr>
              <a:t>wise</a:t>
            </a:r>
            <a:r>
              <a:rPr sz="1400" spc="-15" dirty="0">
                <a:latin typeface="Arial MT"/>
                <a:cs typeface="Arial MT"/>
              </a:rPr>
              <a:t> </a:t>
            </a:r>
            <a:r>
              <a:rPr sz="1400" spc="-5" dirty="0">
                <a:latin typeface="Arial MT"/>
                <a:cs typeface="Arial MT"/>
              </a:rPr>
              <a:t>analysis</a:t>
            </a:r>
            <a:endParaRPr sz="1450" dirty="0">
              <a:latin typeface="Arial MT"/>
              <a:cs typeface="Arial MT"/>
            </a:endParaRPr>
          </a:p>
          <a:p>
            <a:pPr marL="299085" indent="-287020">
              <a:lnSpc>
                <a:spcPct val="100000"/>
              </a:lnSpc>
              <a:buChar char="•"/>
              <a:tabLst>
                <a:tab pos="299085" algn="l"/>
                <a:tab pos="299720" algn="l"/>
              </a:tabLst>
            </a:pPr>
            <a:r>
              <a:rPr sz="1400" dirty="0">
                <a:latin typeface="Arial MT"/>
                <a:cs typeface="Arial MT"/>
              </a:rPr>
              <a:t>Distribution</a:t>
            </a:r>
            <a:r>
              <a:rPr sz="1400" spc="-60" dirty="0">
                <a:latin typeface="Arial MT"/>
                <a:cs typeface="Arial MT"/>
              </a:rPr>
              <a:t> </a:t>
            </a:r>
            <a:r>
              <a:rPr sz="1400" dirty="0">
                <a:latin typeface="Arial MT"/>
                <a:cs typeface="Arial MT"/>
              </a:rPr>
              <a:t>Channel</a:t>
            </a:r>
            <a:r>
              <a:rPr sz="1400" spc="-50" dirty="0">
                <a:latin typeface="Arial MT"/>
                <a:cs typeface="Arial MT"/>
              </a:rPr>
              <a:t> </a:t>
            </a:r>
            <a:r>
              <a:rPr sz="1400" spc="-5" dirty="0">
                <a:latin typeface="Arial MT"/>
                <a:cs typeface="Arial MT"/>
              </a:rPr>
              <a:t>wise</a:t>
            </a:r>
            <a:r>
              <a:rPr sz="1400" spc="-10" dirty="0">
                <a:latin typeface="Arial MT"/>
                <a:cs typeface="Arial MT"/>
              </a:rPr>
              <a:t> </a:t>
            </a:r>
            <a:r>
              <a:rPr sz="1400" spc="-5" dirty="0">
                <a:latin typeface="Arial MT"/>
                <a:cs typeface="Arial MT"/>
              </a:rPr>
              <a:t>analysis</a:t>
            </a:r>
            <a:endParaRPr sz="1450" dirty="0">
              <a:latin typeface="Arial MT"/>
              <a:cs typeface="Arial MT"/>
            </a:endParaRPr>
          </a:p>
          <a:p>
            <a:pPr marL="299085" indent="-287020">
              <a:lnSpc>
                <a:spcPct val="100000"/>
              </a:lnSpc>
              <a:buChar char="•"/>
              <a:tabLst>
                <a:tab pos="299085" algn="l"/>
                <a:tab pos="299720" algn="l"/>
              </a:tabLst>
            </a:pPr>
            <a:r>
              <a:rPr sz="1400" dirty="0">
                <a:latin typeface="Arial MT"/>
                <a:cs typeface="Arial MT"/>
              </a:rPr>
              <a:t>Booking</a:t>
            </a:r>
            <a:r>
              <a:rPr sz="1400" spc="-45" dirty="0">
                <a:latin typeface="Arial MT"/>
                <a:cs typeface="Arial MT"/>
              </a:rPr>
              <a:t> </a:t>
            </a:r>
            <a:r>
              <a:rPr sz="1400" dirty="0">
                <a:latin typeface="Arial MT"/>
                <a:cs typeface="Arial MT"/>
              </a:rPr>
              <a:t>cancellation</a:t>
            </a:r>
            <a:r>
              <a:rPr sz="1400" spc="-60" dirty="0">
                <a:latin typeface="Arial MT"/>
                <a:cs typeface="Arial MT"/>
              </a:rPr>
              <a:t> </a:t>
            </a:r>
            <a:r>
              <a:rPr sz="1400" spc="-5" dirty="0">
                <a:latin typeface="Arial MT"/>
                <a:cs typeface="Arial MT"/>
              </a:rPr>
              <a:t>analysis</a:t>
            </a:r>
            <a:endParaRPr sz="1450" dirty="0">
              <a:latin typeface="Arial MT"/>
              <a:cs typeface="Arial MT"/>
            </a:endParaRPr>
          </a:p>
          <a:p>
            <a:pPr marL="299085" indent="-287020">
              <a:lnSpc>
                <a:spcPct val="100000"/>
              </a:lnSpc>
              <a:buChar char="•"/>
              <a:tabLst>
                <a:tab pos="299085" algn="l"/>
                <a:tab pos="299720" algn="l"/>
              </a:tabLst>
            </a:pPr>
            <a:r>
              <a:rPr sz="1400" spc="-5">
                <a:latin typeface="Arial MT"/>
                <a:cs typeface="Arial MT"/>
              </a:rPr>
              <a:t>Timewise</a:t>
            </a:r>
            <a:endParaRPr sz="1450" dirty="0">
              <a:latin typeface="Arial MT"/>
              <a:cs typeface="Arial MT"/>
            </a:endParaRPr>
          </a:p>
          <a:p>
            <a:pPr marL="299085" indent="-287020">
              <a:lnSpc>
                <a:spcPct val="100000"/>
              </a:lnSpc>
              <a:buChar char="•"/>
              <a:tabLst>
                <a:tab pos="299085" algn="l"/>
                <a:tab pos="299720" algn="l"/>
              </a:tabLst>
            </a:pPr>
            <a:r>
              <a:rPr sz="1400" dirty="0">
                <a:latin typeface="Arial MT"/>
                <a:cs typeface="Arial MT"/>
              </a:rPr>
              <a:t>Some</a:t>
            </a:r>
            <a:r>
              <a:rPr sz="1400" spc="-45" dirty="0">
                <a:latin typeface="Arial MT"/>
                <a:cs typeface="Arial MT"/>
              </a:rPr>
              <a:t> </a:t>
            </a:r>
            <a:r>
              <a:rPr sz="1400" dirty="0">
                <a:latin typeface="Arial MT"/>
                <a:cs typeface="Arial MT"/>
              </a:rPr>
              <a:t>important</a:t>
            </a:r>
            <a:r>
              <a:rPr sz="1400" spc="-65" dirty="0">
                <a:latin typeface="Arial MT"/>
                <a:cs typeface="Arial MT"/>
              </a:rPr>
              <a:t> </a:t>
            </a:r>
            <a:r>
              <a:rPr sz="1400" dirty="0">
                <a:latin typeface="Arial MT"/>
                <a:cs typeface="Arial MT"/>
              </a:rPr>
              <a:t>questions</a:t>
            </a:r>
            <a:endParaRPr sz="1450" dirty="0">
              <a:latin typeface="Arial MT"/>
              <a:cs typeface="Arial MT"/>
            </a:endParaRPr>
          </a:p>
          <a:p>
            <a:pPr marL="299085" indent="-287020">
              <a:lnSpc>
                <a:spcPct val="100000"/>
              </a:lnSpc>
              <a:buChar char="•"/>
              <a:tabLst>
                <a:tab pos="299085" algn="l"/>
                <a:tab pos="299720" algn="l"/>
              </a:tabLst>
            </a:pPr>
            <a:r>
              <a:rPr sz="1400" dirty="0">
                <a:latin typeface="Arial MT"/>
                <a:cs typeface="Arial MT"/>
              </a:rPr>
              <a:t>Correlation</a:t>
            </a:r>
            <a:r>
              <a:rPr sz="1400" spc="-80" dirty="0">
                <a:latin typeface="Arial MT"/>
                <a:cs typeface="Arial MT"/>
              </a:rPr>
              <a:t> </a:t>
            </a:r>
            <a:r>
              <a:rPr sz="1400" dirty="0">
                <a:latin typeface="Arial MT"/>
                <a:cs typeface="Arial MT"/>
              </a:rPr>
              <a:t>heatmap</a:t>
            </a:r>
            <a:endParaRPr sz="1450" dirty="0">
              <a:latin typeface="Arial MT"/>
              <a:cs typeface="Arial MT"/>
            </a:endParaRPr>
          </a:p>
          <a:p>
            <a:pPr marL="299085" indent="-287020">
              <a:lnSpc>
                <a:spcPct val="100000"/>
              </a:lnSpc>
              <a:spcBef>
                <a:spcPts val="5"/>
              </a:spcBef>
              <a:buChar char="•"/>
              <a:tabLst>
                <a:tab pos="299085" algn="l"/>
                <a:tab pos="299720" algn="l"/>
              </a:tabLst>
            </a:pPr>
            <a:r>
              <a:rPr sz="1400" dirty="0">
                <a:latin typeface="Arial MT"/>
                <a:cs typeface="Arial MT"/>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1034" y="133350"/>
            <a:ext cx="5881929" cy="396904"/>
          </a:xfrm>
          <a:prstGeom prst="rect">
            <a:avLst/>
          </a:prstGeom>
        </p:spPr>
        <p:txBody>
          <a:bodyPr vert="horz" wrap="square" lIns="0" tIns="12065" rIns="0" bIns="0" rtlCol="0">
            <a:spAutoFit/>
          </a:bodyPr>
          <a:lstStyle/>
          <a:p>
            <a:pPr marL="12700">
              <a:lnSpc>
                <a:spcPct val="100000"/>
              </a:lnSpc>
              <a:spcBef>
                <a:spcPts val="95"/>
              </a:spcBef>
            </a:pPr>
            <a:r>
              <a:rPr lang="en-US" sz="2500" spc="-5" dirty="0"/>
              <a:t>EDA-----&gt;(</a:t>
            </a:r>
            <a:r>
              <a:rPr lang="en-US" sz="2500" spc="-5" dirty="0" err="1"/>
              <a:t>Exploratory_Data_Analysis</a:t>
            </a:r>
            <a:r>
              <a:rPr lang="en-US" sz="2500" spc="-5" dirty="0"/>
              <a:t>)</a:t>
            </a:r>
            <a:endParaRPr sz="2500" dirty="0"/>
          </a:p>
        </p:txBody>
      </p:sp>
      <p:sp>
        <p:nvSpPr>
          <p:cNvPr id="4" name="TextBox 3">
            <a:extLst>
              <a:ext uri="{FF2B5EF4-FFF2-40B4-BE49-F238E27FC236}">
                <a16:creationId xmlns:a16="http://schemas.microsoft.com/office/drawing/2014/main" xmlns="" id="{B6958C5B-99C3-4833-8B3B-67989277C25B}"/>
              </a:ext>
            </a:extLst>
          </p:cNvPr>
          <p:cNvSpPr txBox="1"/>
          <p:nvPr/>
        </p:nvSpPr>
        <p:spPr>
          <a:xfrm>
            <a:off x="490536" y="705546"/>
            <a:ext cx="5105400" cy="369332"/>
          </a:xfrm>
          <a:prstGeom prst="rect">
            <a:avLst/>
          </a:prstGeom>
          <a:noFill/>
        </p:spPr>
        <p:txBody>
          <a:bodyPr wrap="square" rtlCol="0">
            <a:spAutoFit/>
          </a:bodyPr>
          <a:lstStyle/>
          <a:p>
            <a:pPr marL="342900" indent="-342900">
              <a:buFont typeface="+mj-lt"/>
              <a:buAutoNum type="arabicPeriod"/>
            </a:pPr>
            <a:r>
              <a:rPr lang="en-US" b="1" dirty="0"/>
              <a:t>Which Year most room booking happen?</a:t>
            </a:r>
          </a:p>
        </p:txBody>
      </p:sp>
      <p:sp>
        <p:nvSpPr>
          <p:cNvPr id="5" name="TextBox 4">
            <a:extLst>
              <a:ext uri="{FF2B5EF4-FFF2-40B4-BE49-F238E27FC236}">
                <a16:creationId xmlns:a16="http://schemas.microsoft.com/office/drawing/2014/main" xmlns="" id="{0877FE7E-26B9-4B9A-81BF-0DBE2C902A21}"/>
              </a:ext>
            </a:extLst>
          </p:cNvPr>
          <p:cNvSpPr txBox="1"/>
          <p:nvPr/>
        </p:nvSpPr>
        <p:spPr>
          <a:xfrm>
            <a:off x="754735" y="3990445"/>
            <a:ext cx="7634529" cy="369332"/>
          </a:xfrm>
          <a:prstGeom prst="rect">
            <a:avLst/>
          </a:prstGeom>
          <a:noFill/>
        </p:spPr>
        <p:txBody>
          <a:bodyPr wrap="square" rtlCol="0">
            <a:spAutoFit/>
          </a:bodyPr>
          <a:lstStyle/>
          <a:p>
            <a:pPr marL="342900" indent="-342900">
              <a:buFont typeface="+mj-lt"/>
              <a:buAutoNum type="arabicPeriod"/>
            </a:pPr>
            <a:endParaRPr lang="en-US" dirty="0"/>
          </a:p>
        </p:txBody>
      </p:sp>
      <p:pic>
        <p:nvPicPr>
          <p:cNvPr id="3074" name="Picture 2">
            <a:extLst>
              <a:ext uri="{FF2B5EF4-FFF2-40B4-BE49-F238E27FC236}">
                <a16:creationId xmlns:a16="http://schemas.microsoft.com/office/drawing/2014/main" xmlns="" id="{A36B7A0C-523C-4210-9633-E793BCE046F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3999" y="907257"/>
            <a:ext cx="3319463" cy="36933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926E9BA7-C032-4539-BAD5-892A508C5112}"/>
              </a:ext>
            </a:extLst>
          </p:cNvPr>
          <p:cNvSpPr txBox="1"/>
          <p:nvPr/>
        </p:nvSpPr>
        <p:spPr>
          <a:xfrm>
            <a:off x="490536" y="1078806"/>
            <a:ext cx="4953000"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In our data frame there are only 3 year data is present, so from the give data we can do a analysis on highest number of booking.</a:t>
            </a:r>
          </a:p>
          <a:p>
            <a:endParaRPr lang="en-US" dirty="0"/>
          </a:p>
          <a:p>
            <a:pPr marL="285750" indent="-285750">
              <a:buFont typeface="Wingdings" panose="05000000000000000000" pitchFamily="2" charset="2"/>
              <a:buChar char="Ø"/>
            </a:pPr>
            <a:r>
              <a:rPr lang="en-US" dirty="0"/>
              <a:t>This graph represent above analysis and giving information that in 2016 highest number(56,707) of room booking happen and in 2015 lowest number(21,996) of booking happen.</a:t>
            </a:r>
          </a:p>
          <a:p>
            <a:pPr marL="285750" indent="-285750">
              <a:buFont typeface="Wingdings" panose="05000000000000000000" pitchFamily="2" charset="2"/>
              <a:buChar char="Ø"/>
            </a:pPr>
            <a:r>
              <a:rPr lang="en-US" dirty="0"/>
              <a:t>From here we can say in the year 2016 room booking number is more than double as compare to in the year 2017 which is lowest among all.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514350"/>
            <a:ext cx="5105400" cy="369332"/>
          </a:xfrm>
          <a:prstGeom prst="rect">
            <a:avLst/>
          </a:prstGeom>
          <a:noFill/>
        </p:spPr>
        <p:txBody>
          <a:bodyPr wrap="square" rtlCol="0">
            <a:spAutoFit/>
          </a:bodyPr>
          <a:lstStyle/>
          <a:p>
            <a:r>
              <a:rPr lang="en-US" b="1" dirty="0"/>
              <a:t>2.  Country With Highest Number of Booking ?</a:t>
            </a:r>
          </a:p>
        </p:txBody>
      </p:sp>
      <p:sp>
        <p:nvSpPr>
          <p:cNvPr id="5" name="TextBox 4">
            <a:extLst>
              <a:ext uri="{FF2B5EF4-FFF2-40B4-BE49-F238E27FC236}">
                <a16:creationId xmlns:a16="http://schemas.microsoft.com/office/drawing/2014/main" xmlns="" id="{0877FE7E-26B9-4B9A-81BF-0DBE2C902A21}"/>
              </a:ext>
            </a:extLst>
          </p:cNvPr>
          <p:cNvSpPr txBox="1"/>
          <p:nvPr/>
        </p:nvSpPr>
        <p:spPr>
          <a:xfrm>
            <a:off x="754735" y="3971914"/>
            <a:ext cx="7634529" cy="369332"/>
          </a:xfrm>
          <a:prstGeom prst="rect">
            <a:avLst/>
          </a:prstGeom>
          <a:noFill/>
        </p:spPr>
        <p:txBody>
          <a:bodyPr wrap="square" rtlCol="0">
            <a:spAutoFit/>
          </a:bodyPr>
          <a:lstStyle/>
          <a:p>
            <a:pPr marL="342900" indent="-342900">
              <a:buFont typeface="+mj-lt"/>
              <a:buAutoNum type="arabicPeriod"/>
            </a:pPr>
            <a:endParaRPr lang="en-US" dirty="0"/>
          </a:p>
        </p:txBody>
      </p:sp>
      <p:sp>
        <p:nvSpPr>
          <p:cNvPr id="8" name="TextBox 7">
            <a:extLst>
              <a:ext uri="{FF2B5EF4-FFF2-40B4-BE49-F238E27FC236}">
                <a16:creationId xmlns:a16="http://schemas.microsoft.com/office/drawing/2014/main" xmlns="" id="{926E9BA7-C032-4539-BAD5-892A508C5112}"/>
              </a:ext>
            </a:extLst>
          </p:cNvPr>
          <p:cNvSpPr txBox="1"/>
          <p:nvPr/>
        </p:nvSpPr>
        <p:spPr>
          <a:xfrm>
            <a:off x="486525" y="960042"/>
            <a:ext cx="804787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Form the above graph it is clearly showing that high number of booking happen in Portugal, Great Britain, France, Spain </a:t>
            </a:r>
            <a:r>
              <a:rPr lang="en-US" dirty="0" err="1"/>
              <a:t>etc</a:t>
            </a:r>
            <a:r>
              <a:rPr lang="en-US" dirty="0"/>
              <a:t> country. </a:t>
            </a:r>
          </a:p>
          <a:p>
            <a:pPr marL="285750" indent="-285750">
              <a:buFont typeface="Wingdings" panose="05000000000000000000" pitchFamily="2" charset="2"/>
              <a:buChar char="Ø"/>
            </a:pPr>
            <a:r>
              <a:rPr lang="en-US" dirty="0"/>
              <a:t>It show that as compare to any country Portugal has the highest booking number(48590). More than four times as compare to 2</a:t>
            </a:r>
            <a:r>
              <a:rPr lang="en-US" baseline="30000" dirty="0"/>
              <a:t>nd</a:t>
            </a:r>
            <a:r>
              <a:rPr lang="en-US" dirty="0"/>
              <a:t> highest Great Britain(12129).</a:t>
            </a:r>
          </a:p>
        </p:txBody>
      </p:sp>
      <p:pic>
        <p:nvPicPr>
          <p:cNvPr id="3" name="Picture 2">
            <a:extLst>
              <a:ext uri="{FF2B5EF4-FFF2-40B4-BE49-F238E27FC236}">
                <a16:creationId xmlns:a16="http://schemas.microsoft.com/office/drawing/2014/main" xmlns="" id="{456B4CDA-7874-4056-BAF9-1D2EEF3AFBAE}"/>
              </a:ext>
            </a:extLst>
          </p:cNvPr>
          <p:cNvPicPr>
            <a:picLocks noChangeAspect="1"/>
          </p:cNvPicPr>
          <p:nvPr/>
        </p:nvPicPr>
        <p:blipFill>
          <a:blip r:embed="rId2"/>
          <a:stretch>
            <a:fillRect/>
          </a:stretch>
        </p:blipFill>
        <p:spPr>
          <a:xfrm>
            <a:off x="2433636" y="2219314"/>
            <a:ext cx="6324600" cy="2573404"/>
          </a:xfrm>
          <a:prstGeom prst="rect">
            <a:avLst/>
          </a:prstGeom>
        </p:spPr>
      </p:pic>
    </p:spTree>
    <p:extLst>
      <p:ext uri="{BB962C8B-B14F-4D97-AF65-F5344CB8AC3E}">
        <p14:creationId xmlns:p14="http://schemas.microsoft.com/office/powerpoint/2010/main" xmlns="" val="174418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F31AFC13-D7C3-4CEE-8D4A-A04282B659A1}"/>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95000" r="833"/>
          <a:stretch/>
        </p:blipFill>
        <p:spPr>
          <a:xfrm>
            <a:off x="8296527" y="485786"/>
            <a:ext cx="523621" cy="3533764"/>
          </a:xfrm>
          <a:prstGeom prst="rect">
            <a:avLst/>
          </a:prstGeom>
        </p:spPr>
      </p:pic>
      <p:sp>
        <p:nvSpPr>
          <p:cNvPr id="4" name="TextBox 3">
            <a:extLst>
              <a:ext uri="{FF2B5EF4-FFF2-40B4-BE49-F238E27FC236}">
                <a16:creationId xmlns:a16="http://schemas.microsoft.com/office/drawing/2014/main" xmlns="" id="{B6958C5B-99C3-4833-8B3B-67989277C25B}"/>
              </a:ext>
            </a:extLst>
          </p:cNvPr>
          <p:cNvSpPr txBox="1"/>
          <p:nvPr/>
        </p:nvSpPr>
        <p:spPr>
          <a:xfrm>
            <a:off x="490536" y="485786"/>
            <a:ext cx="5105400" cy="369332"/>
          </a:xfrm>
          <a:prstGeom prst="rect">
            <a:avLst/>
          </a:prstGeom>
          <a:noFill/>
        </p:spPr>
        <p:txBody>
          <a:bodyPr wrap="square" rtlCol="0">
            <a:spAutoFit/>
          </a:bodyPr>
          <a:lstStyle/>
          <a:p>
            <a:r>
              <a:rPr lang="en-US" b="1" dirty="0"/>
              <a:t>3. Map wise room booking density graph</a:t>
            </a:r>
          </a:p>
        </p:txBody>
      </p:sp>
      <p:pic>
        <p:nvPicPr>
          <p:cNvPr id="6" name="Picture 5">
            <a:extLst>
              <a:ext uri="{FF2B5EF4-FFF2-40B4-BE49-F238E27FC236}">
                <a16:creationId xmlns:a16="http://schemas.microsoft.com/office/drawing/2014/main" xmlns="" id="{70049878-379D-4994-AA28-5BC5D5985008}"/>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6666" t="7928" r="28334" b="13539"/>
          <a:stretch/>
        </p:blipFill>
        <p:spPr>
          <a:xfrm>
            <a:off x="761043" y="910086"/>
            <a:ext cx="3582357" cy="2537964"/>
          </a:xfrm>
          <a:prstGeom prst="rect">
            <a:avLst/>
          </a:prstGeom>
        </p:spPr>
      </p:pic>
      <p:pic>
        <p:nvPicPr>
          <p:cNvPr id="9" name="Picture 8">
            <a:extLst>
              <a:ext uri="{FF2B5EF4-FFF2-40B4-BE49-F238E27FC236}">
                <a16:creationId xmlns:a16="http://schemas.microsoft.com/office/drawing/2014/main" xmlns="" id="{1D85CB04-F598-4885-B0A9-FEBF699FFE6C}"/>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30000" t="26223" r="31588" b="13951"/>
          <a:stretch/>
        </p:blipFill>
        <p:spPr>
          <a:xfrm>
            <a:off x="4294522" y="910086"/>
            <a:ext cx="4088435" cy="2537964"/>
          </a:xfrm>
          <a:prstGeom prst="rect">
            <a:avLst/>
          </a:prstGeom>
        </p:spPr>
      </p:pic>
      <p:sp>
        <p:nvSpPr>
          <p:cNvPr id="12" name="Rectangle 11">
            <a:extLst>
              <a:ext uri="{FF2B5EF4-FFF2-40B4-BE49-F238E27FC236}">
                <a16:creationId xmlns:a16="http://schemas.microsoft.com/office/drawing/2014/main" xmlns="" id="{5C864CDC-49E0-44CA-9F35-1FDB06D6D591}"/>
              </a:ext>
            </a:extLst>
          </p:cNvPr>
          <p:cNvSpPr/>
          <p:nvPr/>
        </p:nvSpPr>
        <p:spPr>
          <a:xfrm>
            <a:off x="490536" y="3535133"/>
            <a:ext cx="3803986" cy="646331"/>
          </a:xfrm>
          <a:prstGeom prst="rect">
            <a:avLst/>
          </a:prstGeom>
        </p:spPr>
        <p:txBody>
          <a:bodyPr wrap="square">
            <a:spAutoFit/>
          </a:bodyPr>
          <a:lstStyle/>
          <a:p>
            <a:r>
              <a:rPr lang="en-US" dirty="0"/>
              <a:t>Map wise room booking density in Europe</a:t>
            </a:r>
          </a:p>
        </p:txBody>
      </p:sp>
      <p:sp>
        <p:nvSpPr>
          <p:cNvPr id="13" name="Oval 12">
            <a:extLst>
              <a:ext uri="{FF2B5EF4-FFF2-40B4-BE49-F238E27FC236}">
                <a16:creationId xmlns:a16="http://schemas.microsoft.com/office/drawing/2014/main" xmlns="" id="{D459E347-94D9-49EA-97CD-25281DE644F8}"/>
              </a:ext>
            </a:extLst>
          </p:cNvPr>
          <p:cNvSpPr/>
          <p:nvPr/>
        </p:nvSpPr>
        <p:spPr>
          <a:xfrm>
            <a:off x="6248400" y="127635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Curved 17">
            <a:extLst>
              <a:ext uri="{FF2B5EF4-FFF2-40B4-BE49-F238E27FC236}">
                <a16:creationId xmlns:a16="http://schemas.microsoft.com/office/drawing/2014/main" xmlns="" id="{0A00CE7E-3868-4259-A252-74F4D20D757F}"/>
              </a:ext>
            </a:extLst>
          </p:cNvPr>
          <p:cNvCxnSpPr>
            <a:cxnSpLocks/>
            <a:endCxn id="13" idx="3"/>
          </p:cNvCxnSpPr>
          <p:nvPr/>
        </p:nvCxnSpPr>
        <p:spPr>
          <a:xfrm flipV="1">
            <a:off x="2819400" y="1796676"/>
            <a:ext cx="3518274" cy="1651374"/>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1" name="Rectangle 20">
            <a:extLst>
              <a:ext uri="{FF2B5EF4-FFF2-40B4-BE49-F238E27FC236}">
                <a16:creationId xmlns:a16="http://schemas.microsoft.com/office/drawing/2014/main" xmlns="" id="{59E61B2E-2DD4-4AE0-BF4F-F32012CC568B}"/>
              </a:ext>
            </a:extLst>
          </p:cNvPr>
          <p:cNvSpPr/>
          <p:nvPr/>
        </p:nvSpPr>
        <p:spPr>
          <a:xfrm>
            <a:off x="4398168" y="3503018"/>
            <a:ext cx="3803986" cy="646331"/>
          </a:xfrm>
          <a:prstGeom prst="rect">
            <a:avLst/>
          </a:prstGeom>
        </p:spPr>
        <p:txBody>
          <a:bodyPr wrap="square">
            <a:spAutoFit/>
          </a:bodyPr>
          <a:lstStyle/>
          <a:p>
            <a:r>
              <a:rPr lang="en-US" dirty="0"/>
              <a:t>Map wise room booking density in World Map</a:t>
            </a:r>
          </a:p>
        </p:txBody>
      </p:sp>
    </p:spTree>
    <p:extLst>
      <p:ext uri="{BB962C8B-B14F-4D97-AF65-F5344CB8AC3E}">
        <p14:creationId xmlns:p14="http://schemas.microsoft.com/office/powerpoint/2010/main" xmlns="" val="2751982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706365"/>
            <a:ext cx="8120064" cy="369332"/>
          </a:xfrm>
          <a:prstGeom prst="rect">
            <a:avLst/>
          </a:prstGeom>
          <a:noFill/>
        </p:spPr>
        <p:txBody>
          <a:bodyPr wrap="square" rtlCol="0">
            <a:spAutoFit/>
          </a:bodyPr>
          <a:lstStyle/>
          <a:p>
            <a:r>
              <a:rPr lang="en-US" b="1" dirty="0"/>
              <a:t>4. Which type of Hotel has highest number of booking ?</a:t>
            </a:r>
          </a:p>
        </p:txBody>
      </p:sp>
      <p:pic>
        <p:nvPicPr>
          <p:cNvPr id="2" name="Picture 1">
            <a:extLst>
              <a:ext uri="{FF2B5EF4-FFF2-40B4-BE49-F238E27FC236}">
                <a16:creationId xmlns:a16="http://schemas.microsoft.com/office/drawing/2014/main" xmlns="" id="{2A7705AC-FE37-4701-89E7-53C61AA9B3CE}"/>
              </a:ext>
            </a:extLst>
          </p:cNvPr>
          <p:cNvPicPr>
            <a:picLocks noChangeAspect="1"/>
          </p:cNvPicPr>
          <p:nvPr/>
        </p:nvPicPr>
        <p:blipFill>
          <a:blip r:embed="rId2"/>
          <a:stretch>
            <a:fillRect/>
          </a:stretch>
        </p:blipFill>
        <p:spPr>
          <a:xfrm>
            <a:off x="6019800" y="763898"/>
            <a:ext cx="2786977" cy="4166668"/>
          </a:xfrm>
          <a:prstGeom prst="rect">
            <a:avLst/>
          </a:prstGeom>
        </p:spPr>
      </p:pic>
      <p:sp>
        <p:nvSpPr>
          <p:cNvPr id="7" name="TextBox 6">
            <a:extLst>
              <a:ext uri="{FF2B5EF4-FFF2-40B4-BE49-F238E27FC236}">
                <a16:creationId xmlns:a16="http://schemas.microsoft.com/office/drawing/2014/main" xmlns="" id="{D4F08122-7088-4D17-BF09-7442FA963120}"/>
              </a:ext>
            </a:extLst>
          </p:cNvPr>
          <p:cNvSpPr txBox="1"/>
          <p:nvPr/>
        </p:nvSpPr>
        <p:spPr>
          <a:xfrm>
            <a:off x="490536" y="1200150"/>
            <a:ext cx="495300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Our Data frame has 2 types of hotel data is present, so from the give data we can do a analysis on highest number of booking in which type of hotel.</a:t>
            </a:r>
          </a:p>
          <a:p>
            <a:pPr marL="285750" indent="-285750">
              <a:buFont typeface="Wingdings" panose="05000000000000000000" pitchFamily="2" charset="2"/>
              <a:buChar char="Ø"/>
            </a:pPr>
            <a:r>
              <a:rPr lang="en-US" dirty="0"/>
              <a:t>This graph represent two type of hotel type like City Hotel and Resort Hotel.</a:t>
            </a:r>
          </a:p>
          <a:p>
            <a:pPr marL="285750" indent="-285750">
              <a:buFont typeface="Wingdings" panose="05000000000000000000" pitchFamily="2" charset="2"/>
              <a:buChar char="Ø"/>
            </a:pPr>
            <a:r>
              <a:rPr lang="en-US" dirty="0"/>
              <a:t>Here we can clearly get an idea that Number of guests in City Hotel are more as compare to Resort Hotel	</a:t>
            </a:r>
          </a:p>
        </p:txBody>
      </p:sp>
    </p:spTree>
    <p:extLst>
      <p:ext uri="{BB962C8B-B14F-4D97-AF65-F5344CB8AC3E}">
        <p14:creationId xmlns:p14="http://schemas.microsoft.com/office/powerpoint/2010/main" xmlns="" val="1601416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706365"/>
            <a:ext cx="8120064" cy="369332"/>
          </a:xfrm>
          <a:prstGeom prst="rect">
            <a:avLst/>
          </a:prstGeom>
          <a:noFill/>
        </p:spPr>
        <p:txBody>
          <a:bodyPr wrap="square" rtlCol="0">
            <a:spAutoFit/>
          </a:bodyPr>
          <a:lstStyle/>
          <a:p>
            <a:r>
              <a:rPr lang="en-US" b="1" dirty="0"/>
              <a:t>5. Which room type booked in highest Number?</a:t>
            </a:r>
          </a:p>
        </p:txBody>
      </p:sp>
      <p:sp>
        <p:nvSpPr>
          <p:cNvPr id="7" name="TextBox 6">
            <a:extLst>
              <a:ext uri="{FF2B5EF4-FFF2-40B4-BE49-F238E27FC236}">
                <a16:creationId xmlns:a16="http://schemas.microsoft.com/office/drawing/2014/main" xmlns="" id="{D4F08122-7088-4D17-BF09-7442FA963120}"/>
              </a:ext>
            </a:extLst>
          </p:cNvPr>
          <p:cNvSpPr txBox="1"/>
          <p:nvPr/>
        </p:nvSpPr>
        <p:spPr>
          <a:xfrm>
            <a:off x="490536" y="1200150"/>
            <a:ext cx="4953000"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There are 10 types of room are present in hotels.</a:t>
            </a:r>
          </a:p>
          <a:p>
            <a:pPr marL="285750" indent="-285750">
              <a:buFont typeface="Wingdings" panose="05000000000000000000" pitchFamily="2" charset="2"/>
              <a:buChar char="Ø"/>
            </a:pPr>
            <a:r>
              <a:rPr lang="en-US" dirty="0"/>
              <a:t>Out of that most room are from type ‘</a:t>
            </a:r>
            <a:r>
              <a:rPr lang="en-US" b="1" dirty="0"/>
              <a:t>A</a:t>
            </a:r>
            <a:r>
              <a:rPr lang="en-US" dirty="0"/>
              <a:t>’ or type ‘</a:t>
            </a:r>
            <a:r>
              <a:rPr lang="en-US" b="1" dirty="0"/>
              <a:t>D</a:t>
            </a:r>
            <a:r>
              <a:rPr lang="en-US" dirty="0"/>
              <a:t>’ types</a:t>
            </a:r>
          </a:p>
          <a:p>
            <a:pPr marL="285750" indent="-285750">
              <a:buFont typeface="Wingdings" panose="05000000000000000000" pitchFamily="2" charset="2"/>
              <a:buChar char="Ø"/>
            </a:pPr>
            <a:r>
              <a:rPr lang="en-US" dirty="0"/>
              <a:t>‘</a:t>
            </a:r>
            <a:r>
              <a:rPr lang="en-US" b="1" dirty="0"/>
              <a:t>A</a:t>
            </a:r>
            <a:r>
              <a:rPr lang="en-US" dirty="0"/>
              <a:t>’ type room has the highest reserved room booking type having 56552 number.</a:t>
            </a:r>
          </a:p>
          <a:p>
            <a:pPr marL="285750" indent="-285750">
              <a:buFont typeface="Wingdings" panose="05000000000000000000" pitchFamily="2" charset="2"/>
              <a:buChar char="Ø"/>
            </a:pPr>
            <a:r>
              <a:rPr lang="en-US" dirty="0"/>
              <a:t>Where as both ‘</a:t>
            </a:r>
            <a:r>
              <a:rPr lang="en-US" b="1" dirty="0"/>
              <a:t>L</a:t>
            </a:r>
            <a:r>
              <a:rPr lang="en-US" dirty="0"/>
              <a:t>’ and ‘</a:t>
            </a:r>
            <a:r>
              <a:rPr lang="en-US" b="1" dirty="0"/>
              <a:t>P</a:t>
            </a:r>
            <a:r>
              <a:rPr lang="en-US" dirty="0"/>
              <a:t>’ type room has lowest reserved room booking type having each 6 number of booking.</a:t>
            </a:r>
          </a:p>
          <a:p>
            <a:pPr marL="285750" indent="-285750">
              <a:buFont typeface="Wingdings" panose="05000000000000000000" pitchFamily="2" charset="2"/>
              <a:buChar char="Ø"/>
            </a:pPr>
            <a:endParaRPr lang="en-US" dirty="0"/>
          </a:p>
        </p:txBody>
      </p:sp>
      <p:pic>
        <p:nvPicPr>
          <p:cNvPr id="2050" name="Picture 2">
            <a:extLst>
              <a:ext uri="{FF2B5EF4-FFF2-40B4-BE49-F238E27FC236}">
                <a16:creationId xmlns:a16="http://schemas.microsoft.com/office/drawing/2014/main" xmlns="" id="{3AA30056-EB6F-434A-9277-A39CCB460EA0}"/>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83171" r="7158" b="76818"/>
          <a:stretch/>
        </p:blipFill>
        <p:spPr bwMode="auto">
          <a:xfrm>
            <a:off x="8153400" y="346371"/>
            <a:ext cx="724330" cy="1738393"/>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a:extLst>
              <a:ext uri="{FF2B5EF4-FFF2-40B4-BE49-F238E27FC236}">
                <a16:creationId xmlns:a16="http://schemas.microsoft.com/office/drawing/2014/main" xmlns="" id="{0B2DEE70-52BA-4955-86CF-2DA4E85BBE4A}"/>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6318"/>
          <a:stretch/>
        </p:blipFill>
        <p:spPr bwMode="auto">
          <a:xfrm>
            <a:off x="5315904" y="440016"/>
            <a:ext cx="3254635" cy="3047307"/>
          </a:xfrm>
          <a:prstGeom prst="snipRoundRect">
            <a:avLst>
              <a:gd name="adj1" fmla="val 16667"/>
              <a:gd name="adj2" fmla="val 38137"/>
            </a:avLst>
          </a:prstGeom>
          <a:noFill/>
          <a:extLst>
            <a:ext uri="{909E8E84-426E-40DD-AFC4-6F175D3DCCD1}">
              <a14:hiddenFill xmlns:a14="http://schemas.microsoft.com/office/drawing/2010/main" xmlns="">
                <a:solidFill>
                  <a:srgbClr val="FFFFFF"/>
                </a:solidFill>
              </a14:hiddenFill>
            </a:ext>
          </a:extLst>
        </p:spPr>
      </p:pic>
      <p:pic>
        <p:nvPicPr>
          <p:cNvPr id="8" name="Picture 7">
            <a:extLst>
              <a:ext uri="{FF2B5EF4-FFF2-40B4-BE49-F238E27FC236}">
                <a16:creationId xmlns:a16="http://schemas.microsoft.com/office/drawing/2014/main" xmlns="" id="{6A1BF38A-43AA-467F-95CA-3183BB500039}"/>
              </a:ext>
            </a:extLst>
          </p:cNvPr>
          <p:cNvPicPr>
            <a:picLocks noChangeAspect="1"/>
          </p:cNvPicPr>
          <p:nvPr/>
        </p:nvPicPr>
        <p:blipFill>
          <a:blip r:embed="rId3"/>
          <a:stretch>
            <a:fillRect/>
          </a:stretch>
        </p:blipFill>
        <p:spPr>
          <a:xfrm>
            <a:off x="5887584" y="3708842"/>
            <a:ext cx="2111274" cy="1301322"/>
          </a:xfrm>
          <a:prstGeom prst="rect">
            <a:avLst/>
          </a:prstGeom>
        </p:spPr>
      </p:pic>
      <p:pic>
        <p:nvPicPr>
          <p:cNvPr id="9" name="Picture 8">
            <a:extLst>
              <a:ext uri="{FF2B5EF4-FFF2-40B4-BE49-F238E27FC236}">
                <a16:creationId xmlns:a16="http://schemas.microsoft.com/office/drawing/2014/main" xmlns="" id="{DDF8815C-59B7-4455-BD44-C9A8FC226AB3}"/>
              </a:ext>
            </a:extLst>
          </p:cNvPr>
          <p:cNvPicPr>
            <a:picLocks noChangeAspect="1"/>
          </p:cNvPicPr>
          <p:nvPr/>
        </p:nvPicPr>
        <p:blipFill>
          <a:blip r:embed="rId4"/>
          <a:stretch>
            <a:fillRect/>
          </a:stretch>
        </p:blipFill>
        <p:spPr>
          <a:xfrm>
            <a:off x="5887584" y="3535665"/>
            <a:ext cx="2111274" cy="134991"/>
          </a:xfrm>
          <a:prstGeom prst="rect">
            <a:avLst/>
          </a:prstGeom>
        </p:spPr>
      </p:pic>
    </p:spTree>
    <p:extLst>
      <p:ext uri="{BB962C8B-B14F-4D97-AF65-F5344CB8AC3E}">
        <p14:creationId xmlns:p14="http://schemas.microsoft.com/office/powerpoint/2010/main" xmlns="" val="2412489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706365"/>
            <a:ext cx="8120064" cy="369332"/>
          </a:xfrm>
          <a:prstGeom prst="rect">
            <a:avLst/>
          </a:prstGeom>
          <a:noFill/>
        </p:spPr>
        <p:txBody>
          <a:bodyPr wrap="square" rtlCol="0">
            <a:spAutoFit/>
          </a:bodyPr>
          <a:lstStyle/>
          <a:p>
            <a:r>
              <a:rPr lang="en-US" b="1" dirty="0"/>
              <a:t>6. Number of room booking by top 10 Agent</a:t>
            </a:r>
          </a:p>
        </p:txBody>
      </p:sp>
      <p:sp>
        <p:nvSpPr>
          <p:cNvPr id="7" name="TextBox 6">
            <a:extLst>
              <a:ext uri="{FF2B5EF4-FFF2-40B4-BE49-F238E27FC236}">
                <a16:creationId xmlns:a16="http://schemas.microsoft.com/office/drawing/2014/main" xmlns="" id="{D4F08122-7088-4D17-BF09-7442FA963120}"/>
              </a:ext>
            </a:extLst>
          </p:cNvPr>
          <p:cNvSpPr txBox="1"/>
          <p:nvPr/>
        </p:nvSpPr>
        <p:spPr>
          <a:xfrm>
            <a:off x="460056" y="1071887"/>
            <a:ext cx="815054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analysis we finding top 10 agent having highest number of booking. Here in this graph, we can clearly see that mostly 3 agent have done most of the booking. </a:t>
            </a:r>
          </a:p>
          <a:p>
            <a:pPr marL="285750" indent="-285750">
              <a:buFont typeface="Wingdings" panose="05000000000000000000" pitchFamily="2" charset="2"/>
              <a:buChar char="Ø"/>
            </a:pPr>
            <a:r>
              <a:rPr lang="en-US" dirty="0"/>
              <a:t>Agent id- 9.0 have done highest number of booking.</a:t>
            </a:r>
          </a:p>
          <a:p>
            <a:pPr marL="285750" indent="-285750">
              <a:buFont typeface="Wingdings" panose="05000000000000000000" pitchFamily="2" charset="2"/>
              <a:buChar char="Ø"/>
            </a:pPr>
            <a:r>
              <a:rPr lang="en-US" dirty="0"/>
              <a:t>Mostly agent 1.0,9.0 and 240.0 have done most of the booking.</a:t>
            </a:r>
          </a:p>
          <a:p>
            <a:pPr marL="285750" indent="-285750">
              <a:buFont typeface="Wingdings" panose="05000000000000000000" pitchFamily="2" charset="2"/>
              <a:buChar char="Ø"/>
            </a:pPr>
            <a:endParaRPr lang="en-US" dirty="0"/>
          </a:p>
        </p:txBody>
      </p:sp>
      <p:pic>
        <p:nvPicPr>
          <p:cNvPr id="2" name="Picture 1">
            <a:extLst>
              <a:ext uri="{FF2B5EF4-FFF2-40B4-BE49-F238E27FC236}">
                <a16:creationId xmlns:a16="http://schemas.microsoft.com/office/drawing/2014/main" xmlns="" id="{E9EED0F2-503E-4AA3-A662-936EAB1C8859}"/>
              </a:ext>
            </a:extLst>
          </p:cNvPr>
          <p:cNvPicPr>
            <a:picLocks noChangeAspect="1"/>
          </p:cNvPicPr>
          <p:nvPr/>
        </p:nvPicPr>
        <p:blipFill>
          <a:blip r:embed="rId2"/>
          <a:stretch>
            <a:fillRect/>
          </a:stretch>
        </p:blipFill>
        <p:spPr>
          <a:xfrm>
            <a:off x="533400" y="2228006"/>
            <a:ext cx="6172200" cy="2586418"/>
          </a:xfrm>
          <a:prstGeom prst="rect">
            <a:avLst/>
          </a:prstGeom>
        </p:spPr>
      </p:pic>
      <p:pic>
        <p:nvPicPr>
          <p:cNvPr id="5" name="Picture 4">
            <a:extLst>
              <a:ext uri="{FF2B5EF4-FFF2-40B4-BE49-F238E27FC236}">
                <a16:creationId xmlns:a16="http://schemas.microsoft.com/office/drawing/2014/main" xmlns="" id="{774C8447-F2D1-4659-8ACC-E66DF06DF339}"/>
              </a:ext>
            </a:extLst>
          </p:cNvPr>
          <p:cNvPicPr>
            <a:picLocks noChangeAspect="1"/>
          </p:cNvPicPr>
          <p:nvPr/>
        </p:nvPicPr>
        <p:blipFill>
          <a:blip r:embed="rId3"/>
          <a:stretch>
            <a:fillRect/>
          </a:stretch>
        </p:blipFill>
        <p:spPr>
          <a:xfrm>
            <a:off x="6778944" y="1810551"/>
            <a:ext cx="2164253" cy="2795263"/>
          </a:xfrm>
          <a:prstGeom prst="rect">
            <a:avLst/>
          </a:prstGeom>
        </p:spPr>
      </p:pic>
    </p:spTree>
    <p:extLst>
      <p:ext uri="{BB962C8B-B14F-4D97-AF65-F5344CB8AC3E}">
        <p14:creationId xmlns:p14="http://schemas.microsoft.com/office/powerpoint/2010/main" xmlns="" val="392978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706365"/>
            <a:ext cx="8120064" cy="369332"/>
          </a:xfrm>
          <a:prstGeom prst="rect">
            <a:avLst/>
          </a:prstGeom>
          <a:noFill/>
        </p:spPr>
        <p:txBody>
          <a:bodyPr wrap="square" rtlCol="0">
            <a:spAutoFit/>
          </a:bodyPr>
          <a:lstStyle/>
          <a:p>
            <a:r>
              <a:rPr lang="en-US" b="1" dirty="0"/>
              <a:t>7. which room type generates highest </a:t>
            </a:r>
            <a:r>
              <a:rPr lang="en-US" b="1" dirty="0" err="1"/>
              <a:t>adr</a:t>
            </a:r>
            <a:r>
              <a:rPr lang="en-US" b="1" dirty="0"/>
              <a:t>?</a:t>
            </a:r>
          </a:p>
        </p:txBody>
      </p:sp>
      <p:sp>
        <p:nvSpPr>
          <p:cNvPr id="7" name="TextBox 6">
            <a:extLst>
              <a:ext uri="{FF2B5EF4-FFF2-40B4-BE49-F238E27FC236}">
                <a16:creationId xmlns:a16="http://schemas.microsoft.com/office/drawing/2014/main" xmlns="" id="{D4F08122-7088-4D17-BF09-7442FA963120}"/>
              </a:ext>
            </a:extLst>
          </p:cNvPr>
          <p:cNvSpPr txBox="1"/>
          <p:nvPr/>
        </p:nvSpPr>
        <p:spPr>
          <a:xfrm>
            <a:off x="490536" y="1269102"/>
            <a:ext cx="4093496"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Most demanded room type is A, but better </a:t>
            </a:r>
            <a:r>
              <a:rPr lang="en-US" dirty="0" err="1"/>
              <a:t>adr</a:t>
            </a:r>
            <a:r>
              <a:rPr lang="en-US" dirty="0"/>
              <a:t> rooms are of type H, G and C also. Hotels should increase the no. of room types A and H to maximize revenue.</a:t>
            </a:r>
          </a:p>
        </p:txBody>
      </p:sp>
      <p:pic>
        <p:nvPicPr>
          <p:cNvPr id="6" name="Picture 5">
            <a:extLst>
              <a:ext uri="{FF2B5EF4-FFF2-40B4-BE49-F238E27FC236}">
                <a16:creationId xmlns:a16="http://schemas.microsoft.com/office/drawing/2014/main" xmlns="" id="{2BA4C2D4-FEA4-4EF2-BADA-F8B957EF242A}"/>
              </a:ext>
            </a:extLst>
          </p:cNvPr>
          <p:cNvPicPr>
            <a:picLocks noChangeAspect="1"/>
          </p:cNvPicPr>
          <p:nvPr/>
        </p:nvPicPr>
        <p:blipFill rotWithShape="1">
          <a:blip r:embed="rId2"/>
          <a:srcRect l="53098" t="74901" r="-1" b="534"/>
          <a:stretch/>
        </p:blipFill>
        <p:spPr>
          <a:xfrm>
            <a:off x="4584032" y="1343892"/>
            <a:ext cx="4250901" cy="3093243"/>
          </a:xfrm>
          <a:prstGeom prst="rect">
            <a:avLst/>
          </a:prstGeom>
        </p:spPr>
      </p:pic>
      <p:pic>
        <p:nvPicPr>
          <p:cNvPr id="8" name="Picture 7">
            <a:extLst>
              <a:ext uri="{FF2B5EF4-FFF2-40B4-BE49-F238E27FC236}">
                <a16:creationId xmlns:a16="http://schemas.microsoft.com/office/drawing/2014/main" xmlns="" id="{101A4ACD-7A17-42A9-85C0-D114245468B6}"/>
              </a:ext>
            </a:extLst>
          </p:cNvPr>
          <p:cNvPicPr>
            <a:picLocks noChangeAspect="1"/>
          </p:cNvPicPr>
          <p:nvPr/>
        </p:nvPicPr>
        <p:blipFill>
          <a:blip r:embed="rId3"/>
          <a:stretch>
            <a:fillRect/>
          </a:stretch>
        </p:blipFill>
        <p:spPr>
          <a:xfrm>
            <a:off x="838200" y="2939835"/>
            <a:ext cx="3352800" cy="2066559"/>
          </a:xfrm>
          <a:prstGeom prst="rect">
            <a:avLst/>
          </a:prstGeom>
        </p:spPr>
      </p:pic>
      <p:pic>
        <p:nvPicPr>
          <p:cNvPr id="12" name="Picture 11">
            <a:extLst>
              <a:ext uri="{FF2B5EF4-FFF2-40B4-BE49-F238E27FC236}">
                <a16:creationId xmlns:a16="http://schemas.microsoft.com/office/drawing/2014/main" xmlns="" id="{FA64D4BD-2BF6-4B99-89E1-ABB2612E1475}"/>
              </a:ext>
            </a:extLst>
          </p:cNvPr>
          <p:cNvPicPr>
            <a:picLocks noChangeAspect="1"/>
          </p:cNvPicPr>
          <p:nvPr/>
        </p:nvPicPr>
        <p:blipFill>
          <a:blip r:embed="rId4"/>
          <a:stretch>
            <a:fillRect/>
          </a:stretch>
        </p:blipFill>
        <p:spPr>
          <a:xfrm>
            <a:off x="838200" y="2735947"/>
            <a:ext cx="3352800" cy="214372"/>
          </a:xfrm>
          <a:prstGeom prst="rect">
            <a:avLst/>
          </a:prstGeom>
        </p:spPr>
      </p:pic>
    </p:spTree>
    <p:extLst>
      <p:ext uri="{BB962C8B-B14F-4D97-AF65-F5344CB8AC3E}">
        <p14:creationId xmlns:p14="http://schemas.microsoft.com/office/powerpoint/2010/main" xmlns="" val="2523516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706365"/>
            <a:ext cx="5776914" cy="646331"/>
          </a:xfrm>
          <a:prstGeom prst="rect">
            <a:avLst/>
          </a:prstGeom>
          <a:noFill/>
        </p:spPr>
        <p:txBody>
          <a:bodyPr wrap="square" rtlCol="0">
            <a:spAutoFit/>
          </a:bodyPr>
          <a:lstStyle/>
          <a:p>
            <a:r>
              <a:rPr lang="en-US" b="1" dirty="0"/>
              <a:t>8. Find is the most common market segment prefer to booking hotels?</a:t>
            </a:r>
          </a:p>
        </p:txBody>
      </p:sp>
      <p:sp>
        <p:nvSpPr>
          <p:cNvPr id="7" name="TextBox 6">
            <a:extLst>
              <a:ext uri="{FF2B5EF4-FFF2-40B4-BE49-F238E27FC236}">
                <a16:creationId xmlns:a16="http://schemas.microsoft.com/office/drawing/2014/main" xmlns="" id="{D4F08122-7088-4D17-BF09-7442FA963120}"/>
              </a:ext>
            </a:extLst>
          </p:cNvPr>
          <p:cNvSpPr txBox="1"/>
          <p:nvPr/>
        </p:nvSpPr>
        <p:spPr>
          <a:xfrm>
            <a:off x="490536" y="1307406"/>
            <a:ext cx="5532876"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data analysis here we get to know that from Offline TA/TO.</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Market segment is well distributed between various segment.  Here in this dada analysis we can clearly say that aviation and online TA has very less share in booking hotel rooms.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9" name="Picture 8">
            <a:extLst>
              <a:ext uri="{FF2B5EF4-FFF2-40B4-BE49-F238E27FC236}">
                <a16:creationId xmlns:a16="http://schemas.microsoft.com/office/drawing/2014/main" xmlns="" id="{6D0A63EE-3DFC-4381-80B0-43D8B314E816}"/>
              </a:ext>
            </a:extLst>
          </p:cNvPr>
          <p:cNvPicPr>
            <a:picLocks noChangeAspect="1"/>
          </p:cNvPicPr>
          <p:nvPr/>
        </p:nvPicPr>
        <p:blipFill>
          <a:blip r:embed="rId2"/>
          <a:stretch>
            <a:fillRect/>
          </a:stretch>
        </p:blipFill>
        <p:spPr>
          <a:xfrm>
            <a:off x="762000" y="2099950"/>
            <a:ext cx="1946825" cy="1605715"/>
          </a:xfrm>
          <a:prstGeom prst="rect">
            <a:avLst/>
          </a:prstGeom>
        </p:spPr>
      </p:pic>
      <p:pic>
        <p:nvPicPr>
          <p:cNvPr id="10" name="Picture 9">
            <a:extLst>
              <a:ext uri="{FF2B5EF4-FFF2-40B4-BE49-F238E27FC236}">
                <a16:creationId xmlns:a16="http://schemas.microsoft.com/office/drawing/2014/main" xmlns="" id="{E606A363-6037-478E-8E46-BF5EBFF001A3}"/>
              </a:ext>
            </a:extLst>
          </p:cNvPr>
          <p:cNvPicPr>
            <a:picLocks noChangeAspect="1"/>
          </p:cNvPicPr>
          <p:nvPr/>
        </p:nvPicPr>
        <p:blipFill>
          <a:blip r:embed="rId3"/>
          <a:stretch>
            <a:fillRect/>
          </a:stretch>
        </p:blipFill>
        <p:spPr>
          <a:xfrm>
            <a:off x="5021179" y="819150"/>
            <a:ext cx="4122821" cy="3981628"/>
          </a:xfrm>
          <a:prstGeom prst="rect">
            <a:avLst/>
          </a:prstGeom>
        </p:spPr>
      </p:pic>
      <p:pic>
        <p:nvPicPr>
          <p:cNvPr id="11" name="object 5">
            <a:extLst>
              <a:ext uri="{FF2B5EF4-FFF2-40B4-BE49-F238E27FC236}">
                <a16:creationId xmlns:a16="http://schemas.microsoft.com/office/drawing/2014/main" xmlns="" id="{129A0CF0-D75C-4231-B82F-034C8BF8EF9F}"/>
              </a:ext>
            </a:extLst>
          </p:cNvPr>
          <p:cNvPicPr/>
          <p:nvPr/>
        </p:nvPicPr>
        <p:blipFill>
          <a:blip r:embed="rId4" cstate="print"/>
          <a:stretch>
            <a:fillRect/>
          </a:stretch>
        </p:blipFill>
        <p:spPr>
          <a:xfrm>
            <a:off x="2708825" y="2099950"/>
            <a:ext cx="2324444" cy="1705386"/>
          </a:xfrm>
          <a:prstGeom prst="rect">
            <a:avLst/>
          </a:prstGeom>
        </p:spPr>
      </p:pic>
    </p:spTree>
    <p:extLst>
      <p:ext uri="{BB962C8B-B14F-4D97-AF65-F5344CB8AC3E}">
        <p14:creationId xmlns:p14="http://schemas.microsoft.com/office/powerpoint/2010/main" xmlns="" val="3906891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706365"/>
            <a:ext cx="5776914" cy="369332"/>
          </a:xfrm>
          <a:prstGeom prst="rect">
            <a:avLst/>
          </a:prstGeom>
          <a:noFill/>
        </p:spPr>
        <p:txBody>
          <a:bodyPr wrap="square" rtlCol="0">
            <a:spAutoFit/>
          </a:bodyPr>
          <a:lstStyle/>
          <a:p>
            <a:r>
              <a:rPr lang="en-US" b="1" dirty="0"/>
              <a:t>9. In which month most of the bookings happened?</a:t>
            </a:r>
          </a:p>
        </p:txBody>
      </p:sp>
      <p:pic>
        <p:nvPicPr>
          <p:cNvPr id="2" name="Picture 1">
            <a:extLst>
              <a:ext uri="{FF2B5EF4-FFF2-40B4-BE49-F238E27FC236}">
                <a16:creationId xmlns:a16="http://schemas.microsoft.com/office/drawing/2014/main" xmlns="" id="{3BD93CD9-B53B-4306-9B6A-FB6D25D1E3CA}"/>
              </a:ext>
            </a:extLst>
          </p:cNvPr>
          <p:cNvPicPr>
            <a:picLocks noChangeAspect="1"/>
          </p:cNvPicPr>
          <p:nvPr/>
        </p:nvPicPr>
        <p:blipFill>
          <a:blip r:embed="rId2"/>
          <a:stretch>
            <a:fillRect/>
          </a:stretch>
        </p:blipFill>
        <p:spPr>
          <a:xfrm>
            <a:off x="5715000" y="1304885"/>
            <a:ext cx="2803580" cy="2533730"/>
          </a:xfrm>
          <a:prstGeom prst="rect">
            <a:avLst/>
          </a:prstGeom>
        </p:spPr>
      </p:pic>
      <p:sp>
        <p:nvSpPr>
          <p:cNvPr id="8" name="TextBox 7">
            <a:extLst>
              <a:ext uri="{FF2B5EF4-FFF2-40B4-BE49-F238E27FC236}">
                <a16:creationId xmlns:a16="http://schemas.microsoft.com/office/drawing/2014/main" xmlns="" id="{97ADA32C-556B-47E5-8DB8-3485688142FE}"/>
              </a:ext>
            </a:extLst>
          </p:cNvPr>
          <p:cNvSpPr txBox="1"/>
          <p:nvPr/>
        </p:nvSpPr>
        <p:spPr>
          <a:xfrm>
            <a:off x="490536" y="1269102"/>
            <a:ext cx="5072064"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table we can  determine that in the month of august highest room booking happened .</a:t>
            </a:r>
          </a:p>
          <a:p>
            <a:pPr marL="285750" indent="-285750">
              <a:buFont typeface="Wingdings" panose="05000000000000000000" pitchFamily="2" charset="2"/>
              <a:buChar char="Ø"/>
            </a:pPr>
            <a:r>
              <a:rPr lang="en-US" dirty="0"/>
              <a:t>Also we can see up to may the demand for booking in increase steadily. In the month of June suddenly the trend go towards downward.</a:t>
            </a:r>
          </a:p>
          <a:p>
            <a:pPr marL="285750" indent="-285750">
              <a:buFont typeface="Wingdings" panose="05000000000000000000" pitchFamily="2" charset="2"/>
              <a:buChar char="Ø"/>
            </a:pPr>
            <a:r>
              <a:rPr lang="en-US" dirty="0"/>
              <a:t>From June to till august  again a consistently demand increase in the room booking. After that mostly the tread goes downward trend.</a:t>
            </a:r>
          </a:p>
          <a:p>
            <a:pPr marL="285750" indent="-285750">
              <a:buFont typeface="Wingdings" panose="05000000000000000000" pitchFamily="2" charset="2"/>
              <a:buChar char="Ø"/>
            </a:pPr>
            <a:r>
              <a:rPr lang="en-US" dirty="0"/>
              <a:t>Lastly we  can say towards end of the year the demand of booking is reduce drastically.</a:t>
            </a:r>
          </a:p>
        </p:txBody>
      </p:sp>
    </p:spTree>
    <p:extLst>
      <p:ext uri="{BB962C8B-B14F-4D97-AF65-F5344CB8AC3E}">
        <p14:creationId xmlns:p14="http://schemas.microsoft.com/office/powerpoint/2010/main" xmlns="" val="2425439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706365"/>
            <a:ext cx="5910264" cy="369332"/>
          </a:xfrm>
          <a:prstGeom prst="rect">
            <a:avLst/>
          </a:prstGeom>
          <a:noFill/>
        </p:spPr>
        <p:txBody>
          <a:bodyPr wrap="square" rtlCol="0">
            <a:spAutoFit/>
          </a:bodyPr>
          <a:lstStyle/>
          <a:p>
            <a:r>
              <a:rPr lang="en-US" b="1" dirty="0"/>
              <a:t>Area plot graph for month most of the bookings happened?</a:t>
            </a:r>
          </a:p>
        </p:txBody>
      </p:sp>
      <p:pic>
        <p:nvPicPr>
          <p:cNvPr id="3" name="Picture 2">
            <a:extLst>
              <a:ext uri="{FF2B5EF4-FFF2-40B4-BE49-F238E27FC236}">
                <a16:creationId xmlns:a16="http://schemas.microsoft.com/office/drawing/2014/main" xmlns="" id="{ECD01AEE-2211-4C04-BFA0-2AF0953C6EB6}"/>
              </a:ext>
            </a:extLst>
          </p:cNvPr>
          <p:cNvPicPr>
            <a:picLocks noChangeAspect="1"/>
          </p:cNvPicPr>
          <p:nvPr/>
        </p:nvPicPr>
        <p:blipFill>
          <a:blip r:embed="rId2"/>
          <a:stretch>
            <a:fillRect/>
          </a:stretch>
        </p:blipFill>
        <p:spPr>
          <a:xfrm>
            <a:off x="499931" y="1211103"/>
            <a:ext cx="7620000" cy="3226032"/>
          </a:xfrm>
          <a:prstGeom prst="rect">
            <a:avLst/>
          </a:prstGeom>
        </p:spPr>
      </p:pic>
    </p:spTree>
    <p:extLst>
      <p:ext uri="{BB962C8B-B14F-4D97-AF65-F5344CB8AC3E}">
        <p14:creationId xmlns:p14="http://schemas.microsoft.com/office/powerpoint/2010/main" xmlns="" val="278288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2273" y="400558"/>
            <a:ext cx="1423670" cy="482600"/>
          </a:xfrm>
          <a:prstGeom prst="rect">
            <a:avLst/>
          </a:prstGeom>
        </p:spPr>
        <p:txBody>
          <a:bodyPr vert="horz" wrap="square" lIns="0" tIns="12700" rIns="0" bIns="0" rtlCol="0">
            <a:spAutoFit/>
          </a:bodyPr>
          <a:lstStyle/>
          <a:p>
            <a:pPr marL="12700">
              <a:lnSpc>
                <a:spcPct val="100000"/>
              </a:lnSpc>
              <a:spcBef>
                <a:spcPts val="100"/>
              </a:spcBef>
            </a:pPr>
            <a:r>
              <a:rPr sz="3000" dirty="0"/>
              <a:t>A</a:t>
            </a:r>
            <a:r>
              <a:rPr sz="3000" spc="5" dirty="0"/>
              <a:t>g</a:t>
            </a:r>
            <a:r>
              <a:rPr sz="3000" dirty="0"/>
              <a:t>enda</a:t>
            </a:r>
            <a:endParaRPr sz="3000"/>
          </a:p>
        </p:txBody>
      </p:sp>
      <p:sp>
        <p:nvSpPr>
          <p:cNvPr id="3" name="object 3"/>
          <p:cNvSpPr txBox="1"/>
          <p:nvPr/>
        </p:nvSpPr>
        <p:spPr>
          <a:xfrm>
            <a:off x="790143" y="1309827"/>
            <a:ext cx="6066155" cy="3441065"/>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MT"/>
                <a:cs typeface="Arial MT"/>
              </a:rPr>
              <a:t>To </a:t>
            </a:r>
            <a:r>
              <a:rPr sz="1400" dirty="0">
                <a:latin typeface="Arial MT"/>
                <a:cs typeface="Arial MT"/>
              </a:rPr>
              <a:t>discuss</a:t>
            </a:r>
            <a:r>
              <a:rPr sz="1400" spc="-25" dirty="0">
                <a:latin typeface="Arial MT"/>
                <a:cs typeface="Arial MT"/>
              </a:rPr>
              <a:t> </a:t>
            </a:r>
            <a:r>
              <a:rPr sz="1400" dirty="0">
                <a:latin typeface="Arial MT"/>
                <a:cs typeface="Arial MT"/>
              </a:rPr>
              <a:t>the</a:t>
            </a:r>
            <a:r>
              <a:rPr sz="1400" spc="-30" dirty="0">
                <a:latin typeface="Arial MT"/>
                <a:cs typeface="Arial MT"/>
              </a:rPr>
              <a:t> </a:t>
            </a:r>
            <a:r>
              <a:rPr sz="1400" spc="-5" dirty="0">
                <a:latin typeface="Arial MT"/>
                <a:cs typeface="Arial MT"/>
              </a:rPr>
              <a:t>analysis </a:t>
            </a:r>
            <a:r>
              <a:rPr sz="1400" dirty="0">
                <a:latin typeface="Arial MT"/>
                <a:cs typeface="Arial MT"/>
              </a:rPr>
              <a:t>of</a:t>
            </a:r>
            <a:r>
              <a:rPr sz="1400" spc="5" dirty="0">
                <a:latin typeface="Arial MT"/>
                <a:cs typeface="Arial MT"/>
              </a:rPr>
              <a:t> </a:t>
            </a:r>
            <a:r>
              <a:rPr sz="1400" spc="-5" dirty="0">
                <a:latin typeface="Arial MT"/>
                <a:cs typeface="Arial MT"/>
              </a:rPr>
              <a:t>given</a:t>
            </a:r>
            <a:r>
              <a:rPr sz="1400" spc="5" dirty="0">
                <a:latin typeface="Arial MT"/>
                <a:cs typeface="Arial MT"/>
              </a:rPr>
              <a:t> </a:t>
            </a:r>
            <a:r>
              <a:rPr sz="1400" dirty="0">
                <a:latin typeface="Arial MT"/>
                <a:cs typeface="Arial MT"/>
              </a:rPr>
              <a:t>hotel</a:t>
            </a:r>
            <a:r>
              <a:rPr sz="1400" spc="-30" dirty="0">
                <a:latin typeface="Arial MT"/>
                <a:cs typeface="Arial MT"/>
              </a:rPr>
              <a:t> </a:t>
            </a:r>
            <a:r>
              <a:rPr sz="1400" dirty="0">
                <a:latin typeface="Arial MT"/>
                <a:cs typeface="Arial MT"/>
              </a:rPr>
              <a:t>bookings</a:t>
            </a:r>
            <a:r>
              <a:rPr sz="1400" spc="-35" dirty="0">
                <a:latin typeface="Arial MT"/>
                <a:cs typeface="Arial MT"/>
              </a:rPr>
              <a:t> </a:t>
            </a:r>
            <a:r>
              <a:rPr sz="1400" dirty="0">
                <a:latin typeface="Arial MT"/>
                <a:cs typeface="Arial MT"/>
              </a:rPr>
              <a:t>data</a:t>
            </a:r>
            <a:r>
              <a:rPr sz="1400" spc="-10" dirty="0">
                <a:latin typeface="Arial MT"/>
                <a:cs typeface="Arial MT"/>
              </a:rPr>
              <a:t> </a:t>
            </a:r>
            <a:r>
              <a:rPr sz="1400" dirty="0">
                <a:latin typeface="Arial MT"/>
                <a:cs typeface="Arial MT"/>
              </a:rPr>
              <a:t>set</a:t>
            </a:r>
            <a:r>
              <a:rPr sz="1400" spc="-20" dirty="0">
                <a:latin typeface="Arial MT"/>
                <a:cs typeface="Arial MT"/>
              </a:rPr>
              <a:t> </a:t>
            </a:r>
            <a:r>
              <a:rPr sz="1400" dirty="0">
                <a:latin typeface="Arial MT"/>
                <a:cs typeface="Arial MT"/>
              </a:rPr>
              <a:t>from</a:t>
            </a:r>
            <a:r>
              <a:rPr sz="1400" spc="-20" dirty="0">
                <a:latin typeface="Arial MT"/>
                <a:cs typeface="Arial MT"/>
              </a:rPr>
              <a:t> </a:t>
            </a:r>
            <a:r>
              <a:rPr sz="1400" spc="-5" dirty="0">
                <a:latin typeface="Arial MT"/>
                <a:cs typeface="Arial MT"/>
              </a:rPr>
              <a:t>2015-2017.</a:t>
            </a:r>
            <a:endParaRPr sz="1400">
              <a:latin typeface="Arial MT"/>
              <a:cs typeface="Arial MT"/>
            </a:endParaRPr>
          </a:p>
          <a:p>
            <a:pPr>
              <a:lnSpc>
                <a:spcPct val="100000"/>
              </a:lnSpc>
              <a:spcBef>
                <a:spcPts val="15"/>
              </a:spcBef>
            </a:pPr>
            <a:endParaRPr sz="1450">
              <a:latin typeface="Arial MT"/>
              <a:cs typeface="Arial MT"/>
            </a:endParaRPr>
          </a:p>
          <a:p>
            <a:pPr marL="12700">
              <a:lnSpc>
                <a:spcPct val="100000"/>
              </a:lnSpc>
            </a:pPr>
            <a:r>
              <a:rPr sz="1400" dirty="0">
                <a:latin typeface="Arial MT"/>
                <a:cs typeface="Arial MT"/>
              </a:rPr>
              <a:t>We’ll</a:t>
            </a:r>
            <a:r>
              <a:rPr sz="1400" spc="-30" dirty="0">
                <a:latin typeface="Arial MT"/>
                <a:cs typeface="Arial MT"/>
              </a:rPr>
              <a:t> </a:t>
            </a:r>
            <a:r>
              <a:rPr sz="1400" spc="-5" dirty="0">
                <a:latin typeface="Arial MT"/>
                <a:cs typeface="Arial MT"/>
              </a:rPr>
              <a:t>be</a:t>
            </a:r>
            <a:r>
              <a:rPr sz="1400" spc="-10" dirty="0">
                <a:latin typeface="Arial MT"/>
                <a:cs typeface="Arial MT"/>
              </a:rPr>
              <a:t> </a:t>
            </a:r>
            <a:r>
              <a:rPr sz="1400" spc="-5" dirty="0">
                <a:latin typeface="Arial MT"/>
                <a:cs typeface="Arial MT"/>
              </a:rPr>
              <a:t>doing</a:t>
            </a:r>
            <a:r>
              <a:rPr sz="1400" spc="-25" dirty="0">
                <a:latin typeface="Arial MT"/>
                <a:cs typeface="Arial MT"/>
              </a:rPr>
              <a:t> </a:t>
            </a:r>
            <a:r>
              <a:rPr sz="1400" spc="-5" dirty="0">
                <a:latin typeface="Arial MT"/>
                <a:cs typeface="Arial MT"/>
              </a:rPr>
              <a:t>analysis</a:t>
            </a:r>
            <a:r>
              <a:rPr sz="1400" spc="-10" dirty="0">
                <a:latin typeface="Arial MT"/>
                <a:cs typeface="Arial MT"/>
              </a:rPr>
              <a:t> </a:t>
            </a:r>
            <a:r>
              <a:rPr sz="1400" spc="-5" dirty="0">
                <a:latin typeface="Arial MT"/>
                <a:cs typeface="Arial MT"/>
              </a:rPr>
              <a:t>of</a:t>
            </a:r>
            <a:r>
              <a:rPr sz="1400" spc="-15" dirty="0">
                <a:latin typeface="Arial MT"/>
                <a:cs typeface="Arial MT"/>
              </a:rPr>
              <a:t> </a:t>
            </a:r>
            <a:r>
              <a:rPr sz="1400" spc="-10" dirty="0">
                <a:latin typeface="Arial MT"/>
                <a:cs typeface="Arial MT"/>
              </a:rPr>
              <a:t>given </a:t>
            </a:r>
            <a:r>
              <a:rPr sz="1400" spc="-5" dirty="0">
                <a:latin typeface="Arial MT"/>
                <a:cs typeface="Arial MT"/>
              </a:rPr>
              <a:t>data</a:t>
            </a:r>
            <a:r>
              <a:rPr sz="1400" spc="-20" dirty="0">
                <a:latin typeface="Arial MT"/>
                <a:cs typeface="Arial MT"/>
              </a:rPr>
              <a:t> </a:t>
            </a:r>
            <a:r>
              <a:rPr sz="1400" dirty="0">
                <a:latin typeface="Arial MT"/>
                <a:cs typeface="Arial MT"/>
              </a:rPr>
              <a:t>set</a:t>
            </a:r>
            <a:r>
              <a:rPr sz="1400" spc="-25" dirty="0">
                <a:latin typeface="Arial MT"/>
                <a:cs typeface="Arial MT"/>
              </a:rPr>
              <a:t> </a:t>
            </a:r>
            <a:r>
              <a:rPr sz="1400" spc="-5" dirty="0">
                <a:latin typeface="Arial MT"/>
                <a:cs typeface="Arial MT"/>
              </a:rPr>
              <a:t>in</a:t>
            </a:r>
            <a:r>
              <a:rPr sz="1400" spc="-10" dirty="0">
                <a:latin typeface="Arial MT"/>
                <a:cs typeface="Arial MT"/>
              </a:rPr>
              <a:t> </a:t>
            </a:r>
            <a:r>
              <a:rPr sz="1400" spc="-5" dirty="0">
                <a:latin typeface="Arial MT"/>
                <a:cs typeface="Arial MT"/>
              </a:rPr>
              <a:t>following</a:t>
            </a:r>
            <a:r>
              <a:rPr sz="1400" spc="-20" dirty="0">
                <a:latin typeface="Arial MT"/>
                <a:cs typeface="Arial MT"/>
              </a:rPr>
              <a:t> </a:t>
            </a:r>
            <a:r>
              <a:rPr sz="1400" spc="-10" dirty="0">
                <a:latin typeface="Arial MT"/>
                <a:cs typeface="Arial MT"/>
              </a:rPr>
              <a:t>ways</a:t>
            </a:r>
            <a:r>
              <a:rPr sz="1400" spc="50" dirty="0">
                <a:latin typeface="Arial MT"/>
                <a:cs typeface="Arial MT"/>
              </a:rPr>
              <a:t> </a:t>
            </a:r>
            <a:r>
              <a:rPr sz="1400" dirty="0">
                <a:latin typeface="Arial MT"/>
                <a:cs typeface="Arial MT"/>
              </a:rPr>
              <a:t>:</a:t>
            </a:r>
            <a:endParaRPr sz="1400">
              <a:latin typeface="Arial MT"/>
              <a:cs typeface="Arial MT"/>
            </a:endParaRPr>
          </a:p>
          <a:p>
            <a:pPr marL="299085" indent="-287020">
              <a:lnSpc>
                <a:spcPct val="100000"/>
              </a:lnSpc>
              <a:spcBef>
                <a:spcPts val="1165"/>
              </a:spcBef>
              <a:buChar char="•"/>
              <a:tabLst>
                <a:tab pos="299085" algn="l"/>
                <a:tab pos="299720" algn="l"/>
              </a:tabLst>
            </a:pPr>
            <a:r>
              <a:rPr sz="1400" spc="-5">
                <a:latin typeface="Arial MT"/>
                <a:cs typeface="Arial MT"/>
              </a:rPr>
              <a:t>Univariate</a:t>
            </a:r>
            <a:r>
              <a:rPr sz="1400" spc="-50" dirty="0">
                <a:latin typeface="Arial MT"/>
                <a:cs typeface="Arial MT"/>
              </a:rPr>
              <a:t> </a:t>
            </a:r>
            <a:r>
              <a:rPr sz="1400" spc="-5" dirty="0">
                <a:latin typeface="Arial MT"/>
                <a:cs typeface="Arial MT"/>
              </a:rPr>
              <a:t>analysis</a:t>
            </a:r>
            <a:endParaRPr sz="1400">
              <a:latin typeface="Arial MT"/>
              <a:cs typeface="Arial MT"/>
            </a:endParaRPr>
          </a:p>
          <a:p>
            <a:pPr>
              <a:lnSpc>
                <a:spcPct val="100000"/>
              </a:lnSpc>
              <a:spcBef>
                <a:spcPts val="10"/>
              </a:spcBef>
              <a:buFont typeface="Arial MT"/>
              <a:buChar char="•"/>
            </a:pPr>
            <a:endParaRPr sz="1450">
              <a:latin typeface="Arial MT"/>
              <a:cs typeface="Arial MT"/>
            </a:endParaRPr>
          </a:p>
          <a:p>
            <a:pPr marL="299085" indent="-287020">
              <a:lnSpc>
                <a:spcPct val="100000"/>
              </a:lnSpc>
              <a:buChar char="•"/>
              <a:tabLst>
                <a:tab pos="299085" algn="l"/>
                <a:tab pos="299720" algn="l"/>
              </a:tabLst>
            </a:pPr>
            <a:r>
              <a:rPr sz="1400" dirty="0">
                <a:latin typeface="Arial MT"/>
                <a:cs typeface="Arial MT"/>
              </a:rPr>
              <a:t>Hotel</a:t>
            </a:r>
            <a:r>
              <a:rPr sz="1400" spc="-45" dirty="0">
                <a:latin typeface="Arial MT"/>
                <a:cs typeface="Arial MT"/>
              </a:rPr>
              <a:t> </a:t>
            </a:r>
            <a:r>
              <a:rPr sz="1400" spc="-5" dirty="0">
                <a:latin typeface="Arial MT"/>
                <a:cs typeface="Arial MT"/>
              </a:rPr>
              <a:t>wise</a:t>
            </a:r>
            <a:r>
              <a:rPr sz="1400" spc="-25" dirty="0">
                <a:latin typeface="Arial MT"/>
                <a:cs typeface="Arial MT"/>
              </a:rPr>
              <a:t> </a:t>
            </a:r>
            <a:r>
              <a:rPr sz="1400" spc="-5" dirty="0">
                <a:latin typeface="Arial MT"/>
                <a:cs typeface="Arial MT"/>
              </a:rPr>
              <a:t>analysis</a:t>
            </a:r>
            <a:endParaRPr sz="1400">
              <a:latin typeface="Arial MT"/>
              <a:cs typeface="Arial MT"/>
            </a:endParaRPr>
          </a:p>
          <a:p>
            <a:pPr>
              <a:lnSpc>
                <a:spcPct val="100000"/>
              </a:lnSpc>
              <a:spcBef>
                <a:spcPts val="15"/>
              </a:spcBef>
              <a:buFont typeface="Arial MT"/>
              <a:buChar char="•"/>
            </a:pPr>
            <a:endParaRPr sz="1450">
              <a:latin typeface="Arial MT"/>
              <a:cs typeface="Arial MT"/>
            </a:endParaRPr>
          </a:p>
          <a:p>
            <a:pPr marL="299085" indent="-287020">
              <a:lnSpc>
                <a:spcPct val="100000"/>
              </a:lnSpc>
              <a:buChar char="•"/>
              <a:tabLst>
                <a:tab pos="299085" algn="l"/>
                <a:tab pos="299720" algn="l"/>
              </a:tabLst>
            </a:pPr>
            <a:r>
              <a:rPr sz="1400" dirty="0">
                <a:latin typeface="Arial MT"/>
                <a:cs typeface="Arial MT"/>
              </a:rPr>
              <a:t>Distribution</a:t>
            </a:r>
            <a:r>
              <a:rPr sz="1400" spc="-60" dirty="0">
                <a:latin typeface="Arial MT"/>
                <a:cs typeface="Arial MT"/>
              </a:rPr>
              <a:t> </a:t>
            </a:r>
            <a:r>
              <a:rPr sz="1400" dirty="0">
                <a:latin typeface="Arial MT"/>
                <a:cs typeface="Arial MT"/>
              </a:rPr>
              <a:t>Channel</a:t>
            </a:r>
            <a:r>
              <a:rPr sz="1400" spc="-45" dirty="0">
                <a:latin typeface="Arial MT"/>
                <a:cs typeface="Arial MT"/>
              </a:rPr>
              <a:t> </a:t>
            </a:r>
            <a:r>
              <a:rPr sz="1400" spc="-5" dirty="0">
                <a:latin typeface="Arial MT"/>
                <a:cs typeface="Arial MT"/>
              </a:rPr>
              <a:t>wise analysis</a:t>
            </a:r>
            <a:endParaRPr sz="1400">
              <a:latin typeface="Arial MT"/>
              <a:cs typeface="Arial MT"/>
            </a:endParaRPr>
          </a:p>
          <a:p>
            <a:pPr>
              <a:lnSpc>
                <a:spcPct val="100000"/>
              </a:lnSpc>
              <a:spcBef>
                <a:spcPts val="15"/>
              </a:spcBef>
              <a:buFont typeface="Arial MT"/>
              <a:buChar char="•"/>
            </a:pPr>
            <a:endParaRPr sz="1450">
              <a:latin typeface="Arial MT"/>
              <a:cs typeface="Arial MT"/>
            </a:endParaRPr>
          </a:p>
          <a:p>
            <a:pPr marL="299085" indent="-287020">
              <a:lnSpc>
                <a:spcPct val="100000"/>
              </a:lnSpc>
              <a:buChar char="•"/>
              <a:tabLst>
                <a:tab pos="299085" algn="l"/>
                <a:tab pos="299720" algn="l"/>
              </a:tabLst>
            </a:pPr>
            <a:r>
              <a:rPr sz="1400" dirty="0">
                <a:latin typeface="Arial MT"/>
                <a:cs typeface="Arial MT"/>
              </a:rPr>
              <a:t>Booking</a:t>
            </a:r>
            <a:r>
              <a:rPr sz="1400" spc="-45" dirty="0">
                <a:latin typeface="Arial MT"/>
                <a:cs typeface="Arial MT"/>
              </a:rPr>
              <a:t> </a:t>
            </a:r>
            <a:r>
              <a:rPr sz="1400" dirty="0">
                <a:latin typeface="Arial MT"/>
                <a:cs typeface="Arial MT"/>
              </a:rPr>
              <a:t>cancellation</a:t>
            </a:r>
            <a:r>
              <a:rPr sz="1400" spc="-60" dirty="0">
                <a:latin typeface="Arial MT"/>
                <a:cs typeface="Arial MT"/>
              </a:rPr>
              <a:t> </a:t>
            </a:r>
            <a:r>
              <a:rPr sz="1400" spc="-5" dirty="0">
                <a:latin typeface="Arial MT"/>
                <a:cs typeface="Arial MT"/>
              </a:rPr>
              <a:t>analysis</a:t>
            </a:r>
            <a:endParaRPr sz="1400">
              <a:latin typeface="Arial MT"/>
              <a:cs typeface="Arial MT"/>
            </a:endParaRPr>
          </a:p>
          <a:p>
            <a:pPr>
              <a:lnSpc>
                <a:spcPct val="100000"/>
              </a:lnSpc>
              <a:spcBef>
                <a:spcPts val="15"/>
              </a:spcBef>
              <a:buFont typeface="Arial MT"/>
              <a:buChar char="•"/>
            </a:pPr>
            <a:endParaRPr sz="1450">
              <a:latin typeface="Arial MT"/>
              <a:cs typeface="Arial MT"/>
            </a:endParaRPr>
          </a:p>
          <a:p>
            <a:pPr marL="299085" indent="-287020">
              <a:lnSpc>
                <a:spcPct val="100000"/>
              </a:lnSpc>
              <a:buChar char="•"/>
              <a:tabLst>
                <a:tab pos="299085" algn="l"/>
                <a:tab pos="299720" algn="l"/>
              </a:tabLst>
            </a:pPr>
            <a:r>
              <a:rPr sz="1400" spc="-5" dirty="0">
                <a:latin typeface="Arial MT"/>
                <a:cs typeface="Arial MT"/>
              </a:rPr>
              <a:t>Timewise</a:t>
            </a:r>
            <a:r>
              <a:rPr sz="1400" spc="-35" dirty="0">
                <a:latin typeface="Arial MT"/>
                <a:cs typeface="Arial MT"/>
              </a:rPr>
              <a:t> </a:t>
            </a:r>
            <a:r>
              <a:rPr sz="1400" spc="-5" dirty="0">
                <a:latin typeface="Arial MT"/>
                <a:cs typeface="Arial MT"/>
              </a:rPr>
              <a:t>analysis</a:t>
            </a:r>
            <a:endParaRPr sz="1400">
              <a:latin typeface="Arial MT"/>
              <a:cs typeface="Arial MT"/>
            </a:endParaRPr>
          </a:p>
          <a:p>
            <a:pPr>
              <a:lnSpc>
                <a:spcPct val="100000"/>
              </a:lnSpc>
            </a:pPr>
            <a:endParaRPr sz="1500">
              <a:latin typeface="Arial MT"/>
              <a:cs typeface="Arial MT"/>
            </a:endParaRPr>
          </a:p>
          <a:p>
            <a:pPr>
              <a:lnSpc>
                <a:spcPct val="100000"/>
              </a:lnSpc>
              <a:spcBef>
                <a:spcPts val="20"/>
              </a:spcBef>
            </a:pPr>
            <a:endParaRPr sz="1850">
              <a:latin typeface="Arial MT"/>
              <a:cs typeface="Arial MT"/>
            </a:endParaRPr>
          </a:p>
          <a:p>
            <a:pPr marL="12700">
              <a:lnSpc>
                <a:spcPct val="100000"/>
              </a:lnSpc>
              <a:spcBef>
                <a:spcPts val="5"/>
              </a:spcBef>
            </a:pPr>
            <a:r>
              <a:rPr sz="1400" dirty="0">
                <a:latin typeface="Arial MT"/>
                <a:cs typeface="Arial MT"/>
              </a:rPr>
              <a:t>By</a:t>
            </a:r>
            <a:r>
              <a:rPr sz="1400" spc="5" dirty="0">
                <a:latin typeface="Arial MT"/>
                <a:cs typeface="Arial MT"/>
              </a:rPr>
              <a:t> </a:t>
            </a:r>
            <a:r>
              <a:rPr sz="1400" spc="-5" dirty="0">
                <a:latin typeface="Arial MT"/>
                <a:cs typeface="Arial MT"/>
              </a:rPr>
              <a:t>doing</a:t>
            </a:r>
            <a:r>
              <a:rPr sz="1400" spc="-30" dirty="0">
                <a:latin typeface="Arial MT"/>
                <a:cs typeface="Arial MT"/>
              </a:rPr>
              <a:t> </a:t>
            </a:r>
            <a:r>
              <a:rPr sz="1400" spc="-5" dirty="0">
                <a:latin typeface="Arial MT"/>
                <a:cs typeface="Arial MT"/>
              </a:rPr>
              <a:t>this</a:t>
            </a:r>
            <a:r>
              <a:rPr sz="1400" spc="-10" dirty="0">
                <a:latin typeface="Arial MT"/>
                <a:cs typeface="Arial MT"/>
              </a:rPr>
              <a:t> we’ll</a:t>
            </a:r>
            <a:r>
              <a:rPr sz="1400" spc="10" dirty="0">
                <a:latin typeface="Arial MT"/>
                <a:cs typeface="Arial MT"/>
              </a:rPr>
              <a:t> </a:t>
            </a:r>
            <a:r>
              <a:rPr sz="1400" dirty="0">
                <a:latin typeface="Arial MT"/>
                <a:cs typeface="Arial MT"/>
              </a:rPr>
              <a:t>try</a:t>
            </a:r>
            <a:r>
              <a:rPr sz="1400" spc="-10" dirty="0">
                <a:latin typeface="Arial MT"/>
                <a:cs typeface="Arial MT"/>
              </a:rPr>
              <a:t> </a:t>
            </a:r>
            <a:r>
              <a:rPr sz="1400" dirty="0">
                <a:latin typeface="Arial MT"/>
                <a:cs typeface="Arial MT"/>
              </a:rPr>
              <a:t>to</a:t>
            </a:r>
            <a:r>
              <a:rPr sz="1400" spc="-10" dirty="0">
                <a:latin typeface="Arial MT"/>
                <a:cs typeface="Arial MT"/>
              </a:rPr>
              <a:t> </a:t>
            </a:r>
            <a:r>
              <a:rPr sz="1400" spc="-5" dirty="0">
                <a:latin typeface="Arial MT"/>
                <a:cs typeface="Arial MT"/>
              </a:rPr>
              <a:t>find</a:t>
            </a:r>
            <a:r>
              <a:rPr sz="1400" spc="-15" dirty="0">
                <a:latin typeface="Arial MT"/>
                <a:cs typeface="Arial MT"/>
              </a:rPr>
              <a:t> </a:t>
            </a:r>
            <a:r>
              <a:rPr sz="1400" spc="-5" dirty="0">
                <a:latin typeface="Arial MT"/>
                <a:cs typeface="Arial MT"/>
              </a:rPr>
              <a:t>out</a:t>
            </a:r>
            <a:r>
              <a:rPr sz="1400" spc="-10" dirty="0">
                <a:latin typeface="Arial MT"/>
                <a:cs typeface="Arial MT"/>
              </a:rPr>
              <a:t> </a:t>
            </a:r>
            <a:r>
              <a:rPr sz="1400" dirty="0">
                <a:latin typeface="Arial MT"/>
                <a:cs typeface="Arial MT"/>
              </a:rPr>
              <a:t>key</a:t>
            </a:r>
            <a:r>
              <a:rPr sz="1400" spc="-20" dirty="0">
                <a:latin typeface="Arial MT"/>
                <a:cs typeface="Arial MT"/>
              </a:rPr>
              <a:t> </a:t>
            </a:r>
            <a:r>
              <a:rPr sz="1400" spc="-5" dirty="0">
                <a:latin typeface="Arial MT"/>
                <a:cs typeface="Arial MT"/>
              </a:rPr>
              <a:t>factors</a:t>
            </a:r>
            <a:r>
              <a:rPr sz="1400" spc="-45" dirty="0">
                <a:latin typeface="Arial MT"/>
                <a:cs typeface="Arial MT"/>
              </a:rPr>
              <a:t> </a:t>
            </a:r>
            <a:r>
              <a:rPr sz="1400" spc="-5" dirty="0">
                <a:latin typeface="Arial MT"/>
                <a:cs typeface="Arial MT"/>
              </a:rPr>
              <a:t>driving </a:t>
            </a:r>
            <a:r>
              <a:rPr sz="1400" dirty="0">
                <a:latin typeface="Arial MT"/>
                <a:cs typeface="Arial MT"/>
              </a:rPr>
              <a:t>the</a:t>
            </a:r>
            <a:r>
              <a:rPr sz="1400" spc="-15" dirty="0">
                <a:latin typeface="Arial MT"/>
                <a:cs typeface="Arial MT"/>
              </a:rPr>
              <a:t> </a:t>
            </a:r>
            <a:r>
              <a:rPr sz="1400" spc="-5" dirty="0">
                <a:latin typeface="Arial MT"/>
                <a:cs typeface="Arial MT"/>
              </a:rPr>
              <a:t>hotel</a:t>
            </a:r>
            <a:r>
              <a:rPr sz="1400" spc="-20" dirty="0">
                <a:latin typeface="Arial MT"/>
                <a:cs typeface="Arial MT"/>
              </a:rPr>
              <a:t> </a:t>
            </a:r>
            <a:r>
              <a:rPr sz="1400" spc="-5" dirty="0">
                <a:latin typeface="Arial MT"/>
                <a:cs typeface="Arial MT"/>
              </a:rPr>
              <a:t>bookings</a:t>
            </a:r>
            <a:r>
              <a:rPr sz="1400" spc="-35" dirty="0">
                <a:latin typeface="Arial MT"/>
                <a:cs typeface="Arial MT"/>
              </a:rPr>
              <a:t> </a:t>
            </a:r>
            <a:r>
              <a:rPr sz="1400" dirty="0">
                <a:latin typeface="Arial MT"/>
                <a:cs typeface="Arial MT"/>
              </a:rPr>
              <a:t>trends.</a:t>
            </a:r>
            <a:endParaRPr sz="14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666750"/>
            <a:ext cx="4233864" cy="369332"/>
          </a:xfrm>
          <a:prstGeom prst="rect">
            <a:avLst/>
          </a:prstGeom>
          <a:noFill/>
        </p:spPr>
        <p:txBody>
          <a:bodyPr wrap="square" rtlCol="0">
            <a:spAutoFit/>
          </a:bodyPr>
          <a:lstStyle/>
          <a:p>
            <a:r>
              <a:rPr lang="en-US" b="1" dirty="0"/>
              <a:t> 10) Visualizing Hotel wise yearly bookings </a:t>
            </a:r>
          </a:p>
        </p:txBody>
      </p:sp>
      <p:pic>
        <p:nvPicPr>
          <p:cNvPr id="2" name="Picture 1">
            <a:extLst>
              <a:ext uri="{FF2B5EF4-FFF2-40B4-BE49-F238E27FC236}">
                <a16:creationId xmlns:a16="http://schemas.microsoft.com/office/drawing/2014/main" xmlns="" id="{C2BD9A40-E2D0-4337-A72B-29C22CB7FC14}"/>
              </a:ext>
            </a:extLst>
          </p:cNvPr>
          <p:cNvPicPr>
            <a:picLocks noChangeAspect="1"/>
          </p:cNvPicPr>
          <p:nvPr/>
        </p:nvPicPr>
        <p:blipFill>
          <a:blip r:embed="rId2"/>
          <a:stretch>
            <a:fillRect/>
          </a:stretch>
        </p:blipFill>
        <p:spPr>
          <a:xfrm>
            <a:off x="4724400" y="1036082"/>
            <a:ext cx="3918355" cy="2590800"/>
          </a:xfrm>
          <a:prstGeom prst="rect">
            <a:avLst/>
          </a:prstGeom>
        </p:spPr>
      </p:pic>
      <p:sp>
        <p:nvSpPr>
          <p:cNvPr id="6" name="TextBox 5">
            <a:extLst>
              <a:ext uri="{FF2B5EF4-FFF2-40B4-BE49-F238E27FC236}">
                <a16:creationId xmlns:a16="http://schemas.microsoft.com/office/drawing/2014/main" xmlns="" id="{03D61E79-E5EA-4CCC-BBA8-1B84FBA43958}"/>
              </a:ext>
            </a:extLst>
          </p:cNvPr>
          <p:cNvSpPr txBox="1"/>
          <p:nvPr/>
        </p:nvSpPr>
        <p:spPr>
          <a:xfrm>
            <a:off x="490536" y="1171292"/>
            <a:ext cx="3929065"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This bar count plot graph show the yearly booking of room with respect to hotel wise data.</a:t>
            </a:r>
          </a:p>
          <a:p>
            <a:pPr marL="285750" indent="-285750">
              <a:buFont typeface="Wingdings" panose="05000000000000000000" pitchFamily="2" charset="2"/>
              <a:buChar char="Ø"/>
            </a:pPr>
            <a:r>
              <a:rPr lang="en-US" dirty="0"/>
              <a:t>The data show in this slide show that the booking trend go from low to high in the year 2016 to 2017.and then again slowly decrease in the year 2017.</a:t>
            </a:r>
          </a:p>
          <a:p>
            <a:pPr marL="285750" indent="-285750">
              <a:buFont typeface="Wingdings" panose="05000000000000000000" pitchFamily="2" charset="2"/>
              <a:buChar char="Ø"/>
            </a:pPr>
            <a:r>
              <a:rPr lang="en-US" dirty="0"/>
              <a:t>Both hotel type Resort hotel and city Hotel has same type of trend but city hotel has more demand as compare to resort hotel</a:t>
            </a:r>
          </a:p>
        </p:txBody>
      </p:sp>
    </p:spTree>
    <p:extLst>
      <p:ext uri="{BB962C8B-B14F-4D97-AF65-F5344CB8AC3E}">
        <p14:creationId xmlns:p14="http://schemas.microsoft.com/office/powerpoint/2010/main" xmlns="" val="1132007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438150"/>
            <a:ext cx="7662864" cy="369332"/>
          </a:xfrm>
          <a:prstGeom prst="rect">
            <a:avLst/>
          </a:prstGeom>
          <a:noFill/>
        </p:spPr>
        <p:txBody>
          <a:bodyPr wrap="square" rtlCol="0">
            <a:spAutoFit/>
          </a:bodyPr>
          <a:lstStyle/>
          <a:p>
            <a:r>
              <a:rPr lang="en-US" b="1" dirty="0"/>
              <a:t>11) What is the relationship between market segment and cancellation?</a:t>
            </a:r>
          </a:p>
        </p:txBody>
      </p:sp>
      <p:sp>
        <p:nvSpPr>
          <p:cNvPr id="6" name="TextBox 5">
            <a:extLst>
              <a:ext uri="{FF2B5EF4-FFF2-40B4-BE49-F238E27FC236}">
                <a16:creationId xmlns:a16="http://schemas.microsoft.com/office/drawing/2014/main" xmlns="" id="{03D61E79-E5EA-4CCC-BBA8-1B84FBA43958}"/>
              </a:ext>
            </a:extLst>
          </p:cNvPr>
          <p:cNvSpPr txBox="1"/>
          <p:nvPr/>
        </p:nvSpPr>
        <p:spPr>
          <a:xfrm>
            <a:off x="490536" y="944582"/>
            <a:ext cx="3929065"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This count plot graph show the relation between market segment and booking trend.</a:t>
            </a:r>
          </a:p>
          <a:p>
            <a:pPr marL="285750" indent="-285750">
              <a:buFont typeface="Wingdings" panose="05000000000000000000" pitchFamily="2" charset="2"/>
              <a:buChar char="Ø"/>
            </a:pPr>
            <a:r>
              <a:rPr lang="en-US" dirty="0"/>
              <a:t>This graph show that in Online TA high number of booking as well as high number of cancelation  happen.</a:t>
            </a:r>
          </a:p>
          <a:p>
            <a:pPr marL="285750" indent="-285750">
              <a:buFont typeface="Wingdings" panose="05000000000000000000" pitchFamily="2" charset="2"/>
              <a:buChar char="Ø"/>
            </a:pPr>
            <a:r>
              <a:rPr lang="en-US" dirty="0"/>
              <a:t>One of the interesting key note is complementary and aviation booking rooms are least chances of cancellation.</a:t>
            </a:r>
          </a:p>
          <a:p>
            <a:pPr marL="285750" indent="-285750">
              <a:buFont typeface="Wingdings" panose="05000000000000000000" pitchFamily="2" charset="2"/>
              <a:buChar char="Ø"/>
            </a:pPr>
            <a:r>
              <a:rPr lang="en-US" dirty="0"/>
              <a:t>High cancellation happen  when booking happen in group. Because high chance is there plan for tours not executed as per schedule. </a:t>
            </a:r>
          </a:p>
        </p:txBody>
      </p:sp>
      <p:pic>
        <p:nvPicPr>
          <p:cNvPr id="3" name="Picture 2">
            <a:extLst>
              <a:ext uri="{FF2B5EF4-FFF2-40B4-BE49-F238E27FC236}">
                <a16:creationId xmlns:a16="http://schemas.microsoft.com/office/drawing/2014/main" xmlns="" id="{B5E4C55C-42DA-4D43-99D2-1466125D010B}"/>
              </a:ext>
            </a:extLst>
          </p:cNvPr>
          <p:cNvPicPr>
            <a:picLocks noChangeAspect="1"/>
          </p:cNvPicPr>
          <p:nvPr/>
        </p:nvPicPr>
        <p:blipFill>
          <a:blip r:embed="rId3"/>
          <a:stretch>
            <a:fillRect/>
          </a:stretch>
        </p:blipFill>
        <p:spPr>
          <a:xfrm>
            <a:off x="4953000" y="944582"/>
            <a:ext cx="3405717" cy="2267368"/>
          </a:xfrm>
          <a:prstGeom prst="rect">
            <a:avLst/>
          </a:prstGeom>
        </p:spPr>
      </p:pic>
      <p:pic>
        <p:nvPicPr>
          <p:cNvPr id="5" name="Picture 4">
            <a:extLst>
              <a:ext uri="{FF2B5EF4-FFF2-40B4-BE49-F238E27FC236}">
                <a16:creationId xmlns:a16="http://schemas.microsoft.com/office/drawing/2014/main" xmlns="" id="{15D949DD-A00F-480A-9802-B2EA6FDBB4B1}"/>
              </a:ext>
            </a:extLst>
          </p:cNvPr>
          <p:cNvPicPr>
            <a:picLocks noChangeAspect="1"/>
          </p:cNvPicPr>
          <p:nvPr/>
        </p:nvPicPr>
        <p:blipFill>
          <a:blip r:embed="rId4"/>
          <a:stretch>
            <a:fillRect/>
          </a:stretch>
        </p:blipFill>
        <p:spPr>
          <a:xfrm>
            <a:off x="4531971" y="3342032"/>
            <a:ext cx="4203003" cy="1531761"/>
          </a:xfrm>
          <a:prstGeom prst="rect">
            <a:avLst/>
          </a:prstGeom>
        </p:spPr>
      </p:pic>
    </p:spTree>
    <p:extLst>
      <p:ext uri="{BB962C8B-B14F-4D97-AF65-F5344CB8AC3E}">
        <p14:creationId xmlns:p14="http://schemas.microsoft.com/office/powerpoint/2010/main" xmlns="" val="3394517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6" y="438150"/>
            <a:ext cx="4462464" cy="369332"/>
          </a:xfrm>
          <a:prstGeom prst="rect">
            <a:avLst/>
          </a:prstGeom>
          <a:noFill/>
        </p:spPr>
        <p:txBody>
          <a:bodyPr wrap="square" rtlCol="0">
            <a:spAutoFit/>
          </a:bodyPr>
          <a:lstStyle/>
          <a:p>
            <a:r>
              <a:rPr lang="en-US" b="1" dirty="0"/>
              <a:t>12) Correlation of the columns</a:t>
            </a:r>
          </a:p>
        </p:txBody>
      </p:sp>
      <p:sp>
        <p:nvSpPr>
          <p:cNvPr id="6" name="TextBox 5">
            <a:extLst>
              <a:ext uri="{FF2B5EF4-FFF2-40B4-BE49-F238E27FC236}">
                <a16:creationId xmlns:a16="http://schemas.microsoft.com/office/drawing/2014/main" xmlns="" id="{03D61E79-E5EA-4CCC-BBA8-1B84FBA43958}"/>
              </a:ext>
            </a:extLst>
          </p:cNvPr>
          <p:cNvSpPr txBox="1"/>
          <p:nvPr/>
        </p:nvSpPr>
        <p:spPr>
          <a:xfrm>
            <a:off x="490537" y="839033"/>
            <a:ext cx="2786063"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This Heat map show the relation between the various column of the data given</a:t>
            </a:r>
          </a:p>
          <a:p>
            <a:pPr marL="285750" indent="-285750">
              <a:buFont typeface="Wingdings" panose="05000000000000000000" pitchFamily="2" charset="2"/>
              <a:buChar char="Ø"/>
            </a:pPr>
            <a:r>
              <a:rPr lang="en-US" dirty="0"/>
              <a:t>The graph show the relation of each column with each other either strongly bonded or weakly bonded.</a:t>
            </a:r>
          </a:p>
          <a:p>
            <a:pPr marL="285750" indent="-285750">
              <a:buFont typeface="Wingdings" panose="05000000000000000000" pitchFamily="2" charset="2"/>
              <a:buChar char="Ø"/>
            </a:pPr>
            <a:r>
              <a:rPr lang="en-US" dirty="0"/>
              <a:t>If they strongly bonded then it show light white color where as if it is very dark then it show loosely bonded to each other.</a:t>
            </a:r>
          </a:p>
        </p:txBody>
      </p:sp>
      <p:pic>
        <p:nvPicPr>
          <p:cNvPr id="2" name="Picture 1">
            <a:extLst>
              <a:ext uri="{FF2B5EF4-FFF2-40B4-BE49-F238E27FC236}">
                <a16:creationId xmlns:a16="http://schemas.microsoft.com/office/drawing/2014/main" xmlns="" id="{4603474C-F831-456C-8DAA-B83A0D5441B0}"/>
              </a:ext>
            </a:extLst>
          </p:cNvPr>
          <p:cNvPicPr>
            <a:picLocks noChangeAspect="1"/>
          </p:cNvPicPr>
          <p:nvPr/>
        </p:nvPicPr>
        <p:blipFill>
          <a:blip r:embed="rId3" cstate="print"/>
          <a:stretch>
            <a:fillRect/>
          </a:stretch>
        </p:blipFill>
        <p:spPr>
          <a:xfrm>
            <a:off x="3200400" y="971550"/>
            <a:ext cx="5744744" cy="3913168"/>
          </a:xfrm>
          <a:prstGeom prst="rect">
            <a:avLst/>
          </a:prstGeom>
        </p:spPr>
      </p:pic>
    </p:spTree>
    <p:extLst>
      <p:ext uri="{BB962C8B-B14F-4D97-AF65-F5344CB8AC3E}">
        <p14:creationId xmlns:p14="http://schemas.microsoft.com/office/powerpoint/2010/main" xmlns="" val="334849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5" y="438150"/>
            <a:ext cx="8162927" cy="369332"/>
          </a:xfrm>
          <a:prstGeom prst="rect">
            <a:avLst/>
          </a:prstGeom>
          <a:noFill/>
        </p:spPr>
        <p:txBody>
          <a:bodyPr wrap="square" rtlCol="0">
            <a:spAutoFit/>
          </a:bodyPr>
          <a:lstStyle/>
          <a:p>
            <a:r>
              <a:rPr lang="en-US" b="1" dirty="0"/>
              <a:t>13) Which top 10 Country have most babies during their visit?</a:t>
            </a:r>
          </a:p>
        </p:txBody>
      </p:sp>
      <p:sp>
        <p:nvSpPr>
          <p:cNvPr id="6" name="TextBox 5">
            <a:extLst>
              <a:ext uri="{FF2B5EF4-FFF2-40B4-BE49-F238E27FC236}">
                <a16:creationId xmlns:a16="http://schemas.microsoft.com/office/drawing/2014/main" xmlns="" id="{03D61E79-E5EA-4CCC-BBA8-1B84FBA43958}"/>
              </a:ext>
            </a:extLst>
          </p:cNvPr>
          <p:cNvSpPr txBox="1"/>
          <p:nvPr/>
        </p:nvSpPr>
        <p:spPr>
          <a:xfrm>
            <a:off x="530640" y="3172892"/>
            <a:ext cx="8501065"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above chart  and graph we can clearly visualize that Portugal is country where highest number of visitor book hotel room similarly this trend continue with most number of babies visit as well.</a:t>
            </a:r>
          </a:p>
          <a:p>
            <a:pPr marL="285750" indent="-285750">
              <a:buFont typeface="Wingdings" panose="05000000000000000000" pitchFamily="2" charset="2"/>
              <a:buChar char="Ø"/>
            </a:pPr>
            <a:r>
              <a:rPr lang="en-US" dirty="0"/>
              <a:t>So mostly western Europe country’s babies visit hotel rooms with their parents mostly. </a:t>
            </a:r>
          </a:p>
        </p:txBody>
      </p:sp>
      <p:pic>
        <p:nvPicPr>
          <p:cNvPr id="3" name="Picture 2">
            <a:extLst>
              <a:ext uri="{FF2B5EF4-FFF2-40B4-BE49-F238E27FC236}">
                <a16:creationId xmlns:a16="http://schemas.microsoft.com/office/drawing/2014/main" xmlns="" id="{69256F43-B453-4C1D-BA1C-008F4D2464B6}"/>
              </a:ext>
            </a:extLst>
          </p:cNvPr>
          <p:cNvPicPr>
            <a:picLocks noChangeAspect="1"/>
          </p:cNvPicPr>
          <p:nvPr/>
        </p:nvPicPr>
        <p:blipFill>
          <a:blip r:embed="rId3"/>
          <a:stretch>
            <a:fillRect/>
          </a:stretch>
        </p:blipFill>
        <p:spPr>
          <a:xfrm>
            <a:off x="4956020" y="840981"/>
            <a:ext cx="3275235" cy="2111770"/>
          </a:xfrm>
          <a:prstGeom prst="rect">
            <a:avLst/>
          </a:prstGeom>
        </p:spPr>
      </p:pic>
      <p:pic>
        <p:nvPicPr>
          <p:cNvPr id="5" name="Picture 4">
            <a:extLst>
              <a:ext uri="{FF2B5EF4-FFF2-40B4-BE49-F238E27FC236}">
                <a16:creationId xmlns:a16="http://schemas.microsoft.com/office/drawing/2014/main" xmlns="" id="{B697EF0D-485C-45B2-A9D6-7D1B2BF01963}"/>
              </a:ext>
            </a:extLst>
          </p:cNvPr>
          <p:cNvPicPr>
            <a:picLocks noChangeAspect="1"/>
          </p:cNvPicPr>
          <p:nvPr/>
        </p:nvPicPr>
        <p:blipFill>
          <a:blip r:embed="rId4"/>
          <a:stretch>
            <a:fillRect/>
          </a:stretch>
        </p:blipFill>
        <p:spPr>
          <a:xfrm>
            <a:off x="1143000" y="840980"/>
            <a:ext cx="2938462" cy="2313643"/>
          </a:xfrm>
          <a:prstGeom prst="rect">
            <a:avLst/>
          </a:prstGeom>
        </p:spPr>
      </p:pic>
    </p:spTree>
    <p:extLst>
      <p:ext uri="{BB962C8B-B14F-4D97-AF65-F5344CB8AC3E}">
        <p14:creationId xmlns:p14="http://schemas.microsoft.com/office/powerpoint/2010/main" xmlns="" val="18585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5" y="552906"/>
            <a:ext cx="5986465" cy="923330"/>
          </a:xfrm>
          <a:prstGeom prst="rect">
            <a:avLst/>
          </a:prstGeom>
          <a:noFill/>
        </p:spPr>
        <p:txBody>
          <a:bodyPr wrap="square" rtlCol="0">
            <a:spAutoFit/>
          </a:bodyPr>
          <a:lstStyle/>
          <a:p>
            <a:r>
              <a:rPr lang="en-US" b="1" dirty="0"/>
              <a:t>14) Which type of Meal is mostly preferred by the guests during their visit?</a:t>
            </a:r>
          </a:p>
          <a:p>
            <a:endParaRPr lang="en-US" b="1" dirty="0"/>
          </a:p>
        </p:txBody>
      </p:sp>
      <p:sp>
        <p:nvSpPr>
          <p:cNvPr id="6" name="TextBox 5">
            <a:extLst>
              <a:ext uri="{FF2B5EF4-FFF2-40B4-BE49-F238E27FC236}">
                <a16:creationId xmlns:a16="http://schemas.microsoft.com/office/drawing/2014/main" xmlns="" id="{03D61E79-E5EA-4CCC-BBA8-1B84FBA43958}"/>
              </a:ext>
            </a:extLst>
          </p:cNvPr>
          <p:cNvSpPr txBox="1"/>
          <p:nvPr/>
        </p:nvSpPr>
        <p:spPr>
          <a:xfrm>
            <a:off x="490535" y="1314906"/>
            <a:ext cx="4310064"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above pie chart we can easily determine that  ‘BB’ meal is most preferred by the visitor.</a:t>
            </a:r>
          </a:p>
          <a:p>
            <a:pPr marL="285750" indent="-285750">
              <a:buFont typeface="Wingdings" panose="05000000000000000000" pitchFamily="2" charset="2"/>
              <a:buChar char="Ø"/>
            </a:pPr>
            <a:r>
              <a:rPr lang="en-US" dirty="0"/>
              <a:t>Mostly more than ¾ of visitor preferred ‘BB’ meal type.</a:t>
            </a:r>
          </a:p>
          <a:p>
            <a:pPr marL="285750" indent="-285750">
              <a:buFont typeface="Wingdings" panose="05000000000000000000" pitchFamily="2" charset="2"/>
              <a:buChar char="Ø"/>
            </a:pPr>
            <a:r>
              <a:rPr lang="en-US" dirty="0"/>
              <a:t>Generally the visitor prefer either ‘BB’/’HB’/’SC’ type of meal.</a:t>
            </a:r>
          </a:p>
          <a:p>
            <a:pPr marL="285750" indent="-285750">
              <a:buFont typeface="Wingdings" panose="05000000000000000000" pitchFamily="2" charset="2"/>
              <a:buChar char="Ø"/>
            </a:pPr>
            <a:r>
              <a:rPr lang="en-US" dirty="0"/>
              <a:t>‘FB’ is the least prefer meal type.</a:t>
            </a:r>
          </a:p>
        </p:txBody>
      </p:sp>
      <p:pic>
        <p:nvPicPr>
          <p:cNvPr id="2" name="Picture 1">
            <a:extLst>
              <a:ext uri="{FF2B5EF4-FFF2-40B4-BE49-F238E27FC236}">
                <a16:creationId xmlns:a16="http://schemas.microsoft.com/office/drawing/2014/main" xmlns="" id="{47331E73-EFBF-41AB-A685-C6B65D8AB000}"/>
              </a:ext>
            </a:extLst>
          </p:cNvPr>
          <p:cNvPicPr>
            <a:picLocks noChangeAspect="1"/>
          </p:cNvPicPr>
          <p:nvPr/>
        </p:nvPicPr>
        <p:blipFill>
          <a:blip r:embed="rId3"/>
          <a:stretch>
            <a:fillRect/>
          </a:stretch>
        </p:blipFill>
        <p:spPr>
          <a:xfrm>
            <a:off x="6081390" y="792127"/>
            <a:ext cx="2931708" cy="2564164"/>
          </a:xfrm>
          <a:prstGeom prst="rect">
            <a:avLst/>
          </a:prstGeom>
        </p:spPr>
      </p:pic>
      <p:pic>
        <p:nvPicPr>
          <p:cNvPr id="1026" name="Picture 2">
            <a:extLst>
              <a:ext uri="{FF2B5EF4-FFF2-40B4-BE49-F238E27FC236}">
                <a16:creationId xmlns:a16="http://schemas.microsoft.com/office/drawing/2014/main" xmlns="" id="{8B78BE98-BD8A-4A18-8CDB-67F54C1E8C5C}"/>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43400" y="2952750"/>
            <a:ext cx="2564051" cy="20188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88083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5" y="438150"/>
            <a:ext cx="8162927" cy="2308324"/>
          </a:xfrm>
          <a:prstGeom prst="rect">
            <a:avLst/>
          </a:prstGeom>
          <a:noFill/>
        </p:spPr>
        <p:txBody>
          <a:bodyPr wrap="square" rtlCol="0">
            <a:spAutoFit/>
          </a:bodyPr>
          <a:lstStyle/>
          <a:p>
            <a:r>
              <a:rPr lang="en-US" b="1" dirty="0"/>
              <a:t>15) Draw the boxplots of the two columns of stays in weekend nights and stays in week nights in a single plot using the following one-liner code. The method we use is plot box</a:t>
            </a:r>
            <a:r>
              <a:rPr lang="en-US" b="1" dirty="0" smtClean="0"/>
              <a:t>.</a:t>
            </a:r>
          </a:p>
          <a:p>
            <a:pPr marL="342900" indent="-342900">
              <a:buFont typeface="Wingdings" pitchFamily="2" charset="2"/>
              <a:buChar char="Ø"/>
            </a:pPr>
            <a:r>
              <a:rPr lang="en-US" b="1" dirty="0" smtClean="0"/>
              <a:t>From  the Graph </a:t>
            </a:r>
            <a:r>
              <a:rPr lang="en-US" b="1" dirty="0" smtClean="0"/>
              <a:t>It is clear that</a:t>
            </a:r>
          </a:p>
          <a:p>
            <a:pPr marL="342900" indent="-342900"/>
            <a:r>
              <a:rPr lang="en-US" b="1" dirty="0" smtClean="0"/>
              <a:t> </a:t>
            </a:r>
            <a:r>
              <a:rPr lang="en-US" b="1" dirty="0" smtClean="0"/>
              <a:t>      customer stay in week nights is </a:t>
            </a:r>
          </a:p>
          <a:p>
            <a:pPr marL="342900" indent="-342900"/>
            <a:r>
              <a:rPr lang="en-US" b="1" dirty="0" smtClean="0"/>
              <a:t> </a:t>
            </a:r>
            <a:r>
              <a:rPr lang="en-US" b="1" dirty="0" smtClean="0"/>
              <a:t>      higher than weekend night.</a:t>
            </a:r>
            <a:endParaRPr lang="en-US" b="1" dirty="0" smtClean="0"/>
          </a:p>
          <a:p>
            <a:endParaRPr lang="en-US" b="1" dirty="0"/>
          </a:p>
          <a:p>
            <a:endParaRPr lang="en-US" b="1" dirty="0"/>
          </a:p>
        </p:txBody>
      </p:sp>
      <p:pic>
        <p:nvPicPr>
          <p:cNvPr id="3" name="Picture 2">
            <a:extLst>
              <a:ext uri="{FF2B5EF4-FFF2-40B4-BE49-F238E27FC236}">
                <a16:creationId xmlns:a16="http://schemas.microsoft.com/office/drawing/2014/main" xmlns="" id="{66CDACDB-EA0F-42BB-BDC7-02CB1F67C19A}"/>
              </a:ext>
            </a:extLst>
          </p:cNvPr>
          <p:cNvPicPr>
            <a:picLocks noChangeAspect="1"/>
          </p:cNvPicPr>
          <p:nvPr/>
        </p:nvPicPr>
        <p:blipFill>
          <a:blip r:embed="rId3"/>
          <a:stretch>
            <a:fillRect/>
          </a:stretch>
        </p:blipFill>
        <p:spPr>
          <a:xfrm>
            <a:off x="4800600" y="1733550"/>
            <a:ext cx="3701532" cy="2362200"/>
          </a:xfrm>
          <a:prstGeom prst="rect">
            <a:avLst/>
          </a:prstGeom>
        </p:spPr>
      </p:pic>
    </p:spTree>
    <p:extLst>
      <p:ext uri="{BB962C8B-B14F-4D97-AF65-F5344CB8AC3E}">
        <p14:creationId xmlns:p14="http://schemas.microsoft.com/office/powerpoint/2010/main" xmlns="" val="879819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958C5B-99C3-4833-8B3B-67989277C25B}"/>
              </a:ext>
            </a:extLst>
          </p:cNvPr>
          <p:cNvSpPr txBox="1"/>
          <p:nvPr/>
        </p:nvSpPr>
        <p:spPr>
          <a:xfrm>
            <a:off x="490535" y="438150"/>
            <a:ext cx="8162927" cy="1200329"/>
          </a:xfrm>
          <a:prstGeom prst="rect">
            <a:avLst/>
          </a:prstGeom>
          <a:noFill/>
        </p:spPr>
        <p:txBody>
          <a:bodyPr wrap="square" rtlCol="0">
            <a:spAutoFit/>
          </a:bodyPr>
          <a:lstStyle/>
          <a:p>
            <a:r>
              <a:rPr lang="en-US" b="1" dirty="0"/>
              <a:t>15) Draw the boxplots of the two columns of stays in weekend nights and stays in week nights in a single plot using the following one-liner code. The method we use is plot box.</a:t>
            </a:r>
          </a:p>
          <a:p>
            <a:endParaRPr lang="en-US" b="1" dirty="0"/>
          </a:p>
        </p:txBody>
      </p:sp>
      <p:pic>
        <p:nvPicPr>
          <p:cNvPr id="2" name="Picture 1">
            <a:extLst>
              <a:ext uri="{FF2B5EF4-FFF2-40B4-BE49-F238E27FC236}">
                <a16:creationId xmlns:a16="http://schemas.microsoft.com/office/drawing/2014/main" xmlns="" id="{9AC30EB4-42A3-4997-9535-BEC0BF0D9572}"/>
              </a:ext>
            </a:extLst>
          </p:cNvPr>
          <p:cNvPicPr>
            <a:picLocks noChangeAspect="1"/>
          </p:cNvPicPr>
          <p:nvPr/>
        </p:nvPicPr>
        <p:blipFill>
          <a:blip r:embed="rId3"/>
          <a:stretch>
            <a:fillRect/>
          </a:stretch>
        </p:blipFill>
        <p:spPr>
          <a:xfrm>
            <a:off x="3505200" y="1638479"/>
            <a:ext cx="5218967" cy="2590800"/>
          </a:xfrm>
          <a:prstGeom prst="rect">
            <a:avLst/>
          </a:prstGeom>
        </p:spPr>
      </p:pic>
    </p:spTree>
    <p:extLst>
      <p:ext uri="{BB962C8B-B14F-4D97-AF65-F5344CB8AC3E}">
        <p14:creationId xmlns:p14="http://schemas.microsoft.com/office/powerpoint/2010/main" xmlns="" val="2493071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824" y="467994"/>
            <a:ext cx="4029075" cy="406400"/>
          </a:xfrm>
          <a:prstGeom prst="rect">
            <a:avLst/>
          </a:prstGeom>
        </p:spPr>
        <p:txBody>
          <a:bodyPr vert="horz" wrap="square" lIns="0" tIns="12065" rIns="0" bIns="0" rtlCol="0">
            <a:spAutoFit/>
          </a:bodyPr>
          <a:lstStyle/>
          <a:p>
            <a:pPr marL="12700">
              <a:lnSpc>
                <a:spcPct val="100000"/>
              </a:lnSpc>
              <a:spcBef>
                <a:spcPts val="95"/>
              </a:spcBef>
            </a:pPr>
            <a:r>
              <a:rPr sz="2500" spc="-5" dirty="0"/>
              <a:t>Some</a:t>
            </a:r>
            <a:r>
              <a:rPr sz="2500" spc="-15" dirty="0"/>
              <a:t> </a:t>
            </a:r>
            <a:r>
              <a:rPr sz="2500" spc="-5" dirty="0"/>
              <a:t>important</a:t>
            </a:r>
            <a:r>
              <a:rPr sz="2500" spc="15" dirty="0"/>
              <a:t> </a:t>
            </a:r>
            <a:r>
              <a:rPr sz="2500" spc="-5" dirty="0"/>
              <a:t>questions</a:t>
            </a:r>
            <a:endParaRPr sz="2500"/>
          </a:p>
        </p:txBody>
      </p:sp>
      <p:sp>
        <p:nvSpPr>
          <p:cNvPr id="3" name="object 3"/>
          <p:cNvSpPr txBox="1"/>
          <p:nvPr/>
        </p:nvSpPr>
        <p:spPr>
          <a:xfrm>
            <a:off x="644144" y="1323847"/>
            <a:ext cx="5048250" cy="166814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Some</a:t>
            </a:r>
            <a:r>
              <a:rPr sz="1400" spc="-20" dirty="0">
                <a:latin typeface="Arial MT"/>
                <a:cs typeface="Arial MT"/>
              </a:rPr>
              <a:t> </a:t>
            </a:r>
            <a:r>
              <a:rPr sz="1400" dirty="0">
                <a:latin typeface="Arial MT"/>
                <a:cs typeface="Arial MT"/>
              </a:rPr>
              <a:t>other</a:t>
            </a:r>
            <a:r>
              <a:rPr sz="1400" spc="-30" dirty="0">
                <a:latin typeface="Arial MT"/>
                <a:cs typeface="Arial MT"/>
              </a:rPr>
              <a:t> </a:t>
            </a:r>
            <a:r>
              <a:rPr sz="1400" spc="-5" dirty="0">
                <a:latin typeface="Arial MT"/>
                <a:cs typeface="Arial MT"/>
              </a:rPr>
              <a:t>analysis</a:t>
            </a:r>
            <a:r>
              <a:rPr sz="1400" spc="-10" dirty="0">
                <a:latin typeface="Arial MT"/>
                <a:cs typeface="Arial MT"/>
              </a:rPr>
              <a:t> </a:t>
            </a:r>
            <a:r>
              <a:rPr sz="1400" dirty="0">
                <a:latin typeface="Arial MT"/>
                <a:cs typeface="Arial MT"/>
              </a:rPr>
              <a:t>are</a:t>
            </a:r>
            <a:r>
              <a:rPr sz="1400" spc="-20" dirty="0">
                <a:latin typeface="Arial MT"/>
                <a:cs typeface="Arial MT"/>
              </a:rPr>
              <a:t> </a:t>
            </a:r>
            <a:r>
              <a:rPr sz="1400" dirty="0">
                <a:latin typeface="Arial MT"/>
                <a:cs typeface="Arial MT"/>
              </a:rPr>
              <a:t>also</a:t>
            </a:r>
            <a:r>
              <a:rPr sz="1400" spc="-20" dirty="0">
                <a:latin typeface="Arial MT"/>
                <a:cs typeface="Arial MT"/>
              </a:rPr>
              <a:t> </a:t>
            </a:r>
            <a:r>
              <a:rPr sz="1400" dirty="0">
                <a:latin typeface="Arial MT"/>
                <a:cs typeface="Arial MT"/>
              </a:rPr>
              <a:t>done,</a:t>
            </a:r>
            <a:r>
              <a:rPr sz="1400" spc="-25" dirty="0">
                <a:latin typeface="Arial MT"/>
                <a:cs typeface="Arial MT"/>
              </a:rPr>
              <a:t> </a:t>
            </a:r>
            <a:r>
              <a:rPr sz="1400" spc="-5" dirty="0">
                <a:latin typeface="Arial MT"/>
                <a:cs typeface="Arial MT"/>
              </a:rPr>
              <a:t>which</a:t>
            </a:r>
            <a:r>
              <a:rPr sz="1400" spc="-10" dirty="0">
                <a:latin typeface="Arial MT"/>
                <a:cs typeface="Arial MT"/>
              </a:rPr>
              <a:t> </a:t>
            </a:r>
            <a:r>
              <a:rPr sz="1400" dirty="0">
                <a:latin typeface="Arial MT"/>
                <a:cs typeface="Arial MT"/>
              </a:rPr>
              <a:t>are</a:t>
            </a:r>
            <a:r>
              <a:rPr sz="1400" spc="-15" dirty="0">
                <a:latin typeface="Arial MT"/>
                <a:cs typeface="Arial MT"/>
              </a:rPr>
              <a:t> </a:t>
            </a:r>
            <a:r>
              <a:rPr sz="1400" dirty="0">
                <a:latin typeface="Arial MT"/>
                <a:cs typeface="Arial MT"/>
              </a:rPr>
              <a:t>as</a:t>
            </a:r>
            <a:r>
              <a:rPr sz="1400" spc="-5" dirty="0">
                <a:latin typeface="Arial MT"/>
                <a:cs typeface="Arial MT"/>
              </a:rPr>
              <a:t> follows:</a:t>
            </a:r>
            <a:endParaRPr sz="1400">
              <a:latin typeface="Arial MT"/>
              <a:cs typeface="Arial MT"/>
            </a:endParaRPr>
          </a:p>
          <a:p>
            <a:pPr>
              <a:lnSpc>
                <a:spcPct val="100000"/>
              </a:lnSpc>
            </a:pPr>
            <a:endParaRPr sz="1500">
              <a:latin typeface="Arial MT"/>
              <a:cs typeface="Arial MT"/>
            </a:endParaRPr>
          </a:p>
          <a:p>
            <a:pPr marL="355600" indent="-342900">
              <a:lnSpc>
                <a:spcPct val="100000"/>
              </a:lnSpc>
              <a:spcBef>
                <a:spcPts val="1120"/>
              </a:spcBef>
              <a:buAutoNum type="arabicParenBoth"/>
              <a:tabLst>
                <a:tab pos="355600" algn="l"/>
              </a:tabLst>
            </a:pPr>
            <a:r>
              <a:rPr sz="1400" spc="5" dirty="0">
                <a:latin typeface="Arial MT"/>
                <a:cs typeface="Arial MT"/>
              </a:rPr>
              <a:t>What</a:t>
            </a:r>
            <a:r>
              <a:rPr sz="1400" spc="-40" dirty="0">
                <a:latin typeface="Arial MT"/>
                <a:cs typeface="Arial MT"/>
              </a:rPr>
              <a:t> </a:t>
            </a:r>
            <a:r>
              <a:rPr sz="1400" dirty="0">
                <a:latin typeface="Arial MT"/>
                <a:cs typeface="Arial MT"/>
              </a:rPr>
              <a:t>are</a:t>
            </a:r>
            <a:r>
              <a:rPr sz="1400" spc="-20" dirty="0">
                <a:latin typeface="Arial MT"/>
                <a:cs typeface="Arial MT"/>
              </a:rPr>
              <a:t> </a:t>
            </a:r>
            <a:r>
              <a:rPr sz="1400" dirty="0">
                <a:latin typeface="Arial MT"/>
                <a:cs typeface="Arial MT"/>
              </a:rPr>
              <a:t>the</a:t>
            </a:r>
            <a:r>
              <a:rPr sz="1400" spc="-20" dirty="0">
                <a:latin typeface="Arial MT"/>
                <a:cs typeface="Arial MT"/>
              </a:rPr>
              <a:t> </a:t>
            </a:r>
            <a:r>
              <a:rPr sz="1400" spc="-5" dirty="0">
                <a:latin typeface="Arial MT"/>
                <a:cs typeface="Arial MT"/>
              </a:rPr>
              <a:t>different</a:t>
            </a:r>
            <a:r>
              <a:rPr sz="1400" spc="-40" dirty="0">
                <a:latin typeface="Arial MT"/>
                <a:cs typeface="Arial MT"/>
              </a:rPr>
              <a:t> </a:t>
            </a:r>
            <a:r>
              <a:rPr sz="1400" dirty="0">
                <a:latin typeface="Arial MT"/>
                <a:cs typeface="Arial MT"/>
              </a:rPr>
              <a:t>reason</a:t>
            </a:r>
            <a:r>
              <a:rPr sz="1400" spc="-30" dirty="0">
                <a:latin typeface="Arial MT"/>
                <a:cs typeface="Arial MT"/>
              </a:rPr>
              <a:t> </a:t>
            </a:r>
            <a:r>
              <a:rPr sz="1400" dirty="0">
                <a:latin typeface="Arial MT"/>
                <a:cs typeface="Arial MT"/>
              </a:rPr>
              <a:t>for</a:t>
            </a:r>
            <a:r>
              <a:rPr sz="1400" spc="-30" dirty="0">
                <a:latin typeface="Arial MT"/>
                <a:cs typeface="Arial MT"/>
              </a:rPr>
              <a:t> </a:t>
            </a:r>
            <a:r>
              <a:rPr sz="1400" dirty="0">
                <a:latin typeface="Arial MT"/>
                <a:cs typeface="Arial MT"/>
              </a:rPr>
              <a:t>special</a:t>
            </a:r>
            <a:r>
              <a:rPr sz="1400" spc="-25" dirty="0">
                <a:latin typeface="Arial MT"/>
                <a:cs typeface="Arial MT"/>
              </a:rPr>
              <a:t> </a:t>
            </a:r>
            <a:r>
              <a:rPr sz="1400" dirty="0">
                <a:latin typeface="Arial MT"/>
                <a:cs typeface="Arial MT"/>
              </a:rPr>
              <a:t>requests</a:t>
            </a:r>
            <a:endParaRPr sz="1400">
              <a:latin typeface="Arial MT"/>
              <a:cs typeface="Arial MT"/>
            </a:endParaRPr>
          </a:p>
          <a:p>
            <a:pPr>
              <a:lnSpc>
                <a:spcPct val="100000"/>
              </a:lnSpc>
              <a:spcBef>
                <a:spcPts val="10"/>
              </a:spcBef>
              <a:buFont typeface="Arial MT"/>
              <a:buAutoNum type="arabicParenBoth"/>
            </a:pPr>
            <a:endParaRPr sz="1450">
              <a:latin typeface="Arial MT"/>
              <a:cs typeface="Arial MT"/>
            </a:endParaRPr>
          </a:p>
          <a:p>
            <a:pPr marL="355600" indent="-342900">
              <a:lnSpc>
                <a:spcPct val="100000"/>
              </a:lnSpc>
              <a:buAutoNum type="arabicParenBoth"/>
              <a:tabLst>
                <a:tab pos="355600" algn="l"/>
              </a:tabLst>
            </a:pPr>
            <a:r>
              <a:rPr sz="1400" spc="5" dirty="0">
                <a:latin typeface="Arial MT"/>
                <a:cs typeface="Arial MT"/>
              </a:rPr>
              <a:t>What</a:t>
            </a:r>
            <a:r>
              <a:rPr sz="1400" spc="-45" dirty="0">
                <a:latin typeface="Arial MT"/>
                <a:cs typeface="Arial MT"/>
              </a:rPr>
              <a:t> </a:t>
            </a:r>
            <a:r>
              <a:rPr sz="1400" dirty="0">
                <a:latin typeface="Arial MT"/>
                <a:cs typeface="Arial MT"/>
              </a:rPr>
              <a:t>is</a:t>
            </a:r>
            <a:r>
              <a:rPr sz="1400" spc="-5" dirty="0">
                <a:latin typeface="Arial MT"/>
                <a:cs typeface="Arial MT"/>
              </a:rPr>
              <a:t> </a:t>
            </a:r>
            <a:r>
              <a:rPr sz="1400" dirty="0">
                <a:latin typeface="Arial MT"/>
                <a:cs typeface="Arial MT"/>
              </a:rPr>
              <a:t>the</a:t>
            </a:r>
            <a:r>
              <a:rPr sz="1400" spc="-20" dirty="0">
                <a:latin typeface="Arial MT"/>
                <a:cs typeface="Arial MT"/>
              </a:rPr>
              <a:t> </a:t>
            </a:r>
            <a:r>
              <a:rPr sz="1400" dirty="0">
                <a:latin typeface="Arial MT"/>
                <a:cs typeface="Arial MT"/>
              </a:rPr>
              <a:t>optimal</a:t>
            </a:r>
            <a:r>
              <a:rPr sz="1400" spc="-30" dirty="0">
                <a:latin typeface="Arial MT"/>
                <a:cs typeface="Arial MT"/>
              </a:rPr>
              <a:t> </a:t>
            </a:r>
            <a:r>
              <a:rPr sz="1400" dirty="0">
                <a:latin typeface="Arial MT"/>
                <a:cs typeface="Arial MT"/>
              </a:rPr>
              <a:t>stay</a:t>
            </a:r>
            <a:r>
              <a:rPr sz="1400" spc="-25" dirty="0">
                <a:latin typeface="Arial MT"/>
                <a:cs typeface="Arial MT"/>
              </a:rPr>
              <a:t> </a:t>
            </a:r>
            <a:r>
              <a:rPr sz="1400" dirty="0">
                <a:latin typeface="Arial MT"/>
                <a:cs typeface="Arial MT"/>
              </a:rPr>
              <a:t>length</a:t>
            </a:r>
            <a:r>
              <a:rPr sz="1400" spc="-30" dirty="0">
                <a:latin typeface="Arial MT"/>
                <a:cs typeface="Arial MT"/>
              </a:rPr>
              <a:t> </a:t>
            </a:r>
            <a:r>
              <a:rPr sz="1400" dirty="0">
                <a:latin typeface="Arial MT"/>
                <a:cs typeface="Arial MT"/>
              </a:rPr>
              <a:t>for</a:t>
            </a:r>
            <a:r>
              <a:rPr sz="1400" spc="-30" dirty="0">
                <a:latin typeface="Arial MT"/>
                <a:cs typeface="Arial MT"/>
              </a:rPr>
              <a:t> </a:t>
            </a:r>
            <a:r>
              <a:rPr sz="1400" dirty="0">
                <a:latin typeface="Arial MT"/>
                <a:cs typeface="Arial MT"/>
              </a:rPr>
              <a:t>better</a:t>
            </a:r>
            <a:r>
              <a:rPr sz="1400" spc="-30" dirty="0">
                <a:latin typeface="Arial MT"/>
                <a:cs typeface="Arial MT"/>
              </a:rPr>
              <a:t> </a:t>
            </a:r>
            <a:r>
              <a:rPr sz="1400" dirty="0">
                <a:latin typeface="Arial MT"/>
                <a:cs typeface="Arial MT"/>
              </a:rPr>
              <a:t>deal</a:t>
            </a:r>
            <a:r>
              <a:rPr sz="1400" spc="-20" dirty="0">
                <a:latin typeface="Arial MT"/>
                <a:cs typeface="Arial MT"/>
              </a:rPr>
              <a:t> </a:t>
            </a:r>
            <a:r>
              <a:rPr sz="1400" dirty="0">
                <a:latin typeface="Arial MT"/>
                <a:cs typeface="Arial MT"/>
              </a:rPr>
              <a:t>for</a:t>
            </a:r>
            <a:r>
              <a:rPr sz="1400" spc="-30" dirty="0">
                <a:latin typeface="Arial MT"/>
                <a:cs typeface="Arial MT"/>
              </a:rPr>
              <a:t> </a:t>
            </a:r>
            <a:r>
              <a:rPr sz="1400" spc="-5" dirty="0">
                <a:latin typeface="Arial MT"/>
                <a:cs typeface="Arial MT"/>
              </a:rPr>
              <a:t>customers</a:t>
            </a:r>
            <a:endParaRPr sz="1400">
              <a:latin typeface="Arial MT"/>
              <a:cs typeface="Arial MT"/>
            </a:endParaRPr>
          </a:p>
          <a:p>
            <a:pPr>
              <a:lnSpc>
                <a:spcPct val="100000"/>
              </a:lnSpc>
              <a:spcBef>
                <a:spcPts val="15"/>
              </a:spcBef>
              <a:buFont typeface="Arial MT"/>
              <a:buAutoNum type="arabicParenBoth"/>
            </a:pPr>
            <a:endParaRPr sz="1450">
              <a:latin typeface="Arial MT"/>
              <a:cs typeface="Arial MT"/>
            </a:endParaRPr>
          </a:p>
          <a:p>
            <a:pPr marL="355600" indent="-342900">
              <a:lnSpc>
                <a:spcPct val="100000"/>
              </a:lnSpc>
              <a:buAutoNum type="arabicParenBoth"/>
              <a:tabLst>
                <a:tab pos="355600" algn="l"/>
              </a:tabLst>
            </a:pPr>
            <a:r>
              <a:rPr sz="1400" spc="-5" dirty="0">
                <a:latin typeface="Arial MT"/>
                <a:cs typeface="Arial MT"/>
              </a:rPr>
              <a:t>How </a:t>
            </a:r>
            <a:r>
              <a:rPr sz="1400" dirty="0">
                <a:latin typeface="Arial MT"/>
                <a:cs typeface="Arial MT"/>
              </a:rPr>
              <a:t>adr</a:t>
            </a:r>
            <a:r>
              <a:rPr sz="1400" spc="-20" dirty="0">
                <a:latin typeface="Arial MT"/>
                <a:cs typeface="Arial MT"/>
              </a:rPr>
              <a:t> </a:t>
            </a:r>
            <a:r>
              <a:rPr sz="1400" dirty="0">
                <a:latin typeface="Arial MT"/>
                <a:cs typeface="Arial MT"/>
              </a:rPr>
              <a:t>is</a:t>
            </a:r>
            <a:r>
              <a:rPr sz="1400" spc="-10" dirty="0">
                <a:latin typeface="Arial MT"/>
                <a:cs typeface="Arial MT"/>
              </a:rPr>
              <a:t> </a:t>
            </a:r>
            <a:r>
              <a:rPr sz="1400" spc="-5" dirty="0">
                <a:latin typeface="Arial MT"/>
                <a:cs typeface="Arial MT"/>
              </a:rPr>
              <a:t>affected</a:t>
            </a:r>
            <a:r>
              <a:rPr sz="1400" spc="-45" dirty="0">
                <a:latin typeface="Arial MT"/>
                <a:cs typeface="Arial MT"/>
              </a:rPr>
              <a:t> </a:t>
            </a:r>
            <a:r>
              <a:rPr sz="1400" dirty="0">
                <a:latin typeface="Arial MT"/>
                <a:cs typeface="Arial MT"/>
              </a:rPr>
              <a:t>by</a:t>
            </a:r>
            <a:r>
              <a:rPr sz="1400" spc="-10" dirty="0">
                <a:latin typeface="Arial MT"/>
                <a:cs typeface="Arial MT"/>
              </a:rPr>
              <a:t> </a:t>
            </a:r>
            <a:r>
              <a:rPr sz="1400" dirty="0">
                <a:latin typeface="Arial MT"/>
                <a:cs typeface="Arial MT"/>
              </a:rPr>
              <a:t>total</a:t>
            </a:r>
            <a:r>
              <a:rPr sz="1400" spc="-30" dirty="0">
                <a:latin typeface="Arial MT"/>
                <a:cs typeface="Arial MT"/>
              </a:rPr>
              <a:t> </a:t>
            </a:r>
            <a:r>
              <a:rPr sz="1400" spc="-5" dirty="0">
                <a:latin typeface="Arial MT"/>
                <a:cs typeface="Arial MT"/>
              </a:rPr>
              <a:t>staying</a:t>
            </a:r>
            <a:r>
              <a:rPr sz="1400" spc="-20" dirty="0">
                <a:latin typeface="Arial MT"/>
                <a:cs typeface="Arial MT"/>
              </a:rPr>
              <a:t> </a:t>
            </a:r>
            <a:r>
              <a:rPr sz="1400" dirty="0">
                <a:latin typeface="Arial MT"/>
                <a:cs typeface="Arial MT"/>
              </a:rPr>
              <a:t>period</a:t>
            </a:r>
            <a:r>
              <a:rPr sz="1400" spc="-15" dirty="0">
                <a:latin typeface="Arial MT"/>
                <a:cs typeface="Arial MT"/>
              </a:rPr>
              <a:t> </a:t>
            </a:r>
            <a:r>
              <a:rPr sz="1400" dirty="0">
                <a:latin typeface="Arial MT"/>
                <a:cs typeface="Arial MT"/>
              </a:rPr>
              <a:t>in</a:t>
            </a:r>
            <a:r>
              <a:rPr sz="1400" spc="-10" dirty="0">
                <a:latin typeface="Arial MT"/>
                <a:cs typeface="Arial MT"/>
              </a:rPr>
              <a:t> </a:t>
            </a:r>
            <a:r>
              <a:rPr sz="1400" dirty="0">
                <a:latin typeface="Arial MT"/>
                <a:cs typeface="Arial MT"/>
              </a:rPr>
              <a:t>hotels.</a:t>
            </a:r>
            <a:endParaRPr sz="140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0"/>
            <a:ext cx="1959610" cy="452120"/>
          </a:xfrm>
          <a:prstGeom prst="rect">
            <a:avLst/>
          </a:prstGeom>
        </p:spPr>
        <p:txBody>
          <a:bodyPr vert="horz" wrap="square" lIns="0" tIns="12065" rIns="0" bIns="0" rtlCol="0">
            <a:spAutoFit/>
          </a:bodyPr>
          <a:lstStyle/>
          <a:p>
            <a:pPr marL="12700">
              <a:lnSpc>
                <a:spcPct val="100000"/>
              </a:lnSpc>
              <a:spcBef>
                <a:spcPts val="95"/>
              </a:spcBef>
            </a:pPr>
            <a:r>
              <a:rPr sz="2800" spc="-5" dirty="0"/>
              <a:t>C</a:t>
            </a:r>
            <a:r>
              <a:rPr sz="2800" spc="-20" dirty="0"/>
              <a:t>o</a:t>
            </a:r>
            <a:r>
              <a:rPr sz="2800" spc="-5" dirty="0"/>
              <a:t>nclusion</a:t>
            </a:r>
            <a:endParaRPr sz="2800"/>
          </a:p>
        </p:txBody>
      </p:sp>
      <p:sp>
        <p:nvSpPr>
          <p:cNvPr id="2049" name="Rectangle 1"/>
          <p:cNvSpPr>
            <a:spLocks noChangeArrowheads="1"/>
          </p:cNvSpPr>
          <p:nvPr/>
        </p:nvSpPr>
        <p:spPr bwMode="auto">
          <a:xfrm>
            <a:off x="168786" y="742950"/>
            <a:ext cx="8975214" cy="3385494"/>
          </a:xfrm>
          <a:prstGeom prst="rect">
            <a:avLst/>
          </a:prstGeom>
          <a:solidFill>
            <a:srgbClr val="FFFFFF"/>
          </a:solidFill>
          <a:ln w="9525">
            <a:noFill/>
            <a:miter lim="800000"/>
            <a:headEnd/>
            <a:tailEnd/>
          </a:ln>
          <a:effectLst/>
        </p:spPr>
        <p:txBody>
          <a:bodyPr vert="horz" wrap="non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(1) Customer visiting from Country </a:t>
            </a:r>
            <a:r>
              <a:rPr lang="en-US" sz="1400" b="1" dirty="0" smtClean="0">
                <a:solidFill>
                  <a:srgbClr val="000000"/>
                </a:solidFill>
                <a:latin typeface="Calibri" pitchFamily="34" charset="0"/>
                <a:ea typeface="Calibri" pitchFamily="34" charset="0"/>
                <a:cs typeface="Times New Roman" pitchFamily="18" charset="0"/>
              </a:rPr>
              <a:t>Portugal </a:t>
            </a: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has most number of Babies.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(2) Most of Booking done in year 2016 i.e.</a:t>
            </a:r>
            <a:r>
              <a:rPr kumimoji="0" lang="en-US" sz="1400" b="1" i="0" u="none" strike="noStrike" cap="none" normalizeH="0" baseline="0" dirty="0" smtClean="0">
                <a:ln>
                  <a:noFill/>
                </a:ln>
                <a:solidFill>
                  <a:srgbClr val="000000"/>
                </a:solidFill>
                <a:effectLst/>
                <a:latin typeface="Roboto"/>
                <a:ea typeface="Calibri" pitchFamily="34" charset="0"/>
                <a:cs typeface="Times New Roman" pitchFamily="18" charset="0"/>
              </a:rPr>
              <a:t> 56,707</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number of booking.</a:t>
            </a:r>
            <a:endParaRPr kumimoji="0" lang="en-US" sz="13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(3) </a:t>
            </a:r>
            <a:r>
              <a:rPr kumimoji="0" lang="en-US" sz="1400" b="1" i="0" u="none" strike="noStrike" cap="none" normalizeH="0" baseline="0" dirty="0" smtClean="0">
                <a:ln>
                  <a:noFill/>
                </a:ln>
                <a:solidFill>
                  <a:srgbClr val="000000"/>
                </a:solidFill>
                <a:effectLst/>
                <a:latin typeface="Roboto"/>
                <a:ea typeface="Times New Roman" pitchFamily="18" charset="0"/>
                <a:cs typeface="Arial" pitchFamily="34" charset="0"/>
              </a:rPr>
              <a:t>Meal is mostly preferred by the guests during their visit is BB type which    is 77.8% of all type of meal.</a:t>
            </a:r>
            <a:endParaRPr kumimoji="0" lang="en-US" sz="13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eaLnBrk="0" fontAlgn="base" hangingPunct="0">
              <a:spcBef>
                <a:spcPct val="0"/>
              </a:spcBef>
              <a:spcAft>
                <a:spcPct val="0"/>
              </a:spcAf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(4) Most number of booking coming from Country </a:t>
            </a:r>
            <a:r>
              <a:rPr lang="en-US" sz="1400" b="1" dirty="0" smtClean="0">
                <a:solidFill>
                  <a:srgbClr val="000000"/>
                </a:solidFill>
                <a:latin typeface="Calibri" pitchFamily="34" charset="0"/>
                <a:ea typeface="Calibri" pitchFamily="34" charset="0"/>
                <a:cs typeface="Times New Roman" pitchFamily="18" charset="0"/>
              </a:rPr>
              <a:t> Portugal </a:t>
            </a: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(5) Most number of booking for </a:t>
            </a:r>
            <a:r>
              <a:rPr kumimoji="0" lang="en-US" sz="1400" b="1"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stays_in_week_nights</a:t>
            </a: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(6) </a:t>
            </a:r>
            <a:r>
              <a:rPr kumimoji="0" lang="en-US" sz="1400" b="1" i="0" u="none" strike="noStrike" cap="none" normalizeH="0" baseline="0" dirty="0" smtClean="0">
                <a:ln>
                  <a:noFill/>
                </a:ln>
                <a:solidFill>
                  <a:srgbClr val="000000"/>
                </a:solidFill>
                <a:effectLst/>
                <a:latin typeface="Roboto"/>
                <a:ea typeface="Calibri" pitchFamily="34" charset="0"/>
                <a:cs typeface="Times New Roman" pitchFamily="18" charset="0"/>
              </a:rPr>
              <a:t>High number of booking happens in Western Europe country.</a:t>
            </a: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(7) Most number of booking done in month of AUGUST.</a:t>
            </a:r>
            <a:endParaRPr kumimoji="0" lang="en-US" sz="1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b="1" dirty="0" smtClean="0">
                <a:solidFill>
                  <a:srgbClr val="000000"/>
                </a:solidFill>
                <a:latin typeface="Cambria" pitchFamily="18" charset="0"/>
                <a:ea typeface="Times New Roman" pitchFamily="18" charset="0"/>
                <a:cs typeface="Times New Roman" pitchFamily="18" charset="0"/>
              </a:rPr>
              <a:t>(</a:t>
            </a:r>
            <a:r>
              <a:rPr kumimoji="0" lang="en-US" sz="1400" b="1" i="0" u="none" strike="noStrike" cap="none" normalizeH="0" baseline="0" dirty="0" smtClean="0">
                <a:ln>
                  <a:noFill/>
                </a:ln>
                <a:solidFill>
                  <a:srgbClr val="000000"/>
                </a:solidFill>
                <a:effectLst/>
                <a:latin typeface="Cambria" pitchFamily="18" charset="0"/>
                <a:ea typeface="Times New Roman" pitchFamily="18" charset="0"/>
                <a:cs typeface="Times New Roman" pitchFamily="18" charset="0"/>
              </a:rPr>
              <a:t>8) </a:t>
            </a:r>
            <a:r>
              <a:rPr kumimoji="0" lang="en-US" sz="1400" b="1" i="0" u="none" strike="noStrike" cap="none" normalizeH="0" baseline="0" dirty="0" smtClean="0">
                <a:ln>
                  <a:noFill/>
                </a:ln>
                <a:solidFill>
                  <a:srgbClr val="000000"/>
                </a:solidFill>
                <a:effectLst/>
                <a:latin typeface="Roboto"/>
                <a:ea typeface="Times New Roman" pitchFamily="18" charset="0"/>
                <a:cs typeface="Times New Roman" pitchFamily="18" charset="0"/>
              </a:rPr>
              <a:t>City Hotel has highest number of booking i.e. 79330 numbers.</a:t>
            </a:r>
            <a:endParaRPr kumimoji="0" lang="en-US" sz="1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(9) TA type of market-segment has most number of cancellations. </a:t>
            </a:r>
            <a:endParaRPr kumimoji="0" lang="en-US" sz="13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mbria" pitchFamily="18" charset="0"/>
                <a:ea typeface="Times New Roman" pitchFamily="18" charset="0"/>
                <a:cs typeface="Times New Roman" pitchFamily="18" charset="0"/>
              </a:rPr>
              <a:t>(10) </a:t>
            </a:r>
            <a:r>
              <a:rPr kumimoji="0" lang="en-US" sz="1400" b="1" i="0" u="none" strike="noStrike" cap="none" normalizeH="0" baseline="0" dirty="0" smtClean="0">
                <a:ln>
                  <a:noFill/>
                </a:ln>
                <a:solidFill>
                  <a:srgbClr val="000000"/>
                </a:solidFill>
                <a:effectLst/>
                <a:latin typeface="Roboto"/>
                <a:ea typeface="Times New Roman" pitchFamily="18" charset="0"/>
                <a:cs typeface="Times New Roman" pitchFamily="18" charset="0"/>
              </a:rPr>
              <a:t>‘A </a:t>
            </a:r>
            <a:r>
              <a:rPr kumimoji="0" lang="en-US" sz="1400" b="1" i="0" u="none" strike="noStrike" cap="none" normalizeH="0" baseline="0" dirty="0" smtClean="0">
                <a:ln>
                  <a:noFill/>
                </a:ln>
                <a:solidFill>
                  <a:srgbClr val="000000"/>
                </a:solidFill>
                <a:effectLst/>
                <a:latin typeface="Cambria"/>
                <a:ea typeface="Times New Roman" pitchFamily="18" charset="0"/>
                <a:cs typeface="Times New Roman" pitchFamily="18" charset="0"/>
              </a:rPr>
              <a:t>‘</a:t>
            </a:r>
            <a:r>
              <a:rPr kumimoji="0" lang="en-US" sz="1400" b="1" i="0" u="none" strike="noStrike" cap="none" normalizeH="0" baseline="0" dirty="0" smtClean="0">
                <a:ln>
                  <a:noFill/>
                </a:ln>
                <a:solidFill>
                  <a:srgbClr val="000000"/>
                </a:solidFill>
                <a:effectLst/>
                <a:latin typeface="Roboto"/>
                <a:ea typeface="Times New Roman" pitchFamily="18" charset="0"/>
                <a:cs typeface="Times New Roman" pitchFamily="18" charset="0"/>
              </a:rPr>
              <a:t>Type room has highest number of booking i.e. 72%.</a:t>
            </a:r>
            <a:endParaRPr kumimoji="0" lang="en-US" sz="13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(11) Agent no-9 is most valuable agent.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(12) </a:t>
            </a:r>
            <a:r>
              <a:rPr kumimoji="0" lang="en-US" sz="1400" b="1" i="0" u="none" strike="noStrike" cap="none" normalizeH="0" baseline="0" dirty="0" smtClean="0">
                <a:ln>
                  <a:noFill/>
                </a:ln>
                <a:solidFill>
                  <a:srgbClr val="000000"/>
                </a:solidFill>
                <a:effectLst/>
                <a:latin typeface="Roboto"/>
                <a:ea typeface="Calibri" pitchFamily="34" charset="0"/>
                <a:cs typeface="Times New Roman" pitchFamily="18" charset="0"/>
              </a:rPr>
              <a:t>Most demanded room type is A, but better </a:t>
            </a:r>
            <a:r>
              <a:rPr kumimoji="0" lang="en-US" sz="1400" b="1" i="0" u="none" strike="noStrike" cap="none" normalizeH="0" baseline="0" dirty="0" err="1" smtClean="0">
                <a:ln>
                  <a:noFill/>
                </a:ln>
                <a:solidFill>
                  <a:srgbClr val="000000"/>
                </a:solidFill>
                <a:effectLst/>
                <a:latin typeface="Roboto"/>
                <a:ea typeface="Calibri" pitchFamily="34" charset="0"/>
                <a:cs typeface="Times New Roman" pitchFamily="18" charset="0"/>
              </a:rPr>
              <a:t>adr</a:t>
            </a:r>
            <a:r>
              <a:rPr kumimoji="0" lang="en-US" sz="1400" b="1" i="0" u="none" strike="noStrike" cap="none" normalizeH="0" baseline="0" dirty="0" smtClean="0">
                <a:ln>
                  <a:noFill/>
                </a:ln>
                <a:solidFill>
                  <a:srgbClr val="000000"/>
                </a:solidFill>
                <a:effectLst/>
                <a:latin typeface="Roboto"/>
                <a:ea typeface="Calibri" pitchFamily="34" charset="0"/>
                <a:cs typeface="Times New Roman" pitchFamily="18" charset="0"/>
              </a:rPr>
              <a:t> rooms are of type H, G and C also.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Roboto"/>
                <a:ea typeface="Calibri" pitchFamily="34" charset="0"/>
                <a:cs typeface="Times New Roman" pitchFamily="18" charset="0"/>
              </a:rPr>
              <a:t>      Hotels should increase the no. of room types A and H to maximize revenue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(13) Bookings made via complementary market segment and adults have on average high no. of special request.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(14) For customers, generally the longer stays (more than 15 days) can result in better deals in terms of low </a:t>
            </a:r>
            <a:r>
              <a:rPr kumimoji="0" lang="en-US" sz="1400" b="1"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adr</a:t>
            </a:r>
            <a:r>
              <a:rPr kumimoji="0" lang="en-US" sz="14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5612" y="1893265"/>
            <a:ext cx="4264788" cy="843821"/>
          </a:xfrm>
          <a:prstGeom prst="rect">
            <a:avLst/>
          </a:prstGeom>
        </p:spPr>
        <p:txBody>
          <a:bodyPr vert="horz" wrap="square" lIns="0" tIns="12700" rIns="0" bIns="0" rtlCol="0">
            <a:spAutoFit/>
          </a:bodyPr>
          <a:lstStyle/>
          <a:p>
            <a:pPr marL="132080">
              <a:lnSpc>
                <a:spcPct val="100000"/>
              </a:lnSpc>
              <a:spcBef>
                <a:spcPts val="100"/>
              </a:spcBef>
            </a:pPr>
            <a:r>
              <a:rPr dirty="0">
                <a:latin typeface="Algerian" pitchFamily="82" charset="0"/>
              </a:rPr>
              <a:t>Thank</a:t>
            </a:r>
            <a:r>
              <a:rPr spc="-85" dirty="0">
                <a:latin typeface="Algerian" pitchFamily="82" charset="0"/>
              </a:rPr>
              <a:t> </a:t>
            </a:r>
            <a:r>
              <a:rPr dirty="0">
                <a:latin typeface="Algerian" pitchFamily="82" charset="0"/>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9610" y="509092"/>
            <a:ext cx="2513965" cy="452120"/>
          </a:xfrm>
          <a:prstGeom prst="rect">
            <a:avLst/>
          </a:prstGeom>
        </p:spPr>
        <p:txBody>
          <a:bodyPr vert="horz" wrap="square" lIns="0" tIns="12065" rIns="0" bIns="0" rtlCol="0">
            <a:spAutoFit/>
          </a:bodyPr>
          <a:lstStyle/>
          <a:p>
            <a:pPr marL="12700">
              <a:lnSpc>
                <a:spcPct val="100000"/>
              </a:lnSpc>
              <a:spcBef>
                <a:spcPts val="95"/>
              </a:spcBef>
            </a:pPr>
            <a:r>
              <a:rPr sz="2800" spc="-5" dirty="0"/>
              <a:t>Data</a:t>
            </a:r>
            <a:r>
              <a:rPr sz="2800" spc="-60" dirty="0"/>
              <a:t> </a:t>
            </a:r>
            <a:r>
              <a:rPr sz="2800" spc="-5" dirty="0"/>
              <a:t>Summary</a:t>
            </a:r>
            <a:endParaRPr sz="2800"/>
          </a:p>
        </p:txBody>
      </p:sp>
      <p:sp>
        <p:nvSpPr>
          <p:cNvPr id="3" name="object 3"/>
          <p:cNvSpPr txBox="1"/>
          <p:nvPr/>
        </p:nvSpPr>
        <p:spPr>
          <a:xfrm>
            <a:off x="508508" y="1218945"/>
            <a:ext cx="7751445" cy="3065780"/>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124F5C"/>
                </a:solidFill>
                <a:latin typeface="Arial MT"/>
                <a:cs typeface="Arial MT"/>
              </a:rPr>
              <a:t>Given</a:t>
            </a:r>
            <a:r>
              <a:rPr sz="1400" spc="-10" dirty="0">
                <a:solidFill>
                  <a:srgbClr val="124F5C"/>
                </a:solidFill>
                <a:latin typeface="Arial MT"/>
                <a:cs typeface="Arial MT"/>
              </a:rPr>
              <a:t> </a:t>
            </a:r>
            <a:r>
              <a:rPr sz="1400" dirty="0">
                <a:solidFill>
                  <a:srgbClr val="124F5C"/>
                </a:solidFill>
                <a:latin typeface="Arial MT"/>
                <a:cs typeface="Arial MT"/>
              </a:rPr>
              <a:t>data</a:t>
            </a:r>
            <a:r>
              <a:rPr sz="1400" spc="-15" dirty="0">
                <a:solidFill>
                  <a:srgbClr val="124F5C"/>
                </a:solidFill>
                <a:latin typeface="Arial MT"/>
                <a:cs typeface="Arial MT"/>
              </a:rPr>
              <a:t> </a:t>
            </a:r>
            <a:r>
              <a:rPr sz="1400" dirty="0">
                <a:solidFill>
                  <a:srgbClr val="124F5C"/>
                </a:solidFill>
                <a:latin typeface="Arial MT"/>
                <a:cs typeface="Arial MT"/>
              </a:rPr>
              <a:t>set</a:t>
            </a:r>
            <a:r>
              <a:rPr sz="1400" spc="-30" dirty="0">
                <a:solidFill>
                  <a:srgbClr val="124F5C"/>
                </a:solidFill>
                <a:latin typeface="Arial MT"/>
                <a:cs typeface="Arial MT"/>
              </a:rPr>
              <a:t> </a:t>
            </a:r>
            <a:r>
              <a:rPr sz="1400" dirty="0">
                <a:solidFill>
                  <a:srgbClr val="124F5C"/>
                </a:solidFill>
                <a:latin typeface="Arial MT"/>
                <a:cs typeface="Arial MT"/>
              </a:rPr>
              <a:t>has</a:t>
            </a:r>
            <a:r>
              <a:rPr sz="1400" spc="-10" dirty="0">
                <a:solidFill>
                  <a:srgbClr val="124F5C"/>
                </a:solidFill>
                <a:latin typeface="Arial MT"/>
                <a:cs typeface="Arial MT"/>
              </a:rPr>
              <a:t> </a:t>
            </a:r>
            <a:r>
              <a:rPr sz="1400" dirty="0">
                <a:solidFill>
                  <a:srgbClr val="124F5C"/>
                </a:solidFill>
                <a:latin typeface="Arial MT"/>
                <a:cs typeface="Arial MT"/>
              </a:rPr>
              <a:t>different</a:t>
            </a:r>
            <a:r>
              <a:rPr sz="1400" spc="-50" dirty="0">
                <a:solidFill>
                  <a:srgbClr val="124F5C"/>
                </a:solidFill>
                <a:latin typeface="Arial MT"/>
                <a:cs typeface="Arial MT"/>
              </a:rPr>
              <a:t> </a:t>
            </a:r>
            <a:r>
              <a:rPr sz="1400" dirty="0">
                <a:solidFill>
                  <a:srgbClr val="124F5C"/>
                </a:solidFill>
                <a:latin typeface="Arial MT"/>
                <a:cs typeface="Arial MT"/>
              </a:rPr>
              <a:t>columns</a:t>
            </a:r>
            <a:r>
              <a:rPr sz="1400" spc="-25" dirty="0">
                <a:solidFill>
                  <a:srgbClr val="124F5C"/>
                </a:solidFill>
                <a:latin typeface="Arial MT"/>
                <a:cs typeface="Arial MT"/>
              </a:rPr>
              <a:t> </a:t>
            </a:r>
            <a:r>
              <a:rPr sz="1400" dirty="0">
                <a:solidFill>
                  <a:srgbClr val="124F5C"/>
                </a:solidFill>
                <a:latin typeface="Arial MT"/>
                <a:cs typeface="Arial MT"/>
              </a:rPr>
              <a:t>of</a:t>
            </a:r>
            <a:r>
              <a:rPr sz="1400" spc="-15" dirty="0">
                <a:solidFill>
                  <a:srgbClr val="124F5C"/>
                </a:solidFill>
                <a:latin typeface="Arial MT"/>
                <a:cs typeface="Arial MT"/>
              </a:rPr>
              <a:t> </a:t>
            </a:r>
            <a:r>
              <a:rPr sz="1400" spc="-5" dirty="0">
                <a:solidFill>
                  <a:srgbClr val="124F5C"/>
                </a:solidFill>
                <a:latin typeface="Arial MT"/>
                <a:cs typeface="Arial MT"/>
              </a:rPr>
              <a:t>variables</a:t>
            </a:r>
            <a:r>
              <a:rPr sz="1400" spc="-10" dirty="0">
                <a:solidFill>
                  <a:srgbClr val="124F5C"/>
                </a:solidFill>
                <a:latin typeface="Arial MT"/>
                <a:cs typeface="Arial MT"/>
              </a:rPr>
              <a:t> </a:t>
            </a:r>
            <a:r>
              <a:rPr sz="1400" dirty="0">
                <a:solidFill>
                  <a:srgbClr val="124F5C"/>
                </a:solidFill>
                <a:latin typeface="Arial MT"/>
                <a:cs typeface="Arial MT"/>
              </a:rPr>
              <a:t>crucial</a:t>
            </a:r>
            <a:r>
              <a:rPr sz="1400" spc="-30" dirty="0">
                <a:solidFill>
                  <a:srgbClr val="124F5C"/>
                </a:solidFill>
                <a:latin typeface="Arial MT"/>
                <a:cs typeface="Arial MT"/>
              </a:rPr>
              <a:t> </a:t>
            </a:r>
            <a:r>
              <a:rPr sz="1400" dirty="0">
                <a:solidFill>
                  <a:srgbClr val="124F5C"/>
                </a:solidFill>
                <a:latin typeface="Arial MT"/>
                <a:cs typeface="Arial MT"/>
              </a:rPr>
              <a:t>for</a:t>
            </a:r>
            <a:r>
              <a:rPr sz="1400" spc="-25" dirty="0">
                <a:solidFill>
                  <a:srgbClr val="124F5C"/>
                </a:solidFill>
                <a:latin typeface="Arial MT"/>
                <a:cs typeface="Arial MT"/>
              </a:rPr>
              <a:t> </a:t>
            </a:r>
            <a:r>
              <a:rPr sz="1400" dirty="0">
                <a:solidFill>
                  <a:srgbClr val="124F5C"/>
                </a:solidFill>
                <a:latin typeface="Arial MT"/>
                <a:cs typeface="Arial MT"/>
              </a:rPr>
              <a:t>hotel</a:t>
            </a:r>
            <a:r>
              <a:rPr sz="1400" spc="-20" dirty="0">
                <a:solidFill>
                  <a:srgbClr val="124F5C"/>
                </a:solidFill>
                <a:latin typeface="Arial MT"/>
                <a:cs typeface="Arial MT"/>
              </a:rPr>
              <a:t> </a:t>
            </a:r>
            <a:r>
              <a:rPr sz="1400" dirty="0">
                <a:solidFill>
                  <a:srgbClr val="124F5C"/>
                </a:solidFill>
                <a:latin typeface="Arial MT"/>
                <a:cs typeface="Arial MT"/>
              </a:rPr>
              <a:t>bookings.</a:t>
            </a:r>
            <a:r>
              <a:rPr sz="1400" spc="-35" dirty="0">
                <a:solidFill>
                  <a:srgbClr val="124F5C"/>
                </a:solidFill>
                <a:latin typeface="Arial MT"/>
                <a:cs typeface="Arial MT"/>
              </a:rPr>
              <a:t> </a:t>
            </a:r>
            <a:r>
              <a:rPr sz="1400" dirty="0">
                <a:solidFill>
                  <a:srgbClr val="124F5C"/>
                </a:solidFill>
                <a:latin typeface="Arial MT"/>
                <a:cs typeface="Arial MT"/>
              </a:rPr>
              <a:t>Some</a:t>
            </a:r>
            <a:r>
              <a:rPr sz="1400" spc="-20" dirty="0">
                <a:solidFill>
                  <a:srgbClr val="124F5C"/>
                </a:solidFill>
                <a:latin typeface="Arial MT"/>
                <a:cs typeface="Arial MT"/>
              </a:rPr>
              <a:t> </a:t>
            </a:r>
            <a:r>
              <a:rPr sz="1400" dirty="0">
                <a:solidFill>
                  <a:srgbClr val="124F5C"/>
                </a:solidFill>
                <a:latin typeface="Arial MT"/>
                <a:cs typeface="Arial MT"/>
              </a:rPr>
              <a:t>of them</a:t>
            </a:r>
            <a:r>
              <a:rPr sz="1400" spc="-40" dirty="0">
                <a:solidFill>
                  <a:srgbClr val="124F5C"/>
                </a:solidFill>
                <a:latin typeface="Arial MT"/>
                <a:cs typeface="Arial MT"/>
              </a:rPr>
              <a:t> </a:t>
            </a:r>
            <a:r>
              <a:rPr sz="1400" dirty="0">
                <a:solidFill>
                  <a:srgbClr val="124F5C"/>
                </a:solidFill>
                <a:latin typeface="Arial MT"/>
                <a:cs typeface="Arial MT"/>
              </a:rPr>
              <a:t>are:</a:t>
            </a:r>
            <a:endParaRPr sz="1400">
              <a:latin typeface="Arial MT"/>
              <a:cs typeface="Arial MT"/>
            </a:endParaRPr>
          </a:p>
          <a:p>
            <a:pPr>
              <a:lnSpc>
                <a:spcPct val="100000"/>
              </a:lnSpc>
              <a:spcBef>
                <a:spcPts val="15"/>
              </a:spcBef>
            </a:pPr>
            <a:endParaRPr sz="1300">
              <a:latin typeface="Arial MT"/>
              <a:cs typeface="Arial MT"/>
            </a:endParaRPr>
          </a:p>
          <a:p>
            <a:pPr marL="12700">
              <a:lnSpc>
                <a:spcPct val="100000"/>
              </a:lnSpc>
            </a:pPr>
            <a:r>
              <a:rPr sz="1400" dirty="0">
                <a:solidFill>
                  <a:srgbClr val="FF0000"/>
                </a:solidFill>
                <a:latin typeface="Arial MT"/>
                <a:cs typeface="Arial MT"/>
              </a:rPr>
              <a:t>hotel:</a:t>
            </a:r>
            <a:r>
              <a:rPr sz="1400" spc="-30" dirty="0">
                <a:solidFill>
                  <a:srgbClr val="FF0000"/>
                </a:solidFill>
                <a:latin typeface="Arial MT"/>
                <a:cs typeface="Arial MT"/>
              </a:rPr>
              <a:t> </a:t>
            </a:r>
            <a:r>
              <a:rPr sz="1400" spc="-5" dirty="0">
                <a:solidFill>
                  <a:srgbClr val="585858"/>
                </a:solidFill>
                <a:latin typeface="Arial MT"/>
                <a:cs typeface="Arial MT"/>
              </a:rPr>
              <a:t>The</a:t>
            </a:r>
            <a:r>
              <a:rPr sz="1400" spc="-20" dirty="0">
                <a:solidFill>
                  <a:srgbClr val="585858"/>
                </a:solidFill>
                <a:latin typeface="Arial MT"/>
                <a:cs typeface="Arial MT"/>
              </a:rPr>
              <a:t> </a:t>
            </a:r>
            <a:r>
              <a:rPr sz="1400" dirty="0">
                <a:solidFill>
                  <a:srgbClr val="585858"/>
                </a:solidFill>
                <a:latin typeface="Arial MT"/>
                <a:cs typeface="Arial MT"/>
              </a:rPr>
              <a:t>category</a:t>
            </a:r>
            <a:r>
              <a:rPr sz="1400" spc="-40" dirty="0">
                <a:solidFill>
                  <a:srgbClr val="585858"/>
                </a:solidFill>
                <a:latin typeface="Arial MT"/>
                <a:cs typeface="Arial MT"/>
              </a:rPr>
              <a:t> </a:t>
            </a:r>
            <a:r>
              <a:rPr sz="1400" dirty="0">
                <a:solidFill>
                  <a:srgbClr val="585858"/>
                </a:solidFill>
                <a:latin typeface="Arial MT"/>
                <a:cs typeface="Arial MT"/>
              </a:rPr>
              <a:t>of</a:t>
            </a:r>
            <a:r>
              <a:rPr sz="1400" spc="-15" dirty="0">
                <a:solidFill>
                  <a:srgbClr val="585858"/>
                </a:solidFill>
                <a:latin typeface="Arial MT"/>
                <a:cs typeface="Arial MT"/>
              </a:rPr>
              <a:t> </a:t>
            </a:r>
            <a:r>
              <a:rPr sz="1400" dirty="0">
                <a:solidFill>
                  <a:srgbClr val="585858"/>
                </a:solidFill>
                <a:latin typeface="Arial MT"/>
                <a:cs typeface="Arial MT"/>
              </a:rPr>
              <a:t>hotels,</a:t>
            </a:r>
            <a:r>
              <a:rPr sz="1400" spc="-40" dirty="0">
                <a:solidFill>
                  <a:srgbClr val="585858"/>
                </a:solidFill>
                <a:latin typeface="Arial MT"/>
                <a:cs typeface="Arial MT"/>
              </a:rPr>
              <a:t> </a:t>
            </a:r>
            <a:r>
              <a:rPr sz="1400" spc="-5" dirty="0">
                <a:solidFill>
                  <a:srgbClr val="585858"/>
                </a:solidFill>
                <a:latin typeface="Arial MT"/>
                <a:cs typeface="Arial MT"/>
              </a:rPr>
              <a:t>which</a:t>
            </a:r>
            <a:r>
              <a:rPr sz="1400" spc="-10" dirty="0">
                <a:solidFill>
                  <a:srgbClr val="585858"/>
                </a:solidFill>
                <a:latin typeface="Arial MT"/>
                <a:cs typeface="Arial MT"/>
              </a:rPr>
              <a:t> </a:t>
            </a:r>
            <a:r>
              <a:rPr sz="1400" dirty="0">
                <a:solidFill>
                  <a:srgbClr val="585858"/>
                </a:solidFill>
                <a:latin typeface="Arial MT"/>
                <a:cs typeface="Arial MT"/>
              </a:rPr>
              <a:t>are</a:t>
            </a:r>
            <a:r>
              <a:rPr sz="1400" spc="-20" dirty="0">
                <a:solidFill>
                  <a:srgbClr val="585858"/>
                </a:solidFill>
                <a:latin typeface="Arial MT"/>
                <a:cs typeface="Arial MT"/>
              </a:rPr>
              <a:t> </a:t>
            </a:r>
            <a:r>
              <a:rPr sz="1400" spc="-5" dirty="0">
                <a:solidFill>
                  <a:srgbClr val="585858"/>
                </a:solidFill>
                <a:latin typeface="Arial MT"/>
                <a:cs typeface="Arial MT"/>
              </a:rPr>
              <a:t>two</a:t>
            </a:r>
            <a:r>
              <a:rPr sz="1400" spc="5" dirty="0">
                <a:solidFill>
                  <a:srgbClr val="585858"/>
                </a:solidFill>
                <a:latin typeface="Arial MT"/>
                <a:cs typeface="Arial MT"/>
              </a:rPr>
              <a:t> </a:t>
            </a:r>
            <a:r>
              <a:rPr sz="1400" dirty="0">
                <a:solidFill>
                  <a:srgbClr val="585858"/>
                </a:solidFill>
                <a:latin typeface="Arial MT"/>
                <a:cs typeface="Arial MT"/>
              </a:rPr>
              <a:t>resort</a:t>
            </a:r>
            <a:r>
              <a:rPr sz="1400" spc="-40" dirty="0">
                <a:solidFill>
                  <a:srgbClr val="585858"/>
                </a:solidFill>
                <a:latin typeface="Arial MT"/>
                <a:cs typeface="Arial MT"/>
              </a:rPr>
              <a:t> </a:t>
            </a:r>
            <a:r>
              <a:rPr sz="1400" dirty="0">
                <a:solidFill>
                  <a:srgbClr val="585858"/>
                </a:solidFill>
                <a:latin typeface="Arial MT"/>
                <a:cs typeface="Arial MT"/>
              </a:rPr>
              <a:t>hotel</a:t>
            </a:r>
            <a:r>
              <a:rPr sz="1400" spc="-20" dirty="0">
                <a:solidFill>
                  <a:srgbClr val="585858"/>
                </a:solidFill>
                <a:latin typeface="Arial MT"/>
                <a:cs typeface="Arial MT"/>
              </a:rPr>
              <a:t> </a:t>
            </a:r>
            <a:r>
              <a:rPr sz="1400" dirty="0">
                <a:solidFill>
                  <a:srgbClr val="585858"/>
                </a:solidFill>
                <a:latin typeface="Arial MT"/>
                <a:cs typeface="Arial MT"/>
              </a:rPr>
              <a:t>and</a:t>
            </a:r>
            <a:r>
              <a:rPr sz="1400" spc="-20" dirty="0">
                <a:solidFill>
                  <a:srgbClr val="585858"/>
                </a:solidFill>
                <a:latin typeface="Arial MT"/>
                <a:cs typeface="Arial MT"/>
              </a:rPr>
              <a:t> </a:t>
            </a:r>
            <a:r>
              <a:rPr sz="1400" dirty="0">
                <a:solidFill>
                  <a:srgbClr val="585858"/>
                </a:solidFill>
                <a:latin typeface="Arial MT"/>
                <a:cs typeface="Arial MT"/>
              </a:rPr>
              <a:t>city</a:t>
            </a:r>
            <a:r>
              <a:rPr sz="1400" spc="-25" dirty="0">
                <a:solidFill>
                  <a:srgbClr val="585858"/>
                </a:solidFill>
                <a:latin typeface="Arial MT"/>
                <a:cs typeface="Arial MT"/>
              </a:rPr>
              <a:t> </a:t>
            </a:r>
            <a:r>
              <a:rPr sz="1400" dirty="0">
                <a:solidFill>
                  <a:srgbClr val="585858"/>
                </a:solidFill>
                <a:latin typeface="Arial MT"/>
                <a:cs typeface="Arial MT"/>
              </a:rPr>
              <a:t>hotel.</a:t>
            </a:r>
            <a:endParaRPr sz="1400">
              <a:latin typeface="Arial MT"/>
              <a:cs typeface="Arial MT"/>
            </a:endParaRPr>
          </a:p>
          <a:p>
            <a:pPr marL="12700">
              <a:lnSpc>
                <a:spcPts val="1639"/>
              </a:lnSpc>
              <a:spcBef>
                <a:spcPts val="1115"/>
              </a:spcBef>
            </a:pPr>
            <a:r>
              <a:rPr sz="1400" dirty="0">
                <a:solidFill>
                  <a:srgbClr val="FF0000"/>
                </a:solidFill>
                <a:latin typeface="Arial MT"/>
                <a:cs typeface="Arial MT"/>
              </a:rPr>
              <a:t>is_cancelled</a:t>
            </a:r>
            <a:r>
              <a:rPr sz="1400" spc="-40" dirty="0">
                <a:solidFill>
                  <a:srgbClr val="FF0000"/>
                </a:solidFill>
                <a:latin typeface="Arial MT"/>
                <a:cs typeface="Arial MT"/>
              </a:rPr>
              <a:t> </a:t>
            </a:r>
            <a:r>
              <a:rPr sz="1400" dirty="0">
                <a:solidFill>
                  <a:srgbClr val="FF0000"/>
                </a:solidFill>
                <a:latin typeface="Arial MT"/>
                <a:cs typeface="Arial MT"/>
              </a:rPr>
              <a:t>:</a:t>
            </a:r>
            <a:r>
              <a:rPr sz="1400" spc="-10" dirty="0">
                <a:solidFill>
                  <a:srgbClr val="FF0000"/>
                </a:solidFill>
                <a:latin typeface="Arial MT"/>
                <a:cs typeface="Arial MT"/>
              </a:rPr>
              <a:t> </a:t>
            </a:r>
            <a:r>
              <a:rPr sz="1400" dirty="0">
                <a:solidFill>
                  <a:srgbClr val="585858"/>
                </a:solidFill>
                <a:latin typeface="Arial MT"/>
                <a:cs typeface="Arial MT"/>
              </a:rPr>
              <a:t>The</a:t>
            </a:r>
            <a:r>
              <a:rPr sz="1400" spc="-5" dirty="0">
                <a:solidFill>
                  <a:srgbClr val="585858"/>
                </a:solidFill>
                <a:latin typeface="Arial MT"/>
                <a:cs typeface="Arial MT"/>
              </a:rPr>
              <a:t> value</a:t>
            </a:r>
            <a:r>
              <a:rPr sz="1400" spc="-10" dirty="0">
                <a:solidFill>
                  <a:srgbClr val="585858"/>
                </a:solidFill>
                <a:latin typeface="Arial MT"/>
                <a:cs typeface="Arial MT"/>
              </a:rPr>
              <a:t> </a:t>
            </a:r>
            <a:r>
              <a:rPr sz="1400" dirty="0">
                <a:solidFill>
                  <a:srgbClr val="585858"/>
                </a:solidFill>
                <a:latin typeface="Arial MT"/>
                <a:cs typeface="Arial MT"/>
              </a:rPr>
              <a:t>of</a:t>
            </a:r>
            <a:r>
              <a:rPr sz="1400" spc="-10" dirty="0">
                <a:solidFill>
                  <a:srgbClr val="585858"/>
                </a:solidFill>
                <a:latin typeface="Arial MT"/>
                <a:cs typeface="Arial MT"/>
              </a:rPr>
              <a:t> </a:t>
            </a:r>
            <a:r>
              <a:rPr sz="1400" dirty="0">
                <a:solidFill>
                  <a:srgbClr val="585858"/>
                </a:solidFill>
                <a:latin typeface="Arial MT"/>
                <a:cs typeface="Arial MT"/>
              </a:rPr>
              <a:t>column</a:t>
            </a:r>
            <a:r>
              <a:rPr sz="1400" spc="-15" dirty="0">
                <a:solidFill>
                  <a:srgbClr val="585858"/>
                </a:solidFill>
                <a:latin typeface="Arial MT"/>
                <a:cs typeface="Arial MT"/>
              </a:rPr>
              <a:t> </a:t>
            </a:r>
            <a:r>
              <a:rPr sz="1400" dirty="0">
                <a:solidFill>
                  <a:srgbClr val="585858"/>
                </a:solidFill>
                <a:latin typeface="Arial MT"/>
                <a:cs typeface="Arial MT"/>
              </a:rPr>
              <a:t>show</a:t>
            </a:r>
            <a:r>
              <a:rPr sz="1400" spc="-25" dirty="0">
                <a:solidFill>
                  <a:srgbClr val="585858"/>
                </a:solidFill>
                <a:latin typeface="Arial MT"/>
                <a:cs typeface="Arial MT"/>
              </a:rPr>
              <a:t> </a:t>
            </a:r>
            <a:r>
              <a:rPr sz="1400" dirty="0">
                <a:solidFill>
                  <a:srgbClr val="585858"/>
                </a:solidFill>
                <a:latin typeface="Arial MT"/>
                <a:cs typeface="Arial MT"/>
              </a:rPr>
              <a:t>the</a:t>
            </a:r>
            <a:r>
              <a:rPr sz="1400" spc="-20" dirty="0">
                <a:solidFill>
                  <a:srgbClr val="585858"/>
                </a:solidFill>
                <a:latin typeface="Arial MT"/>
                <a:cs typeface="Arial MT"/>
              </a:rPr>
              <a:t> </a:t>
            </a:r>
            <a:r>
              <a:rPr sz="1400" dirty="0">
                <a:solidFill>
                  <a:srgbClr val="585858"/>
                </a:solidFill>
                <a:latin typeface="Arial MT"/>
                <a:cs typeface="Arial MT"/>
              </a:rPr>
              <a:t>cancellation</a:t>
            </a:r>
            <a:r>
              <a:rPr sz="1400" spc="-55" dirty="0">
                <a:solidFill>
                  <a:srgbClr val="585858"/>
                </a:solidFill>
                <a:latin typeface="Arial MT"/>
                <a:cs typeface="Arial MT"/>
              </a:rPr>
              <a:t> </a:t>
            </a:r>
            <a:r>
              <a:rPr sz="1400" spc="-5" dirty="0">
                <a:solidFill>
                  <a:srgbClr val="585858"/>
                </a:solidFill>
                <a:latin typeface="Arial MT"/>
                <a:cs typeface="Arial MT"/>
              </a:rPr>
              <a:t>type.</a:t>
            </a:r>
            <a:r>
              <a:rPr sz="1400" spc="5" dirty="0">
                <a:solidFill>
                  <a:srgbClr val="585858"/>
                </a:solidFill>
                <a:latin typeface="Arial MT"/>
                <a:cs typeface="Arial MT"/>
              </a:rPr>
              <a:t> </a:t>
            </a:r>
            <a:r>
              <a:rPr sz="1400" dirty="0">
                <a:solidFill>
                  <a:srgbClr val="585858"/>
                </a:solidFill>
                <a:latin typeface="Arial MT"/>
                <a:cs typeface="Arial MT"/>
              </a:rPr>
              <a:t>If</a:t>
            </a:r>
            <a:r>
              <a:rPr sz="1400" spc="-10" dirty="0">
                <a:solidFill>
                  <a:srgbClr val="585858"/>
                </a:solidFill>
                <a:latin typeface="Arial MT"/>
                <a:cs typeface="Arial MT"/>
              </a:rPr>
              <a:t> </a:t>
            </a:r>
            <a:r>
              <a:rPr sz="1400" dirty="0">
                <a:solidFill>
                  <a:srgbClr val="585858"/>
                </a:solidFill>
                <a:latin typeface="Arial MT"/>
                <a:cs typeface="Arial MT"/>
              </a:rPr>
              <a:t>the</a:t>
            </a:r>
            <a:r>
              <a:rPr sz="1400" spc="-30" dirty="0">
                <a:solidFill>
                  <a:srgbClr val="585858"/>
                </a:solidFill>
                <a:latin typeface="Arial MT"/>
                <a:cs typeface="Arial MT"/>
              </a:rPr>
              <a:t> </a:t>
            </a:r>
            <a:r>
              <a:rPr sz="1400" dirty="0">
                <a:solidFill>
                  <a:srgbClr val="585858"/>
                </a:solidFill>
                <a:latin typeface="Arial MT"/>
                <a:cs typeface="Arial MT"/>
              </a:rPr>
              <a:t>booking</a:t>
            </a:r>
            <a:r>
              <a:rPr sz="1400" spc="-30" dirty="0">
                <a:solidFill>
                  <a:srgbClr val="585858"/>
                </a:solidFill>
                <a:latin typeface="Arial MT"/>
                <a:cs typeface="Arial MT"/>
              </a:rPr>
              <a:t> </a:t>
            </a:r>
            <a:r>
              <a:rPr sz="1400" spc="-5" dirty="0">
                <a:solidFill>
                  <a:srgbClr val="585858"/>
                </a:solidFill>
                <a:latin typeface="Arial MT"/>
                <a:cs typeface="Arial MT"/>
              </a:rPr>
              <a:t>was</a:t>
            </a:r>
            <a:r>
              <a:rPr sz="1400" spc="10" dirty="0">
                <a:solidFill>
                  <a:srgbClr val="585858"/>
                </a:solidFill>
                <a:latin typeface="Arial MT"/>
                <a:cs typeface="Arial MT"/>
              </a:rPr>
              <a:t> </a:t>
            </a:r>
            <a:r>
              <a:rPr sz="1400" dirty="0">
                <a:solidFill>
                  <a:srgbClr val="585858"/>
                </a:solidFill>
                <a:latin typeface="Arial MT"/>
                <a:cs typeface="Arial MT"/>
              </a:rPr>
              <a:t>cancelled</a:t>
            </a:r>
            <a:r>
              <a:rPr sz="1400" spc="-45" dirty="0">
                <a:solidFill>
                  <a:srgbClr val="585858"/>
                </a:solidFill>
                <a:latin typeface="Arial MT"/>
                <a:cs typeface="Arial MT"/>
              </a:rPr>
              <a:t> </a:t>
            </a:r>
            <a:r>
              <a:rPr sz="1400" dirty="0">
                <a:solidFill>
                  <a:srgbClr val="585858"/>
                </a:solidFill>
                <a:latin typeface="Arial MT"/>
                <a:cs typeface="Arial MT"/>
              </a:rPr>
              <a:t>or</a:t>
            </a:r>
            <a:r>
              <a:rPr sz="1400" spc="-15" dirty="0">
                <a:solidFill>
                  <a:srgbClr val="585858"/>
                </a:solidFill>
                <a:latin typeface="Arial MT"/>
                <a:cs typeface="Arial MT"/>
              </a:rPr>
              <a:t> </a:t>
            </a:r>
            <a:r>
              <a:rPr sz="1400" dirty="0">
                <a:solidFill>
                  <a:srgbClr val="585858"/>
                </a:solidFill>
                <a:latin typeface="Arial MT"/>
                <a:cs typeface="Arial MT"/>
              </a:rPr>
              <a:t>not.</a:t>
            </a:r>
            <a:endParaRPr sz="1400">
              <a:latin typeface="Arial MT"/>
              <a:cs typeface="Arial MT"/>
            </a:endParaRPr>
          </a:p>
          <a:p>
            <a:pPr marL="12700">
              <a:lnSpc>
                <a:spcPts val="1639"/>
              </a:lnSpc>
            </a:pPr>
            <a:r>
              <a:rPr sz="1400" dirty="0">
                <a:solidFill>
                  <a:srgbClr val="585858"/>
                </a:solidFill>
                <a:latin typeface="Arial MT"/>
                <a:cs typeface="Arial MT"/>
              </a:rPr>
              <a:t>Values[0,1],</a:t>
            </a:r>
            <a:r>
              <a:rPr sz="1400" spc="-50" dirty="0">
                <a:solidFill>
                  <a:srgbClr val="585858"/>
                </a:solidFill>
                <a:latin typeface="Arial MT"/>
                <a:cs typeface="Arial MT"/>
              </a:rPr>
              <a:t> </a:t>
            </a:r>
            <a:r>
              <a:rPr sz="1400" spc="-5" dirty="0">
                <a:solidFill>
                  <a:srgbClr val="585858"/>
                </a:solidFill>
                <a:latin typeface="Arial MT"/>
                <a:cs typeface="Arial MT"/>
              </a:rPr>
              <a:t>where</a:t>
            </a:r>
            <a:r>
              <a:rPr sz="1400" spc="-15" dirty="0">
                <a:solidFill>
                  <a:srgbClr val="585858"/>
                </a:solidFill>
                <a:latin typeface="Arial MT"/>
                <a:cs typeface="Arial MT"/>
              </a:rPr>
              <a:t> </a:t>
            </a:r>
            <a:r>
              <a:rPr sz="1400" dirty="0">
                <a:solidFill>
                  <a:srgbClr val="585858"/>
                </a:solidFill>
                <a:latin typeface="Arial MT"/>
                <a:cs typeface="Arial MT"/>
              </a:rPr>
              <a:t>0</a:t>
            </a:r>
            <a:r>
              <a:rPr sz="1400" spc="-15" dirty="0">
                <a:solidFill>
                  <a:srgbClr val="585858"/>
                </a:solidFill>
                <a:latin typeface="Arial MT"/>
                <a:cs typeface="Arial MT"/>
              </a:rPr>
              <a:t> </a:t>
            </a:r>
            <a:r>
              <a:rPr sz="1400" dirty="0">
                <a:solidFill>
                  <a:srgbClr val="585858"/>
                </a:solidFill>
                <a:latin typeface="Arial MT"/>
                <a:cs typeface="Arial MT"/>
              </a:rPr>
              <a:t>indicates</a:t>
            </a:r>
            <a:r>
              <a:rPr sz="1400" spc="-60" dirty="0">
                <a:solidFill>
                  <a:srgbClr val="585858"/>
                </a:solidFill>
                <a:latin typeface="Arial MT"/>
                <a:cs typeface="Arial MT"/>
              </a:rPr>
              <a:t> </a:t>
            </a:r>
            <a:r>
              <a:rPr sz="1400" dirty="0">
                <a:solidFill>
                  <a:srgbClr val="585858"/>
                </a:solidFill>
                <a:latin typeface="Arial MT"/>
                <a:cs typeface="Arial MT"/>
              </a:rPr>
              <a:t>not</a:t>
            </a:r>
            <a:r>
              <a:rPr sz="1400" spc="-20" dirty="0">
                <a:solidFill>
                  <a:srgbClr val="585858"/>
                </a:solidFill>
                <a:latin typeface="Arial MT"/>
                <a:cs typeface="Arial MT"/>
              </a:rPr>
              <a:t> </a:t>
            </a:r>
            <a:r>
              <a:rPr sz="1400" dirty="0">
                <a:solidFill>
                  <a:srgbClr val="585858"/>
                </a:solidFill>
                <a:latin typeface="Arial MT"/>
                <a:cs typeface="Arial MT"/>
              </a:rPr>
              <a:t>cancelled.</a:t>
            </a:r>
            <a:endParaRPr sz="1400">
              <a:latin typeface="Arial MT"/>
              <a:cs typeface="Arial MT"/>
            </a:endParaRPr>
          </a:p>
          <a:p>
            <a:pPr marL="12700">
              <a:lnSpc>
                <a:spcPct val="100000"/>
              </a:lnSpc>
              <a:spcBef>
                <a:spcPts val="1115"/>
              </a:spcBef>
            </a:pPr>
            <a:r>
              <a:rPr sz="1400" dirty="0">
                <a:solidFill>
                  <a:srgbClr val="FF0000"/>
                </a:solidFill>
                <a:latin typeface="Arial MT"/>
                <a:cs typeface="Arial MT"/>
              </a:rPr>
              <a:t>lead_time</a:t>
            </a:r>
            <a:r>
              <a:rPr sz="1400" spc="-45" dirty="0">
                <a:solidFill>
                  <a:srgbClr val="FF0000"/>
                </a:solidFill>
                <a:latin typeface="Arial MT"/>
                <a:cs typeface="Arial MT"/>
              </a:rPr>
              <a:t> </a:t>
            </a:r>
            <a:r>
              <a:rPr sz="1400" dirty="0">
                <a:solidFill>
                  <a:srgbClr val="FF0000"/>
                </a:solidFill>
                <a:latin typeface="Arial MT"/>
                <a:cs typeface="Arial MT"/>
              </a:rPr>
              <a:t>:</a:t>
            </a:r>
            <a:r>
              <a:rPr sz="1400" spc="5" dirty="0">
                <a:solidFill>
                  <a:srgbClr val="FF0000"/>
                </a:solidFill>
                <a:latin typeface="Arial MT"/>
                <a:cs typeface="Arial MT"/>
              </a:rPr>
              <a:t> </a:t>
            </a:r>
            <a:r>
              <a:rPr sz="1400" spc="-5" dirty="0">
                <a:solidFill>
                  <a:srgbClr val="585858"/>
                </a:solidFill>
                <a:latin typeface="Arial MT"/>
                <a:cs typeface="Arial MT"/>
              </a:rPr>
              <a:t>The</a:t>
            </a:r>
            <a:r>
              <a:rPr sz="1400" spc="-15" dirty="0">
                <a:solidFill>
                  <a:srgbClr val="585858"/>
                </a:solidFill>
                <a:latin typeface="Arial MT"/>
                <a:cs typeface="Arial MT"/>
              </a:rPr>
              <a:t> </a:t>
            </a:r>
            <a:r>
              <a:rPr sz="1400" spc="-5" dirty="0">
                <a:solidFill>
                  <a:srgbClr val="585858"/>
                </a:solidFill>
                <a:latin typeface="Arial MT"/>
                <a:cs typeface="Arial MT"/>
              </a:rPr>
              <a:t>time</a:t>
            </a:r>
            <a:r>
              <a:rPr sz="1400" spc="-15" dirty="0">
                <a:solidFill>
                  <a:srgbClr val="585858"/>
                </a:solidFill>
                <a:latin typeface="Arial MT"/>
                <a:cs typeface="Arial MT"/>
              </a:rPr>
              <a:t> </a:t>
            </a:r>
            <a:r>
              <a:rPr sz="1400" spc="-5" dirty="0">
                <a:solidFill>
                  <a:srgbClr val="585858"/>
                </a:solidFill>
                <a:latin typeface="Arial MT"/>
                <a:cs typeface="Arial MT"/>
              </a:rPr>
              <a:t>between</a:t>
            </a:r>
            <a:r>
              <a:rPr sz="1400" spc="-15" dirty="0">
                <a:solidFill>
                  <a:srgbClr val="585858"/>
                </a:solidFill>
                <a:latin typeface="Arial MT"/>
                <a:cs typeface="Arial MT"/>
              </a:rPr>
              <a:t> </a:t>
            </a:r>
            <a:r>
              <a:rPr sz="1400" spc="-5" dirty="0">
                <a:solidFill>
                  <a:srgbClr val="585858"/>
                </a:solidFill>
                <a:latin typeface="Arial MT"/>
                <a:cs typeface="Arial MT"/>
              </a:rPr>
              <a:t>reservation</a:t>
            </a:r>
            <a:r>
              <a:rPr sz="1400" spc="-25" dirty="0">
                <a:solidFill>
                  <a:srgbClr val="585858"/>
                </a:solidFill>
                <a:latin typeface="Arial MT"/>
                <a:cs typeface="Arial MT"/>
              </a:rPr>
              <a:t> </a:t>
            </a:r>
            <a:r>
              <a:rPr sz="1400" dirty="0">
                <a:solidFill>
                  <a:srgbClr val="585858"/>
                </a:solidFill>
                <a:latin typeface="Arial MT"/>
                <a:cs typeface="Arial MT"/>
              </a:rPr>
              <a:t>and</a:t>
            </a:r>
            <a:r>
              <a:rPr sz="1400" spc="-15" dirty="0">
                <a:solidFill>
                  <a:srgbClr val="585858"/>
                </a:solidFill>
                <a:latin typeface="Arial MT"/>
                <a:cs typeface="Arial MT"/>
              </a:rPr>
              <a:t> </a:t>
            </a:r>
            <a:r>
              <a:rPr sz="1400" dirty="0">
                <a:solidFill>
                  <a:srgbClr val="585858"/>
                </a:solidFill>
                <a:latin typeface="Arial MT"/>
                <a:cs typeface="Arial MT"/>
              </a:rPr>
              <a:t>actual</a:t>
            </a:r>
            <a:r>
              <a:rPr sz="1400" spc="-40" dirty="0">
                <a:solidFill>
                  <a:srgbClr val="585858"/>
                </a:solidFill>
                <a:latin typeface="Arial MT"/>
                <a:cs typeface="Arial MT"/>
              </a:rPr>
              <a:t> </a:t>
            </a:r>
            <a:r>
              <a:rPr sz="1400" dirty="0">
                <a:solidFill>
                  <a:srgbClr val="585858"/>
                </a:solidFill>
                <a:latin typeface="Arial MT"/>
                <a:cs typeface="Arial MT"/>
              </a:rPr>
              <a:t>arrival</a:t>
            </a:r>
            <a:r>
              <a:rPr sz="1200" dirty="0">
                <a:solidFill>
                  <a:srgbClr val="585858"/>
                </a:solidFill>
                <a:latin typeface="Arial MT"/>
                <a:cs typeface="Arial MT"/>
              </a:rPr>
              <a:t>.</a:t>
            </a:r>
            <a:endParaRPr sz="1200">
              <a:latin typeface="Arial MT"/>
              <a:cs typeface="Arial MT"/>
            </a:endParaRPr>
          </a:p>
          <a:p>
            <a:pPr marL="12700">
              <a:lnSpc>
                <a:spcPct val="100000"/>
              </a:lnSpc>
              <a:spcBef>
                <a:spcPts val="1160"/>
              </a:spcBef>
            </a:pPr>
            <a:r>
              <a:rPr sz="1500" spc="-5" dirty="0">
                <a:solidFill>
                  <a:srgbClr val="FF0000"/>
                </a:solidFill>
                <a:latin typeface="Arial MT"/>
                <a:cs typeface="Arial MT"/>
              </a:rPr>
              <a:t>s</a:t>
            </a:r>
            <a:r>
              <a:rPr sz="1400" spc="-5" dirty="0">
                <a:solidFill>
                  <a:srgbClr val="FF0000"/>
                </a:solidFill>
                <a:latin typeface="Arial MT"/>
                <a:cs typeface="Arial MT"/>
              </a:rPr>
              <a:t>tayed_in_weekend_nights:</a:t>
            </a:r>
            <a:r>
              <a:rPr sz="1400" spc="-30" dirty="0">
                <a:solidFill>
                  <a:srgbClr val="FF0000"/>
                </a:solidFill>
                <a:latin typeface="Arial MT"/>
                <a:cs typeface="Arial MT"/>
              </a:rPr>
              <a:t> </a:t>
            </a:r>
            <a:r>
              <a:rPr sz="1400" spc="-5" dirty="0">
                <a:solidFill>
                  <a:srgbClr val="585858"/>
                </a:solidFill>
                <a:latin typeface="Arial MT"/>
                <a:cs typeface="Arial MT"/>
              </a:rPr>
              <a:t>The</a:t>
            </a:r>
            <a:r>
              <a:rPr sz="1400" spc="-10" dirty="0">
                <a:solidFill>
                  <a:srgbClr val="585858"/>
                </a:solidFill>
                <a:latin typeface="Arial MT"/>
                <a:cs typeface="Arial MT"/>
              </a:rPr>
              <a:t> </a:t>
            </a:r>
            <a:r>
              <a:rPr sz="1400" dirty="0">
                <a:solidFill>
                  <a:srgbClr val="585858"/>
                </a:solidFill>
                <a:latin typeface="Arial MT"/>
                <a:cs typeface="Arial MT"/>
              </a:rPr>
              <a:t>number</a:t>
            </a:r>
            <a:r>
              <a:rPr sz="1400" spc="-20" dirty="0">
                <a:solidFill>
                  <a:srgbClr val="585858"/>
                </a:solidFill>
                <a:latin typeface="Arial MT"/>
                <a:cs typeface="Arial MT"/>
              </a:rPr>
              <a:t> </a:t>
            </a:r>
            <a:r>
              <a:rPr sz="1400" dirty="0">
                <a:solidFill>
                  <a:srgbClr val="585858"/>
                </a:solidFill>
                <a:latin typeface="Arial MT"/>
                <a:cs typeface="Arial MT"/>
              </a:rPr>
              <a:t>of </a:t>
            </a:r>
            <a:r>
              <a:rPr sz="1400" spc="-5" dirty="0">
                <a:solidFill>
                  <a:srgbClr val="585858"/>
                </a:solidFill>
                <a:latin typeface="Arial MT"/>
                <a:cs typeface="Arial MT"/>
              </a:rPr>
              <a:t>weekend</a:t>
            </a:r>
            <a:r>
              <a:rPr sz="1400" spc="-10" dirty="0">
                <a:solidFill>
                  <a:srgbClr val="585858"/>
                </a:solidFill>
                <a:latin typeface="Arial MT"/>
                <a:cs typeface="Arial MT"/>
              </a:rPr>
              <a:t> </a:t>
            </a:r>
            <a:r>
              <a:rPr sz="1400" dirty="0">
                <a:solidFill>
                  <a:srgbClr val="585858"/>
                </a:solidFill>
                <a:latin typeface="Arial MT"/>
                <a:cs typeface="Arial MT"/>
              </a:rPr>
              <a:t>nights</a:t>
            </a:r>
            <a:r>
              <a:rPr sz="1400" spc="-15" dirty="0">
                <a:solidFill>
                  <a:srgbClr val="585858"/>
                </a:solidFill>
                <a:latin typeface="Arial MT"/>
                <a:cs typeface="Arial MT"/>
              </a:rPr>
              <a:t> </a:t>
            </a:r>
            <a:r>
              <a:rPr sz="1400" dirty="0">
                <a:solidFill>
                  <a:srgbClr val="585858"/>
                </a:solidFill>
                <a:latin typeface="Arial MT"/>
                <a:cs typeface="Arial MT"/>
              </a:rPr>
              <a:t>stay</a:t>
            </a:r>
            <a:r>
              <a:rPr sz="1400" spc="-10" dirty="0">
                <a:solidFill>
                  <a:srgbClr val="585858"/>
                </a:solidFill>
                <a:latin typeface="Arial MT"/>
                <a:cs typeface="Arial MT"/>
              </a:rPr>
              <a:t> </a:t>
            </a:r>
            <a:r>
              <a:rPr sz="1400" dirty="0">
                <a:solidFill>
                  <a:srgbClr val="585858"/>
                </a:solidFill>
                <a:latin typeface="Arial MT"/>
                <a:cs typeface="Arial MT"/>
              </a:rPr>
              <a:t>per</a:t>
            </a:r>
            <a:r>
              <a:rPr sz="1400" spc="-10" dirty="0">
                <a:solidFill>
                  <a:srgbClr val="585858"/>
                </a:solidFill>
                <a:latin typeface="Arial MT"/>
                <a:cs typeface="Arial MT"/>
              </a:rPr>
              <a:t> </a:t>
            </a:r>
            <a:r>
              <a:rPr sz="1400" spc="-5" dirty="0">
                <a:solidFill>
                  <a:srgbClr val="585858"/>
                </a:solidFill>
                <a:latin typeface="Arial MT"/>
                <a:cs typeface="Arial MT"/>
              </a:rPr>
              <a:t>reservation</a:t>
            </a:r>
            <a:endParaRPr sz="1400">
              <a:latin typeface="Arial MT"/>
              <a:cs typeface="Arial MT"/>
            </a:endParaRPr>
          </a:p>
          <a:p>
            <a:pPr marL="12700" marR="1423035">
              <a:lnSpc>
                <a:spcPct val="176400"/>
              </a:lnSpc>
              <a:spcBef>
                <a:spcPts val="20"/>
              </a:spcBef>
            </a:pPr>
            <a:r>
              <a:rPr sz="1400" spc="-5" dirty="0">
                <a:solidFill>
                  <a:srgbClr val="FF0000"/>
                </a:solidFill>
                <a:latin typeface="Arial MT"/>
                <a:cs typeface="Arial MT"/>
              </a:rPr>
              <a:t>stayed_in_weekday_nights:</a:t>
            </a:r>
            <a:r>
              <a:rPr sz="1400" spc="-45" dirty="0">
                <a:solidFill>
                  <a:srgbClr val="FF0000"/>
                </a:solidFill>
                <a:latin typeface="Arial MT"/>
                <a:cs typeface="Arial MT"/>
              </a:rPr>
              <a:t> </a:t>
            </a:r>
            <a:r>
              <a:rPr sz="1400" spc="-5" dirty="0">
                <a:solidFill>
                  <a:srgbClr val="585858"/>
                </a:solidFill>
                <a:latin typeface="Arial MT"/>
                <a:cs typeface="Arial MT"/>
              </a:rPr>
              <a:t>The </a:t>
            </a:r>
            <a:r>
              <a:rPr sz="1400" dirty="0">
                <a:solidFill>
                  <a:srgbClr val="585858"/>
                </a:solidFill>
                <a:latin typeface="Arial MT"/>
                <a:cs typeface="Arial MT"/>
              </a:rPr>
              <a:t>number</a:t>
            </a:r>
            <a:r>
              <a:rPr sz="1400" spc="-20" dirty="0">
                <a:solidFill>
                  <a:srgbClr val="585858"/>
                </a:solidFill>
                <a:latin typeface="Arial MT"/>
                <a:cs typeface="Arial MT"/>
              </a:rPr>
              <a:t> </a:t>
            </a:r>
            <a:r>
              <a:rPr sz="1400" dirty="0">
                <a:solidFill>
                  <a:srgbClr val="585858"/>
                </a:solidFill>
                <a:latin typeface="Arial MT"/>
                <a:cs typeface="Arial MT"/>
              </a:rPr>
              <a:t>of</a:t>
            </a:r>
            <a:r>
              <a:rPr sz="1400" spc="-10" dirty="0">
                <a:solidFill>
                  <a:srgbClr val="585858"/>
                </a:solidFill>
                <a:latin typeface="Arial MT"/>
                <a:cs typeface="Arial MT"/>
              </a:rPr>
              <a:t> </a:t>
            </a:r>
            <a:r>
              <a:rPr sz="1400" spc="-5" dirty="0">
                <a:solidFill>
                  <a:srgbClr val="585858"/>
                </a:solidFill>
                <a:latin typeface="Arial MT"/>
                <a:cs typeface="Arial MT"/>
              </a:rPr>
              <a:t>weekday </a:t>
            </a:r>
            <a:r>
              <a:rPr sz="1400" dirty="0">
                <a:solidFill>
                  <a:srgbClr val="585858"/>
                </a:solidFill>
                <a:latin typeface="Arial MT"/>
                <a:cs typeface="Arial MT"/>
              </a:rPr>
              <a:t>nights</a:t>
            </a:r>
            <a:r>
              <a:rPr sz="1400" spc="-30" dirty="0">
                <a:solidFill>
                  <a:srgbClr val="585858"/>
                </a:solidFill>
                <a:latin typeface="Arial MT"/>
                <a:cs typeface="Arial MT"/>
              </a:rPr>
              <a:t> </a:t>
            </a:r>
            <a:r>
              <a:rPr sz="1400" dirty="0">
                <a:solidFill>
                  <a:srgbClr val="585858"/>
                </a:solidFill>
                <a:latin typeface="Arial MT"/>
                <a:cs typeface="Arial MT"/>
              </a:rPr>
              <a:t>stay</a:t>
            </a:r>
            <a:r>
              <a:rPr sz="1400" spc="-15" dirty="0">
                <a:solidFill>
                  <a:srgbClr val="585858"/>
                </a:solidFill>
                <a:latin typeface="Arial MT"/>
                <a:cs typeface="Arial MT"/>
              </a:rPr>
              <a:t> </a:t>
            </a:r>
            <a:r>
              <a:rPr sz="1400" dirty="0">
                <a:solidFill>
                  <a:srgbClr val="585858"/>
                </a:solidFill>
                <a:latin typeface="Arial MT"/>
                <a:cs typeface="Arial MT"/>
              </a:rPr>
              <a:t>per</a:t>
            </a:r>
            <a:r>
              <a:rPr sz="1400" spc="-15" dirty="0">
                <a:solidFill>
                  <a:srgbClr val="585858"/>
                </a:solidFill>
                <a:latin typeface="Arial MT"/>
                <a:cs typeface="Arial MT"/>
              </a:rPr>
              <a:t> </a:t>
            </a:r>
            <a:r>
              <a:rPr sz="1400" dirty="0">
                <a:solidFill>
                  <a:srgbClr val="585858"/>
                </a:solidFill>
                <a:latin typeface="Arial MT"/>
                <a:cs typeface="Arial MT"/>
              </a:rPr>
              <a:t>reservation. </a:t>
            </a:r>
            <a:r>
              <a:rPr sz="1400" spc="-370" dirty="0">
                <a:solidFill>
                  <a:srgbClr val="585858"/>
                </a:solidFill>
                <a:latin typeface="Arial MT"/>
                <a:cs typeface="Arial MT"/>
              </a:rPr>
              <a:t> </a:t>
            </a:r>
            <a:r>
              <a:rPr sz="1400" spc="-5" dirty="0">
                <a:solidFill>
                  <a:srgbClr val="FF0000"/>
                </a:solidFill>
                <a:latin typeface="Arial MT"/>
                <a:cs typeface="Arial MT"/>
              </a:rPr>
              <a:t>meal:</a:t>
            </a:r>
            <a:r>
              <a:rPr sz="1400" spc="-10" dirty="0">
                <a:solidFill>
                  <a:srgbClr val="FF0000"/>
                </a:solidFill>
                <a:latin typeface="Arial MT"/>
                <a:cs typeface="Arial MT"/>
              </a:rPr>
              <a:t> </a:t>
            </a:r>
            <a:r>
              <a:rPr sz="1400" spc="-5" dirty="0">
                <a:solidFill>
                  <a:srgbClr val="585858"/>
                </a:solidFill>
                <a:latin typeface="Arial MT"/>
                <a:cs typeface="Arial MT"/>
              </a:rPr>
              <a:t>Meal</a:t>
            </a:r>
            <a:r>
              <a:rPr sz="1400" spc="-15" dirty="0">
                <a:solidFill>
                  <a:srgbClr val="585858"/>
                </a:solidFill>
                <a:latin typeface="Arial MT"/>
                <a:cs typeface="Arial MT"/>
              </a:rPr>
              <a:t> </a:t>
            </a:r>
            <a:r>
              <a:rPr sz="1400" spc="-5" dirty="0">
                <a:solidFill>
                  <a:srgbClr val="585858"/>
                </a:solidFill>
                <a:latin typeface="Arial MT"/>
                <a:cs typeface="Arial MT"/>
              </a:rPr>
              <a:t>preferences</a:t>
            </a:r>
            <a:r>
              <a:rPr sz="1400" spc="-35" dirty="0">
                <a:solidFill>
                  <a:srgbClr val="585858"/>
                </a:solidFill>
                <a:latin typeface="Arial MT"/>
                <a:cs typeface="Arial MT"/>
              </a:rPr>
              <a:t> </a:t>
            </a:r>
            <a:r>
              <a:rPr sz="1400" dirty="0">
                <a:solidFill>
                  <a:srgbClr val="585858"/>
                </a:solidFill>
                <a:latin typeface="Arial MT"/>
                <a:cs typeface="Arial MT"/>
              </a:rPr>
              <a:t>per</a:t>
            </a:r>
            <a:r>
              <a:rPr sz="1400" spc="-15" dirty="0">
                <a:solidFill>
                  <a:srgbClr val="585858"/>
                </a:solidFill>
                <a:latin typeface="Arial MT"/>
                <a:cs typeface="Arial MT"/>
              </a:rPr>
              <a:t> </a:t>
            </a:r>
            <a:r>
              <a:rPr sz="1400" spc="-5" dirty="0">
                <a:solidFill>
                  <a:srgbClr val="585858"/>
                </a:solidFill>
                <a:latin typeface="Arial MT"/>
                <a:cs typeface="Arial MT"/>
              </a:rPr>
              <a:t>reservation.[BB,FB,HB,SC,Undefined]</a:t>
            </a:r>
            <a:endParaRPr sz="1400">
              <a:latin typeface="Arial MT"/>
              <a:cs typeface="Arial MT"/>
            </a:endParaRPr>
          </a:p>
          <a:p>
            <a:pPr marL="12700">
              <a:lnSpc>
                <a:spcPct val="100000"/>
              </a:lnSpc>
              <a:spcBef>
                <a:spcPts val="1285"/>
              </a:spcBef>
            </a:pPr>
            <a:r>
              <a:rPr sz="1400" spc="-5" dirty="0">
                <a:solidFill>
                  <a:srgbClr val="FF0000"/>
                </a:solidFill>
                <a:latin typeface="Arial MT"/>
                <a:cs typeface="Arial MT"/>
              </a:rPr>
              <a:t>Country:</a:t>
            </a:r>
            <a:r>
              <a:rPr sz="1400" spc="-15" dirty="0">
                <a:solidFill>
                  <a:srgbClr val="FF0000"/>
                </a:solidFill>
                <a:latin typeface="Arial MT"/>
                <a:cs typeface="Arial MT"/>
              </a:rPr>
              <a:t> </a:t>
            </a:r>
            <a:r>
              <a:rPr sz="1400" spc="-5" dirty="0">
                <a:solidFill>
                  <a:srgbClr val="585858"/>
                </a:solidFill>
                <a:latin typeface="Arial MT"/>
                <a:cs typeface="Arial MT"/>
              </a:rPr>
              <a:t>The</a:t>
            </a:r>
            <a:r>
              <a:rPr sz="1400" spc="-25" dirty="0">
                <a:solidFill>
                  <a:srgbClr val="585858"/>
                </a:solidFill>
                <a:latin typeface="Arial MT"/>
                <a:cs typeface="Arial MT"/>
              </a:rPr>
              <a:t> </a:t>
            </a:r>
            <a:r>
              <a:rPr sz="1400" dirty="0">
                <a:solidFill>
                  <a:srgbClr val="585858"/>
                </a:solidFill>
                <a:latin typeface="Arial MT"/>
                <a:cs typeface="Arial MT"/>
              </a:rPr>
              <a:t>origin</a:t>
            </a:r>
            <a:r>
              <a:rPr sz="1400" spc="-25" dirty="0">
                <a:solidFill>
                  <a:srgbClr val="585858"/>
                </a:solidFill>
                <a:latin typeface="Arial MT"/>
                <a:cs typeface="Arial MT"/>
              </a:rPr>
              <a:t> </a:t>
            </a:r>
            <a:r>
              <a:rPr sz="1400" dirty="0">
                <a:solidFill>
                  <a:srgbClr val="585858"/>
                </a:solidFill>
                <a:latin typeface="Arial MT"/>
                <a:cs typeface="Arial MT"/>
              </a:rPr>
              <a:t>country</a:t>
            </a:r>
            <a:r>
              <a:rPr sz="1400" spc="-50" dirty="0">
                <a:solidFill>
                  <a:srgbClr val="585858"/>
                </a:solidFill>
                <a:latin typeface="Arial MT"/>
                <a:cs typeface="Arial MT"/>
              </a:rPr>
              <a:t> </a:t>
            </a:r>
            <a:r>
              <a:rPr sz="1400" dirty="0">
                <a:solidFill>
                  <a:srgbClr val="585858"/>
                </a:solidFill>
                <a:latin typeface="Arial MT"/>
                <a:cs typeface="Arial MT"/>
              </a:rPr>
              <a:t>of</a:t>
            </a:r>
            <a:r>
              <a:rPr sz="1400" spc="-10" dirty="0">
                <a:solidFill>
                  <a:srgbClr val="585858"/>
                </a:solidFill>
                <a:latin typeface="Arial MT"/>
                <a:cs typeface="Arial MT"/>
              </a:rPr>
              <a:t> </a:t>
            </a:r>
            <a:r>
              <a:rPr sz="1400" dirty="0">
                <a:solidFill>
                  <a:srgbClr val="585858"/>
                </a:solidFill>
                <a:latin typeface="Arial MT"/>
                <a:cs typeface="Arial MT"/>
              </a:rPr>
              <a:t>guest.</a:t>
            </a:r>
            <a:endParaRPr sz="14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146" y="514858"/>
            <a:ext cx="3818254" cy="452120"/>
          </a:xfrm>
          <a:prstGeom prst="rect">
            <a:avLst/>
          </a:prstGeom>
        </p:spPr>
        <p:txBody>
          <a:bodyPr vert="horz" wrap="square" lIns="0" tIns="12065" rIns="0" bIns="0" rtlCol="0">
            <a:spAutoFit/>
          </a:bodyPr>
          <a:lstStyle/>
          <a:p>
            <a:pPr marL="12700">
              <a:lnSpc>
                <a:spcPct val="100000"/>
              </a:lnSpc>
              <a:spcBef>
                <a:spcPts val="95"/>
              </a:spcBef>
            </a:pPr>
            <a:r>
              <a:rPr sz="2800" spc="-5" dirty="0"/>
              <a:t>Data</a:t>
            </a:r>
            <a:r>
              <a:rPr sz="2800" spc="-25" dirty="0"/>
              <a:t> </a:t>
            </a:r>
            <a:r>
              <a:rPr sz="2800" spc="-5" dirty="0"/>
              <a:t>Summary</a:t>
            </a:r>
            <a:r>
              <a:rPr sz="2800" b="0" spc="-5" dirty="0">
                <a:latin typeface="Arial MT"/>
                <a:cs typeface="Arial MT"/>
              </a:rPr>
              <a:t>(contd..)</a:t>
            </a:r>
            <a:endParaRPr sz="2800">
              <a:latin typeface="Arial MT"/>
              <a:cs typeface="Arial MT"/>
            </a:endParaRPr>
          </a:p>
        </p:txBody>
      </p:sp>
      <p:sp>
        <p:nvSpPr>
          <p:cNvPr id="3" name="object 3"/>
          <p:cNvSpPr txBox="1"/>
          <p:nvPr/>
        </p:nvSpPr>
        <p:spPr>
          <a:xfrm>
            <a:off x="584098" y="1142877"/>
            <a:ext cx="7962900" cy="2879090"/>
          </a:xfrm>
          <a:prstGeom prst="rect">
            <a:avLst/>
          </a:prstGeom>
        </p:spPr>
        <p:txBody>
          <a:bodyPr vert="horz" wrap="square" lIns="0" tIns="48895" rIns="0" bIns="0" rtlCol="0">
            <a:spAutoFit/>
          </a:bodyPr>
          <a:lstStyle/>
          <a:p>
            <a:pPr marL="12700">
              <a:lnSpc>
                <a:spcPct val="100000"/>
              </a:lnSpc>
              <a:spcBef>
                <a:spcPts val="385"/>
              </a:spcBef>
            </a:pPr>
            <a:r>
              <a:rPr sz="1600" spc="-5" dirty="0">
                <a:solidFill>
                  <a:srgbClr val="FF0000"/>
                </a:solidFill>
                <a:latin typeface="Arial MT"/>
                <a:cs typeface="Arial MT"/>
              </a:rPr>
              <a:t>market_segment:</a:t>
            </a:r>
            <a:r>
              <a:rPr sz="1600" spc="40" dirty="0">
                <a:solidFill>
                  <a:srgbClr val="FF0000"/>
                </a:solidFill>
                <a:latin typeface="Arial MT"/>
                <a:cs typeface="Arial MT"/>
              </a:rPr>
              <a:t> </a:t>
            </a:r>
            <a:r>
              <a:rPr sz="1600" spc="-5" dirty="0">
                <a:solidFill>
                  <a:srgbClr val="585858"/>
                </a:solidFill>
                <a:latin typeface="Arial MT"/>
                <a:cs typeface="Arial MT"/>
              </a:rPr>
              <a:t>This</a:t>
            </a:r>
            <a:r>
              <a:rPr sz="1600" spc="5" dirty="0">
                <a:solidFill>
                  <a:srgbClr val="585858"/>
                </a:solidFill>
                <a:latin typeface="Arial MT"/>
                <a:cs typeface="Arial MT"/>
              </a:rPr>
              <a:t> </a:t>
            </a:r>
            <a:r>
              <a:rPr sz="1600" spc="-5" dirty="0">
                <a:solidFill>
                  <a:srgbClr val="585858"/>
                </a:solidFill>
                <a:latin typeface="Arial MT"/>
                <a:cs typeface="Arial MT"/>
              </a:rPr>
              <a:t>column</a:t>
            </a:r>
            <a:r>
              <a:rPr sz="1600" dirty="0">
                <a:solidFill>
                  <a:srgbClr val="585858"/>
                </a:solidFill>
                <a:latin typeface="Arial MT"/>
                <a:cs typeface="Arial MT"/>
              </a:rPr>
              <a:t> </a:t>
            </a:r>
            <a:r>
              <a:rPr sz="1600" spc="-5" dirty="0">
                <a:solidFill>
                  <a:srgbClr val="585858"/>
                </a:solidFill>
                <a:latin typeface="Arial MT"/>
                <a:cs typeface="Arial MT"/>
              </a:rPr>
              <a:t>show</a:t>
            </a:r>
            <a:r>
              <a:rPr sz="1600" spc="5" dirty="0">
                <a:solidFill>
                  <a:srgbClr val="585858"/>
                </a:solidFill>
                <a:latin typeface="Arial MT"/>
                <a:cs typeface="Arial MT"/>
              </a:rPr>
              <a:t> </a:t>
            </a:r>
            <a:r>
              <a:rPr sz="1600" spc="-5" dirty="0">
                <a:solidFill>
                  <a:srgbClr val="585858"/>
                </a:solidFill>
                <a:latin typeface="Arial MT"/>
                <a:cs typeface="Arial MT"/>
              </a:rPr>
              <a:t>how</a:t>
            </a:r>
            <a:r>
              <a:rPr sz="1600" dirty="0">
                <a:solidFill>
                  <a:srgbClr val="585858"/>
                </a:solidFill>
                <a:latin typeface="Arial MT"/>
                <a:cs typeface="Arial MT"/>
              </a:rPr>
              <a:t> </a:t>
            </a:r>
            <a:r>
              <a:rPr sz="1600" spc="-5" dirty="0">
                <a:solidFill>
                  <a:srgbClr val="585858"/>
                </a:solidFill>
                <a:latin typeface="Arial MT"/>
                <a:cs typeface="Arial MT"/>
              </a:rPr>
              <a:t>reservation</a:t>
            </a:r>
            <a:r>
              <a:rPr sz="1600" spc="20" dirty="0">
                <a:solidFill>
                  <a:srgbClr val="585858"/>
                </a:solidFill>
                <a:latin typeface="Arial MT"/>
                <a:cs typeface="Arial MT"/>
              </a:rPr>
              <a:t> </a:t>
            </a:r>
            <a:r>
              <a:rPr sz="1600" spc="-10" dirty="0">
                <a:solidFill>
                  <a:srgbClr val="585858"/>
                </a:solidFill>
                <a:latin typeface="Arial MT"/>
                <a:cs typeface="Arial MT"/>
              </a:rPr>
              <a:t>was</a:t>
            </a:r>
            <a:r>
              <a:rPr sz="1600" spc="25" dirty="0">
                <a:solidFill>
                  <a:srgbClr val="585858"/>
                </a:solidFill>
                <a:latin typeface="Arial MT"/>
                <a:cs typeface="Arial MT"/>
              </a:rPr>
              <a:t> </a:t>
            </a:r>
            <a:r>
              <a:rPr sz="1600" spc="-5" dirty="0">
                <a:solidFill>
                  <a:srgbClr val="585858"/>
                </a:solidFill>
                <a:latin typeface="Arial MT"/>
                <a:cs typeface="Arial MT"/>
              </a:rPr>
              <a:t>made</a:t>
            </a:r>
            <a:r>
              <a:rPr sz="1600" spc="15" dirty="0">
                <a:solidFill>
                  <a:srgbClr val="585858"/>
                </a:solidFill>
                <a:latin typeface="Arial MT"/>
                <a:cs typeface="Arial MT"/>
              </a:rPr>
              <a:t> </a:t>
            </a:r>
            <a:r>
              <a:rPr sz="1600" spc="-5" dirty="0">
                <a:solidFill>
                  <a:srgbClr val="585858"/>
                </a:solidFill>
                <a:latin typeface="Arial MT"/>
                <a:cs typeface="Arial MT"/>
              </a:rPr>
              <a:t>and</a:t>
            </a:r>
            <a:r>
              <a:rPr sz="1600" spc="5" dirty="0">
                <a:solidFill>
                  <a:srgbClr val="585858"/>
                </a:solidFill>
                <a:latin typeface="Arial MT"/>
                <a:cs typeface="Arial MT"/>
              </a:rPr>
              <a:t> </a:t>
            </a:r>
            <a:r>
              <a:rPr sz="1600" spc="-5" dirty="0">
                <a:solidFill>
                  <a:srgbClr val="585858"/>
                </a:solidFill>
                <a:latin typeface="Arial MT"/>
                <a:cs typeface="Arial MT"/>
              </a:rPr>
              <a:t>what</a:t>
            </a:r>
            <a:r>
              <a:rPr sz="1600" spc="25" dirty="0">
                <a:solidFill>
                  <a:srgbClr val="585858"/>
                </a:solidFill>
                <a:latin typeface="Arial MT"/>
                <a:cs typeface="Arial MT"/>
              </a:rPr>
              <a:t> </a:t>
            </a:r>
            <a:r>
              <a:rPr sz="1600" spc="-5" dirty="0">
                <a:solidFill>
                  <a:srgbClr val="585858"/>
                </a:solidFill>
                <a:latin typeface="Arial MT"/>
                <a:cs typeface="Arial MT"/>
              </a:rPr>
              <a:t>is</a:t>
            </a:r>
            <a:r>
              <a:rPr sz="1600" dirty="0">
                <a:solidFill>
                  <a:srgbClr val="585858"/>
                </a:solidFill>
                <a:latin typeface="Arial MT"/>
                <a:cs typeface="Arial MT"/>
              </a:rPr>
              <a:t> </a:t>
            </a:r>
            <a:r>
              <a:rPr sz="1600" spc="-5" dirty="0">
                <a:solidFill>
                  <a:srgbClr val="585858"/>
                </a:solidFill>
                <a:latin typeface="Arial MT"/>
                <a:cs typeface="Arial MT"/>
              </a:rPr>
              <a:t>the</a:t>
            </a:r>
            <a:r>
              <a:rPr sz="1600" spc="15" dirty="0">
                <a:solidFill>
                  <a:srgbClr val="585858"/>
                </a:solidFill>
                <a:latin typeface="Arial MT"/>
                <a:cs typeface="Arial MT"/>
              </a:rPr>
              <a:t> </a:t>
            </a:r>
            <a:r>
              <a:rPr sz="1600" spc="-5" dirty="0">
                <a:solidFill>
                  <a:srgbClr val="585858"/>
                </a:solidFill>
                <a:latin typeface="Arial MT"/>
                <a:cs typeface="Arial MT"/>
              </a:rPr>
              <a:t>purpose</a:t>
            </a:r>
            <a:endParaRPr sz="1600">
              <a:latin typeface="Arial MT"/>
              <a:cs typeface="Arial MT"/>
            </a:endParaRPr>
          </a:p>
          <a:p>
            <a:pPr marL="12700">
              <a:lnSpc>
                <a:spcPct val="100000"/>
              </a:lnSpc>
              <a:spcBef>
                <a:spcPts val="285"/>
              </a:spcBef>
            </a:pPr>
            <a:r>
              <a:rPr sz="1600" spc="-5" dirty="0">
                <a:solidFill>
                  <a:srgbClr val="585858"/>
                </a:solidFill>
                <a:latin typeface="Arial MT"/>
                <a:cs typeface="Arial MT"/>
              </a:rPr>
              <a:t>of</a:t>
            </a:r>
            <a:r>
              <a:rPr sz="1600" spc="10" dirty="0">
                <a:solidFill>
                  <a:srgbClr val="585858"/>
                </a:solidFill>
                <a:latin typeface="Arial MT"/>
                <a:cs typeface="Arial MT"/>
              </a:rPr>
              <a:t> </a:t>
            </a:r>
            <a:r>
              <a:rPr sz="1600" spc="-5" dirty="0">
                <a:solidFill>
                  <a:srgbClr val="585858"/>
                </a:solidFill>
                <a:latin typeface="Arial MT"/>
                <a:cs typeface="Arial MT"/>
              </a:rPr>
              <a:t>reservation.</a:t>
            </a:r>
            <a:r>
              <a:rPr sz="1600" spc="30" dirty="0">
                <a:solidFill>
                  <a:srgbClr val="585858"/>
                </a:solidFill>
                <a:latin typeface="Arial MT"/>
                <a:cs typeface="Arial MT"/>
              </a:rPr>
              <a:t> </a:t>
            </a:r>
            <a:r>
              <a:rPr sz="1600" spc="-5" dirty="0">
                <a:solidFill>
                  <a:srgbClr val="585858"/>
                </a:solidFill>
                <a:latin typeface="Arial MT"/>
                <a:cs typeface="Arial MT"/>
              </a:rPr>
              <a:t>Eg,</a:t>
            </a:r>
            <a:r>
              <a:rPr sz="1600" spc="15" dirty="0">
                <a:solidFill>
                  <a:srgbClr val="585858"/>
                </a:solidFill>
                <a:latin typeface="Arial MT"/>
                <a:cs typeface="Arial MT"/>
              </a:rPr>
              <a:t> </a:t>
            </a:r>
            <a:r>
              <a:rPr sz="1600" spc="-5" dirty="0">
                <a:solidFill>
                  <a:srgbClr val="585858"/>
                </a:solidFill>
                <a:latin typeface="Arial MT"/>
                <a:cs typeface="Arial MT"/>
              </a:rPr>
              <a:t>corporate</a:t>
            </a:r>
            <a:r>
              <a:rPr sz="1600" spc="25" dirty="0">
                <a:solidFill>
                  <a:srgbClr val="585858"/>
                </a:solidFill>
                <a:latin typeface="Arial MT"/>
                <a:cs typeface="Arial MT"/>
              </a:rPr>
              <a:t> </a:t>
            </a:r>
            <a:r>
              <a:rPr sz="1600" spc="-5" dirty="0">
                <a:solidFill>
                  <a:srgbClr val="585858"/>
                </a:solidFill>
                <a:latin typeface="Arial MT"/>
                <a:cs typeface="Arial MT"/>
              </a:rPr>
              <a:t>means</a:t>
            </a:r>
            <a:r>
              <a:rPr sz="1600" spc="5" dirty="0">
                <a:solidFill>
                  <a:srgbClr val="585858"/>
                </a:solidFill>
                <a:latin typeface="Arial MT"/>
                <a:cs typeface="Arial MT"/>
              </a:rPr>
              <a:t> </a:t>
            </a:r>
            <a:r>
              <a:rPr sz="1600" spc="-5" dirty="0">
                <a:solidFill>
                  <a:srgbClr val="585858"/>
                </a:solidFill>
                <a:latin typeface="Arial MT"/>
                <a:cs typeface="Arial MT"/>
              </a:rPr>
              <a:t>corporate</a:t>
            </a:r>
            <a:r>
              <a:rPr sz="1600" spc="40" dirty="0">
                <a:solidFill>
                  <a:srgbClr val="585858"/>
                </a:solidFill>
                <a:latin typeface="Arial MT"/>
                <a:cs typeface="Arial MT"/>
              </a:rPr>
              <a:t> </a:t>
            </a:r>
            <a:r>
              <a:rPr sz="1600" spc="-5" dirty="0">
                <a:solidFill>
                  <a:srgbClr val="585858"/>
                </a:solidFill>
                <a:latin typeface="Arial MT"/>
                <a:cs typeface="Arial MT"/>
              </a:rPr>
              <a:t>trip,</a:t>
            </a:r>
            <a:r>
              <a:rPr sz="1600" spc="25" dirty="0">
                <a:solidFill>
                  <a:srgbClr val="585858"/>
                </a:solidFill>
                <a:latin typeface="Arial MT"/>
                <a:cs typeface="Arial MT"/>
              </a:rPr>
              <a:t> </a:t>
            </a:r>
            <a:r>
              <a:rPr sz="1600" spc="-5" dirty="0">
                <a:solidFill>
                  <a:srgbClr val="585858"/>
                </a:solidFill>
                <a:latin typeface="Arial MT"/>
                <a:cs typeface="Arial MT"/>
              </a:rPr>
              <a:t>TA</a:t>
            </a:r>
            <a:r>
              <a:rPr sz="1600" spc="5" dirty="0">
                <a:solidFill>
                  <a:srgbClr val="585858"/>
                </a:solidFill>
                <a:latin typeface="Arial MT"/>
                <a:cs typeface="Arial MT"/>
              </a:rPr>
              <a:t> </a:t>
            </a:r>
            <a:r>
              <a:rPr sz="1600" spc="-5" dirty="0">
                <a:solidFill>
                  <a:srgbClr val="585858"/>
                </a:solidFill>
                <a:latin typeface="Arial MT"/>
                <a:cs typeface="Arial MT"/>
              </a:rPr>
              <a:t>for</a:t>
            </a:r>
            <a:r>
              <a:rPr sz="1600" spc="20" dirty="0">
                <a:solidFill>
                  <a:srgbClr val="585858"/>
                </a:solidFill>
                <a:latin typeface="Arial MT"/>
                <a:cs typeface="Arial MT"/>
              </a:rPr>
              <a:t> </a:t>
            </a:r>
            <a:r>
              <a:rPr sz="1600" spc="-5" dirty="0">
                <a:solidFill>
                  <a:srgbClr val="585858"/>
                </a:solidFill>
                <a:latin typeface="Arial MT"/>
                <a:cs typeface="Arial MT"/>
              </a:rPr>
              <a:t>travel</a:t>
            </a:r>
            <a:r>
              <a:rPr sz="1600" spc="10" dirty="0">
                <a:solidFill>
                  <a:srgbClr val="585858"/>
                </a:solidFill>
                <a:latin typeface="Arial MT"/>
                <a:cs typeface="Arial MT"/>
              </a:rPr>
              <a:t> </a:t>
            </a:r>
            <a:r>
              <a:rPr sz="1600" spc="-5" dirty="0">
                <a:solidFill>
                  <a:srgbClr val="585858"/>
                </a:solidFill>
                <a:latin typeface="Arial MT"/>
                <a:cs typeface="Arial MT"/>
              </a:rPr>
              <a:t>agency.</a:t>
            </a:r>
            <a:endParaRPr sz="1600">
              <a:latin typeface="Arial MT"/>
              <a:cs typeface="Arial MT"/>
            </a:endParaRPr>
          </a:p>
          <a:p>
            <a:pPr marL="12700" marR="2966720">
              <a:lnSpc>
                <a:spcPct val="114999"/>
              </a:lnSpc>
              <a:spcBef>
                <a:spcPts val="1205"/>
              </a:spcBef>
            </a:pPr>
            <a:r>
              <a:rPr sz="1600" spc="-5" dirty="0">
                <a:solidFill>
                  <a:srgbClr val="FF0000"/>
                </a:solidFill>
                <a:latin typeface="Arial MT"/>
                <a:cs typeface="Arial MT"/>
              </a:rPr>
              <a:t>distribution_channel:</a:t>
            </a:r>
            <a:r>
              <a:rPr sz="1600" spc="-15" dirty="0">
                <a:solidFill>
                  <a:srgbClr val="FF0000"/>
                </a:solidFill>
                <a:latin typeface="Arial MT"/>
                <a:cs typeface="Arial MT"/>
              </a:rPr>
              <a:t> </a:t>
            </a:r>
            <a:r>
              <a:rPr sz="1600" spc="-5" dirty="0">
                <a:solidFill>
                  <a:srgbClr val="585858"/>
                </a:solidFill>
                <a:latin typeface="Arial MT"/>
                <a:cs typeface="Arial MT"/>
              </a:rPr>
              <a:t>The</a:t>
            </a:r>
            <a:r>
              <a:rPr sz="1600" spc="25" dirty="0">
                <a:solidFill>
                  <a:srgbClr val="585858"/>
                </a:solidFill>
                <a:latin typeface="Arial MT"/>
                <a:cs typeface="Arial MT"/>
              </a:rPr>
              <a:t> </a:t>
            </a:r>
            <a:r>
              <a:rPr sz="1600" spc="-5" dirty="0">
                <a:solidFill>
                  <a:srgbClr val="585858"/>
                </a:solidFill>
                <a:latin typeface="Arial MT"/>
                <a:cs typeface="Arial MT"/>
              </a:rPr>
              <a:t>medium</a:t>
            </a:r>
            <a:r>
              <a:rPr sz="1600" spc="15" dirty="0">
                <a:solidFill>
                  <a:srgbClr val="585858"/>
                </a:solidFill>
                <a:latin typeface="Arial MT"/>
                <a:cs typeface="Arial MT"/>
              </a:rPr>
              <a:t> </a:t>
            </a:r>
            <a:r>
              <a:rPr sz="1600" spc="-5" dirty="0">
                <a:solidFill>
                  <a:srgbClr val="585858"/>
                </a:solidFill>
                <a:latin typeface="Arial MT"/>
                <a:cs typeface="Arial MT"/>
              </a:rPr>
              <a:t>through</a:t>
            </a:r>
            <a:r>
              <a:rPr sz="1600" spc="35" dirty="0">
                <a:solidFill>
                  <a:srgbClr val="585858"/>
                </a:solidFill>
                <a:latin typeface="Arial MT"/>
                <a:cs typeface="Arial MT"/>
              </a:rPr>
              <a:t> </a:t>
            </a:r>
            <a:r>
              <a:rPr sz="1600" spc="-5" dirty="0">
                <a:solidFill>
                  <a:srgbClr val="585858"/>
                </a:solidFill>
                <a:latin typeface="Arial MT"/>
                <a:cs typeface="Arial MT"/>
              </a:rPr>
              <a:t>booking </a:t>
            </a:r>
            <a:r>
              <a:rPr sz="1600" spc="-10" dirty="0">
                <a:solidFill>
                  <a:srgbClr val="585858"/>
                </a:solidFill>
                <a:latin typeface="Arial MT"/>
                <a:cs typeface="Arial MT"/>
              </a:rPr>
              <a:t>was </a:t>
            </a:r>
            <a:r>
              <a:rPr sz="1600" spc="-430" dirty="0">
                <a:solidFill>
                  <a:srgbClr val="585858"/>
                </a:solidFill>
                <a:latin typeface="Arial MT"/>
                <a:cs typeface="Arial MT"/>
              </a:rPr>
              <a:t> </a:t>
            </a:r>
            <a:r>
              <a:rPr sz="1600" spc="-5" dirty="0">
                <a:solidFill>
                  <a:srgbClr val="585858"/>
                </a:solidFill>
                <a:latin typeface="Arial MT"/>
                <a:cs typeface="Arial MT"/>
              </a:rPr>
              <a:t>made.[Direct,Corporate,TA/TO,undefined,GDS.]</a:t>
            </a:r>
            <a:endParaRPr sz="1600">
              <a:latin typeface="Arial MT"/>
              <a:cs typeface="Arial MT"/>
            </a:endParaRPr>
          </a:p>
          <a:p>
            <a:pPr marL="12700">
              <a:lnSpc>
                <a:spcPct val="100000"/>
              </a:lnSpc>
              <a:spcBef>
                <a:spcPts val="1485"/>
              </a:spcBef>
            </a:pPr>
            <a:r>
              <a:rPr sz="1600" spc="-5" dirty="0">
                <a:solidFill>
                  <a:srgbClr val="FF0000"/>
                </a:solidFill>
                <a:latin typeface="Arial MT"/>
                <a:cs typeface="Arial MT"/>
              </a:rPr>
              <a:t>Is_repeated_guest:</a:t>
            </a:r>
            <a:r>
              <a:rPr sz="1600" spc="30" dirty="0">
                <a:solidFill>
                  <a:srgbClr val="FF0000"/>
                </a:solidFill>
                <a:latin typeface="Arial MT"/>
                <a:cs typeface="Arial MT"/>
              </a:rPr>
              <a:t> </a:t>
            </a:r>
            <a:r>
              <a:rPr sz="1600" spc="-5" dirty="0">
                <a:solidFill>
                  <a:srgbClr val="585858"/>
                </a:solidFill>
                <a:latin typeface="Arial MT"/>
                <a:cs typeface="Arial MT"/>
              </a:rPr>
              <a:t>Shows</a:t>
            </a:r>
            <a:r>
              <a:rPr sz="1600" spc="25" dirty="0">
                <a:solidFill>
                  <a:srgbClr val="585858"/>
                </a:solidFill>
                <a:latin typeface="Arial MT"/>
                <a:cs typeface="Arial MT"/>
              </a:rPr>
              <a:t> </a:t>
            </a:r>
            <a:r>
              <a:rPr sz="1600" spc="-5" dirty="0">
                <a:solidFill>
                  <a:srgbClr val="585858"/>
                </a:solidFill>
                <a:latin typeface="Arial MT"/>
                <a:cs typeface="Arial MT"/>
              </a:rPr>
              <a:t>if</a:t>
            </a:r>
            <a:r>
              <a:rPr sz="1600" spc="5" dirty="0">
                <a:solidFill>
                  <a:srgbClr val="585858"/>
                </a:solidFill>
                <a:latin typeface="Arial MT"/>
                <a:cs typeface="Arial MT"/>
              </a:rPr>
              <a:t> </a:t>
            </a:r>
            <a:r>
              <a:rPr sz="1600" spc="-5" dirty="0">
                <a:solidFill>
                  <a:srgbClr val="585858"/>
                </a:solidFill>
                <a:latin typeface="Arial MT"/>
                <a:cs typeface="Arial MT"/>
              </a:rPr>
              <a:t>the</a:t>
            </a:r>
            <a:r>
              <a:rPr sz="1600" spc="15" dirty="0">
                <a:solidFill>
                  <a:srgbClr val="585858"/>
                </a:solidFill>
                <a:latin typeface="Arial MT"/>
                <a:cs typeface="Arial MT"/>
              </a:rPr>
              <a:t> </a:t>
            </a:r>
            <a:r>
              <a:rPr sz="1600" spc="-5" dirty="0">
                <a:solidFill>
                  <a:srgbClr val="585858"/>
                </a:solidFill>
                <a:latin typeface="Arial MT"/>
                <a:cs typeface="Arial MT"/>
              </a:rPr>
              <a:t>guest</a:t>
            </a:r>
            <a:r>
              <a:rPr sz="1600" spc="10" dirty="0">
                <a:solidFill>
                  <a:srgbClr val="585858"/>
                </a:solidFill>
                <a:latin typeface="Arial MT"/>
                <a:cs typeface="Arial MT"/>
              </a:rPr>
              <a:t> </a:t>
            </a:r>
            <a:r>
              <a:rPr sz="1600" spc="-5" dirty="0">
                <a:solidFill>
                  <a:srgbClr val="585858"/>
                </a:solidFill>
                <a:latin typeface="Arial MT"/>
                <a:cs typeface="Arial MT"/>
              </a:rPr>
              <a:t>is</a:t>
            </a:r>
            <a:r>
              <a:rPr sz="1600" spc="10" dirty="0">
                <a:solidFill>
                  <a:srgbClr val="585858"/>
                </a:solidFill>
                <a:latin typeface="Arial MT"/>
                <a:cs typeface="Arial MT"/>
              </a:rPr>
              <a:t> </a:t>
            </a:r>
            <a:r>
              <a:rPr sz="1600" spc="-10" dirty="0">
                <a:solidFill>
                  <a:srgbClr val="585858"/>
                </a:solidFill>
                <a:latin typeface="Arial MT"/>
                <a:cs typeface="Arial MT"/>
              </a:rPr>
              <a:t>who</a:t>
            </a:r>
            <a:r>
              <a:rPr sz="1600" spc="20" dirty="0">
                <a:solidFill>
                  <a:srgbClr val="585858"/>
                </a:solidFill>
                <a:latin typeface="Arial MT"/>
                <a:cs typeface="Arial MT"/>
              </a:rPr>
              <a:t> </a:t>
            </a:r>
            <a:r>
              <a:rPr sz="1600" spc="-5" dirty="0">
                <a:solidFill>
                  <a:srgbClr val="585858"/>
                </a:solidFill>
                <a:latin typeface="Arial MT"/>
                <a:cs typeface="Arial MT"/>
              </a:rPr>
              <a:t>has</a:t>
            </a:r>
            <a:r>
              <a:rPr sz="1600" spc="5" dirty="0">
                <a:solidFill>
                  <a:srgbClr val="585858"/>
                </a:solidFill>
                <a:latin typeface="Arial MT"/>
                <a:cs typeface="Arial MT"/>
              </a:rPr>
              <a:t> </a:t>
            </a:r>
            <a:r>
              <a:rPr sz="1600" spc="-5" dirty="0">
                <a:solidFill>
                  <a:srgbClr val="585858"/>
                </a:solidFill>
                <a:latin typeface="Arial MT"/>
                <a:cs typeface="Arial MT"/>
              </a:rPr>
              <a:t>arrived</a:t>
            </a:r>
            <a:r>
              <a:rPr sz="1600" spc="20" dirty="0">
                <a:solidFill>
                  <a:srgbClr val="585858"/>
                </a:solidFill>
                <a:latin typeface="Arial MT"/>
                <a:cs typeface="Arial MT"/>
              </a:rPr>
              <a:t> </a:t>
            </a:r>
            <a:r>
              <a:rPr sz="1600" spc="-5" dirty="0">
                <a:solidFill>
                  <a:srgbClr val="585858"/>
                </a:solidFill>
                <a:latin typeface="Arial MT"/>
                <a:cs typeface="Arial MT"/>
              </a:rPr>
              <a:t>earlier</a:t>
            </a:r>
            <a:r>
              <a:rPr sz="1600" spc="5" dirty="0">
                <a:solidFill>
                  <a:srgbClr val="585858"/>
                </a:solidFill>
                <a:latin typeface="Arial MT"/>
                <a:cs typeface="Arial MT"/>
              </a:rPr>
              <a:t> </a:t>
            </a:r>
            <a:r>
              <a:rPr sz="1600" spc="-5" dirty="0">
                <a:solidFill>
                  <a:srgbClr val="585858"/>
                </a:solidFill>
                <a:latin typeface="Arial MT"/>
                <a:cs typeface="Arial MT"/>
              </a:rPr>
              <a:t>or</a:t>
            </a:r>
            <a:r>
              <a:rPr sz="1600" spc="50" dirty="0">
                <a:solidFill>
                  <a:srgbClr val="585858"/>
                </a:solidFill>
                <a:latin typeface="Arial MT"/>
                <a:cs typeface="Arial MT"/>
              </a:rPr>
              <a:t> </a:t>
            </a:r>
            <a:r>
              <a:rPr sz="1600" spc="-5" dirty="0">
                <a:solidFill>
                  <a:srgbClr val="585858"/>
                </a:solidFill>
                <a:latin typeface="Arial MT"/>
                <a:cs typeface="Arial MT"/>
              </a:rPr>
              <a:t>not.Values[0,1]--&gt;0</a:t>
            </a:r>
            <a:endParaRPr sz="1600">
              <a:latin typeface="Arial MT"/>
              <a:cs typeface="Arial MT"/>
            </a:endParaRPr>
          </a:p>
          <a:p>
            <a:pPr marL="12700">
              <a:lnSpc>
                <a:spcPct val="100000"/>
              </a:lnSpc>
              <a:spcBef>
                <a:spcPts val="295"/>
              </a:spcBef>
            </a:pPr>
            <a:r>
              <a:rPr sz="1600" spc="-5" dirty="0">
                <a:solidFill>
                  <a:srgbClr val="585858"/>
                </a:solidFill>
                <a:latin typeface="Arial MT"/>
                <a:cs typeface="Arial MT"/>
              </a:rPr>
              <a:t>indicates</a:t>
            </a:r>
            <a:r>
              <a:rPr sz="1600" spc="-20" dirty="0">
                <a:solidFill>
                  <a:srgbClr val="585858"/>
                </a:solidFill>
                <a:latin typeface="Arial MT"/>
                <a:cs typeface="Arial MT"/>
              </a:rPr>
              <a:t> </a:t>
            </a:r>
            <a:r>
              <a:rPr sz="1600" spc="-5" dirty="0">
                <a:solidFill>
                  <a:srgbClr val="585858"/>
                </a:solidFill>
                <a:latin typeface="Arial MT"/>
                <a:cs typeface="Arial MT"/>
              </a:rPr>
              <a:t>no</a:t>
            </a:r>
            <a:r>
              <a:rPr sz="1600" spc="15" dirty="0">
                <a:solidFill>
                  <a:srgbClr val="585858"/>
                </a:solidFill>
                <a:latin typeface="Arial MT"/>
                <a:cs typeface="Arial MT"/>
              </a:rPr>
              <a:t> </a:t>
            </a:r>
            <a:r>
              <a:rPr sz="1600" spc="-5" dirty="0">
                <a:solidFill>
                  <a:srgbClr val="585858"/>
                </a:solidFill>
                <a:latin typeface="Arial MT"/>
                <a:cs typeface="Arial MT"/>
              </a:rPr>
              <a:t>and</a:t>
            </a:r>
            <a:r>
              <a:rPr sz="1600" dirty="0">
                <a:solidFill>
                  <a:srgbClr val="585858"/>
                </a:solidFill>
                <a:latin typeface="Arial MT"/>
                <a:cs typeface="Arial MT"/>
              </a:rPr>
              <a:t> </a:t>
            </a:r>
            <a:r>
              <a:rPr sz="1600" spc="-5" dirty="0">
                <a:solidFill>
                  <a:srgbClr val="585858"/>
                </a:solidFill>
                <a:latin typeface="Arial MT"/>
                <a:cs typeface="Arial MT"/>
              </a:rPr>
              <a:t>1</a:t>
            </a:r>
            <a:r>
              <a:rPr sz="1600" spc="15" dirty="0">
                <a:solidFill>
                  <a:srgbClr val="585858"/>
                </a:solidFill>
                <a:latin typeface="Arial MT"/>
                <a:cs typeface="Arial MT"/>
              </a:rPr>
              <a:t> </a:t>
            </a:r>
            <a:r>
              <a:rPr sz="1600" spc="-5" dirty="0">
                <a:solidFill>
                  <a:srgbClr val="585858"/>
                </a:solidFill>
                <a:latin typeface="Arial MT"/>
                <a:cs typeface="Arial MT"/>
              </a:rPr>
              <a:t>indicated</a:t>
            </a:r>
            <a:r>
              <a:rPr sz="1600" spc="-10" dirty="0">
                <a:solidFill>
                  <a:srgbClr val="585858"/>
                </a:solidFill>
                <a:latin typeface="Arial MT"/>
                <a:cs typeface="Arial MT"/>
              </a:rPr>
              <a:t> yes</a:t>
            </a:r>
            <a:r>
              <a:rPr sz="1600" spc="20" dirty="0">
                <a:solidFill>
                  <a:srgbClr val="585858"/>
                </a:solidFill>
                <a:latin typeface="Arial MT"/>
                <a:cs typeface="Arial MT"/>
              </a:rPr>
              <a:t> </a:t>
            </a:r>
            <a:r>
              <a:rPr sz="1600" spc="-5" dirty="0">
                <a:solidFill>
                  <a:srgbClr val="585858"/>
                </a:solidFill>
                <a:latin typeface="Arial MT"/>
                <a:cs typeface="Arial MT"/>
              </a:rPr>
              <a:t>person</a:t>
            </a:r>
            <a:r>
              <a:rPr sz="1600" spc="15" dirty="0">
                <a:solidFill>
                  <a:srgbClr val="585858"/>
                </a:solidFill>
                <a:latin typeface="Arial MT"/>
                <a:cs typeface="Arial MT"/>
              </a:rPr>
              <a:t> </a:t>
            </a:r>
            <a:r>
              <a:rPr sz="1600" spc="-5" dirty="0">
                <a:solidFill>
                  <a:srgbClr val="585858"/>
                </a:solidFill>
                <a:latin typeface="Arial MT"/>
                <a:cs typeface="Arial MT"/>
              </a:rPr>
              <a:t>is repeated</a:t>
            </a:r>
            <a:r>
              <a:rPr sz="1600" spc="20" dirty="0">
                <a:solidFill>
                  <a:srgbClr val="585858"/>
                </a:solidFill>
                <a:latin typeface="Arial MT"/>
                <a:cs typeface="Arial MT"/>
              </a:rPr>
              <a:t> </a:t>
            </a:r>
            <a:r>
              <a:rPr sz="1600" spc="-5" dirty="0">
                <a:solidFill>
                  <a:srgbClr val="585858"/>
                </a:solidFill>
                <a:latin typeface="Arial MT"/>
                <a:cs typeface="Arial MT"/>
              </a:rPr>
              <a:t>guest.</a:t>
            </a:r>
            <a:endParaRPr sz="1600">
              <a:latin typeface="Arial MT"/>
              <a:cs typeface="Arial MT"/>
            </a:endParaRPr>
          </a:p>
          <a:p>
            <a:pPr marL="12700">
              <a:lnSpc>
                <a:spcPct val="100000"/>
              </a:lnSpc>
              <a:spcBef>
                <a:spcPts val="1485"/>
              </a:spcBef>
            </a:pPr>
            <a:r>
              <a:rPr sz="1600" spc="-5" dirty="0">
                <a:solidFill>
                  <a:srgbClr val="FF0000"/>
                </a:solidFill>
                <a:latin typeface="Arial MT"/>
                <a:cs typeface="Arial MT"/>
              </a:rPr>
              <a:t>days_in_waiting_list:</a:t>
            </a:r>
            <a:r>
              <a:rPr sz="1600" spc="-10" dirty="0">
                <a:solidFill>
                  <a:srgbClr val="FF0000"/>
                </a:solidFill>
                <a:latin typeface="Arial MT"/>
                <a:cs typeface="Arial MT"/>
              </a:rPr>
              <a:t> </a:t>
            </a:r>
            <a:r>
              <a:rPr sz="1600" spc="-5" dirty="0">
                <a:solidFill>
                  <a:srgbClr val="585858"/>
                </a:solidFill>
                <a:latin typeface="Arial MT"/>
                <a:cs typeface="Arial MT"/>
              </a:rPr>
              <a:t>Number</a:t>
            </a:r>
            <a:r>
              <a:rPr sz="1600" spc="20" dirty="0">
                <a:solidFill>
                  <a:srgbClr val="585858"/>
                </a:solidFill>
                <a:latin typeface="Arial MT"/>
                <a:cs typeface="Arial MT"/>
              </a:rPr>
              <a:t> </a:t>
            </a:r>
            <a:r>
              <a:rPr sz="1600" spc="-5" dirty="0">
                <a:solidFill>
                  <a:srgbClr val="585858"/>
                </a:solidFill>
                <a:latin typeface="Arial MT"/>
                <a:cs typeface="Arial MT"/>
              </a:rPr>
              <a:t>of</a:t>
            </a:r>
            <a:r>
              <a:rPr sz="1600" spc="20" dirty="0">
                <a:solidFill>
                  <a:srgbClr val="585858"/>
                </a:solidFill>
                <a:latin typeface="Arial MT"/>
                <a:cs typeface="Arial MT"/>
              </a:rPr>
              <a:t> </a:t>
            </a:r>
            <a:r>
              <a:rPr sz="1600" spc="-10" dirty="0">
                <a:solidFill>
                  <a:srgbClr val="585858"/>
                </a:solidFill>
                <a:latin typeface="Arial MT"/>
                <a:cs typeface="Arial MT"/>
              </a:rPr>
              <a:t>days</a:t>
            </a:r>
            <a:r>
              <a:rPr sz="1600" spc="20" dirty="0">
                <a:solidFill>
                  <a:srgbClr val="585858"/>
                </a:solidFill>
                <a:latin typeface="Arial MT"/>
                <a:cs typeface="Arial MT"/>
              </a:rPr>
              <a:t> </a:t>
            </a:r>
            <a:r>
              <a:rPr sz="1600" spc="-5" dirty="0">
                <a:solidFill>
                  <a:srgbClr val="585858"/>
                </a:solidFill>
                <a:latin typeface="Arial MT"/>
                <a:cs typeface="Arial MT"/>
              </a:rPr>
              <a:t>between</a:t>
            </a:r>
            <a:r>
              <a:rPr sz="1600" spc="25" dirty="0">
                <a:solidFill>
                  <a:srgbClr val="585858"/>
                </a:solidFill>
                <a:latin typeface="Arial MT"/>
                <a:cs typeface="Arial MT"/>
              </a:rPr>
              <a:t> </a:t>
            </a:r>
            <a:r>
              <a:rPr sz="1600" spc="-5" dirty="0">
                <a:solidFill>
                  <a:srgbClr val="585858"/>
                </a:solidFill>
                <a:latin typeface="Arial MT"/>
                <a:cs typeface="Arial MT"/>
              </a:rPr>
              <a:t>actual</a:t>
            </a:r>
            <a:r>
              <a:rPr sz="1600" spc="15" dirty="0">
                <a:solidFill>
                  <a:srgbClr val="585858"/>
                </a:solidFill>
                <a:latin typeface="Arial MT"/>
                <a:cs typeface="Arial MT"/>
              </a:rPr>
              <a:t> </a:t>
            </a:r>
            <a:r>
              <a:rPr sz="1600" spc="-5" dirty="0">
                <a:solidFill>
                  <a:srgbClr val="585858"/>
                </a:solidFill>
                <a:latin typeface="Arial MT"/>
                <a:cs typeface="Arial MT"/>
              </a:rPr>
              <a:t>booking</a:t>
            </a:r>
            <a:r>
              <a:rPr sz="1600" spc="-10" dirty="0">
                <a:solidFill>
                  <a:srgbClr val="585858"/>
                </a:solidFill>
                <a:latin typeface="Arial MT"/>
                <a:cs typeface="Arial MT"/>
              </a:rPr>
              <a:t> </a:t>
            </a:r>
            <a:r>
              <a:rPr sz="1600" spc="-5" dirty="0">
                <a:solidFill>
                  <a:srgbClr val="585858"/>
                </a:solidFill>
                <a:latin typeface="Arial MT"/>
                <a:cs typeface="Arial MT"/>
              </a:rPr>
              <a:t>and</a:t>
            </a:r>
            <a:r>
              <a:rPr sz="1600" dirty="0">
                <a:solidFill>
                  <a:srgbClr val="585858"/>
                </a:solidFill>
                <a:latin typeface="Arial MT"/>
                <a:cs typeface="Arial MT"/>
              </a:rPr>
              <a:t> </a:t>
            </a:r>
            <a:r>
              <a:rPr sz="1600" spc="-5" dirty="0">
                <a:solidFill>
                  <a:srgbClr val="585858"/>
                </a:solidFill>
                <a:latin typeface="Arial MT"/>
                <a:cs typeface="Arial MT"/>
              </a:rPr>
              <a:t>transact.</a:t>
            </a:r>
            <a:endParaRPr sz="1600">
              <a:latin typeface="Arial MT"/>
              <a:cs typeface="Arial MT"/>
            </a:endParaRPr>
          </a:p>
          <a:p>
            <a:pPr marL="12700">
              <a:lnSpc>
                <a:spcPct val="100000"/>
              </a:lnSpc>
              <a:spcBef>
                <a:spcPts val="1490"/>
              </a:spcBef>
            </a:pPr>
            <a:r>
              <a:rPr sz="1600" spc="-5" dirty="0">
                <a:solidFill>
                  <a:srgbClr val="FF0000"/>
                </a:solidFill>
                <a:latin typeface="Arial MT"/>
                <a:cs typeface="Arial MT"/>
              </a:rPr>
              <a:t>customer_type</a:t>
            </a:r>
            <a:r>
              <a:rPr sz="1600" spc="-5" dirty="0">
                <a:solidFill>
                  <a:srgbClr val="585858"/>
                </a:solidFill>
                <a:latin typeface="Arial MT"/>
                <a:cs typeface="Arial MT"/>
              </a:rPr>
              <a:t>:</a:t>
            </a:r>
            <a:r>
              <a:rPr sz="1600" spc="55" dirty="0">
                <a:solidFill>
                  <a:srgbClr val="585858"/>
                </a:solidFill>
                <a:latin typeface="Arial MT"/>
                <a:cs typeface="Arial MT"/>
              </a:rPr>
              <a:t> </a:t>
            </a:r>
            <a:r>
              <a:rPr sz="1600" spc="-10" dirty="0">
                <a:solidFill>
                  <a:srgbClr val="585858"/>
                </a:solidFill>
                <a:latin typeface="Arial MT"/>
                <a:cs typeface="Arial MT"/>
              </a:rPr>
              <a:t>Type</a:t>
            </a:r>
            <a:r>
              <a:rPr sz="1600" spc="30" dirty="0">
                <a:solidFill>
                  <a:srgbClr val="585858"/>
                </a:solidFill>
                <a:latin typeface="Arial MT"/>
                <a:cs typeface="Arial MT"/>
              </a:rPr>
              <a:t> </a:t>
            </a:r>
            <a:r>
              <a:rPr sz="1600" spc="-5" dirty="0">
                <a:solidFill>
                  <a:srgbClr val="585858"/>
                </a:solidFill>
                <a:latin typeface="Arial MT"/>
                <a:cs typeface="Arial MT"/>
              </a:rPr>
              <a:t>of</a:t>
            </a:r>
            <a:r>
              <a:rPr sz="1600" spc="20" dirty="0">
                <a:solidFill>
                  <a:srgbClr val="585858"/>
                </a:solidFill>
                <a:latin typeface="Arial MT"/>
                <a:cs typeface="Arial MT"/>
              </a:rPr>
              <a:t> </a:t>
            </a:r>
            <a:r>
              <a:rPr sz="1600" spc="-5" dirty="0">
                <a:solidFill>
                  <a:srgbClr val="585858"/>
                </a:solidFill>
                <a:latin typeface="Arial MT"/>
                <a:cs typeface="Arial MT"/>
              </a:rPr>
              <a:t>customers(</a:t>
            </a:r>
            <a:r>
              <a:rPr sz="1600" spc="30" dirty="0">
                <a:solidFill>
                  <a:srgbClr val="585858"/>
                </a:solidFill>
                <a:latin typeface="Arial MT"/>
                <a:cs typeface="Arial MT"/>
              </a:rPr>
              <a:t> </a:t>
            </a:r>
            <a:r>
              <a:rPr sz="1600" spc="-5" dirty="0">
                <a:solidFill>
                  <a:srgbClr val="585858"/>
                </a:solidFill>
                <a:latin typeface="Arial MT"/>
                <a:cs typeface="Arial MT"/>
              </a:rPr>
              <a:t>Transient,</a:t>
            </a:r>
            <a:r>
              <a:rPr sz="1600" spc="15" dirty="0">
                <a:solidFill>
                  <a:srgbClr val="585858"/>
                </a:solidFill>
                <a:latin typeface="Arial MT"/>
                <a:cs typeface="Arial MT"/>
              </a:rPr>
              <a:t> </a:t>
            </a:r>
            <a:r>
              <a:rPr sz="1600" spc="-5" dirty="0">
                <a:solidFill>
                  <a:srgbClr val="585858"/>
                </a:solidFill>
                <a:latin typeface="Arial MT"/>
                <a:cs typeface="Arial MT"/>
              </a:rPr>
              <a:t>group,</a:t>
            </a:r>
            <a:r>
              <a:rPr sz="1600" spc="25" dirty="0">
                <a:solidFill>
                  <a:srgbClr val="585858"/>
                </a:solidFill>
                <a:latin typeface="Arial MT"/>
                <a:cs typeface="Arial MT"/>
              </a:rPr>
              <a:t> </a:t>
            </a:r>
            <a:r>
              <a:rPr sz="1600" spc="-5" dirty="0">
                <a:solidFill>
                  <a:srgbClr val="585858"/>
                </a:solidFill>
                <a:latin typeface="Arial MT"/>
                <a:cs typeface="Arial MT"/>
              </a:rPr>
              <a:t>etc.)</a:t>
            </a:r>
            <a:endParaRPr sz="16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0" y="514858"/>
            <a:ext cx="2513965" cy="452120"/>
          </a:xfrm>
          <a:prstGeom prst="rect">
            <a:avLst/>
          </a:prstGeom>
        </p:spPr>
        <p:txBody>
          <a:bodyPr vert="horz" wrap="square" lIns="0" tIns="12065" rIns="0" bIns="0" rtlCol="0">
            <a:spAutoFit/>
          </a:bodyPr>
          <a:lstStyle/>
          <a:p>
            <a:pPr marL="12700">
              <a:lnSpc>
                <a:spcPct val="100000"/>
              </a:lnSpc>
              <a:spcBef>
                <a:spcPts val="95"/>
              </a:spcBef>
            </a:pPr>
            <a:r>
              <a:rPr sz="2800" spc="-5" dirty="0"/>
              <a:t>Data</a:t>
            </a:r>
            <a:r>
              <a:rPr sz="2800" spc="-55" dirty="0"/>
              <a:t> </a:t>
            </a:r>
            <a:r>
              <a:rPr sz="2800" spc="-5" dirty="0"/>
              <a:t>Summary</a:t>
            </a:r>
            <a:endParaRPr sz="2800"/>
          </a:p>
        </p:txBody>
      </p:sp>
      <p:pic>
        <p:nvPicPr>
          <p:cNvPr id="3" name="object 3"/>
          <p:cNvPicPr/>
          <p:nvPr/>
        </p:nvPicPr>
        <p:blipFill>
          <a:blip r:embed="rId2" cstate="print"/>
          <a:stretch>
            <a:fillRect/>
          </a:stretch>
        </p:blipFill>
        <p:spPr>
          <a:xfrm>
            <a:off x="1066800" y="966978"/>
            <a:ext cx="6829044" cy="38206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285750"/>
            <a:ext cx="3762960" cy="406400"/>
          </a:xfrm>
          <a:prstGeom prst="rect">
            <a:avLst/>
          </a:prstGeom>
        </p:spPr>
        <p:txBody>
          <a:bodyPr vert="horz" wrap="square" lIns="0" tIns="12065" rIns="0" bIns="0" rtlCol="0">
            <a:spAutoFit/>
          </a:bodyPr>
          <a:lstStyle/>
          <a:p>
            <a:pPr marL="12700">
              <a:lnSpc>
                <a:spcPct val="100000"/>
              </a:lnSpc>
              <a:spcBef>
                <a:spcPts val="95"/>
              </a:spcBef>
            </a:pPr>
            <a:r>
              <a:rPr lang="en-US" sz="2500" spc="-10" dirty="0" smtClean="0"/>
              <a:t>            </a:t>
            </a:r>
            <a:r>
              <a:rPr lang="en-US" sz="2500" u="sng" spc="-10" dirty="0" smtClean="0"/>
              <a:t>Data </a:t>
            </a:r>
            <a:r>
              <a:rPr sz="2500" u="sng" spc="-10" dirty="0"/>
              <a:t>Analysis</a:t>
            </a:r>
            <a:endParaRPr sz="2500" u="sng" dirty="0"/>
          </a:p>
        </p:txBody>
      </p:sp>
      <p:sp>
        <p:nvSpPr>
          <p:cNvPr id="4" name="TextBox 3">
            <a:extLst>
              <a:ext uri="{FF2B5EF4-FFF2-40B4-BE49-F238E27FC236}">
                <a16:creationId xmlns:a16="http://schemas.microsoft.com/office/drawing/2014/main" xmlns="" id="{202EEE41-9F41-4468-BFD5-AD440FA2FCBB}"/>
              </a:ext>
            </a:extLst>
          </p:cNvPr>
          <p:cNvSpPr txBox="1"/>
          <p:nvPr/>
        </p:nvSpPr>
        <p:spPr>
          <a:xfrm>
            <a:off x="533400" y="971550"/>
            <a:ext cx="7924800" cy="1554272"/>
          </a:xfrm>
          <a:prstGeom prst="rect">
            <a:avLst/>
          </a:prstGeom>
          <a:noFill/>
        </p:spPr>
        <p:txBody>
          <a:bodyPr wrap="square" rtlCol="0">
            <a:spAutoFit/>
          </a:bodyPr>
          <a:lstStyle/>
          <a:p>
            <a:r>
              <a:rPr lang="en-US" sz="1600" dirty="0"/>
              <a:t>Q)  What is </a:t>
            </a:r>
            <a:r>
              <a:rPr lang="en-US" sz="1600" spc="-5" dirty="0"/>
              <a:t>Data</a:t>
            </a:r>
            <a:r>
              <a:rPr lang="en-US" sz="1600" spc="-25" dirty="0"/>
              <a:t> </a:t>
            </a:r>
            <a:r>
              <a:rPr lang="en-US" sz="1600" spc="-10" dirty="0"/>
              <a:t>Analysis ?</a:t>
            </a:r>
          </a:p>
          <a:p>
            <a:endParaRPr lang="en-US" sz="700" dirty="0"/>
          </a:p>
          <a:p>
            <a:pPr marL="285750" indent="-285750">
              <a:lnSpc>
                <a:spcPct val="150000"/>
              </a:lnSpc>
            </a:pPr>
            <a:r>
              <a:rPr lang="en-US" sz="1600" b="1" dirty="0"/>
              <a:t> Data Analysis </a:t>
            </a:r>
            <a:r>
              <a:rPr lang="en-US" sz="1600" dirty="0"/>
              <a:t>is the process of collecting, cleaning, sorting, and processing raw data to      extract relevant and valuable information for various organization and business  Operation and Maintenance.</a:t>
            </a:r>
          </a:p>
        </p:txBody>
      </p:sp>
      <p:sp>
        <p:nvSpPr>
          <p:cNvPr id="6" name="TextBox 5">
            <a:extLst>
              <a:ext uri="{FF2B5EF4-FFF2-40B4-BE49-F238E27FC236}">
                <a16:creationId xmlns:a16="http://schemas.microsoft.com/office/drawing/2014/main" xmlns="" id="{1080E644-DD26-4D63-A3EE-5499D216BB3C}"/>
              </a:ext>
            </a:extLst>
          </p:cNvPr>
          <p:cNvSpPr txBox="1"/>
          <p:nvPr/>
        </p:nvSpPr>
        <p:spPr>
          <a:xfrm>
            <a:off x="457200" y="2465844"/>
            <a:ext cx="8106360" cy="2677656"/>
          </a:xfrm>
          <a:prstGeom prst="rect">
            <a:avLst/>
          </a:prstGeom>
          <a:noFill/>
        </p:spPr>
        <p:txBody>
          <a:bodyPr wrap="square" rtlCol="0">
            <a:spAutoFit/>
          </a:bodyPr>
          <a:lstStyle/>
          <a:p>
            <a:pPr>
              <a:lnSpc>
                <a:spcPct val="150000"/>
              </a:lnSpc>
            </a:pPr>
            <a:r>
              <a:rPr lang="en-US" sz="1600" dirty="0"/>
              <a:t>Types:-</a:t>
            </a:r>
          </a:p>
          <a:p>
            <a:pPr marL="342900" indent="-342900">
              <a:lnSpc>
                <a:spcPct val="150000"/>
              </a:lnSpc>
              <a:buFont typeface="+mj-lt"/>
              <a:buAutoNum type="arabicPeriod"/>
            </a:pPr>
            <a:r>
              <a:rPr lang="en-US" sz="1600" dirty="0"/>
              <a:t>Univariate </a:t>
            </a:r>
            <a:r>
              <a:rPr lang="en-US" sz="1600" dirty="0" smtClean="0"/>
              <a:t>Analysis:-The examination of the distribution of cases on only one variable at a time.(e.g</a:t>
            </a:r>
            <a:r>
              <a:rPr lang="en-US" sz="1600" dirty="0" smtClean="0"/>
              <a:t>. Weight of ALMA BETTER Student)</a:t>
            </a:r>
            <a:endParaRPr lang="en-US" sz="1600" dirty="0" smtClean="0"/>
          </a:p>
          <a:p>
            <a:pPr marL="342900" indent="-342900">
              <a:lnSpc>
                <a:spcPct val="150000"/>
              </a:lnSpc>
              <a:buAutoNum type="arabicPeriod" startAt="2"/>
            </a:pPr>
            <a:r>
              <a:rPr lang="en-US" sz="1600" dirty="0" smtClean="0"/>
              <a:t>Bivariate Analysis</a:t>
            </a:r>
            <a:r>
              <a:rPr lang="en-US" sz="1600" dirty="0" smtClean="0"/>
              <a:t>:- </a:t>
            </a:r>
            <a:r>
              <a:rPr lang="en-US" sz="1600" dirty="0" smtClean="0"/>
              <a:t>The examination of </a:t>
            </a:r>
            <a:r>
              <a:rPr lang="en-US" sz="1600" dirty="0" smtClean="0"/>
              <a:t>two variables simultaneously.(</a:t>
            </a:r>
            <a:r>
              <a:rPr lang="en-US" sz="1600" dirty="0" smtClean="0"/>
              <a:t>e.g. </a:t>
            </a:r>
            <a:r>
              <a:rPr lang="en-US" sz="1600" dirty="0" smtClean="0"/>
              <a:t>The relationship between Gender and Weight </a:t>
            </a:r>
            <a:r>
              <a:rPr lang="en-US" sz="1600" dirty="0" smtClean="0"/>
              <a:t>of ALMA BETTER </a:t>
            </a:r>
            <a:r>
              <a:rPr lang="en-US" sz="1600" dirty="0" smtClean="0"/>
              <a:t>Student)</a:t>
            </a:r>
            <a:endParaRPr lang="en-US" sz="1600" dirty="0" smtClean="0"/>
          </a:p>
          <a:p>
            <a:pPr marL="342900" indent="-342900">
              <a:lnSpc>
                <a:spcPct val="150000"/>
              </a:lnSpc>
              <a:buAutoNum type="arabicPeriod" startAt="2"/>
            </a:pPr>
            <a:r>
              <a:rPr lang="en-US" sz="1600" dirty="0" smtClean="0"/>
              <a:t>Multivariate Analysis</a:t>
            </a:r>
            <a:r>
              <a:rPr lang="en-US" sz="1600" dirty="0" smtClean="0"/>
              <a:t>:- The examination of </a:t>
            </a:r>
            <a:r>
              <a:rPr lang="en-US" sz="1600" dirty="0" smtClean="0"/>
              <a:t> more than two </a:t>
            </a:r>
            <a:r>
              <a:rPr lang="en-US" sz="1600" dirty="0" smtClean="0"/>
              <a:t>variables </a:t>
            </a:r>
            <a:r>
              <a:rPr lang="en-US" sz="1600" dirty="0" smtClean="0"/>
              <a:t>simultaneously.(</a:t>
            </a:r>
            <a:r>
              <a:rPr lang="en-US" sz="1600" dirty="0" smtClean="0"/>
              <a:t>e.g. The relationship between Gender </a:t>
            </a:r>
            <a:r>
              <a:rPr lang="en-US" sz="1600" dirty="0" smtClean="0"/>
              <a:t>,Age and </a:t>
            </a:r>
            <a:r>
              <a:rPr lang="en-US" sz="1600" dirty="0" smtClean="0"/>
              <a:t>Weight of ALMA BETTER Student)</a:t>
            </a:r>
            <a:endParaRPr lang="en-US" sz="1600" dirty="0"/>
          </a:p>
        </p:txBody>
      </p:sp>
    </p:spTree>
    <p:extLst>
      <p:ext uri="{BB962C8B-B14F-4D97-AF65-F5344CB8AC3E}">
        <p14:creationId xmlns:p14="http://schemas.microsoft.com/office/powerpoint/2010/main" xmlns="" val="144777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209550"/>
            <a:ext cx="2948305" cy="406400"/>
          </a:xfrm>
          <a:prstGeom prst="rect">
            <a:avLst/>
          </a:prstGeom>
        </p:spPr>
        <p:txBody>
          <a:bodyPr vert="horz" wrap="square" lIns="0" tIns="12065" rIns="0" bIns="0" rtlCol="0">
            <a:spAutoFit/>
          </a:bodyPr>
          <a:lstStyle/>
          <a:p>
            <a:pPr marL="12700">
              <a:lnSpc>
                <a:spcPct val="100000"/>
              </a:lnSpc>
              <a:spcBef>
                <a:spcPts val="95"/>
              </a:spcBef>
            </a:pPr>
            <a:r>
              <a:rPr sz="2500" spc="-5"/>
              <a:t>Univariate</a:t>
            </a:r>
            <a:r>
              <a:rPr sz="2500" spc="-25" dirty="0"/>
              <a:t> </a:t>
            </a:r>
            <a:r>
              <a:rPr sz="2500" spc="-10" dirty="0"/>
              <a:t>Analysis</a:t>
            </a:r>
            <a:endParaRPr sz="2500" dirty="0"/>
          </a:p>
        </p:txBody>
      </p:sp>
      <p:sp>
        <p:nvSpPr>
          <p:cNvPr id="6" name="TextBox 5">
            <a:extLst>
              <a:ext uri="{FF2B5EF4-FFF2-40B4-BE49-F238E27FC236}">
                <a16:creationId xmlns:a16="http://schemas.microsoft.com/office/drawing/2014/main" xmlns="" id="{1080E644-DD26-4D63-A3EE-5499D216BB3C}"/>
              </a:ext>
            </a:extLst>
          </p:cNvPr>
          <p:cNvSpPr txBox="1"/>
          <p:nvPr/>
        </p:nvSpPr>
        <p:spPr>
          <a:xfrm>
            <a:off x="609600" y="2800351"/>
            <a:ext cx="4343400" cy="2554545"/>
          </a:xfrm>
          <a:prstGeom prst="rect">
            <a:avLst/>
          </a:prstGeom>
          <a:noFill/>
        </p:spPr>
        <p:txBody>
          <a:bodyPr wrap="square" rtlCol="0">
            <a:spAutoFit/>
          </a:bodyPr>
          <a:lstStyle/>
          <a:p>
            <a:pPr>
              <a:lnSpc>
                <a:spcPct val="150000"/>
              </a:lnSpc>
            </a:pPr>
            <a:r>
              <a:rPr lang="en-US" sz="1600" dirty="0"/>
              <a:t>Example:-</a:t>
            </a:r>
          </a:p>
          <a:p>
            <a:pPr marL="342900" indent="-342900">
              <a:lnSpc>
                <a:spcPct val="150000"/>
              </a:lnSpc>
              <a:buFont typeface="+mj-lt"/>
              <a:buAutoNum type="arabicPeriod"/>
            </a:pPr>
            <a:r>
              <a:rPr lang="en-US" sz="1600" dirty="0"/>
              <a:t>Histograms</a:t>
            </a:r>
          </a:p>
          <a:p>
            <a:pPr marL="342900" indent="-342900">
              <a:lnSpc>
                <a:spcPct val="150000"/>
              </a:lnSpc>
              <a:buFont typeface="+mj-lt"/>
              <a:buAutoNum type="arabicPeriod"/>
            </a:pPr>
            <a:r>
              <a:rPr lang="en-US" sz="1600" dirty="0"/>
              <a:t>Frequency Distribution Tables</a:t>
            </a:r>
          </a:p>
          <a:p>
            <a:pPr marL="342900" indent="-342900">
              <a:lnSpc>
                <a:spcPct val="150000"/>
              </a:lnSpc>
              <a:buFont typeface="+mj-lt"/>
              <a:buAutoNum type="arabicPeriod"/>
            </a:pPr>
            <a:r>
              <a:rPr lang="en-US" sz="1600" dirty="0"/>
              <a:t>Frequency Polygons</a:t>
            </a:r>
          </a:p>
          <a:p>
            <a:pPr marL="342900" indent="-342900">
              <a:lnSpc>
                <a:spcPct val="150000"/>
              </a:lnSpc>
              <a:buFont typeface="+mj-lt"/>
              <a:buAutoNum type="arabicPeriod"/>
            </a:pPr>
            <a:r>
              <a:rPr lang="en-US" sz="1600" dirty="0"/>
              <a:t>Pie Charts</a:t>
            </a:r>
          </a:p>
          <a:p>
            <a:pPr marL="342900" indent="-342900">
              <a:lnSpc>
                <a:spcPct val="150000"/>
              </a:lnSpc>
              <a:buFont typeface="+mj-lt"/>
              <a:buAutoNum type="arabicPeriod"/>
            </a:pPr>
            <a:r>
              <a:rPr lang="en-US" sz="1600" dirty="0"/>
              <a:t>Bar Charts</a:t>
            </a:r>
          </a:p>
          <a:p>
            <a:endParaRPr lang="en-US" sz="1600" dirty="0"/>
          </a:p>
        </p:txBody>
      </p:sp>
      <p:pic>
        <p:nvPicPr>
          <p:cNvPr id="7" name="Picture 6" descr="univarity.PNG"/>
          <p:cNvPicPr>
            <a:picLocks noChangeAspect="1"/>
          </p:cNvPicPr>
          <p:nvPr/>
        </p:nvPicPr>
        <p:blipFill>
          <a:blip r:embed="rId2"/>
          <a:stretch>
            <a:fillRect/>
          </a:stretch>
        </p:blipFill>
        <p:spPr>
          <a:xfrm>
            <a:off x="1905000" y="209550"/>
            <a:ext cx="5181600" cy="2514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C991184-1F80-4B4C-8716-ECD6C1C8086E}"/>
              </a:ext>
            </a:extLst>
          </p:cNvPr>
          <p:cNvSpPr txBox="1"/>
          <p:nvPr/>
        </p:nvSpPr>
        <p:spPr>
          <a:xfrm>
            <a:off x="609600" y="285750"/>
            <a:ext cx="2438400" cy="477054"/>
          </a:xfrm>
          <a:prstGeom prst="rect">
            <a:avLst/>
          </a:prstGeom>
          <a:noFill/>
        </p:spPr>
        <p:txBody>
          <a:bodyPr wrap="square" rtlCol="0">
            <a:spAutoFit/>
          </a:bodyPr>
          <a:lstStyle/>
          <a:p>
            <a:r>
              <a:rPr lang="en-US" sz="2500" b="1" spc="-5" dirty="0">
                <a:solidFill>
                  <a:srgbClr val="CC0000"/>
                </a:solidFill>
                <a:latin typeface="Arial"/>
                <a:ea typeface="+mj-ea"/>
                <a:cs typeface="Arial"/>
              </a:rPr>
              <a:t>Histograms</a:t>
            </a:r>
          </a:p>
        </p:txBody>
      </p:sp>
      <p:sp>
        <p:nvSpPr>
          <p:cNvPr id="5" name="TextBox 4">
            <a:extLst>
              <a:ext uri="{FF2B5EF4-FFF2-40B4-BE49-F238E27FC236}">
                <a16:creationId xmlns:a16="http://schemas.microsoft.com/office/drawing/2014/main" xmlns="" id="{06AB3E3D-23C8-4874-B551-5ACBB8C36E00}"/>
              </a:ext>
            </a:extLst>
          </p:cNvPr>
          <p:cNvSpPr txBox="1"/>
          <p:nvPr/>
        </p:nvSpPr>
        <p:spPr>
          <a:xfrm>
            <a:off x="609600" y="895350"/>
            <a:ext cx="4800600" cy="11621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spc="-5" dirty="0"/>
              <a:t>Histograms </a:t>
            </a:r>
            <a:r>
              <a:rPr lang="en-US" sz="1600" spc="-5" dirty="0"/>
              <a:t>is a graphical way of representing statistical or quantitative  data with the bars of different height.</a:t>
            </a:r>
          </a:p>
        </p:txBody>
      </p:sp>
      <p:pic>
        <p:nvPicPr>
          <p:cNvPr id="6" name="Picture 5">
            <a:extLst>
              <a:ext uri="{FF2B5EF4-FFF2-40B4-BE49-F238E27FC236}">
                <a16:creationId xmlns:a16="http://schemas.microsoft.com/office/drawing/2014/main" xmlns="" id="{C10B99F8-C1CC-4947-8563-E520FDE387A1}"/>
              </a:ext>
            </a:extLst>
          </p:cNvPr>
          <p:cNvPicPr>
            <a:picLocks noChangeAspect="1"/>
          </p:cNvPicPr>
          <p:nvPr/>
        </p:nvPicPr>
        <p:blipFill rotWithShape="1">
          <a:blip r:embed="rId2"/>
          <a:srcRect t="2734" r="9933" b="1046"/>
          <a:stretch/>
        </p:blipFill>
        <p:spPr>
          <a:xfrm>
            <a:off x="4965956" y="1052214"/>
            <a:ext cx="3953455" cy="3576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xmlns="" id="{771FB3B2-F4B3-4FC4-B789-C9EAC077C563}"/>
              </a:ext>
            </a:extLst>
          </p:cNvPr>
          <p:cNvSpPr txBox="1"/>
          <p:nvPr/>
        </p:nvSpPr>
        <p:spPr>
          <a:xfrm>
            <a:off x="609600" y="1962663"/>
            <a:ext cx="4495800" cy="15314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spc="-5" dirty="0"/>
              <a:t>In</a:t>
            </a:r>
            <a:r>
              <a:rPr lang="en-US" sz="1600" b="1" spc="-5" dirty="0"/>
              <a:t> Histograms </a:t>
            </a:r>
            <a:r>
              <a:rPr lang="en-US" sz="1600" spc="-5" dirty="0"/>
              <a:t>mostly data are compared with numerical data in the bars.</a:t>
            </a:r>
          </a:p>
          <a:p>
            <a:pPr marL="285750" indent="-285750">
              <a:lnSpc>
                <a:spcPct val="150000"/>
              </a:lnSpc>
              <a:buFont typeface="Wingdings" panose="05000000000000000000" pitchFamily="2" charset="2"/>
              <a:buChar char="Ø"/>
            </a:pPr>
            <a:r>
              <a:rPr lang="en-US" sz="1600" spc="-5" dirty="0"/>
              <a:t>Here mostly two dimension are there x-axis and y-axis. Where we plot our histogram.</a:t>
            </a:r>
          </a:p>
        </p:txBody>
      </p:sp>
      <p:sp>
        <p:nvSpPr>
          <p:cNvPr id="8" name="TextBox 7">
            <a:extLst>
              <a:ext uri="{FF2B5EF4-FFF2-40B4-BE49-F238E27FC236}">
                <a16:creationId xmlns:a16="http://schemas.microsoft.com/office/drawing/2014/main" xmlns="" id="{62F39E80-ED4F-4133-9EB7-6EACFA2664D0}"/>
              </a:ext>
            </a:extLst>
          </p:cNvPr>
          <p:cNvSpPr txBox="1"/>
          <p:nvPr/>
        </p:nvSpPr>
        <p:spPr>
          <a:xfrm>
            <a:off x="605589" y="3467037"/>
            <a:ext cx="4495800" cy="11621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spc="-5" dirty="0"/>
              <a:t>Here in this example X-axis represent the number of arrivals per minute and Y- axis represent Frequency.</a:t>
            </a:r>
          </a:p>
        </p:txBody>
      </p:sp>
    </p:spTree>
    <p:extLst>
      <p:ext uri="{BB962C8B-B14F-4D97-AF65-F5344CB8AC3E}">
        <p14:creationId xmlns:p14="http://schemas.microsoft.com/office/powerpoint/2010/main" xmlns="" val="3255306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1456</TotalTime>
  <Words>2509</Words>
  <Application>Microsoft Office PowerPoint</Application>
  <PresentationFormat>On-screen Show (16:9)</PresentationFormat>
  <Paragraphs>232</Paragraphs>
  <Slides>39</Slides>
  <Notes>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Capstone Project Hotel Booking Analysis</vt:lpstr>
      <vt:lpstr>Points to Discuss:</vt:lpstr>
      <vt:lpstr>Agenda</vt:lpstr>
      <vt:lpstr>Data Summary</vt:lpstr>
      <vt:lpstr>Data Summary(contd..)</vt:lpstr>
      <vt:lpstr>Data Summary</vt:lpstr>
      <vt:lpstr>            Data Analysis</vt:lpstr>
      <vt:lpstr>Univariate Analysis</vt:lpstr>
      <vt:lpstr>Slide 9</vt:lpstr>
      <vt:lpstr>Slide 10</vt:lpstr>
      <vt:lpstr>Slide 11</vt:lpstr>
      <vt:lpstr>Slide 12</vt:lpstr>
      <vt:lpstr>Bivariate analysis</vt:lpstr>
      <vt:lpstr>Slide 14</vt:lpstr>
      <vt:lpstr>Slide 15</vt:lpstr>
      <vt:lpstr>Slide 16</vt:lpstr>
      <vt:lpstr>Slide 17</vt:lpstr>
      <vt:lpstr>Slide 18</vt:lpstr>
      <vt:lpstr>Slide 19</vt:lpstr>
      <vt:lpstr>EDA-----&gt;(Exploratory_Data_Analysis)</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Some important questions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Neeraj Bassi Naman Thapliyal</dc:title>
  <dc:creator>Neeraj Bassi</dc:creator>
  <cp:lastModifiedBy>Dell</cp:lastModifiedBy>
  <cp:revision>88</cp:revision>
  <dcterms:created xsi:type="dcterms:W3CDTF">2022-09-23T10:42:28Z</dcterms:created>
  <dcterms:modified xsi:type="dcterms:W3CDTF">2022-09-25T17:52:50Z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2022-01-01T00:00:00Z</vt:filetime>
  </property>
  <property fmtid="{D5CDD505-2E9C-101B-9397-08002B2CF9AE}" pid="3" name="Creator">
    <vt:lpwstr>Microsoft® PowerPoint® 2019</vt:lpwstr>
  </property>
  <property fmtid="{D5CDD505-2E9C-101B-9397-08002B2CF9AE}" pid="4" name="LastSaved">
    <vt:filetime>2022-09-23T00:00:00Z</vt:filetime>
  </property>
</Properties>
</file>