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2.xml" ContentType="application/vnd.openxmlformats-officedocument.drawingml.chartshapes+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3.xml" ContentType="application/vnd.openxmlformats-officedocument.drawingml.chartshapes+xml"/>
  <Override PartName="/ppt/notesSlides/notesSlide1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24"/>
  </p:notesMasterIdLst>
  <p:handoutMasterIdLst>
    <p:handoutMasterId r:id="rId25"/>
  </p:handoutMasterIdLst>
  <p:sldIdLst>
    <p:sldId id="340" r:id="rId2"/>
    <p:sldId id="10358" r:id="rId3"/>
    <p:sldId id="10382" r:id="rId4"/>
    <p:sldId id="10383" r:id="rId5"/>
    <p:sldId id="10377" r:id="rId6"/>
    <p:sldId id="10386" r:id="rId7"/>
    <p:sldId id="10387" r:id="rId8"/>
    <p:sldId id="10369" r:id="rId9"/>
    <p:sldId id="10374" r:id="rId10"/>
    <p:sldId id="10384" r:id="rId11"/>
    <p:sldId id="10385" r:id="rId12"/>
    <p:sldId id="10391" r:id="rId13"/>
    <p:sldId id="10380" r:id="rId14"/>
    <p:sldId id="10390" r:id="rId15"/>
    <p:sldId id="10388" r:id="rId16"/>
    <p:sldId id="10381" r:id="rId17"/>
    <p:sldId id="10371" r:id="rId18"/>
    <p:sldId id="10372" r:id="rId19"/>
    <p:sldId id="10389" r:id="rId20"/>
    <p:sldId id="10379" r:id="rId21"/>
    <p:sldId id="10376" r:id="rId22"/>
    <p:sldId id="324" r:id="rId23"/>
  </p:sldIdLst>
  <p:sldSz cx="9144000" cy="5143500" type="screen16x9"/>
  <p:notesSz cx="7315200" cy="96012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5640" userDrawn="1">
          <p15:clr>
            <a:srgbClr val="A4A3A4"/>
          </p15:clr>
        </p15:guide>
        <p15:guide id="3" orient="horz" pos="420" userDrawn="1">
          <p15:clr>
            <a:srgbClr val="A4A3A4"/>
          </p15:clr>
        </p15:guide>
        <p15:guide id="4" pos="2880" userDrawn="1">
          <p15:clr>
            <a:srgbClr val="A4A3A4"/>
          </p15:clr>
        </p15:guide>
        <p15:guide id="5" pos="120" userDrawn="1">
          <p15:clr>
            <a:srgbClr val="A4A3A4"/>
          </p15:clr>
        </p15:guide>
        <p15:guide id="6" orient="horz" pos="180" userDrawn="1">
          <p15:clr>
            <a:srgbClr val="A4A3A4"/>
          </p15:clr>
        </p15:guide>
        <p15:guide id="7" orient="horz" pos="31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C8F"/>
    <a:srgbClr val="FFE97D"/>
    <a:srgbClr val="FF6600"/>
    <a:srgbClr val="6E4090"/>
    <a:srgbClr val="FF9933"/>
    <a:srgbClr val="8DB4E2"/>
    <a:srgbClr val="0000FF"/>
    <a:srgbClr val="539BF3"/>
    <a:srgbClr val="2A1DC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CA7887-B42F-4714-B347-9630B55BF847}" v="187" dt="2024-07-11T18:11:29.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249" autoAdjust="0"/>
  </p:normalViewPr>
  <p:slideViewPr>
    <p:cSldViewPr snapToGrid="0">
      <p:cViewPr varScale="1">
        <p:scale>
          <a:sx n="80" d="100"/>
          <a:sy n="80" d="100"/>
        </p:scale>
        <p:origin x="1000" y="40"/>
      </p:cViewPr>
      <p:guideLst>
        <p:guide orient="horz" pos="1620"/>
        <p:guide pos="5640"/>
        <p:guide orient="horz" pos="420"/>
        <p:guide pos="2880"/>
        <p:guide pos="120"/>
        <p:guide orient="horz" pos="180"/>
        <p:guide orient="horz" pos="3108"/>
      </p:guideLst>
    </p:cSldViewPr>
  </p:slideViewPr>
  <p:outlineViewPr>
    <p:cViewPr>
      <p:scale>
        <a:sx n="33" d="100"/>
        <a:sy n="33" d="100"/>
      </p:scale>
      <p:origin x="0" y="-803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47" d="100"/>
          <a:sy n="47" d="100"/>
        </p:scale>
        <p:origin x="289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wipro365-my.sharepoint.com/personal/an40166098_wipro_com/Documents/Desktop/WIN%20Sustainabilty/Data%20classified%20on%20the%20basis%20of%20activity/1.%20Waste%20Generation%20-%20Apr%2023-%20Mar%2024.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wipro365-my.sharepoint.com/personal/an40166098_wipro_com/Documents/Desktop/Break%20time%20energy%20analysi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wipro365-my.sharepoint.com/personal/an40166098_wipro_com/Documents/Desktop/Break%20time%20energy%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wipro365-my.sharepoint.com/personal/an40166098_wipro_com/Documents/Desktop/Break%20time%20energy%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wipro365-my.sharepoint.com/personal/an40166098_wipro_com/Documents/Desktop/Break%20time%20energy%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wipro365-my.sharepoint.com/personal/an40166098_wipro_com/Documents/Desktop/Break%20time%20energy%20analysis.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https://wipro365-my.sharepoint.com/personal/an40166098_wipro_com/Documents/Desktop/Break%20time%20energy%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wipro365-my.sharepoint.com/personal/an40166098_wipro_com/Documents/Desktop/Break%20time%20energy%20analysis.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2.xml"/></Relationships>
</file>

<file path=ppt/charts/_rels/chart8.xml.rels><?xml version="1.0" encoding="UTF-8" standalone="yes"?>
<Relationships xmlns="http://schemas.openxmlformats.org/package/2006/relationships"><Relationship Id="rId3" Type="http://schemas.openxmlformats.org/officeDocument/2006/relationships/oleObject" Target="https://wipro365-my.sharepoint.com/personal/an40166098_wipro_com/Documents/Desktop/Break%20time%20energy%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wipro365-my.sharepoint.com/personal/an40166098_wipro_com/Documents/Desktop/Break%20time%20energy%20analysis.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 ACCURACY IN THE DATA COLLECTION PROCESS </a:t>
            </a:r>
          </a:p>
        </c:rich>
      </c:tx>
      <c:layout>
        <c:manualLayout>
          <c:xMode val="edge"/>
          <c:yMode val="edge"/>
          <c:x val="0.18193744531933506"/>
          <c:y val="2.7777777777777776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bar"/>
        <c:grouping val="clustered"/>
        <c:varyColors val="0"/>
        <c:ser>
          <c:idx val="0"/>
          <c:order val="0"/>
          <c:tx>
            <c:strRef>
              <c:f>Sheet1!$B$7</c:f>
              <c:strCache>
                <c:ptCount val="1"/>
                <c:pt idx="0">
                  <c:v>PERCENTAGE ACCURACY </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Sheet1!$A$8:$A$19</c:f>
              <c:strCache>
                <c:ptCount val="12"/>
                <c:pt idx="0">
                  <c:v>Stationary combustion emissions</c:v>
                </c:pt>
                <c:pt idx="1">
                  <c:v>Mobile comustion emissions</c:v>
                </c:pt>
                <c:pt idx="2">
                  <c:v>Purchased Energy</c:v>
                </c:pt>
                <c:pt idx="3">
                  <c:v>Purchased goods and services</c:v>
                </c:pt>
                <c:pt idx="4">
                  <c:v>Capital goods</c:v>
                </c:pt>
                <c:pt idx="5">
                  <c:v>Upstream Transportation</c:v>
                </c:pt>
                <c:pt idx="6">
                  <c:v>Waste generation in operations</c:v>
                </c:pt>
                <c:pt idx="7">
                  <c:v>Business Travel</c:v>
                </c:pt>
                <c:pt idx="8">
                  <c:v>Employee Commuting</c:v>
                </c:pt>
                <c:pt idx="9">
                  <c:v>Upstream Leased Assets</c:v>
                </c:pt>
                <c:pt idx="10">
                  <c:v>Downstream Transportation</c:v>
                </c:pt>
                <c:pt idx="11">
                  <c:v>End of life treatment of sold products</c:v>
                </c:pt>
              </c:strCache>
            </c:strRef>
          </c:cat>
          <c:val>
            <c:numRef>
              <c:f>Sheet1!$B$8:$B$19</c:f>
              <c:numCache>
                <c:formatCode>0%</c:formatCode>
                <c:ptCount val="12"/>
                <c:pt idx="0">
                  <c:v>0.8</c:v>
                </c:pt>
                <c:pt idx="1">
                  <c:v>0.8</c:v>
                </c:pt>
                <c:pt idx="2">
                  <c:v>0.8</c:v>
                </c:pt>
                <c:pt idx="3">
                  <c:v>0.7</c:v>
                </c:pt>
                <c:pt idx="4">
                  <c:v>0.6</c:v>
                </c:pt>
                <c:pt idx="5">
                  <c:v>0.8</c:v>
                </c:pt>
                <c:pt idx="6">
                  <c:v>0.75</c:v>
                </c:pt>
                <c:pt idx="7">
                  <c:v>0.7</c:v>
                </c:pt>
                <c:pt idx="8">
                  <c:v>0.6</c:v>
                </c:pt>
                <c:pt idx="9">
                  <c:v>0.6</c:v>
                </c:pt>
                <c:pt idx="10">
                  <c:v>0.8</c:v>
                </c:pt>
                <c:pt idx="11">
                  <c:v>1</c:v>
                </c:pt>
              </c:numCache>
            </c:numRef>
          </c:val>
          <c:extLst>
            <c:ext xmlns:c16="http://schemas.microsoft.com/office/drawing/2014/chart" uri="{C3380CC4-5D6E-409C-BE32-E72D297353CC}">
              <c16:uniqueId val="{00000000-A276-4501-A8FD-D9058950949F}"/>
            </c:ext>
          </c:extLst>
        </c:ser>
        <c:dLbls>
          <c:dLblPos val="outEnd"/>
          <c:showLegendKey val="0"/>
          <c:showVal val="1"/>
          <c:showCatName val="0"/>
          <c:showSerName val="0"/>
          <c:showPercent val="0"/>
          <c:showBubbleSize val="0"/>
        </c:dLbls>
        <c:gapWidth val="100"/>
        <c:axId val="1034445568"/>
        <c:axId val="1034446048"/>
      </c:barChart>
      <c:catAx>
        <c:axId val="103444556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SCOPES AND THEIR SUB CATEGORIES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34446048"/>
        <c:crosses val="autoZero"/>
        <c:auto val="1"/>
        <c:lblAlgn val="ctr"/>
        <c:lblOffset val="100"/>
        <c:noMultiLvlLbl val="0"/>
      </c:catAx>
      <c:valAx>
        <c:axId val="1034446048"/>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 ACCURACY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034445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baseline="0" dirty="0"/>
              <a:t>% OF HYDRAULIC CYLINDERS PRODUCED VS PRODUCT ID</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Sheet2!$B$4:$B$26</c:f>
              <c:strCache>
                <c:ptCount val="23"/>
                <c:pt idx="0">
                  <c:v>CWASP13078</c:v>
                </c:pt>
                <c:pt idx="1">
                  <c:v>CWASP13558</c:v>
                </c:pt>
                <c:pt idx="2">
                  <c:v>CWASP13559</c:v>
                </c:pt>
                <c:pt idx="3">
                  <c:v>CWASP13586</c:v>
                </c:pt>
                <c:pt idx="4">
                  <c:v>CWASP13596</c:v>
                </c:pt>
                <c:pt idx="5">
                  <c:v>CWASP13915</c:v>
                </c:pt>
                <c:pt idx="6">
                  <c:v>CWASP13916</c:v>
                </c:pt>
                <c:pt idx="7">
                  <c:v>CWASP14053</c:v>
                </c:pt>
                <c:pt idx="8">
                  <c:v>CWASP15069</c:v>
                </c:pt>
                <c:pt idx="9">
                  <c:v>CWASP15088</c:v>
                </c:pt>
                <c:pt idx="10">
                  <c:v>CWASP6819</c:v>
                </c:pt>
                <c:pt idx="11">
                  <c:v>P12232</c:v>
                </c:pt>
                <c:pt idx="12">
                  <c:v>P12233</c:v>
                </c:pt>
                <c:pt idx="13">
                  <c:v>P12238</c:v>
                </c:pt>
                <c:pt idx="14">
                  <c:v>P13427</c:v>
                </c:pt>
                <c:pt idx="15">
                  <c:v>P13475</c:v>
                </c:pt>
                <c:pt idx="16">
                  <c:v>P13729</c:v>
                </c:pt>
                <c:pt idx="17">
                  <c:v>P13768</c:v>
                </c:pt>
                <c:pt idx="18">
                  <c:v>P14135</c:v>
                </c:pt>
                <c:pt idx="19">
                  <c:v>P14332</c:v>
                </c:pt>
                <c:pt idx="20">
                  <c:v>P14910</c:v>
                </c:pt>
                <c:pt idx="21">
                  <c:v>P15049</c:v>
                </c:pt>
                <c:pt idx="22">
                  <c:v>P15051</c:v>
                </c:pt>
              </c:strCache>
            </c:strRef>
          </c:cat>
          <c:val>
            <c:numRef>
              <c:f>Sheet2!$H$4:$H$26</c:f>
              <c:numCache>
                <c:formatCode>General</c:formatCode>
                <c:ptCount val="23"/>
                <c:pt idx="0">
                  <c:v>11.681855840927922</c:v>
                </c:pt>
                <c:pt idx="1">
                  <c:v>6.7108533554266785</c:v>
                </c:pt>
                <c:pt idx="2">
                  <c:v>6.2137531068765535</c:v>
                </c:pt>
                <c:pt idx="3">
                  <c:v>2.8997514498757249</c:v>
                </c:pt>
                <c:pt idx="4">
                  <c:v>7.1251035625517805</c:v>
                </c:pt>
                <c:pt idx="5">
                  <c:v>12.261806130903064</c:v>
                </c:pt>
                <c:pt idx="6">
                  <c:v>4.225352112676056</c:v>
                </c:pt>
                <c:pt idx="7">
                  <c:v>8.2850041425020712E-2</c:v>
                </c:pt>
                <c:pt idx="8">
                  <c:v>12.924606462303231</c:v>
                </c:pt>
                <c:pt idx="9">
                  <c:v>5.3024026512013256</c:v>
                </c:pt>
                <c:pt idx="10">
                  <c:v>5.9652029826014914</c:v>
                </c:pt>
                <c:pt idx="11">
                  <c:v>2.8169014084507045</c:v>
                </c:pt>
                <c:pt idx="12">
                  <c:v>2.0712510356255178</c:v>
                </c:pt>
                <c:pt idx="13">
                  <c:v>1.4913007456503728</c:v>
                </c:pt>
                <c:pt idx="14">
                  <c:v>4.3082021541010773</c:v>
                </c:pt>
                <c:pt idx="15">
                  <c:v>1.1599005799502899</c:v>
                </c:pt>
                <c:pt idx="16">
                  <c:v>4.225352112676056</c:v>
                </c:pt>
                <c:pt idx="17">
                  <c:v>0.6628003314001657</c:v>
                </c:pt>
                <c:pt idx="18">
                  <c:v>0.91135045567522777</c:v>
                </c:pt>
                <c:pt idx="19">
                  <c:v>0.82850041425020715</c:v>
                </c:pt>
                <c:pt idx="20">
                  <c:v>0.82850041425020715</c:v>
                </c:pt>
                <c:pt idx="21">
                  <c:v>0.9942004971002486</c:v>
                </c:pt>
                <c:pt idx="22">
                  <c:v>4.3082021541010773</c:v>
                </c:pt>
              </c:numCache>
            </c:numRef>
          </c:val>
          <c:extLst>
            <c:ext xmlns:c16="http://schemas.microsoft.com/office/drawing/2014/chart" uri="{C3380CC4-5D6E-409C-BE32-E72D297353CC}">
              <c16:uniqueId val="{00000000-374E-4FB3-849E-A9A49368A816}"/>
            </c:ext>
          </c:extLst>
        </c:ser>
        <c:dLbls>
          <c:dLblPos val="outEnd"/>
          <c:showLegendKey val="0"/>
          <c:showVal val="1"/>
          <c:showCatName val="0"/>
          <c:showSerName val="0"/>
          <c:showPercent val="0"/>
          <c:showBubbleSize val="0"/>
        </c:dLbls>
        <c:gapWidth val="219"/>
        <c:overlap val="-27"/>
        <c:axId val="903663951"/>
        <c:axId val="903660591"/>
      </c:barChart>
      <c:catAx>
        <c:axId val="903663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660591"/>
        <c:crosses val="autoZero"/>
        <c:auto val="1"/>
        <c:lblAlgn val="ctr"/>
        <c:lblOffset val="100"/>
        <c:noMultiLvlLbl val="0"/>
      </c:catAx>
      <c:valAx>
        <c:axId val="903660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663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n-US"/>
              <a:t>Energy meter-1</a:t>
            </a:r>
          </a:p>
        </c:rich>
      </c:tx>
      <c:layout>
        <c:manualLayout>
          <c:xMode val="edge"/>
          <c:yMode val="edge"/>
          <c:x val="0.25826121363430449"/>
          <c:y val="5.4386876652281001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n-US"/>
        </a:p>
      </c:txPr>
    </c:title>
    <c:autoTitleDeleted val="0"/>
    <c:plotArea>
      <c:layout/>
      <c:lineChart>
        <c:grouping val="stacked"/>
        <c:varyColors val="0"/>
        <c:ser>
          <c:idx val="0"/>
          <c:order val="0"/>
          <c:tx>
            <c:strRef>
              <c:f>Sheet1!$F$165</c:f>
              <c:strCache>
                <c:ptCount val="1"/>
                <c:pt idx="0">
                  <c:v>Energy consumed per cylinder (kWh/cylinder)</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Sheet1!$E$166:$E$173</c:f>
              <c:numCache>
                <c:formatCode>d\-mmm</c:formatCode>
                <c:ptCount val="8"/>
                <c:pt idx="0">
                  <c:v>45471</c:v>
                </c:pt>
                <c:pt idx="1">
                  <c:v>45472</c:v>
                </c:pt>
                <c:pt idx="2">
                  <c:v>45473</c:v>
                </c:pt>
                <c:pt idx="3">
                  <c:v>45476</c:v>
                </c:pt>
                <c:pt idx="4">
                  <c:v>45477</c:v>
                </c:pt>
                <c:pt idx="5">
                  <c:v>45478</c:v>
                </c:pt>
                <c:pt idx="6">
                  <c:v>45479</c:v>
                </c:pt>
                <c:pt idx="7">
                  <c:v>45480</c:v>
                </c:pt>
              </c:numCache>
            </c:numRef>
          </c:cat>
          <c:val>
            <c:numRef>
              <c:f>Sheet1!$F$166:$F$173</c:f>
              <c:numCache>
                <c:formatCode>General</c:formatCode>
                <c:ptCount val="8"/>
                <c:pt idx="0">
                  <c:v>0.59803811101904891</c:v>
                </c:pt>
                <c:pt idx="1">
                  <c:v>0.51147989734816257</c:v>
                </c:pt>
                <c:pt idx="2">
                  <c:v>0</c:v>
                </c:pt>
                <c:pt idx="3">
                  <c:v>0.68674733096085971</c:v>
                </c:pt>
                <c:pt idx="4">
                  <c:v>0.75489315068492524</c:v>
                </c:pt>
                <c:pt idx="5">
                  <c:v>0.54872900158479043</c:v>
                </c:pt>
                <c:pt idx="6">
                  <c:v>0.61323327895595359</c:v>
                </c:pt>
                <c:pt idx="7">
                  <c:v>0</c:v>
                </c:pt>
              </c:numCache>
            </c:numRef>
          </c:val>
          <c:smooth val="0"/>
          <c:extLst>
            <c:ext xmlns:c16="http://schemas.microsoft.com/office/drawing/2014/chart" uri="{C3380CC4-5D6E-409C-BE32-E72D297353CC}">
              <c16:uniqueId val="{00000000-68C0-4298-A36A-E4FF79F4F6CE}"/>
            </c:ext>
          </c:extLst>
        </c:ser>
        <c:dLbls>
          <c:showLegendKey val="0"/>
          <c:showVal val="0"/>
          <c:showCatName val="0"/>
          <c:showSerName val="0"/>
          <c:showPercent val="0"/>
          <c:showBubbleSize val="0"/>
        </c:dLbls>
        <c:marker val="1"/>
        <c:smooth val="0"/>
        <c:axId val="1513016463"/>
        <c:axId val="1513016943"/>
      </c:lineChart>
      <c:dateAx>
        <c:axId val="1513016463"/>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dk1"/>
                </a:solidFill>
                <a:latin typeface="+mn-lt"/>
                <a:ea typeface="+mn-ea"/>
                <a:cs typeface="+mn-cs"/>
              </a:defRPr>
            </a:pPr>
            <a:endParaRPr lang="en-US"/>
          </a:p>
        </c:txPr>
        <c:crossAx val="1513016943"/>
        <c:crosses val="autoZero"/>
        <c:auto val="1"/>
        <c:lblOffset val="100"/>
        <c:baseTimeUnit val="days"/>
      </c:dateAx>
      <c:valAx>
        <c:axId val="1513016943"/>
        <c:scaling>
          <c:orientation val="minMax"/>
        </c:scaling>
        <c:delete val="0"/>
        <c:axPos val="l"/>
        <c:title>
          <c:tx>
            <c:rich>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r>
                  <a:rPr lang="en-US"/>
                  <a:t>kWh/cylinder</a:t>
                </a:r>
              </a:p>
            </c:rich>
          </c:tx>
          <c:overlay val="0"/>
          <c:spPr>
            <a:noFill/>
            <a:ln>
              <a:noFill/>
            </a:ln>
            <a:effectLst/>
          </c:spPr>
          <c:txPr>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513016463"/>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n-US"/>
              <a:t>Energy METER-2</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Sheet1!$F$179</c:f>
              <c:strCache>
                <c:ptCount val="1"/>
                <c:pt idx="0">
                  <c:v>Energy consumed per cylinder (kWh/cylinder)</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Sheet1!$E$180:$E$187</c:f>
              <c:numCache>
                <c:formatCode>d\-mmm</c:formatCode>
                <c:ptCount val="8"/>
                <c:pt idx="0">
                  <c:v>45471</c:v>
                </c:pt>
                <c:pt idx="1">
                  <c:v>45472</c:v>
                </c:pt>
                <c:pt idx="2">
                  <c:v>45473</c:v>
                </c:pt>
                <c:pt idx="3">
                  <c:v>45476</c:v>
                </c:pt>
                <c:pt idx="4">
                  <c:v>45477</c:v>
                </c:pt>
                <c:pt idx="5">
                  <c:v>45478</c:v>
                </c:pt>
                <c:pt idx="6">
                  <c:v>45479</c:v>
                </c:pt>
                <c:pt idx="7">
                  <c:v>45480</c:v>
                </c:pt>
              </c:numCache>
            </c:numRef>
          </c:cat>
          <c:val>
            <c:numRef>
              <c:f>Sheet1!$F$180:$F$187</c:f>
              <c:numCache>
                <c:formatCode>General</c:formatCode>
                <c:ptCount val="8"/>
                <c:pt idx="0">
                  <c:v>0.33004805302403062</c:v>
                </c:pt>
                <c:pt idx="1">
                  <c:v>0.37707442258340107</c:v>
                </c:pt>
                <c:pt idx="2">
                  <c:v>1.1700000000036681E-2</c:v>
                </c:pt>
                <c:pt idx="3">
                  <c:v>0.33624911032028415</c:v>
                </c:pt>
                <c:pt idx="4">
                  <c:v>0.36767853881278606</c:v>
                </c:pt>
                <c:pt idx="5">
                  <c:v>0.31048494453248315</c:v>
                </c:pt>
                <c:pt idx="6">
                  <c:v>0.25574551386623767</c:v>
                </c:pt>
                <c:pt idx="7">
                  <c:v>1.8520547945166208E-2</c:v>
                </c:pt>
              </c:numCache>
            </c:numRef>
          </c:val>
          <c:smooth val="0"/>
          <c:extLst>
            <c:ext xmlns:c16="http://schemas.microsoft.com/office/drawing/2014/chart" uri="{C3380CC4-5D6E-409C-BE32-E72D297353CC}">
              <c16:uniqueId val="{00000000-8CCC-460A-85B5-272C8133CDD0}"/>
            </c:ext>
          </c:extLst>
        </c:ser>
        <c:dLbls>
          <c:showLegendKey val="0"/>
          <c:showVal val="0"/>
          <c:showCatName val="0"/>
          <c:showSerName val="0"/>
          <c:showPercent val="0"/>
          <c:showBubbleSize val="0"/>
        </c:dLbls>
        <c:marker val="1"/>
        <c:smooth val="0"/>
        <c:axId val="1137675103"/>
        <c:axId val="1137675583"/>
      </c:lineChart>
      <c:dateAx>
        <c:axId val="1137675103"/>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dk1"/>
                </a:solidFill>
                <a:latin typeface="+mn-lt"/>
                <a:ea typeface="+mn-ea"/>
                <a:cs typeface="+mn-cs"/>
              </a:defRPr>
            </a:pPr>
            <a:endParaRPr lang="en-US"/>
          </a:p>
        </c:txPr>
        <c:crossAx val="1137675583"/>
        <c:crosses val="autoZero"/>
        <c:auto val="1"/>
        <c:lblOffset val="100"/>
        <c:baseTimeUnit val="days"/>
      </c:dateAx>
      <c:valAx>
        <c:axId val="1137675583"/>
        <c:scaling>
          <c:orientation val="minMax"/>
        </c:scaling>
        <c:delete val="0"/>
        <c:axPos val="l"/>
        <c:title>
          <c:tx>
            <c:rich>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r>
                  <a:rPr lang="en-US"/>
                  <a:t>kWh/cylinder</a:t>
                </a:r>
              </a:p>
            </c:rich>
          </c:tx>
          <c:overlay val="0"/>
          <c:spPr>
            <a:noFill/>
            <a:ln>
              <a:noFill/>
            </a:ln>
            <a:effectLst/>
          </c:spPr>
          <c:txPr>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13767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n-US"/>
              <a:t>Energy meter -3</a:t>
            </a:r>
          </a:p>
        </c:rich>
      </c:tx>
      <c:layout>
        <c:manualLayout>
          <c:xMode val="edge"/>
          <c:yMode val="edge"/>
          <c:x val="0.23746927703995022"/>
          <c:y val="6.9091520094558087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Sheet1!$F$193</c:f>
              <c:strCache>
                <c:ptCount val="1"/>
                <c:pt idx="0">
                  <c:v>Energy consumed per cylinder (kWh/cylinder)</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Sheet1!$E$194:$E$200</c:f>
              <c:numCache>
                <c:formatCode>d\-mmm</c:formatCode>
                <c:ptCount val="7"/>
                <c:pt idx="0">
                  <c:v>45471</c:v>
                </c:pt>
                <c:pt idx="1">
                  <c:v>45472</c:v>
                </c:pt>
                <c:pt idx="2">
                  <c:v>45473</c:v>
                </c:pt>
                <c:pt idx="3">
                  <c:v>45476</c:v>
                </c:pt>
                <c:pt idx="4">
                  <c:v>45477</c:v>
                </c:pt>
                <c:pt idx="5">
                  <c:v>45478</c:v>
                </c:pt>
                <c:pt idx="6">
                  <c:v>45479</c:v>
                </c:pt>
              </c:numCache>
            </c:numRef>
          </c:cat>
          <c:val>
            <c:numRef>
              <c:f>Sheet1!$F$194:$F$200</c:f>
              <c:numCache>
                <c:formatCode>General</c:formatCode>
                <c:ptCount val="7"/>
                <c:pt idx="0">
                  <c:v>0.12753769676884849</c:v>
                </c:pt>
                <c:pt idx="1">
                  <c:v>0.11195637296834893</c:v>
                </c:pt>
                <c:pt idx="2">
                  <c:v>0.24085000000000356</c:v>
                </c:pt>
                <c:pt idx="3">
                  <c:v>0.1256966192170815</c:v>
                </c:pt>
                <c:pt idx="4">
                  <c:v>0.13082922374429173</c:v>
                </c:pt>
                <c:pt idx="5">
                  <c:v>0.11420839936608682</c:v>
                </c:pt>
                <c:pt idx="6">
                  <c:v>0.11012071778140223</c:v>
                </c:pt>
              </c:numCache>
            </c:numRef>
          </c:val>
          <c:smooth val="0"/>
          <c:extLst>
            <c:ext xmlns:c16="http://schemas.microsoft.com/office/drawing/2014/chart" uri="{C3380CC4-5D6E-409C-BE32-E72D297353CC}">
              <c16:uniqueId val="{00000000-641C-4852-B9D0-44F36B72BEFA}"/>
            </c:ext>
          </c:extLst>
        </c:ser>
        <c:dLbls>
          <c:showLegendKey val="0"/>
          <c:showVal val="0"/>
          <c:showCatName val="0"/>
          <c:showSerName val="0"/>
          <c:showPercent val="0"/>
          <c:showBubbleSize val="0"/>
        </c:dLbls>
        <c:marker val="1"/>
        <c:smooth val="0"/>
        <c:axId val="252470287"/>
        <c:axId val="252465967"/>
      </c:lineChart>
      <c:dateAx>
        <c:axId val="252470287"/>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dk1"/>
                </a:solidFill>
                <a:latin typeface="+mn-lt"/>
                <a:ea typeface="+mn-ea"/>
                <a:cs typeface="+mn-cs"/>
              </a:defRPr>
            </a:pPr>
            <a:endParaRPr lang="en-US"/>
          </a:p>
        </c:txPr>
        <c:crossAx val="252465967"/>
        <c:crosses val="autoZero"/>
        <c:auto val="1"/>
        <c:lblOffset val="100"/>
        <c:baseTimeUnit val="days"/>
      </c:dateAx>
      <c:valAx>
        <c:axId val="252465967"/>
        <c:scaling>
          <c:orientation val="minMax"/>
        </c:scaling>
        <c:delete val="0"/>
        <c:axPos val="l"/>
        <c:title>
          <c:tx>
            <c:rich>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r>
                  <a:rPr lang="en-US"/>
                  <a:t>kWh/cylinder</a:t>
                </a:r>
              </a:p>
            </c:rich>
          </c:tx>
          <c:overlay val="0"/>
          <c:spPr>
            <a:noFill/>
            <a:ln>
              <a:noFill/>
            </a:ln>
            <a:effectLst/>
          </c:spPr>
          <c:txPr>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52470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n-US"/>
              <a:t>Energy METER-5</a:t>
            </a:r>
          </a:p>
        </c:rich>
      </c:tx>
      <c:layout>
        <c:manualLayout>
          <c:xMode val="edge"/>
          <c:yMode val="edge"/>
          <c:x val="0.36878009605933476"/>
          <c:y val="5.8186702080485493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Sheet1!$F$219</c:f>
              <c:strCache>
                <c:ptCount val="1"/>
                <c:pt idx="0">
                  <c:v>Energy consumed per cylinder (kWh/cylinder)</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Sheet1!$E$220:$E$227</c:f>
              <c:numCache>
                <c:formatCode>d\-mmm</c:formatCode>
                <c:ptCount val="8"/>
                <c:pt idx="0">
                  <c:v>45471</c:v>
                </c:pt>
                <c:pt idx="1">
                  <c:v>45472</c:v>
                </c:pt>
                <c:pt idx="2">
                  <c:v>45473</c:v>
                </c:pt>
                <c:pt idx="3">
                  <c:v>45476</c:v>
                </c:pt>
                <c:pt idx="4">
                  <c:v>45477</c:v>
                </c:pt>
                <c:pt idx="5">
                  <c:v>45478</c:v>
                </c:pt>
                <c:pt idx="6">
                  <c:v>45479</c:v>
                </c:pt>
                <c:pt idx="7">
                  <c:v>45480</c:v>
                </c:pt>
              </c:numCache>
            </c:numRef>
          </c:cat>
          <c:val>
            <c:numRef>
              <c:f>Sheet1!$F$220:$F$227</c:f>
              <c:numCache>
                <c:formatCode>General</c:formatCode>
                <c:ptCount val="8"/>
                <c:pt idx="0">
                  <c:v>0.34694283347142174</c:v>
                </c:pt>
                <c:pt idx="1">
                  <c:v>0.38404790419160939</c:v>
                </c:pt>
                <c:pt idx="2">
                  <c:v>1.0245000000000282</c:v>
                </c:pt>
                <c:pt idx="3">
                  <c:v>0.38474733096085584</c:v>
                </c:pt>
                <c:pt idx="4">
                  <c:v>0.42445296803653015</c:v>
                </c:pt>
                <c:pt idx="5">
                  <c:v>0.34081141045958802</c:v>
                </c:pt>
                <c:pt idx="6">
                  <c:v>0.35438825448614009</c:v>
                </c:pt>
                <c:pt idx="7">
                  <c:v>0.22509589041088593</c:v>
                </c:pt>
              </c:numCache>
            </c:numRef>
          </c:val>
          <c:smooth val="0"/>
          <c:extLst>
            <c:ext xmlns:c16="http://schemas.microsoft.com/office/drawing/2014/chart" uri="{C3380CC4-5D6E-409C-BE32-E72D297353CC}">
              <c16:uniqueId val="{00000000-1265-4713-B132-A7E2FC9011AB}"/>
            </c:ext>
          </c:extLst>
        </c:ser>
        <c:dLbls>
          <c:showLegendKey val="0"/>
          <c:showVal val="0"/>
          <c:showCatName val="0"/>
          <c:showSerName val="0"/>
          <c:showPercent val="0"/>
          <c:showBubbleSize val="0"/>
        </c:dLbls>
        <c:marker val="1"/>
        <c:smooth val="0"/>
        <c:axId val="139816335"/>
        <c:axId val="139814415"/>
      </c:lineChart>
      <c:dateAx>
        <c:axId val="13981633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dk1"/>
                </a:solidFill>
                <a:latin typeface="+mn-lt"/>
                <a:ea typeface="+mn-ea"/>
                <a:cs typeface="+mn-cs"/>
              </a:defRPr>
            </a:pPr>
            <a:endParaRPr lang="en-US"/>
          </a:p>
        </c:txPr>
        <c:crossAx val="139814415"/>
        <c:crosses val="autoZero"/>
        <c:auto val="1"/>
        <c:lblOffset val="100"/>
        <c:baseTimeUnit val="days"/>
      </c:dateAx>
      <c:valAx>
        <c:axId val="139814415"/>
        <c:scaling>
          <c:orientation val="minMax"/>
        </c:scaling>
        <c:delete val="0"/>
        <c:axPos val="l"/>
        <c:title>
          <c:tx>
            <c:rich>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r>
                  <a:rPr lang="en-US"/>
                  <a:t>kWh/cylinder</a:t>
                </a:r>
              </a:p>
            </c:rich>
          </c:tx>
          <c:overlay val="0"/>
          <c:spPr>
            <a:noFill/>
            <a:ln>
              <a:noFill/>
            </a:ln>
            <a:effectLst/>
          </c:spPr>
          <c:txPr>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39816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n-US"/>
              <a:t>Energy METER-6 </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Sheet1!$F$233</c:f>
              <c:strCache>
                <c:ptCount val="1"/>
                <c:pt idx="0">
                  <c:v>Energy consumed per cylinder (kWh/cylinder)</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Sheet1!$E$234:$E$240</c:f>
              <c:numCache>
                <c:formatCode>d\-mmm</c:formatCode>
                <c:ptCount val="7"/>
                <c:pt idx="0">
                  <c:v>45471</c:v>
                </c:pt>
                <c:pt idx="1">
                  <c:v>45472</c:v>
                </c:pt>
                <c:pt idx="2">
                  <c:v>45473</c:v>
                </c:pt>
                <c:pt idx="3">
                  <c:v>45476</c:v>
                </c:pt>
                <c:pt idx="4">
                  <c:v>45477</c:v>
                </c:pt>
                <c:pt idx="5">
                  <c:v>45478</c:v>
                </c:pt>
                <c:pt idx="6">
                  <c:v>45479</c:v>
                </c:pt>
              </c:numCache>
            </c:numRef>
          </c:cat>
          <c:val>
            <c:numRef>
              <c:f>Sheet1!$F$234:$F$240</c:f>
              <c:numCache>
                <c:formatCode>General</c:formatCode>
                <c:ptCount val="7"/>
                <c:pt idx="0">
                  <c:v>0.31700082850041661</c:v>
                </c:pt>
                <c:pt idx="1">
                  <c:v>0.32318220701453676</c:v>
                </c:pt>
                <c:pt idx="2">
                  <c:v>0</c:v>
                </c:pt>
                <c:pt idx="3">
                  <c:v>0.38737544483984904</c:v>
                </c:pt>
                <c:pt idx="4">
                  <c:v>0.39652968036530056</c:v>
                </c:pt>
                <c:pt idx="5">
                  <c:v>0.34343898573692405</c:v>
                </c:pt>
                <c:pt idx="6">
                  <c:v>0.34508972267536608</c:v>
                </c:pt>
              </c:numCache>
            </c:numRef>
          </c:val>
          <c:smooth val="0"/>
          <c:extLst>
            <c:ext xmlns:c16="http://schemas.microsoft.com/office/drawing/2014/chart" uri="{C3380CC4-5D6E-409C-BE32-E72D297353CC}">
              <c16:uniqueId val="{00000000-7C12-4E96-BF85-11D4191487C5}"/>
            </c:ext>
          </c:extLst>
        </c:ser>
        <c:dLbls>
          <c:showLegendKey val="0"/>
          <c:showVal val="0"/>
          <c:showCatName val="0"/>
          <c:showSerName val="0"/>
          <c:showPercent val="0"/>
          <c:showBubbleSize val="0"/>
        </c:dLbls>
        <c:marker val="1"/>
        <c:smooth val="0"/>
        <c:axId val="1513015983"/>
        <c:axId val="169551359"/>
      </c:lineChart>
      <c:dateAx>
        <c:axId val="1513015983"/>
        <c:scaling>
          <c:orientation val="minMax"/>
        </c:scaling>
        <c:delete val="0"/>
        <c:axPos val="b"/>
        <c:title>
          <c:tx>
            <c:rich>
              <a:bodyPr rot="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dk1"/>
                </a:solidFill>
                <a:latin typeface="+mn-lt"/>
                <a:ea typeface="+mn-ea"/>
                <a:cs typeface="+mn-cs"/>
              </a:defRPr>
            </a:pPr>
            <a:endParaRPr lang="en-US"/>
          </a:p>
        </c:txPr>
        <c:crossAx val="169551359"/>
        <c:crosses val="autoZero"/>
        <c:auto val="1"/>
        <c:lblOffset val="100"/>
        <c:baseTimeUnit val="days"/>
      </c:dateAx>
      <c:valAx>
        <c:axId val="169551359"/>
        <c:scaling>
          <c:orientation val="minMax"/>
        </c:scaling>
        <c:delete val="0"/>
        <c:axPos val="l"/>
        <c:title>
          <c:tx>
            <c:rich>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r>
                  <a:rPr lang="en-US"/>
                  <a:t>kWh/cylinder</a:t>
                </a:r>
              </a:p>
            </c:rich>
          </c:tx>
          <c:layout>
            <c:manualLayout>
              <c:xMode val="edge"/>
              <c:yMode val="edge"/>
              <c:x val="2.0821953834638179E-2"/>
              <c:y val="0.26014313997976535"/>
            </c:manualLayout>
          </c:layout>
          <c:overlay val="0"/>
          <c:spPr>
            <a:noFill/>
            <a:ln>
              <a:noFill/>
            </a:ln>
            <a:effectLst/>
          </c:spPr>
          <c:txPr>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513015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n-US"/>
              <a:t>EnerGY METER-4</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Sheet1!$F$206</c:f>
              <c:strCache>
                <c:ptCount val="1"/>
                <c:pt idx="0">
                  <c:v>Energy consumed per cylinder (kWh/cylinder)</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Sheet1!$E$207:$E$214</c:f>
              <c:numCache>
                <c:formatCode>d\-mmm</c:formatCode>
                <c:ptCount val="8"/>
                <c:pt idx="0">
                  <c:v>45471</c:v>
                </c:pt>
                <c:pt idx="1">
                  <c:v>45472</c:v>
                </c:pt>
                <c:pt idx="2">
                  <c:v>45473</c:v>
                </c:pt>
                <c:pt idx="3">
                  <c:v>45476</c:v>
                </c:pt>
                <c:pt idx="4">
                  <c:v>45477</c:v>
                </c:pt>
                <c:pt idx="5">
                  <c:v>45478</c:v>
                </c:pt>
                <c:pt idx="6">
                  <c:v>45479</c:v>
                </c:pt>
                <c:pt idx="7">
                  <c:v>45480</c:v>
                </c:pt>
              </c:numCache>
            </c:numRef>
          </c:cat>
          <c:val>
            <c:numRef>
              <c:f>Sheet1!$F$207:$F$214</c:f>
              <c:numCache>
                <c:formatCode>General</c:formatCode>
                <c:ptCount val="8"/>
                <c:pt idx="0">
                  <c:v>0.43397680198839889</c:v>
                </c:pt>
                <c:pt idx="1">
                  <c:v>0.49136869118905074</c:v>
                </c:pt>
                <c:pt idx="2">
                  <c:v>0.40393750000005113</c:v>
                </c:pt>
                <c:pt idx="3">
                  <c:v>0.44460854092526936</c:v>
                </c:pt>
                <c:pt idx="4">
                  <c:v>0.50410958904108905</c:v>
                </c:pt>
                <c:pt idx="5">
                  <c:v>0.43073692551506254</c:v>
                </c:pt>
                <c:pt idx="6">
                  <c:v>0.40001631321370335</c:v>
                </c:pt>
                <c:pt idx="7">
                  <c:v>0.1294520547945352</c:v>
                </c:pt>
              </c:numCache>
            </c:numRef>
          </c:val>
          <c:smooth val="0"/>
          <c:extLst>
            <c:ext xmlns:c16="http://schemas.microsoft.com/office/drawing/2014/chart" uri="{C3380CC4-5D6E-409C-BE32-E72D297353CC}">
              <c16:uniqueId val="{00000000-2E0B-4460-8691-7F1C65BB6076}"/>
            </c:ext>
          </c:extLst>
        </c:ser>
        <c:dLbls>
          <c:showLegendKey val="0"/>
          <c:showVal val="0"/>
          <c:showCatName val="0"/>
          <c:showSerName val="0"/>
          <c:showPercent val="0"/>
          <c:showBubbleSize val="0"/>
        </c:dLbls>
        <c:marker val="1"/>
        <c:smooth val="0"/>
        <c:axId val="169554239"/>
        <c:axId val="169557119"/>
      </c:lineChart>
      <c:dateAx>
        <c:axId val="169554239"/>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dk1"/>
                </a:solidFill>
                <a:latin typeface="+mn-lt"/>
                <a:ea typeface="+mn-ea"/>
                <a:cs typeface="+mn-cs"/>
              </a:defRPr>
            </a:pPr>
            <a:endParaRPr lang="en-US"/>
          </a:p>
        </c:txPr>
        <c:crossAx val="169557119"/>
        <c:crosses val="autoZero"/>
        <c:auto val="1"/>
        <c:lblOffset val="100"/>
        <c:baseTimeUnit val="days"/>
      </c:dateAx>
      <c:valAx>
        <c:axId val="169557119"/>
        <c:scaling>
          <c:orientation val="minMax"/>
        </c:scaling>
        <c:delete val="0"/>
        <c:axPos val="l"/>
        <c:title>
          <c:tx>
            <c:rich>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r>
                  <a:rPr lang="en-US"/>
                  <a:t>kWh/cylinder</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95542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n-US"/>
              <a:t>BREAKTIME ENERGY CONSUMPTION</a:t>
            </a:r>
          </a:p>
        </c:rich>
      </c:tx>
      <c:layout>
        <c:manualLayout>
          <c:xMode val="edge"/>
          <c:yMode val="edge"/>
          <c:x val="0.26294089985974983"/>
          <c:y val="1.8117071959400978E-3"/>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n-US"/>
        </a:p>
      </c:txPr>
    </c:title>
    <c:autoTitleDeleted val="0"/>
    <c:plotArea>
      <c:layout/>
      <c:lineChart>
        <c:grouping val="standard"/>
        <c:varyColors val="0"/>
        <c:ser>
          <c:idx val="0"/>
          <c:order val="0"/>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Sheet1!$Q$6:$Q$13</c:f>
              <c:numCache>
                <c:formatCode>d\-mmm</c:formatCode>
                <c:ptCount val="8"/>
                <c:pt idx="0">
                  <c:v>45471</c:v>
                </c:pt>
                <c:pt idx="1">
                  <c:v>45472</c:v>
                </c:pt>
                <c:pt idx="2">
                  <c:v>45474</c:v>
                </c:pt>
                <c:pt idx="3">
                  <c:v>45475</c:v>
                </c:pt>
                <c:pt idx="4">
                  <c:v>45476</c:v>
                </c:pt>
                <c:pt idx="5">
                  <c:v>45477</c:v>
                </c:pt>
                <c:pt idx="6">
                  <c:v>45478</c:v>
                </c:pt>
                <c:pt idx="7">
                  <c:v>45479</c:v>
                </c:pt>
              </c:numCache>
            </c:numRef>
          </c:cat>
          <c:val>
            <c:numRef>
              <c:f>Sheet1!$R$6:$R$13</c:f>
              <c:numCache>
                <c:formatCode>General</c:formatCode>
                <c:ptCount val="8"/>
                <c:pt idx="0">
                  <c:v>2.5969999999949422E-2</c:v>
                </c:pt>
                <c:pt idx="1">
                  <c:v>2.3767999999963152E-2</c:v>
                </c:pt>
                <c:pt idx="2">
                  <c:v>1.277900000007115E-2</c:v>
                </c:pt>
                <c:pt idx="3">
                  <c:v>2.3664000000021446E-2</c:v>
                </c:pt>
                <c:pt idx="4">
                  <c:v>1.5823999999932781E-2</c:v>
                </c:pt>
                <c:pt idx="5">
                  <c:v>4.0025000000106559E-2</c:v>
                </c:pt>
                <c:pt idx="6">
                  <c:v>1.6302999999959766E-2</c:v>
                </c:pt>
                <c:pt idx="7">
                  <c:v>2.5700000000069778E-2</c:v>
                </c:pt>
              </c:numCache>
            </c:numRef>
          </c:val>
          <c:smooth val="0"/>
          <c:extLst>
            <c:ext xmlns:c16="http://schemas.microsoft.com/office/drawing/2014/chart" uri="{C3380CC4-5D6E-409C-BE32-E72D297353CC}">
              <c16:uniqueId val="{00000000-AC1F-4E75-9CE4-24656A84F1F6}"/>
            </c:ext>
          </c:extLst>
        </c:ser>
        <c:dLbls>
          <c:showLegendKey val="0"/>
          <c:showVal val="0"/>
          <c:showCatName val="0"/>
          <c:showSerName val="0"/>
          <c:showPercent val="0"/>
          <c:showBubbleSize val="0"/>
        </c:dLbls>
        <c:marker val="1"/>
        <c:smooth val="0"/>
        <c:axId val="1283353423"/>
        <c:axId val="1283352463"/>
      </c:lineChart>
      <c:dateAx>
        <c:axId val="1283353423"/>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date </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dk1"/>
                </a:solidFill>
                <a:latin typeface="+mn-lt"/>
                <a:ea typeface="+mn-ea"/>
                <a:cs typeface="+mn-cs"/>
              </a:defRPr>
            </a:pPr>
            <a:endParaRPr lang="en-US"/>
          </a:p>
        </c:txPr>
        <c:crossAx val="1283352463"/>
        <c:crosses val="autoZero"/>
        <c:auto val="1"/>
        <c:lblOffset val="100"/>
        <c:baseTimeUnit val="days"/>
      </c:dateAx>
      <c:valAx>
        <c:axId val="1283352463"/>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Energy consumption  (in mwh)</a:t>
                </a:r>
              </a:p>
            </c:rich>
          </c:tx>
          <c:layout>
            <c:manualLayout>
              <c:xMode val="edge"/>
              <c:yMode val="edge"/>
              <c:x val="2.2222222222222223E-2"/>
              <c:y val="0.18303258967629046"/>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283353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solidFill>
                <a:latin typeface="+mn-lt"/>
                <a:ea typeface="+mn-ea"/>
                <a:cs typeface="+mn-cs"/>
              </a:defRPr>
            </a:pPr>
            <a:r>
              <a:rPr lang="en-US" dirty="0">
                <a:solidFill>
                  <a:schemeClr val="dk1"/>
                </a:solidFill>
                <a:latin typeface="+mn-lt"/>
                <a:ea typeface="+mn-ea"/>
                <a:cs typeface="+mn-cs"/>
              </a:rPr>
              <a:t>ENERGY</a:t>
            </a:r>
            <a:r>
              <a:rPr lang="en-US" baseline="0" dirty="0">
                <a:solidFill>
                  <a:schemeClr val="dk1"/>
                </a:solidFill>
                <a:latin typeface="+mn-lt"/>
                <a:ea typeface="+mn-ea"/>
                <a:cs typeface="+mn-cs"/>
              </a:rPr>
              <a:t> CONSUMED</a:t>
            </a:r>
            <a:r>
              <a:rPr lang="en-US" dirty="0">
                <a:solidFill>
                  <a:schemeClr val="dk1"/>
                </a:solidFill>
                <a:latin typeface="+mn-lt"/>
                <a:ea typeface="+mn-ea"/>
                <a:cs typeface="+mn-cs"/>
              </a:rPr>
              <a:t> (kWh/cylinder) vs DATE</a:t>
            </a:r>
            <a:endParaRPr lang="en-US" dirty="0"/>
          </a:p>
        </c:rich>
      </c:tx>
      <c:layout>
        <c:manualLayout>
          <c:xMode val="edge"/>
          <c:yMode val="edge"/>
          <c:x val="0.2177319511067812"/>
          <c:y val="2.7825289317279869E-2"/>
        </c:manualLayout>
      </c:layout>
      <c:overlay val="0"/>
      <c:spPr>
        <a:solidFill>
          <a:schemeClr val="lt1"/>
        </a:solidFill>
        <a:ln w="25400" cap="flat" cmpd="sng" algn="ctr">
          <a:solidFill>
            <a:schemeClr val="dk1"/>
          </a:solidFill>
          <a:prstDash val="solid"/>
        </a:ln>
        <a:effectLst/>
      </c:spPr>
      <c:txPr>
        <a:bodyPr rot="0" spcFirstLastPara="1" vertOverflow="ellipsis" vert="horz" wrap="square" anchor="ctr" anchorCtr="1"/>
        <a:lstStyle/>
        <a:p>
          <a:pPr>
            <a:defRPr sz="1600" b="1" i="0" u="none" strike="noStrike" kern="1200" cap="none" spc="0" normalizeH="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Sheet1!$E$262:$E$269</c:f>
              <c:numCache>
                <c:formatCode>d\-mmm</c:formatCode>
                <c:ptCount val="8"/>
                <c:pt idx="0">
                  <c:v>45471</c:v>
                </c:pt>
                <c:pt idx="1">
                  <c:v>45472</c:v>
                </c:pt>
                <c:pt idx="2">
                  <c:v>45473</c:v>
                </c:pt>
                <c:pt idx="3">
                  <c:v>45476</c:v>
                </c:pt>
                <c:pt idx="4">
                  <c:v>45477</c:v>
                </c:pt>
                <c:pt idx="5">
                  <c:v>45478</c:v>
                </c:pt>
                <c:pt idx="6">
                  <c:v>45479</c:v>
                </c:pt>
                <c:pt idx="7">
                  <c:v>45480</c:v>
                </c:pt>
              </c:numCache>
            </c:numRef>
          </c:cat>
          <c:val>
            <c:numRef>
              <c:f>Sheet1!$F$262:$F$269</c:f>
              <c:numCache>
                <c:formatCode>General</c:formatCode>
                <c:ptCount val="8"/>
                <c:pt idx="0">
                  <c:v>2.5154333057164333</c:v>
                </c:pt>
                <c:pt idx="1">
                  <c:v>2.5332412318223754</c:v>
                </c:pt>
                <c:pt idx="2">
                  <c:v>2.8472375000006878</c:v>
                </c:pt>
                <c:pt idx="3">
                  <c:v>2.697096975088829</c:v>
                </c:pt>
                <c:pt idx="4">
                  <c:v>2.9300913242009905</c:v>
                </c:pt>
                <c:pt idx="5">
                  <c:v>2.3659057052296997</c:v>
                </c:pt>
                <c:pt idx="6">
                  <c:v>2.3710897226752112</c:v>
                </c:pt>
                <c:pt idx="7">
                  <c:v>0.74823972602967992</c:v>
                </c:pt>
              </c:numCache>
            </c:numRef>
          </c:val>
          <c:extLst>
            <c:ext xmlns:c16="http://schemas.microsoft.com/office/drawing/2014/chart" uri="{C3380CC4-5D6E-409C-BE32-E72D297353CC}">
              <c16:uniqueId val="{00000000-A6E8-48D0-A7FA-FAEBA3CF4CFC}"/>
            </c:ext>
          </c:extLst>
        </c:ser>
        <c:dLbls>
          <c:dLblPos val="outEnd"/>
          <c:showLegendKey val="0"/>
          <c:showVal val="1"/>
          <c:showCatName val="0"/>
          <c:showSerName val="0"/>
          <c:showPercent val="0"/>
          <c:showBubbleSize val="0"/>
        </c:dLbls>
        <c:gapWidth val="267"/>
        <c:overlap val="-43"/>
        <c:axId val="919221343"/>
        <c:axId val="919223743"/>
      </c:barChart>
      <c:dateAx>
        <c:axId val="919221343"/>
        <c:scaling>
          <c:orientation val="minMax"/>
        </c:scaling>
        <c:delete val="0"/>
        <c:axPos val="b"/>
        <c:numFmt formatCode="d\-mmm"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solidFill>
                <a:latin typeface="+mn-lt"/>
                <a:ea typeface="+mn-ea"/>
                <a:cs typeface="+mn-cs"/>
              </a:defRPr>
            </a:pPr>
            <a:endParaRPr lang="en-US"/>
          </a:p>
        </c:txPr>
        <c:crossAx val="919223743"/>
        <c:crosses val="autoZero"/>
        <c:auto val="1"/>
        <c:lblOffset val="100"/>
        <c:baseTimeUnit val="days"/>
      </c:dateAx>
      <c:valAx>
        <c:axId val="91922374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919221343"/>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drawing1.xml><?xml version="1.0" encoding="utf-8"?>
<c:userShapes xmlns:c="http://schemas.openxmlformats.org/drawingml/2006/chart">
  <cdr:relSizeAnchor xmlns:cdr="http://schemas.openxmlformats.org/drawingml/2006/chartDrawing">
    <cdr:from>
      <cdr:x>0.34837</cdr:x>
      <cdr:y>0.40127</cdr:y>
    </cdr:from>
    <cdr:to>
      <cdr:x>0.34837</cdr:x>
      <cdr:y>0.46044</cdr:y>
    </cdr:to>
    <cdr:cxnSp macro="">
      <cdr:nvCxnSpPr>
        <cdr:cNvPr id="2" name="Straight Connector 1">
          <a:extLst xmlns:a="http://schemas.openxmlformats.org/drawingml/2006/main">
            <a:ext uri="{FF2B5EF4-FFF2-40B4-BE49-F238E27FC236}">
              <a16:creationId xmlns:a16="http://schemas.microsoft.com/office/drawing/2014/main" id="{59D08BCD-8F83-EE70-7FAF-5DB7882933B7}"/>
            </a:ext>
          </a:extLst>
        </cdr:cNvPr>
        <cdr:cNvCxnSpPr>
          <a:cxnSpLocks xmlns:a="http://schemas.openxmlformats.org/drawingml/2006/main"/>
        </cdr:cNvCxnSpPr>
      </cdr:nvCxnSpPr>
      <cdr:spPr>
        <a:xfrm xmlns:a="http://schemas.openxmlformats.org/drawingml/2006/main">
          <a:off x="1441091" y="779216"/>
          <a:ext cx="0" cy="114910"/>
        </a:xfrm>
        <a:prstGeom xmlns:a="http://schemas.openxmlformats.org/drawingml/2006/main" prst="line">
          <a:avLst/>
        </a:prstGeom>
        <a:ln xmlns:a="http://schemas.openxmlformats.org/drawingml/2006/main" w="57150">
          <a:solidFill>
            <a:schemeClr val="accent5"/>
          </a:solidFill>
          <a:headEnd type="none" w="med" len="med"/>
          <a:tailEnd type="none" w="med" len="med"/>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0.34837</cdr:x>
      <cdr:y>0.4885</cdr:y>
    </cdr:from>
    <cdr:to>
      <cdr:x>0.34837</cdr:x>
      <cdr:y>0.5494</cdr:y>
    </cdr:to>
    <cdr:cxnSp macro="">
      <cdr:nvCxnSpPr>
        <cdr:cNvPr id="4" name="Straight Connector 3">
          <a:extLst xmlns:a="http://schemas.openxmlformats.org/drawingml/2006/main">
            <a:ext uri="{FF2B5EF4-FFF2-40B4-BE49-F238E27FC236}">
              <a16:creationId xmlns:a16="http://schemas.microsoft.com/office/drawing/2014/main" id="{44C42142-D13D-8402-BD0A-BD7FD379BC51}"/>
            </a:ext>
          </a:extLst>
        </cdr:cNvPr>
        <cdr:cNvCxnSpPr>
          <a:cxnSpLocks xmlns:a="http://schemas.openxmlformats.org/drawingml/2006/main"/>
        </cdr:cNvCxnSpPr>
      </cdr:nvCxnSpPr>
      <cdr:spPr>
        <a:xfrm xmlns:a="http://schemas.openxmlformats.org/drawingml/2006/main">
          <a:off x="1441091" y="948597"/>
          <a:ext cx="0" cy="118268"/>
        </a:xfrm>
        <a:prstGeom xmlns:a="http://schemas.openxmlformats.org/drawingml/2006/main" prst="line">
          <a:avLst/>
        </a:prstGeom>
        <a:ln xmlns:a="http://schemas.openxmlformats.org/drawingml/2006/main" w="57150">
          <a:solidFill>
            <a:schemeClr val="accent5"/>
          </a:solidFill>
          <a:headEnd type="none" w="med" len="med"/>
          <a:tailEnd type="none" w="med" len="med"/>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0.34837</cdr:x>
      <cdr:y>0.56438</cdr:y>
    </cdr:from>
    <cdr:to>
      <cdr:x>0.34837</cdr:x>
      <cdr:y>0.60362</cdr:y>
    </cdr:to>
    <cdr:cxnSp macro="">
      <cdr:nvCxnSpPr>
        <cdr:cNvPr id="7" name="Straight Connector 6">
          <a:extLst xmlns:a="http://schemas.openxmlformats.org/drawingml/2006/main">
            <a:ext uri="{FF2B5EF4-FFF2-40B4-BE49-F238E27FC236}">
              <a16:creationId xmlns:a16="http://schemas.microsoft.com/office/drawing/2014/main" id="{52BA9923-2A32-C573-42FC-DD6C7EFC0892}"/>
            </a:ext>
          </a:extLst>
        </cdr:cNvPr>
        <cdr:cNvCxnSpPr>
          <a:cxnSpLocks xmlns:a="http://schemas.openxmlformats.org/drawingml/2006/main"/>
        </cdr:cNvCxnSpPr>
      </cdr:nvCxnSpPr>
      <cdr:spPr>
        <a:xfrm xmlns:a="http://schemas.openxmlformats.org/drawingml/2006/main">
          <a:off x="1441091" y="1095957"/>
          <a:ext cx="0" cy="76200"/>
        </a:xfrm>
        <a:prstGeom xmlns:a="http://schemas.openxmlformats.org/drawingml/2006/main" prst="line">
          <a:avLst/>
        </a:prstGeom>
        <a:ln xmlns:a="http://schemas.openxmlformats.org/drawingml/2006/main" w="57150">
          <a:solidFill>
            <a:schemeClr val="accent5"/>
          </a:solidFill>
          <a:headEnd type="none" w="med" len="med"/>
          <a:tailEnd type="none" w="med" len="med"/>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0.37641</cdr:x>
      <cdr:y>0.38455</cdr:y>
    </cdr:from>
    <cdr:to>
      <cdr:x>0.37641</cdr:x>
      <cdr:y>0.46654</cdr:y>
    </cdr:to>
    <cdr:cxnSp macro="">
      <cdr:nvCxnSpPr>
        <cdr:cNvPr id="2" name="Straight Connector 1">
          <a:extLst xmlns:a="http://schemas.openxmlformats.org/drawingml/2006/main">
            <a:ext uri="{FF2B5EF4-FFF2-40B4-BE49-F238E27FC236}">
              <a16:creationId xmlns:a16="http://schemas.microsoft.com/office/drawing/2014/main" id="{A18C900A-5A90-071C-BBE5-DCCC58A14DF0}"/>
            </a:ext>
          </a:extLst>
        </cdr:cNvPr>
        <cdr:cNvCxnSpPr>
          <a:cxnSpLocks xmlns:a="http://schemas.openxmlformats.org/drawingml/2006/main"/>
        </cdr:cNvCxnSpPr>
      </cdr:nvCxnSpPr>
      <cdr:spPr>
        <a:xfrm xmlns:a="http://schemas.openxmlformats.org/drawingml/2006/main">
          <a:off x="1453791" y="746742"/>
          <a:ext cx="0" cy="159226"/>
        </a:xfrm>
        <a:prstGeom xmlns:a="http://schemas.openxmlformats.org/drawingml/2006/main" prst="line">
          <a:avLst/>
        </a:prstGeom>
        <a:ln xmlns:a="http://schemas.openxmlformats.org/drawingml/2006/main" w="57150">
          <a:solidFill>
            <a:schemeClr val="accent5"/>
          </a:solidFill>
          <a:headEnd type="none" w="med" len="med"/>
          <a:tailEnd type="none" w="med" len="med"/>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0.37518</cdr:x>
      <cdr:y>0.49943</cdr:y>
    </cdr:from>
    <cdr:to>
      <cdr:x>0.37518</cdr:x>
      <cdr:y>0.57445</cdr:y>
    </cdr:to>
    <cdr:cxnSp macro="">
      <cdr:nvCxnSpPr>
        <cdr:cNvPr id="4" name="Straight Connector 3">
          <a:extLst xmlns:a="http://schemas.openxmlformats.org/drawingml/2006/main">
            <a:ext uri="{FF2B5EF4-FFF2-40B4-BE49-F238E27FC236}">
              <a16:creationId xmlns:a16="http://schemas.microsoft.com/office/drawing/2014/main" id="{A18C900A-5A90-071C-BBE5-DCCC58A14DF0}"/>
            </a:ext>
          </a:extLst>
        </cdr:cNvPr>
        <cdr:cNvCxnSpPr>
          <a:cxnSpLocks xmlns:a="http://schemas.openxmlformats.org/drawingml/2006/main"/>
        </cdr:cNvCxnSpPr>
      </cdr:nvCxnSpPr>
      <cdr:spPr>
        <a:xfrm xmlns:a="http://schemas.openxmlformats.org/drawingml/2006/main">
          <a:off x="1449029" y="969830"/>
          <a:ext cx="0" cy="145688"/>
        </a:xfrm>
        <a:prstGeom xmlns:a="http://schemas.openxmlformats.org/drawingml/2006/main" prst="line">
          <a:avLst/>
        </a:prstGeom>
        <a:ln xmlns:a="http://schemas.openxmlformats.org/drawingml/2006/main" w="57150">
          <a:solidFill>
            <a:schemeClr val="accent5"/>
          </a:solidFill>
          <a:headEnd type="none" w="med" len="med"/>
          <a:tailEnd type="none" w="med" len="med"/>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0.92554</cdr:x>
      <cdr:y>0.54257</cdr:y>
    </cdr:from>
    <cdr:to>
      <cdr:x>0.92554</cdr:x>
      <cdr:y>0.59518</cdr:y>
    </cdr:to>
    <cdr:cxnSp macro="">
      <cdr:nvCxnSpPr>
        <cdr:cNvPr id="7" name="Straight Connector 6">
          <a:extLst xmlns:a="http://schemas.openxmlformats.org/drawingml/2006/main">
            <a:ext uri="{FF2B5EF4-FFF2-40B4-BE49-F238E27FC236}">
              <a16:creationId xmlns:a16="http://schemas.microsoft.com/office/drawing/2014/main" id="{A18C900A-5A90-071C-BBE5-DCCC58A14DF0}"/>
            </a:ext>
          </a:extLst>
        </cdr:cNvPr>
        <cdr:cNvCxnSpPr>
          <a:cxnSpLocks xmlns:a="http://schemas.openxmlformats.org/drawingml/2006/main"/>
        </cdr:cNvCxnSpPr>
      </cdr:nvCxnSpPr>
      <cdr:spPr>
        <a:xfrm xmlns:a="http://schemas.openxmlformats.org/drawingml/2006/main">
          <a:off x="3574691" y="1053605"/>
          <a:ext cx="0" cy="102160"/>
        </a:xfrm>
        <a:prstGeom xmlns:a="http://schemas.openxmlformats.org/drawingml/2006/main" prst="line">
          <a:avLst/>
        </a:prstGeom>
        <a:ln xmlns:a="http://schemas.openxmlformats.org/drawingml/2006/main" w="57150">
          <a:solidFill>
            <a:schemeClr val="accent5"/>
          </a:solidFill>
          <a:headEnd type="none" w="med" len="med"/>
          <a:tailEnd type="none" w="med" len="med"/>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0.1705</cdr:x>
      <cdr:y>0.51202</cdr:y>
    </cdr:from>
    <cdr:to>
      <cdr:x>0.19319</cdr:x>
      <cdr:y>0.71142</cdr:y>
    </cdr:to>
    <cdr:sp macro="" textlink="">
      <cdr:nvSpPr>
        <cdr:cNvPr id="2" name="Rectangle 1">
          <a:extLst xmlns:a="http://schemas.openxmlformats.org/drawingml/2006/main">
            <a:ext uri="{FF2B5EF4-FFF2-40B4-BE49-F238E27FC236}">
              <a16:creationId xmlns:a16="http://schemas.microsoft.com/office/drawing/2014/main" id="{EEC043F3-50E0-BF03-7444-2EC14BD4730B}"/>
            </a:ext>
          </a:extLst>
        </cdr:cNvPr>
        <cdr:cNvSpPr/>
      </cdr:nvSpPr>
      <cdr:spPr>
        <a:xfrm xmlns:a="http://schemas.openxmlformats.org/drawingml/2006/main" rot="16200000">
          <a:off x="1195885" y="1704180"/>
          <a:ext cx="585788" cy="185740"/>
        </a:xfrm>
        <a:prstGeom xmlns:a="http://schemas.openxmlformats.org/drawingml/2006/main" prst="rect">
          <a:avLst/>
        </a:prstGeom>
        <a:solidFill xmlns:a="http://schemas.openxmlformats.org/drawingml/2006/main">
          <a:schemeClr val="bg1"/>
        </a:solidFill>
        <a:ln xmlns:a="http://schemas.openxmlformats.org/drawingml/2006/main" w="6350">
          <a:solidFill>
            <a:schemeClr val="accent2"/>
          </a:solid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r>
            <a:rPr lang="en-US" sz="1400" dirty="0">
              <a:solidFill>
                <a:schemeClr val="tx1"/>
              </a:solidFill>
              <a:latin typeface="Cambria Math" panose="02040503050406030204" pitchFamily="18" charset="0"/>
              <a:ea typeface="Cambria Math" panose="02040503050406030204" pitchFamily="18" charset="0"/>
            </a:rPr>
            <a:t>1169</a:t>
          </a:r>
        </a:p>
      </cdr:txBody>
    </cdr:sp>
  </cdr:relSizeAnchor>
  <cdr:relSizeAnchor xmlns:cdr="http://schemas.openxmlformats.org/drawingml/2006/chartDrawing">
    <cdr:from>
      <cdr:x>0.26487</cdr:x>
      <cdr:y>0.5</cdr:y>
    </cdr:from>
    <cdr:to>
      <cdr:x>0.28756</cdr:x>
      <cdr:y>0.6994</cdr:y>
    </cdr:to>
    <cdr:sp macro="" textlink="">
      <cdr:nvSpPr>
        <cdr:cNvPr id="3" name="Rectangle 2">
          <a:extLst xmlns:a="http://schemas.openxmlformats.org/drawingml/2006/main">
            <a:ext uri="{FF2B5EF4-FFF2-40B4-BE49-F238E27FC236}">
              <a16:creationId xmlns:a16="http://schemas.microsoft.com/office/drawing/2014/main" id="{EEC043F3-50E0-BF03-7444-2EC14BD4730B}"/>
            </a:ext>
          </a:extLst>
        </cdr:cNvPr>
        <cdr:cNvSpPr/>
      </cdr:nvSpPr>
      <cdr:spPr>
        <a:xfrm xmlns:a="http://schemas.openxmlformats.org/drawingml/2006/main" rot="16200000">
          <a:off x="1968502" y="1668878"/>
          <a:ext cx="585788" cy="185740"/>
        </a:xfrm>
        <a:prstGeom xmlns:a="http://schemas.openxmlformats.org/drawingml/2006/main" prst="rect">
          <a:avLst/>
        </a:prstGeom>
        <a:solidFill xmlns:a="http://schemas.openxmlformats.org/drawingml/2006/main">
          <a:schemeClr val="bg1"/>
        </a:solidFill>
        <a:ln xmlns:a="http://schemas.openxmlformats.org/drawingml/2006/main" w="6350">
          <a:solidFill>
            <a:schemeClr val="accent2"/>
          </a:solid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r>
            <a:rPr lang="en-US" sz="1400" dirty="0">
              <a:solidFill>
                <a:schemeClr val="tx1"/>
              </a:solidFill>
              <a:latin typeface="Cambria Math" panose="02040503050406030204" pitchFamily="18" charset="0"/>
              <a:ea typeface="Cambria Math" panose="02040503050406030204" pitchFamily="18" charset="0"/>
            </a:rPr>
            <a:t>160</a:t>
          </a:r>
        </a:p>
      </cdr:txBody>
    </cdr:sp>
  </cdr:relSizeAnchor>
  <cdr:relSizeAnchor xmlns:cdr="http://schemas.openxmlformats.org/drawingml/2006/chartDrawing">
    <cdr:from>
      <cdr:x>0.54798</cdr:x>
      <cdr:y>0.51202</cdr:y>
    </cdr:from>
    <cdr:to>
      <cdr:x>0.57066</cdr:x>
      <cdr:y>0.71142</cdr:y>
    </cdr:to>
    <cdr:sp macro="" textlink="">
      <cdr:nvSpPr>
        <cdr:cNvPr id="4" name="Rectangle 3">
          <a:extLst xmlns:a="http://schemas.openxmlformats.org/drawingml/2006/main">
            <a:ext uri="{FF2B5EF4-FFF2-40B4-BE49-F238E27FC236}">
              <a16:creationId xmlns:a16="http://schemas.microsoft.com/office/drawing/2014/main" id="{EEC043F3-50E0-BF03-7444-2EC14BD4730B}"/>
            </a:ext>
          </a:extLst>
        </cdr:cNvPr>
        <cdr:cNvSpPr/>
      </cdr:nvSpPr>
      <cdr:spPr>
        <a:xfrm xmlns:a="http://schemas.openxmlformats.org/drawingml/2006/main" rot="16200000">
          <a:off x="4286252" y="1704180"/>
          <a:ext cx="585788" cy="185740"/>
        </a:xfrm>
        <a:prstGeom xmlns:a="http://schemas.openxmlformats.org/drawingml/2006/main" prst="rect">
          <a:avLst/>
        </a:prstGeom>
        <a:solidFill xmlns:a="http://schemas.openxmlformats.org/drawingml/2006/main">
          <a:schemeClr val="bg1"/>
        </a:solidFill>
        <a:ln xmlns:a="http://schemas.openxmlformats.org/drawingml/2006/main" w="6350">
          <a:solidFill>
            <a:schemeClr val="accent2"/>
          </a:solid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r>
            <a:rPr lang="en-US" sz="1400" dirty="0">
              <a:solidFill>
                <a:schemeClr val="tx1"/>
              </a:solidFill>
              <a:latin typeface="Cambria Math" panose="02040503050406030204" pitchFamily="18" charset="0"/>
              <a:ea typeface="Cambria Math" panose="02040503050406030204" pitchFamily="18" charset="0"/>
            </a:rPr>
            <a:t>1124</a:t>
          </a:r>
        </a:p>
      </cdr:txBody>
    </cdr:sp>
  </cdr:relSizeAnchor>
  <cdr:relSizeAnchor xmlns:cdr="http://schemas.openxmlformats.org/drawingml/2006/chartDrawing">
    <cdr:from>
      <cdr:x>0.6426</cdr:x>
      <cdr:y>0.51202</cdr:y>
    </cdr:from>
    <cdr:to>
      <cdr:x>0.66529</cdr:x>
      <cdr:y>0.71142</cdr:y>
    </cdr:to>
    <cdr:sp macro="" textlink="">
      <cdr:nvSpPr>
        <cdr:cNvPr id="5" name="Rectangle 4">
          <a:extLst xmlns:a="http://schemas.openxmlformats.org/drawingml/2006/main">
            <a:ext uri="{FF2B5EF4-FFF2-40B4-BE49-F238E27FC236}">
              <a16:creationId xmlns:a16="http://schemas.microsoft.com/office/drawing/2014/main" id="{EEC043F3-50E0-BF03-7444-2EC14BD4730B}"/>
            </a:ext>
          </a:extLst>
        </cdr:cNvPr>
        <cdr:cNvSpPr/>
      </cdr:nvSpPr>
      <cdr:spPr>
        <a:xfrm xmlns:a="http://schemas.openxmlformats.org/drawingml/2006/main" rot="16200000">
          <a:off x="5060952" y="1704180"/>
          <a:ext cx="585788" cy="185740"/>
        </a:xfrm>
        <a:prstGeom xmlns:a="http://schemas.openxmlformats.org/drawingml/2006/main" prst="rect">
          <a:avLst/>
        </a:prstGeom>
        <a:solidFill xmlns:a="http://schemas.openxmlformats.org/drawingml/2006/main">
          <a:schemeClr val="bg1"/>
        </a:solidFill>
        <a:ln xmlns:a="http://schemas.openxmlformats.org/drawingml/2006/main" w="6350">
          <a:solidFill>
            <a:schemeClr val="accent2"/>
          </a:solid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r>
            <a:rPr lang="en-US" sz="1400" dirty="0">
              <a:solidFill>
                <a:schemeClr val="tx1"/>
              </a:solidFill>
              <a:latin typeface="Cambria Math" panose="02040503050406030204" pitchFamily="18" charset="0"/>
              <a:ea typeface="Cambria Math" panose="02040503050406030204" pitchFamily="18" charset="0"/>
            </a:rPr>
            <a:t>1095</a:t>
          </a:r>
        </a:p>
      </cdr:txBody>
    </cdr:sp>
  </cdr:relSizeAnchor>
  <cdr:relSizeAnchor xmlns:cdr="http://schemas.openxmlformats.org/drawingml/2006/chartDrawing">
    <cdr:from>
      <cdr:x>0.73568</cdr:x>
      <cdr:y>0.53579</cdr:y>
    </cdr:from>
    <cdr:to>
      <cdr:x>0.75836</cdr:x>
      <cdr:y>0.7352</cdr:y>
    </cdr:to>
    <cdr:sp macro="" textlink="">
      <cdr:nvSpPr>
        <cdr:cNvPr id="6" name="Rectangle 5">
          <a:extLst xmlns:a="http://schemas.openxmlformats.org/drawingml/2006/main">
            <a:ext uri="{FF2B5EF4-FFF2-40B4-BE49-F238E27FC236}">
              <a16:creationId xmlns:a16="http://schemas.microsoft.com/office/drawing/2014/main" id="{EEC043F3-50E0-BF03-7444-2EC14BD4730B}"/>
            </a:ext>
          </a:extLst>
        </cdr:cNvPr>
        <cdr:cNvSpPr/>
      </cdr:nvSpPr>
      <cdr:spPr>
        <a:xfrm xmlns:a="http://schemas.openxmlformats.org/drawingml/2006/main" rot="16200000">
          <a:off x="5822952" y="1774030"/>
          <a:ext cx="585788" cy="185740"/>
        </a:xfrm>
        <a:prstGeom xmlns:a="http://schemas.openxmlformats.org/drawingml/2006/main" prst="rect">
          <a:avLst/>
        </a:prstGeom>
        <a:solidFill xmlns:a="http://schemas.openxmlformats.org/drawingml/2006/main">
          <a:schemeClr val="bg1"/>
        </a:solidFill>
        <a:ln xmlns:a="http://schemas.openxmlformats.org/drawingml/2006/main" w="6350">
          <a:solidFill>
            <a:schemeClr val="accent2"/>
          </a:solid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r>
            <a:rPr lang="en-US" sz="1400" dirty="0">
              <a:solidFill>
                <a:schemeClr val="tx1"/>
              </a:solidFill>
              <a:latin typeface="Cambria Math" panose="02040503050406030204" pitchFamily="18" charset="0"/>
              <a:ea typeface="Cambria Math" panose="02040503050406030204" pitchFamily="18" charset="0"/>
            </a:rPr>
            <a:t>1262</a:t>
          </a:r>
        </a:p>
      </cdr:txBody>
    </cdr:sp>
  </cdr:relSizeAnchor>
  <cdr:relSizeAnchor xmlns:cdr="http://schemas.openxmlformats.org/drawingml/2006/chartDrawing">
    <cdr:from>
      <cdr:x>0.8303</cdr:x>
      <cdr:y>0.54444</cdr:y>
    </cdr:from>
    <cdr:to>
      <cdr:x>0.85299</cdr:x>
      <cdr:y>0.74384</cdr:y>
    </cdr:to>
    <cdr:sp macro="" textlink="">
      <cdr:nvSpPr>
        <cdr:cNvPr id="7" name="Rectangle 6">
          <a:extLst xmlns:a="http://schemas.openxmlformats.org/drawingml/2006/main">
            <a:ext uri="{FF2B5EF4-FFF2-40B4-BE49-F238E27FC236}">
              <a16:creationId xmlns:a16="http://schemas.microsoft.com/office/drawing/2014/main" id="{EEC043F3-50E0-BF03-7444-2EC14BD4730B}"/>
            </a:ext>
          </a:extLst>
        </cdr:cNvPr>
        <cdr:cNvSpPr/>
      </cdr:nvSpPr>
      <cdr:spPr>
        <a:xfrm xmlns:a="http://schemas.openxmlformats.org/drawingml/2006/main" rot="16200000">
          <a:off x="6597652" y="1799430"/>
          <a:ext cx="585788" cy="185740"/>
        </a:xfrm>
        <a:prstGeom xmlns:a="http://schemas.openxmlformats.org/drawingml/2006/main" prst="rect">
          <a:avLst/>
        </a:prstGeom>
        <a:solidFill xmlns:a="http://schemas.openxmlformats.org/drawingml/2006/main">
          <a:schemeClr val="bg1"/>
        </a:solidFill>
        <a:ln xmlns:a="http://schemas.openxmlformats.org/drawingml/2006/main" w="6350">
          <a:solidFill>
            <a:schemeClr val="accent2"/>
          </a:solid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r>
            <a:rPr lang="en-US" sz="1400" dirty="0">
              <a:solidFill>
                <a:schemeClr val="tx1"/>
              </a:solidFill>
              <a:latin typeface="Cambria Math" panose="02040503050406030204" pitchFamily="18" charset="0"/>
              <a:ea typeface="Cambria Math" panose="02040503050406030204" pitchFamily="18" charset="0"/>
            </a:rPr>
            <a:t>1226</a:t>
          </a:r>
        </a:p>
      </cdr:txBody>
    </cdr:sp>
  </cdr:relSizeAnchor>
  <cdr:relSizeAnchor xmlns:cdr="http://schemas.openxmlformats.org/drawingml/2006/chartDrawing">
    <cdr:from>
      <cdr:x>0.92709</cdr:x>
      <cdr:y>0.76346</cdr:y>
    </cdr:from>
    <cdr:to>
      <cdr:x>0.94757</cdr:x>
      <cdr:y>0.91131</cdr:y>
    </cdr:to>
    <cdr:sp macro="" textlink="">
      <cdr:nvSpPr>
        <cdr:cNvPr id="9" name="Rectangle 8">
          <a:extLst xmlns:a="http://schemas.openxmlformats.org/drawingml/2006/main">
            <a:ext uri="{FF2B5EF4-FFF2-40B4-BE49-F238E27FC236}">
              <a16:creationId xmlns:a16="http://schemas.microsoft.com/office/drawing/2014/main" id="{EEC043F3-50E0-BF03-7444-2EC14BD4730B}"/>
            </a:ext>
          </a:extLst>
        </cdr:cNvPr>
        <cdr:cNvSpPr/>
      </cdr:nvSpPr>
      <cdr:spPr>
        <a:xfrm xmlns:a="http://schemas.openxmlformats.org/drawingml/2006/main" rot="16200000">
          <a:off x="7456738" y="2376166"/>
          <a:ext cx="434340" cy="167647"/>
        </a:xfrm>
        <a:prstGeom xmlns:a="http://schemas.openxmlformats.org/drawingml/2006/main" prst="rect">
          <a:avLst/>
        </a:prstGeom>
        <a:solidFill xmlns:a="http://schemas.openxmlformats.org/drawingml/2006/main">
          <a:schemeClr val="bg1"/>
        </a:solidFill>
        <a:ln xmlns:a="http://schemas.openxmlformats.org/drawingml/2006/main" w="6350">
          <a:solidFill>
            <a:schemeClr val="accent2"/>
          </a:solid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r>
            <a:rPr lang="en-US" sz="1100" dirty="0">
              <a:solidFill>
                <a:schemeClr val="tx1"/>
              </a:solidFill>
              <a:latin typeface="Cambria Math" panose="02040503050406030204" pitchFamily="18" charset="0"/>
              <a:ea typeface="Cambria Math" panose="02040503050406030204" pitchFamily="18" charset="0"/>
            </a:rPr>
            <a:t>146</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1728"/>
          </a:xfrm>
          <a:prstGeom prst="rect">
            <a:avLst/>
          </a:prstGeom>
        </p:spPr>
        <p:txBody>
          <a:bodyPr vert="horz" lIns="94851" tIns="47425" rIns="94851" bIns="47425" rtlCol="0"/>
          <a:lstStyle>
            <a:lvl1pPr algn="r">
              <a:defRPr sz="1200"/>
            </a:lvl1pPr>
          </a:lstStyle>
          <a:p>
            <a:fld id="{532E3446-C668-0D46-A475-03A018C9F99C}" type="datetimeFigureOut">
              <a:rPr lang="en-US" smtClean="0"/>
              <a:t>7/12/2024</a:t>
            </a:fld>
            <a:endParaRPr lang="en-US"/>
          </a:p>
        </p:txBody>
      </p:sp>
      <p:sp>
        <p:nvSpPr>
          <p:cNvPr id="4" name="Footer Placeholder 3"/>
          <p:cNvSpPr>
            <a:spLocks noGrp="1"/>
          </p:cNvSpPr>
          <p:nvPr>
            <p:ph type="ftr" sz="quarter" idx="2"/>
          </p:nvPr>
        </p:nvSpPr>
        <p:spPr>
          <a:xfrm>
            <a:off x="0" y="9119475"/>
            <a:ext cx="3169920" cy="481727"/>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5"/>
            <a:ext cx="3169920" cy="481727"/>
          </a:xfrm>
          <a:prstGeom prst="rect">
            <a:avLst/>
          </a:prstGeom>
        </p:spPr>
        <p:txBody>
          <a:bodyPr vert="horz" lIns="94851" tIns="47425" rIns="94851" bIns="47425" rtlCol="0" anchor="b"/>
          <a:lstStyle>
            <a:lvl1pPr algn="r">
              <a:defRPr sz="1200"/>
            </a:lvl1pPr>
          </a:lstStyle>
          <a:p>
            <a:fld id="{D80FBF56-9358-E64E-A12C-E94F23D77DC8}" type="slidenum">
              <a:rPr lang="en-US" smtClean="0"/>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idx="1"/>
          </p:nvPr>
        </p:nvSpPr>
        <p:spPr>
          <a:xfrm>
            <a:off x="4143587" y="0"/>
            <a:ext cx="3169920" cy="481728"/>
          </a:xfrm>
          <a:prstGeom prst="rect">
            <a:avLst/>
          </a:prstGeom>
        </p:spPr>
        <p:txBody>
          <a:bodyPr vert="horz" lIns="94851" tIns="47425" rIns="94851" bIns="47425" rtlCol="0"/>
          <a:lstStyle>
            <a:lvl1pPr algn="r">
              <a:defRPr sz="1200"/>
            </a:lvl1pPr>
          </a:lstStyle>
          <a:p>
            <a:fld id="{6C5D2418-5498-496B-9B3E-912B9D6443B9}" type="datetimeFigureOut">
              <a:rPr lang="en-US" smtClean="0"/>
              <a:pPr/>
              <a:t>7/12/2024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4851" tIns="47425" rIns="94851" bIns="47425" rtlCol="0" anchor="ctr"/>
          <a:lstStyle/>
          <a:p>
            <a:endParaRPr lang="en-US"/>
          </a:p>
        </p:txBody>
      </p:sp>
      <p:sp>
        <p:nvSpPr>
          <p:cNvPr id="5" name="Notes Placeholder 4"/>
          <p:cNvSpPr>
            <a:spLocks noGrp="1"/>
          </p:cNvSpPr>
          <p:nvPr>
            <p:ph type="body" sz="quarter" idx="3"/>
          </p:nvPr>
        </p:nvSpPr>
        <p:spPr>
          <a:xfrm>
            <a:off x="731521" y="4620579"/>
            <a:ext cx="5852160" cy="3780472"/>
          </a:xfrm>
          <a:prstGeom prst="rect">
            <a:avLst/>
          </a:prstGeom>
        </p:spPr>
        <p:txBody>
          <a:bodyPr vert="horz" lIns="94851" tIns="47425" rIns="94851" bIns="474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7"/>
          </a:xfrm>
          <a:prstGeom prst="rect">
            <a:avLst/>
          </a:prstGeom>
        </p:spPr>
        <p:txBody>
          <a:bodyPr vert="horz" lIns="94851" tIns="47425" rIns="94851" bIns="47425"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7"/>
          </a:xfrm>
          <a:prstGeom prst="rect">
            <a:avLst/>
          </a:prstGeom>
        </p:spPr>
        <p:txBody>
          <a:bodyPr vert="horz" lIns="94851" tIns="47425" rIns="94851" bIns="47425"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2577725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The break time was considered during the general shift from 10:20 to 10:50 am</a:t>
            </a:r>
          </a:p>
          <a:p>
            <a:r>
              <a:rPr lang="en-US" dirty="0"/>
              <a:t>Compressors, WIDMA and Tube Washing machine are the major contributors in the energy consumption in SCP.</a:t>
            </a:r>
          </a:p>
          <a:p>
            <a:endParaRPr lang="en-US" dirty="0"/>
          </a:p>
          <a:p>
            <a:r>
              <a:rPr lang="en-US" dirty="0"/>
              <a:t>So the overall energy consumed in breaktime would amount to more than 1 MWh.</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0811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The break time was considered during the general shift from 10:20 to 10:50 am</a:t>
            </a:r>
          </a:p>
          <a:p>
            <a:r>
              <a:rPr lang="en-US" dirty="0"/>
              <a:t>Compressors, WIDMA and Tube Washing machine are the major contributors in the energy consumption in SCP.</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665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To get an idea of the variety of cylinders produced in SCP this is the data for a particular day.</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8644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latin typeface="Aptos" panose="020B0004020202020204" pitchFamily="34" charset="0"/>
                <a:cs typeface="Times New Roman" panose="02020603050405020304" pitchFamily="18" charset="0"/>
              </a:rPr>
              <a:t>Over 140 standard products can be produced in SCP  apart from the customized products. We are unable to monitor the energy of a particular product/ model because not all products undergo the same set of processes and multiple machines are connected to the same energy meter (which we might not even require).</a:t>
            </a:r>
          </a:p>
          <a:p>
            <a:endParaRPr lang="en-US" sz="1200" dirty="0">
              <a:latin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1200" dirty="0">
                <a:latin typeface="Aptos" panose="020B0004020202020204" pitchFamily="34" charset="0"/>
                <a:cs typeface="Times New Roman" panose="02020603050405020304" pitchFamily="18" charset="0"/>
              </a:rPr>
              <a:t>One of the energy meters (i.e. Energy Meter-5) ,that measures the energy consumption due to compressors in SCP is also connected to compressor in Finished Goods (Painting), so the energy consumption cannot entirely be attributed to the operations taking place in SCP.</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733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ptos" panose="020B0004020202020204" pitchFamily="34" charset="0"/>
                <a:cs typeface="Arial" panose="020B0604020202020204" pitchFamily="34" charset="0"/>
              </a:rPr>
              <a:t>Panel meters are economical solutions to record data and enable comprehensive monitoring.</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2832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1294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As of now we weren’t able to monitor many variables to come up with a machine learning model, but the amount of variables we can measure using IIOT would definitely help us in building a model with quite an accuracy.</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6358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We all know how important energy mapping is to give us insights on the energy usage. It helps us realize sustainability goals and minimize resource consumption.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706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GHG Emission or greenhouse gas emissions are divided into 3 categories. </a:t>
            </a:r>
            <a:r>
              <a:rPr lang="en-US" sz="1200" b="0" dirty="0">
                <a:solidFill>
                  <a:srgbClr val="000000"/>
                </a:solidFill>
                <a:effectLst/>
                <a:latin typeface="Aptos" panose="020B0004020202020204" pitchFamily="34" charset="0"/>
              </a:rPr>
              <a:t>Scope 1 has </a:t>
            </a:r>
            <a:r>
              <a:rPr lang="en-US" sz="1200" dirty="0">
                <a:solidFill>
                  <a:srgbClr val="000000"/>
                </a:solidFill>
                <a:effectLst/>
                <a:latin typeface="Aptos" panose="020B0004020202020204" pitchFamily="34" charset="0"/>
              </a:rPr>
              <a:t>3 categories</a:t>
            </a:r>
            <a:r>
              <a:rPr lang="en-US" sz="1200" b="0" dirty="0">
                <a:solidFill>
                  <a:srgbClr val="000000"/>
                </a:solidFill>
                <a:effectLst/>
                <a:latin typeface="Aptos" panose="020B0004020202020204" pitchFamily="34" charset="0"/>
              </a:rPr>
              <a:t>, Scope 2 has </a:t>
            </a:r>
            <a:r>
              <a:rPr lang="en-US" sz="1200" dirty="0">
                <a:solidFill>
                  <a:srgbClr val="000000"/>
                </a:solidFill>
                <a:effectLst/>
                <a:latin typeface="Aptos" panose="020B0004020202020204" pitchFamily="34" charset="0"/>
              </a:rPr>
              <a:t>1 category </a:t>
            </a:r>
            <a:r>
              <a:rPr lang="en-US" sz="1200" b="0" dirty="0">
                <a:solidFill>
                  <a:srgbClr val="000000"/>
                </a:solidFill>
                <a:effectLst/>
                <a:latin typeface="Aptos" panose="020B0004020202020204" pitchFamily="34" charset="0"/>
              </a:rPr>
              <a:t>and Scope 3 has </a:t>
            </a:r>
            <a:r>
              <a:rPr lang="en-US" sz="1200" dirty="0">
                <a:solidFill>
                  <a:srgbClr val="000000"/>
                </a:solidFill>
                <a:effectLst/>
                <a:latin typeface="Aptos" panose="020B0004020202020204" pitchFamily="34" charset="0"/>
              </a:rPr>
              <a:t>15 categories.</a:t>
            </a:r>
          </a:p>
          <a:p>
            <a:endParaRPr lang="en-US" sz="1200" dirty="0">
              <a:solidFill>
                <a:srgbClr val="000000"/>
              </a:solidFill>
              <a:effectLst/>
              <a:latin typeface="Aptos" panose="020B0004020202020204" pitchFamily="34" charset="0"/>
            </a:endParaRPr>
          </a:p>
          <a:p>
            <a:r>
              <a:rPr lang="en-US" sz="1200" dirty="0">
                <a:solidFill>
                  <a:srgbClr val="000000"/>
                </a:solidFill>
                <a:effectLst/>
                <a:latin typeface="Aptos" panose="020B0004020202020204" pitchFamily="34" charset="0"/>
              </a:rPr>
              <a:t>We created a 14 page long guide from a 116 page long standard protocol to facilitate the process of data collection.</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5763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Supplier specific, Hybrid, Spend based, average, lessor specific </a:t>
            </a:r>
          </a:p>
          <a:p>
            <a:endParaRPr lang="en-US" dirty="0"/>
          </a:p>
          <a:p>
            <a:r>
              <a:rPr lang="en-US" dirty="0"/>
              <a:t>This marks the end of part one of our project.</a:t>
            </a:r>
          </a:p>
        </p:txBody>
      </p:sp>
      <p:sp>
        <p:nvSpPr>
          <p:cNvPr id="4" name="Slide Number Placeholder 3"/>
          <p:cNvSpPr>
            <a:spLocks noGrp="1"/>
          </p:cNvSpPr>
          <p:nvPr>
            <p:ph type="sldNum" sz="quarter" idx="5"/>
          </p:nvPr>
        </p:nvSpPr>
        <p:spPr/>
        <p:txBody>
          <a:bodyPr/>
          <a:lstStyle/>
          <a:p>
            <a:fld id="{DBDA5EBE-E194-4A8A-BBBE-6B90DE9885F5}" type="slidenum">
              <a:rPr lang="en-US" smtClean="0"/>
              <a:pPr/>
              <a:t>4</a:t>
            </a:fld>
            <a:endParaRPr lang="en-US"/>
          </a:p>
        </p:txBody>
      </p:sp>
    </p:spTree>
    <p:extLst>
      <p:ext uri="{BB962C8B-B14F-4D97-AF65-F5344CB8AC3E}">
        <p14:creationId xmlns:p14="http://schemas.microsoft.com/office/powerpoint/2010/main" val="282642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table you can see both PRP and UTILITY have highest number of energy meters i.e. 12</a:t>
            </a:r>
          </a:p>
          <a:p>
            <a:endParaRPr lang="en-US" dirty="0"/>
          </a:p>
          <a:p>
            <a:r>
              <a:rPr lang="en-US" dirty="0"/>
              <a:t>All the energy meters record the monthly energy consumption readings.</a:t>
            </a:r>
          </a:p>
        </p:txBody>
      </p:sp>
      <p:sp>
        <p:nvSpPr>
          <p:cNvPr id="4" name="Slide Number Placeholder 3"/>
          <p:cNvSpPr>
            <a:spLocks noGrp="1"/>
          </p:cNvSpPr>
          <p:nvPr>
            <p:ph type="sldNum" sz="quarter" idx="5"/>
          </p:nvPr>
        </p:nvSpPr>
        <p:spPr/>
        <p:txBody>
          <a:bodyPr/>
          <a:lstStyle/>
          <a:p>
            <a:fld id="{DBDA5EBE-E194-4A8A-BBBE-6B90DE9885F5}" type="slidenum">
              <a:rPr lang="en-US" smtClean="0"/>
              <a:pPr/>
              <a:t>6</a:t>
            </a:fld>
            <a:endParaRPr lang="en-US"/>
          </a:p>
        </p:txBody>
      </p:sp>
    </p:spTree>
    <p:extLst>
      <p:ext uri="{BB962C8B-B14F-4D97-AF65-F5344CB8AC3E}">
        <p14:creationId xmlns:p14="http://schemas.microsoft.com/office/powerpoint/2010/main" val="3797384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brings us to the case study of SCP which as mentioned previously is one of places with maximum energy consumption.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877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713" y="798513"/>
            <a:ext cx="7107238" cy="3998912"/>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04AA71-C613-6B42-8773-688627DE3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15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DA5EBE-E194-4A8A-BBBE-6B90DE9885F5}" type="slidenum">
              <a:rPr lang="en-US" smtClean="0"/>
              <a:pPr/>
              <a:t>10</a:t>
            </a:fld>
            <a:endParaRPr lang="en-US"/>
          </a:p>
        </p:txBody>
      </p:sp>
    </p:spTree>
    <p:extLst>
      <p:ext uri="{BB962C8B-B14F-4D97-AF65-F5344CB8AC3E}">
        <p14:creationId xmlns:p14="http://schemas.microsoft.com/office/powerpoint/2010/main" val="33019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we see a significant consumption of energy on Sunday is because of hydraulic filtration using Line-2 Power Pack and Battery Operated Pallet Trucks being charged. </a:t>
            </a:r>
          </a:p>
          <a:p>
            <a:endParaRPr lang="en-US" dirty="0"/>
          </a:p>
          <a:p>
            <a:r>
              <a:rPr lang="en-US" dirty="0"/>
              <a:t>Oil filtration is an indispensable step to reduce the consumption of oil</a:t>
            </a:r>
            <a:br>
              <a:rPr lang="en-US" dirty="0"/>
            </a:br>
            <a:br>
              <a:rPr lang="en-US" dirty="0"/>
            </a:br>
            <a:r>
              <a:rPr lang="en-US" dirty="0"/>
              <a:t>Air compressors are a part of Utility. </a:t>
            </a:r>
            <a:r>
              <a:rPr lang="en-US" sz="1200" dirty="0">
                <a:solidFill>
                  <a:schemeClr val="tx1"/>
                </a:solidFill>
                <a:latin typeface="Aptos" panose="020B0004020202020204" pitchFamily="34" charset="0"/>
              </a:rPr>
              <a:t>The air compressors are cumulatively used for all the processes in the plant. Thus, explaining the energy consumption data for Sunday (30</a:t>
            </a:r>
            <a:r>
              <a:rPr lang="en-US" sz="1200" baseline="30000" dirty="0">
                <a:solidFill>
                  <a:schemeClr val="tx1"/>
                </a:solidFill>
                <a:latin typeface="Aptos" panose="020B0004020202020204" pitchFamily="34" charset="0"/>
              </a:rPr>
              <a:t>th</a:t>
            </a:r>
            <a:r>
              <a:rPr lang="en-US" sz="1200" dirty="0">
                <a:solidFill>
                  <a:schemeClr val="tx1"/>
                </a:solidFill>
                <a:latin typeface="Aptos" panose="020B0004020202020204" pitchFamily="34" charset="0"/>
              </a:rPr>
              <a:t> June). </a:t>
            </a:r>
            <a:endParaRPr lang="en-US" dirty="0"/>
          </a:p>
        </p:txBody>
      </p:sp>
      <p:sp>
        <p:nvSpPr>
          <p:cNvPr id="4" name="Slide Number Placeholder 3"/>
          <p:cNvSpPr>
            <a:spLocks noGrp="1"/>
          </p:cNvSpPr>
          <p:nvPr>
            <p:ph type="sldNum" sz="quarter" idx="5"/>
          </p:nvPr>
        </p:nvSpPr>
        <p:spPr/>
        <p:txBody>
          <a:bodyPr/>
          <a:lstStyle/>
          <a:p>
            <a:fld id="{DBDA5EBE-E194-4A8A-BBBE-6B90DE9885F5}" type="slidenum">
              <a:rPr lang="en-US" smtClean="0"/>
              <a:pPr/>
              <a:t>11</a:t>
            </a:fld>
            <a:endParaRPr lang="en-US"/>
          </a:p>
        </p:txBody>
      </p:sp>
    </p:spTree>
    <p:extLst>
      <p:ext uri="{BB962C8B-B14F-4D97-AF65-F5344CB8AC3E}">
        <p14:creationId xmlns:p14="http://schemas.microsoft.com/office/powerpoint/2010/main" val="2584847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4468" y="1709011"/>
            <a:ext cx="2189805" cy="1752170"/>
          </a:xfrm>
          <a:prstGeom prst="rect">
            <a:avLst/>
          </a:prstGeom>
        </p:spPr>
      </p:pic>
      <p:sp>
        <p:nvSpPr>
          <p:cNvPr id="2"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Breaker_with people or other images">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31" name="Picture Placeholder 9"/>
          <p:cNvSpPr>
            <a:spLocks noGrp="1"/>
          </p:cNvSpPr>
          <p:nvPr>
            <p:ph type="pic" sz="quarter" idx="14" hasCustomPrompt="1"/>
          </p:nvPr>
        </p:nvSpPr>
        <p:spPr>
          <a:xfrm>
            <a:off x="4648903"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67457" y="3844395"/>
            <a:ext cx="1314000" cy="1103406"/>
          </a:xfrm>
          <a:prstGeom prst="rect">
            <a:avLst/>
          </a:prstGeom>
        </p:spPr>
      </p:pic>
      <p:sp>
        <p:nvSpPr>
          <p:cNvPr id="24"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27" name="Picture Placeholder 9"/>
          <p:cNvSpPr>
            <a:spLocks noGrp="1"/>
          </p:cNvSpPr>
          <p:nvPr>
            <p:ph type="pic" sz="quarter" idx="15" hasCustomPrompt="1"/>
          </p:nvPr>
        </p:nvSpPr>
        <p:spPr>
          <a:xfrm>
            <a:off x="7062729"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29" name="Picture Placeholder 9"/>
          <p:cNvSpPr>
            <a:spLocks noGrp="1"/>
          </p:cNvSpPr>
          <p:nvPr>
            <p:ph type="pic" sz="quarter" idx="16" hasCustomPrompt="1"/>
          </p:nvPr>
        </p:nvSpPr>
        <p:spPr>
          <a:xfrm>
            <a:off x="6258121"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30" name="Picture Placeholder 9"/>
          <p:cNvSpPr>
            <a:spLocks noGrp="1"/>
          </p:cNvSpPr>
          <p:nvPr>
            <p:ph type="pic" sz="quarter" idx="17" hasCustomPrompt="1"/>
          </p:nvPr>
        </p:nvSpPr>
        <p:spPr>
          <a:xfrm>
            <a:off x="5453512"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17" name="Title 1">
            <a:extLst>
              <a:ext uri="{FF2B5EF4-FFF2-40B4-BE49-F238E27FC236}">
                <a16:creationId xmlns:a16="http://schemas.microsoft.com/office/drawing/2014/main" id="{53BCAE27-A192-45DC-A959-116DB2B14D44}"/>
              </a:ext>
            </a:extLst>
          </p:cNvPr>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Tree>
    <p:extLst>
      <p:ext uri="{BB962C8B-B14F-4D97-AF65-F5344CB8AC3E}">
        <p14:creationId xmlns:p14="http://schemas.microsoft.com/office/powerpoint/2010/main" val="2356553129"/>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275771" y="1295399"/>
            <a:ext cx="860153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75771" y="1674584"/>
            <a:ext cx="8601530" cy="3085101"/>
          </a:xfrm>
        </p:spPr>
        <p:txBody>
          <a:bodyPr/>
          <a:lstStyle>
            <a:lvl1pPr marL="171450" indent="-171450" algn="l" defTabSz="1828800" rtl="0" eaLnBrk="1" latinLnBrk="0" hangingPunct="1">
              <a:lnSpc>
                <a:spcPct val="100000"/>
              </a:lnSpc>
              <a:spcBef>
                <a:spcPts val="600"/>
              </a:spcBef>
              <a:buFont typeface="Arial" panose="020B0604020202020204" pitchFamily="34" charset="0"/>
              <a:buChar char="•"/>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1" name="Rectangle 30"/>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2"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5" name="Group 24"/>
          <p:cNvGrpSpPr/>
          <p:nvPr userDrawn="1"/>
        </p:nvGrpSpPr>
        <p:grpSpPr>
          <a:xfrm>
            <a:off x="71948" y="4978614"/>
            <a:ext cx="503788" cy="94721"/>
            <a:chOff x="6014087" y="4646472"/>
            <a:chExt cx="503788" cy="94721"/>
          </a:xfrm>
        </p:grpSpPr>
        <p:sp>
          <p:nvSpPr>
            <p:cNvPr id="26" name="Oval 25"/>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7" name="Oval 26"/>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27"/>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8"/>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29"/>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ubrik 1">
            <a:extLst>
              <a:ext uri="{FF2B5EF4-FFF2-40B4-BE49-F238E27FC236}">
                <a16:creationId xmlns:a16="http://schemas.microsoft.com/office/drawing/2014/main" id="{CA193BD1-0FE7-4E87-B7B4-3D8CB4DFF35D}"/>
              </a:ext>
            </a:extLst>
          </p:cNvPr>
          <p:cNvSpPr>
            <a:spLocks noGrp="1"/>
          </p:cNvSpPr>
          <p:nvPr>
            <p:ph type="title"/>
          </p:nvPr>
        </p:nvSpPr>
        <p:spPr/>
        <p:txBody>
          <a:bodyPr/>
          <a:lstStyle/>
          <a:p>
            <a:r>
              <a:rPr lang="sv-SE"/>
              <a:t>Klicka här för att ändra mall för rubrikformat</a:t>
            </a:r>
            <a:endParaRPr lang="en-US"/>
          </a:p>
        </p:txBody>
      </p:sp>
    </p:spTree>
    <p:extLst>
      <p:ext uri="{BB962C8B-B14F-4D97-AF65-F5344CB8AC3E}">
        <p14:creationId xmlns:p14="http://schemas.microsoft.com/office/powerpoint/2010/main" val="342419753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guide id="3" pos="55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1"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5" name="Rectangle 24"/>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5"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34"/>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35"/>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36"/>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96338804"/>
      </p:ext>
    </p:extLst>
  </p:cSld>
  <p:clrMapOvr>
    <a:masterClrMapping/>
  </p:clrMapOvr>
  <p:extLst>
    <p:ext uri="{DCECCB84-F9BA-43D5-87BE-67443E8EF086}">
      <p15:sldGuideLst xmlns:p15="http://schemas.microsoft.com/office/powerpoint/2012/main">
        <p15:guide id="1" orient="horz" pos="161" userDrawn="1">
          <p15:clr>
            <a:srgbClr val="FBAE40"/>
          </p15:clr>
        </p15:guide>
        <p15:guide id="2" pos="164" userDrawn="1">
          <p15:clr>
            <a:srgbClr val="FBAE40"/>
          </p15:clr>
        </p15:guide>
        <p15:guide id="3" orient="horz" pos="3078" userDrawn="1">
          <p15:clr>
            <a:srgbClr val="FBAE40"/>
          </p15:clr>
        </p15:guide>
        <p15:guide id="4" pos="559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ckground image Slide">
    <p:spTree>
      <p:nvGrpSpPr>
        <p:cNvPr id="1" name=""/>
        <p:cNvGrpSpPr/>
        <p:nvPr/>
      </p:nvGrpSpPr>
      <p:grpSpPr>
        <a:xfrm>
          <a:off x="0" y="0"/>
          <a:ext cx="0" cy="0"/>
          <a:chOff x="0" y="0"/>
          <a:chExt cx="0" cy="0"/>
        </a:xfrm>
      </p:grpSpPr>
      <p:sp>
        <p:nvSpPr>
          <p:cNvPr id="17"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Rectangle 23"/>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3"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Box 33"/>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5"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3" name="Group 22"/>
          <p:cNvGrpSpPr/>
          <p:nvPr userDrawn="1"/>
        </p:nvGrpSpPr>
        <p:grpSpPr>
          <a:xfrm>
            <a:off x="71948" y="4978614"/>
            <a:ext cx="503788" cy="94721"/>
            <a:chOff x="6014087" y="4646472"/>
            <a:chExt cx="503788" cy="94721"/>
          </a:xfrm>
        </p:grpSpPr>
        <p:sp>
          <p:nvSpPr>
            <p:cNvPr id="27" name="Oval 26"/>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8"/>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29"/>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7" name="Title 1"/>
          <p:cNvSpPr>
            <a:spLocks noGrp="1"/>
          </p:cNvSpPr>
          <p:nvPr userDrawn="1">
            <p:ph type="ctrTitle" hasCustomPrompt="1"/>
          </p:nvPr>
        </p:nvSpPr>
        <p:spPr>
          <a:xfrm>
            <a:off x="268514" y="1765300"/>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Tree>
    <p:extLst>
      <p:ext uri="{BB962C8B-B14F-4D97-AF65-F5344CB8AC3E}">
        <p14:creationId xmlns:p14="http://schemas.microsoft.com/office/powerpoint/2010/main" val="2370844782"/>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ontent with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5" name="Text Placeholder 2"/>
          <p:cNvSpPr>
            <a:spLocks noGrp="1"/>
          </p:cNvSpPr>
          <p:nvPr userDrawn="1">
            <p:ph type="body" sz="quarter" idx="11" hasCustomPrompt="1"/>
          </p:nvPr>
        </p:nvSpPr>
        <p:spPr>
          <a:xfrm>
            <a:off x="27758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7" name="Text Placeholder 2"/>
          <p:cNvSpPr>
            <a:spLocks noGrp="1"/>
          </p:cNvSpPr>
          <p:nvPr>
            <p:ph type="body" sz="quarter" idx="13" hasCustomPrompt="1"/>
          </p:nvPr>
        </p:nvSpPr>
        <p:spPr>
          <a:xfrm>
            <a:off x="3225857"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7" name="Oval 26"/>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9424473"/>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Square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53834" cy="4406900"/>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3" name="Text Placeholder 2"/>
          <p:cNvSpPr>
            <a:spLocks noGrp="1"/>
          </p:cNvSpPr>
          <p:nvPr userDrawn="1">
            <p:ph type="body" sz="quarter" idx="10" hasCustomPrompt="1"/>
          </p:nvPr>
        </p:nvSpPr>
        <p:spPr>
          <a:xfrm>
            <a:off x="277584"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7584"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7" name="Title 1"/>
          <p:cNvSpPr>
            <a:spLocks noGrp="1"/>
          </p:cNvSpPr>
          <p:nvPr userDrawn="1">
            <p:ph type="ctrTitle" hasCustomPrompt="1"/>
          </p:nvPr>
        </p:nvSpPr>
        <p:spPr>
          <a:xfrm>
            <a:off x="277583" y="254000"/>
            <a:ext cx="4198723"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8" name="Rectangle 37"/>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9"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8"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TextBox 48"/>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1" name="Group 30"/>
          <p:cNvGrpSpPr/>
          <p:nvPr userDrawn="1"/>
        </p:nvGrpSpPr>
        <p:grpSpPr>
          <a:xfrm>
            <a:off x="71948" y="4978614"/>
            <a:ext cx="503788" cy="94721"/>
            <a:chOff x="6014087" y="4646472"/>
            <a:chExt cx="503788" cy="94721"/>
          </a:xfrm>
        </p:grpSpPr>
        <p:sp>
          <p:nvSpPr>
            <p:cNvPr id="32" name="Oval 31"/>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3" name="Oval 32"/>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34"/>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35"/>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8266619"/>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ircular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userDrawn="1">
            <p:ph type="body" sz="quarter" idx="10" hasCustomPrompt="1"/>
          </p:nvPr>
        </p:nvSpPr>
        <p:spPr>
          <a:xfrm>
            <a:off x="27577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577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577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19" name="Title 1"/>
          <p:cNvSpPr>
            <a:spLocks noGrp="1"/>
          </p:cNvSpPr>
          <p:nvPr>
            <p:ph type="ctrTitle" hasCustomPrompt="1"/>
          </p:nvPr>
        </p:nvSpPr>
        <p:spPr>
          <a:xfrm>
            <a:off x="277584" y="254000"/>
            <a:ext cx="5151666"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8" name="Oval 27"/>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2" name="Oval 31"/>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34"/>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01013097"/>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Multiple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userDrawn="1">
            <p:ph type="body" sz="quarter" idx="11" hasCustomPrompt="1"/>
          </p:nvPr>
        </p:nvSpPr>
        <p:spPr>
          <a:xfrm>
            <a:off x="27758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77584"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42487" y="3896489"/>
            <a:ext cx="2051148"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42487" y="4211108"/>
            <a:ext cx="2051148"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25" name="Picture Placeholder 9"/>
          <p:cNvSpPr>
            <a:spLocks noGrp="1"/>
          </p:cNvSpPr>
          <p:nvPr>
            <p:ph type="pic" sz="quarter" idx="24" hasCustomPrompt="1"/>
          </p:nvPr>
        </p:nvSpPr>
        <p:spPr>
          <a:xfrm>
            <a:off x="277584"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43" name="Rectangle 42"/>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3"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Box 53"/>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5"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42"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userDrawn="1"/>
        </p:nvGrpSpPr>
        <p:grpSpPr>
          <a:xfrm>
            <a:off x="71948" y="4978614"/>
            <a:ext cx="503788" cy="94721"/>
            <a:chOff x="6014087" y="4646472"/>
            <a:chExt cx="503788" cy="94721"/>
          </a:xfrm>
        </p:grpSpPr>
        <p:sp>
          <p:nvSpPr>
            <p:cNvPr id="48" name="Oval 47"/>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9" name="Oval 48"/>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49"/>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50"/>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02329290"/>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Bullet points an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77584"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3" name="Picture Placeholder 9"/>
          <p:cNvSpPr>
            <a:spLocks noGrp="1"/>
          </p:cNvSpPr>
          <p:nvPr>
            <p:ph type="pic" sz="quarter" idx="27" hasCustomPrompt="1"/>
          </p:nvPr>
        </p:nvSpPr>
        <p:spPr>
          <a:xfrm>
            <a:off x="5562599" y="254000"/>
            <a:ext cx="3583799" cy="4572000"/>
          </a:xfrm>
          <a:prstGeom prst="rect">
            <a:avLst/>
          </a:prstGeom>
        </p:spPr>
        <p:txBody>
          <a:bodyPr>
            <a:noAutofit/>
          </a:bodyPr>
          <a:lstStyle>
            <a:lvl1pPr marL="0" indent="0" algn="ctr">
              <a:buFontTx/>
              <a:buNone/>
              <a:defRPr sz="14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image</a:t>
            </a:r>
          </a:p>
        </p:txBody>
      </p:sp>
      <p:sp>
        <p:nvSpPr>
          <p:cNvPr id="3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1" name="Group 40"/>
          <p:cNvGrpSpPr/>
          <p:nvPr userDrawn="1"/>
        </p:nvGrpSpPr>
        <p:grpSpPr>
          <a:xfrm>
            <a:off x="71948" y="4978614"/>
            <a:ext cx="503788" cy="94721"/>
            <a:chOff x="6014087" y="4646472"/>
            <a:chExt cx="503788" cy="94721"/>
          </a:xfrm>
        </p:grpSpPr>
        <p:sp>
          <p:nvSpPr>
            <p:cNvPr id="42" name="Oval 41"/>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53"/>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54"/>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55"/>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7661203"/>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17287" y="154716"/>
            <a:ext cx="4808884" cy="480888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Title 1"/>
          <p:cNvSpPr>
            <a:spLocks noGrp="1"/>
          </p:cNvSpPr>
          <p:nvPr userDrawn="1">
            <p:ph type="ctrTitle" hasCustomPrompt="1"/>
          </p:nvPr>
        </p:nvSpPr>
        <p:spPr>
          <a:xfrm>
            <a:off x="275769"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Add a quote</a:t>
            </a:r>
            <a:br>
              <a:rPr lang="en-US" dirty="0"/>
            </a:br>
            <a:r>
              <a:rPr lang="en-US" dirty="0"/>
              <a:t>below</a:t>
            </a:r>
          </a:p>
        </p:txBody>
      </p:sp>
      <p:sp>
        <p:nvSpPr>
          <p:cNvPr id="48" name="Text Placeholder 2"/>
          <p:cNvSpPr>
            <a:spLocks noGrp="1"/>
          </p:cNvSpPr>
          <p:nvPr>
            <p:ph type="body" sz="quarter" idx="10" hasCustomPrompt="1"/>
          </p:nvPr>
        </p:nvSpPr>
        <p:spPr>
          <a:xfrm>
            <a:off x="27576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7576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23" name="Rectangle 22"/>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4"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7247311"/>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Arial" panose="020B0604020202020204" pitchFamily="34" charset="0"/>
                <a:cs typeface="Arial" panose="020B0604020202020204" pitchFamily="34" charset="0"/>
              </a:defRPr>
            </a:lvl1pPr>
          </a:lstStyle>
          <a:p>
            <a:r>
              <a:rPr lang="en-US" dirty="0"/>
              <a:t>Click to add Presenter’s image</a:t>
            </a:r>
            <a:endParaRPr lang="en-IN" dirty="0"/>
          </a:p>
        </p:txBody>
      </p:sp>
      <p:pic>
        <p:nvPicPr>
          <p:cNvPr id="14" name="Picture 1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4468" y="1709011"/>
            <a:ext cx="2189805" cy="1752170"/>
          </a:xfrm>
          <a:prstGeom prst="rect">
            <a:avLst/>
          </a:prstGeom>
        </p:spPr>
      </p:pic>
      <p:cxnSp>
        <p:nvCxnSpPr>
          <p:cNvPr id="39" name="Straight Connector 3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7584"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77584"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68070" cy="3392488"/>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table</a:t>
            </a:r>
          </a:p>
        </p:txBody>
      </p:sp>
      <p:sp>
        <p:nvSpPr>
          <p:cNvPr id="25" name="Rectangle 24"/>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390985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a:t>
            </a:r>
            <a:r>
              <a:rPr lang="en-US" dirty="0" err="1"/>
              <a:t>maximus</a:t>
            </a:r>
            <a:r>
              <a:rPr lang="en-US" dirty="0"/>
              <a:t>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7" name="Chart Placeholder 2"/>
          <p:cNvSpPr>
            <a:spLocks noGrp="1"/>
          </p:cNvSpPr>
          <p:nvPr>
            <p:ph type="chart" sz="quarter" idx="14" hasCustomPrompt="1"/>
          </p:nvPr>
        </p:nvSpPr>
        <p:spPr>
          <a:xfrm>
            <a:off x="4035425" y="1295400"/>
            <a:ext cx="486807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sp>
        <p:nvSpPr>
          <p:cNvPr id="13"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Rectangle 25"/>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7"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5" name="Oval 24"/>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29"/>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68754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49022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10pt or 8pt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59145" cy="3933825"/>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Infographics/SmartArt</a:t>
            </a:r>
          </a:p>
        </p:txBody>
      </p:sp>
      <p:sp>
        <p:nvSpPr>
          <p:cNvPr id="25" name="Rectangle 24"/>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8" name="Oval 27"/>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29"/>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1163159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8130" y="254000"/>
            <a:ext cx="5245100" cy="5207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Map</a:t>
            </a:r>
          </a:p>
        </p:txBody>
      </p:sp>
      <p:sp>
        <p:nvSpPr>
          <p:cNvPr id="15" name="Text Placeholder 2"/>
          <p:cNvSpPr>
            <a:spLocks noGrp="1"/>
          </p:cNvSpPr>
          <p:nvPr userDrawn="1">
            <p:ph type="body" sz="quarter" idx="11" hasCustomPrompt="1"/>
          </p:nvPr>
        </p:nvSpPr>
        <p:spPr>
          <a:xfrm>
            <a:off x="287198"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12pt.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7813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06559"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287198"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287198"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287198"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35004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35004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35004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287198"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60" name="Rectangle 59"/>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1"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TextBox 69"/>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7" name="Group 56"/>
          <p:cNvGrpSpPr/>
          <p:nvPr userDrawn="1"/>
        </p:nvGrpSpPr>
        <p:grpSpPr>
          <a:xfrm>
            <a:off x="71948" y="4978614"/>
            <a:ext cx="503788" cy="94721"/>
            <a:chOff x="6014087" y="4646472"/>
            <a:chExt cx="503788" cy="94721"/>
          </a:xfrm>
        </p:grpSpPr>
        <p:sp>
          <p:nvSpPr>
            <p:cNvPr id="58" name="Oval 57"/>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9" name="Oval 58"/>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64"/>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2969594"/>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283027" y="809262"/>
            <a:ext cx="8601262"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83026" y="254000"/>
            <a:ext cx="5245100" cy="533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Simple time plan</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17"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0" name="Rectangle 29"/>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1"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3" name="Group 32"/>
          <p:cNvGrpSpPr/>
          <p:nvPr userDrawn="1"/>
        </p:nvGrpSpPr>
        <p:grpSpPr>
          <a:xfrm>
            <a:off x="71948" y="4978614"/>
            <a:ext cx="503788" cy="94721"/>
            <a:chOff x="6014087" y="4646472"/>
            <a:chExt cx="503788" cy="94721"/>
          </a:xfrm>
        </p:grpSpPr>
        <p:sp>
          <p:nvSpPr>
            <p:cNvPr id="34" name="Oval 33"/>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5" name="Oval 34"/>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35"/>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36"/>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38"/>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6596948"/>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525295"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63070" y="254000"/>
            <a:ext cx="5300482" cy="90302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Timeline/Roadmap with text</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1</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2</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3</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2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9" name="Rectangle 38"/>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0"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4"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TextBox 61"/>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3"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2" name="Group 41"/>
          <p:cNvGrpSpPr/>
          <p:nvPr userDrawn="1"/>
        </p:nvGrpSpPr>
        <p:grpSpPr>
          <a:xfrm>
            <a:off x="71948" y="4978614"/>
            <a:ext cx="503788" cy="94721"/>
            <a:chOff x="6014087" y="4646472"/>
            <a:chExt cx="503788" cy="94721"/>
          </a:xfrm>
        </p:grpSpPr>
        <p:sp>
          <p:nvSpPr>
            <p:cNvPr id="44" name="Oval 43"/>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5" name="Oval 44"/>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45"/>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52"/>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603075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with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89255"/>
          </a:xfrm>
          <a:solidFill>
            <a:schemeClr val="accent1"/>
          </a:solidFill>
        </p:spPr>
        <p:txBody>
          <a:bodyPr/>
          <a:lstStyle>
            <a:lvl1pPr marL="0" indent="0">
              <a:buNone/>
              <a:defRPr>
                <a:solidFill>
                  <a:schemeClr val="accent1"/>
                </a:solidFill>
                <a:latin typeface="Arial" panose="020B0604020202020204" pitchFamily="34" charset="0"/>
                <a:cs typeface="Arial" panose="020B0604020202020204" pitchFamily="34" charset="0"/>
              </a:defRPr>
            </a:lvl1pPr>
          </a:lstStyle>
          <a:p>
            <a:pPr lvl="0"/>
            <a:endParaRPr lang="en-US" dirty="0"/>
          </a:p>
        </p:txBody>
      </p:sp>
      <p:sp>
        <p:nvSpPr>
          <p:cNvPr id="47" name="Title 1"/>
          <p:cNvSpPr>
            <a:spLocks noGrp="1"/>
          </p:cNvSpPr>
          <p:nvPr userDrawn="1">
            <p:ph type="ctrTitle" hasCustomPrompt="1"/>
          </p:nvPr>
        </p:nvSpPr>
        <p:spPr>
          <a:xfrm>
            <a:off x="271416" y="254000"/>
            <a:ext cx="3835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2605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60214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71416"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60214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2605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60214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60214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2605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60214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60214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baseline="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Benefits Delivered</a:t>
            </a: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Clr>
                <a:schemeClr val="bg1"/>
              </a:buClr>
              <a:buFont typeface="Arial" panose="020B0604020202020204" pitchFamily="34" charset="0"/>
              <a:buChar char="•"/>
              <a:defRPr lang="en-US" sz="700" b="0"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atin typeface="Arial" panose="020B0604020202020204" pitchFamily="34" charset="0"/>
                <a:cs typeface="Arial" panose="020B0604020202020204" pitchFamily="34" charset="0"/>
              </a:defRPr>
            </a:lvl1pPr>
          </a:lstStyle>
          <a:p>
            <a:r>
              <a:rPr lang="en-US" dirty="0"/>
              <a:t>View video</a:t>
            </a:r>
          </a:p>
        </p:txBody>
      </p:sp>
      <p:sp>
        <p:nvSpPr>
          <p:cNvPr id="31"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5" name="Group 44"/>
          <p:cNvGrpSpPr/>
          <p:nvPr userDrawn="1"/>
        </p:nvGrpSpPr>
        <p:grpSpPr>
          <a:xfrm>
            <a:off x="71948" y="4978614"/>
            <a:ext cx="503788" cy="94721"/>
            <a:chOff x="6014087" y="4646472"/>
            <a:chExt cx="503788" cy="94721"/>
          </a:xfrm>
        </p:grpSpPr>
        <p:sp>
          <p:nvSpPr>
            <p:cNvPr id="46" name="Oval 45"/>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53"/>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54"/>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55"/>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530177"/>
      </p:ext>
    </p:extLst>
  </p:cSld>
  <p:clrMapOvr>
    <a:masterClrMapping/>
  </p:clrMapOvr>
  <p:extLst>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1416" y="254000"/>
            <a:ext cx="5245100" cy="5588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Team structure</a:t>
            </a:r>
          </a:p>
        </p:txBody>
      </p:sp>
      <p:sp>
        <p:nvSpPr>
          <p:cNvPr id="21" name="Picture Placeholder 9"/>
          <p:cNvSpPr>
            <a:spLocks noGrp="1"/>
          </p:cNvSpPr>
          <p:nvPr>
            <p:ph type="pic" sz="quarter" idx="13" hasCustomPrompt="1"/>
          </p:nvPr>
        </p:nvSpPr>
        <p:spPr>
          <a:xfrm>
            <a:off x="38232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0" name="Pladsholder til tekst 62"/>
          <p:cNvSpPr>
            <a:spLocks noGrp="1"/>
          </p:cNvSpPr>
          <p:nvPr>
            <p:ph type="body" sz="quarter" idx="30" hasCustomPrompt="1"/>
          </p:nvPr>
        </p:nvSpPr>
        <p:spPr>
          <a:xfrm>
            <a:off x="38232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3" name="Picture Placeholder 9"/>
          <p:cNvSpPr>
            <a:spLocks noGrp="1"/>
          </p:cNvSpPr>
          <p:nvPr>
            <p:ph type="pic" sz="quarter" idx="33" hasCustomPrompt="1"/>
          </p:nvPr>
        </p:nvSpPr>
        <p:spPr>
          <a:xfrm>
            <a:off x="260549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4" name="Pladsholder til tekst 62"/>
          <p:cNvSpPr>
            <a:spLocks noGrp="1"/>
          </p:cNvSpPr>
          <p:nvPr>
            <p:ph type="body" sz="quarter" idx="34" hasCustomPrompt="1"/>
          </p:nvPr>
        </p:nvSpPr>
        <p:spPr>
          <a:xfrm>
            <a:off x="260549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7" name="Picture Placeholder 9"/>
          <p:cNvSpPr>
            <a:spLocks noGrp="1"/>
          </p:cNvSpPr>
          <p:nvPr>
            <p:ph type="pic" sz="quarter" idx="37" hasCustomPrompt="1"/>
          </p:nvPr>
        </p:nvSpPr>
        <p:spPr>
          <a:xfrm>
            <a:off x="482866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8" name="Pladsholder til tekst 62"/>
          <p:cNvSpPr>
            <a:spLocks noGrp="1"/>
          </p:cNvSpPr>
          <p:nvPr>
            <p:ph type="body" sz="quarter" idx="38" hasCustomPrompt="1"/>
          </p:nvPr>
        </p:nvSpPr>
        <p:spPr>
          <a:xfrm>
            <a:off x="482866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1" name="Picture Placeholder 9"/>
          <p:cNvSpPr>
            <a:spLocks noGrp="1"/>
          </p:cNvSpPr>
          <p:nvPr>
            <p:ph type="pic" sz="quarter" idx="41" hasCustomPrompt="1"/>
          </p:nvPr>
        </p:nvSpPr>
        <p:spPr>
          <a:xfrm>
            <a:off x="705183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42" name="Pladsholder til tekst 62"/>
          <p:cNvSpPr>
            <a:spLocks noGrp="1"/>
          </p:cNvSpPr>
          <p:nvPr>
            <p:ph type="body" sz="quarter" idx="42" hasCustomPrompt="1"/>
          </p:nvPr>
        </p:nvSpPr>
        <p:spPr>
          <a:xfrm>
            <a:off x="705183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2" name="Picture Placeholder 9"/>
          <p:cNvSpPr>
            <a:spLocks noGrp="1"/>
          </p:cNvSpPr>
          <p:nvPr>
            <p:ph type="pic" sz="quarter" idx="45" hasCustomPrompt="1"/>
          </p:nvPr>
        </p:nvSpPr>
        <p:spPr>
          <a:xfrm>
            <a:off x="38232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3" name="Pladsholder til tekst 62"/>
          <p:cNvSpPr>
            <a:spLocks noGrp="1"/>
          </p:cNvSpPr>
          <p:nvPr>
            <p:ph type="body" sz="quarter" idx="46" hasCustomPrompt="1"/>
          </p:nvPr>
        </p:nvSpPr>
        <p:spPr>
          <a:xfrm>
            <a:off x="38232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6" name="Picture Placeholder 9"/>
          <p:cNvSpPr>
            <a:spLocks noGrp="1"/>
          </p:cNvSpPr>
          <p:nvPr>
            <p:ph type="pic" sz="quarter" idx="49" hasCustomPrompt="1"/>
          </p:nvPr>
        </p:nvSpPr>
        <p:spPr>
          <a:xfrm>
            <a:off x="260549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7" name="Pladsholder til tekst 62"/>
          <p:cNvSpPr>
            <a:spLocks noGrp="1"/>
          </p:cNvSpPr>
          <p:nvPr>
            <p:ph type="body" sz="quarter" idx="50" hasCustomPrompt="1"/>
          </p:nvPr>
        </p:nvSpPr>
        <p:spPr>
          <a:xfrm>
            <a:off x="260549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0" name="Picture Placeholder 9"/>
          <p:cNvSpPr>
            <a:spLocks noGrp="1"/>
          </p:cNvSpPr>
          <p:nvPr>
            <p:ph type="pic" sz="quarter" idx="53" hasCustomPrompt="1"/>
          </p:nvPr>
        </p:nvSpPr>
        <p:spPr>
          <a:xfrm>
            <a:off x="482866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1" name="Pladsholder til tekst 62"/>
          <p:cNvSpPr>
            <a:spLocks noGrp="1"/>
          </p:cNvSpPr>
          <p:nvPr>
            <p:ph type="body" sz="quarter" idx="54" hasCustomPrompt="1"/>
          </p:nvPr>
        </p:nvSpPr>
        <p:spPr>
          <a:xfrm>
            <a:off x="482866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4" name="Picture Placeholder 9"/>
          <p:cNvSpPr>
            <a:spLocks noGrp="1"/>
          </p:cNvSpPr>
          <p:nvPr>
            <p:ph type="pic" sz="quarter" idx="57" hasCustomPrompt="1"/>
          </p:nvPr>
        </p:nvSpPr>
        <p:spPr>
          <a:xfrm>
            <a:off x="705183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5" name="Pladsholder til tekst 62"/>
          <p:cNvSpPr>
            <a:spLocks noGrp="1"/>
          </p:cNvSpPr>
          <p:nvPr>
            <p:ph type="body" sz="quarter" idx="58" hasCustomPrompt="1"/>
          </p:nvPr>
        </p:nvSpPr>
        <p:spPr>
          <a:xfrm>
            <a:off x="705183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4" name="Rectangle 53"/>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5"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TextBox 72"/>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1" name="Group 50"/>
          <p:cNvGrpSpPr/>
          <p:nvPr userDrawn="1"/>
        </p:nvGrpSpPr>
        <p:grpSpPr>
          <a:xfrm>
            <a:off x="71948" y="4978614"/>
            <a:ext cx="503788" cy="94721"/>
            <a:chOff x="6014087" y="4646472"/>
            <a:chExt cx="503788" cy="94721"/>
          </a:xfrm>
        </p:grpSpPr>
        <p:sp>
          <p:nvSpPr>
            <p:cNvPr id="52" name="Oval 51"/>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56"/>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57"/>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58"/>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690569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1514372749"/>
      </p:ext>
    </p:extLst>
  </p:cSld>
  <p:clrMapOvr>
    <a:masterClrMapping/>
  </p:clrMapOvr>
  <p:extLst>
    <p:ext uri="{DCECCB84-F9BA-43D5-87BE-67443E8EF086}">
      <p15:sldGuideLst xmlns:p15="http://schemas.microsoft.com/office/powerpoint/2012/main">
        <p15:guide id="1" pos="4513"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_optional">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2002166"/>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44545021"/>
      </p:ext>
    </p:extLst>
  </p:cSld>
  <p:clrMapOvr>
    <a:masterClrMapping/>
  </p:clrMapOvr>
  <p:extLst>
    <p:ext uri="{DCECCB84-F9BA-43D5-87BE-67443E8EF086}">
      <p15:sldGuideLst xmlns:p15="http://schemas.microsoft.com/office/powerpoint/2012/main">
        <p15:guide id="1" pos="451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pic>
        <p:nvPicPr>
          <p:cNvPr id="14" name="Picture 1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val="1862956399"/>
      </p:ext>
    </p:extLst>
  </p:cSld>
  <p:clrMapOvr>
    <a:masterClrMapping/>
  </p:clrMapOvr>
  <p:extLst>
    <p:ext uri="{DCECCB84-F9BA-43D5-87BE-67443E8EF086}">
      <p15:sldGuideLst xmlns:p15="http://schemas.microsoft.com/office/powerpoint/2012/main">
        <p15:guide id="1" pos="451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18" name="Picture 1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val="2914689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08855"/>
            <a:ext cx="8229600" cy="438582"/>
          </a:xfrm>
          <a:noFill/>
          <a:ln w="9525">
            <a:noFill/>
            <a:miter lim="800000"/>
            <a:headEnd/>
            <a:tailEnd/>
          </a:ln>
        </p:spPr>
        <p:txBody>
          <a:bodyPr rtlCol="0">
            <a:spAutoFit/>
          </a:bodyPr>
          <a:lstStyle>
            <a:lvl1pPr algn="l" defTabSz="342900" rtl="0" eaLnBrk="1" latinLnBrk="0" hangingPunct="1">
              <a:spcBef>
                <a:spcPct val="0"/>
              </a:spcBef>
              <a:buNone/>
              <a:defRPr lang="en-US" sz="2250" b="1" kern="1200" baseline="0" dirty="0" smtClean="0">
                <a:solidFill>
                  <a:schemeClr val="tx1">
                    <a:lumMod val="65000"/>
                    <a:lumOff val="35000"/>
                  </a:schemeClr>
                </a:solidFill>
                <a:latin typeface="+mj-lt"/>
                <a:ea typeface="+mn-ea"/>
                <a:cs typeface="Arial"/>
              </a:defRPr>
            </a:lvl1pPr>
          </a:lstStyle>
          <a:p>
            <a:pPr lvl="0"/>
            <a:r>
              <a:rPr lang="en-US" dirty="0"/>
              <a:t>Click to edit Master text styles</a:t>
            </a:r>
          </a:p>
        </p:txBody>
      </p:sp>
      <p:sp>
        <p:nvSpPr>
          <p:cNvPr id="7" name="Text Placeholder 5"/>
          <p:cNvSpPr>
            <a:spLocks noGrp="1"/>
          </p:cNvSpPr>
          <p:nvPr>
            <p:ph type="body" sz="quarter" idx="16"/>
          </p:nvPr>
        </p:nvSpPr>
        <p:spPr>
          <a:xfrm>
            <a:off x="457201" y="1020367"/>
            <a:ext cx="8240713" cy="3355181"/>
          </a:xfrm>
        </p:spPr>
        <p:txBody>
          <a:bodyPr/>
          <a:lstStyle>
            <a:lvl1pPr>
              <a:buClr>
                <a:srgbClr val="0070C0"/>
              </a:buClr>
              <a:defRPr sz="165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0954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263070" y="254000"/>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5"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68" name="Rectangle 67"/>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9" name="Lige forbindelse 8"/>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Footer Placeholder 4"/>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77" name="Freeform 5"/>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TextBox 77"/>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9"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7" name="Group 36"/>
          <p:cNvGrpSpPr/>
          <p:nvPr userDrawn="1"/>
        </p:nvGrpSpPr>
        <p:grpSpPr>
          <a:xfrm>
            <a:off x="71948" y="4978614"/>
            <a:ext cx="503788" cy="94721"/>
            <a:chOff x="6014087" y="4646472"/>
            <a:chExt cx="503788" cy="94721"/>
          </a:xfrm>
        </p:grpSpPr>
        <p:sp>
          <p:nvSpPr>
            <p:cNvPr id="38" name="Oval 37"/>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9" name="Oval 38"/>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39"/>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40"/>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41"/>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253820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22446" y="428217"/>
            <a:ext cx="1052514" cy="842169"/>
          </a:xfrm>
          <a:prstGeom prst="rect">
            <a:avLst/>
          </a:prstGeom>
        </p:spPr>
      </p:pic>
    </p:spTree>
    <p:extLst>
      <p:ext uri="{BB962C8B-B14F-4D97-AF65-F5344CB8AC3E}">
        <p14:creationId xmlns:p14="http://schemas.microsoft.com/office/powerpoint/2010/main" val="230914485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22446" y="428217"/>
            <a:ext cx="1052514" cy="842169"/>
          </a:xfrm>
          <a:prstGeom prst="rect">
            <a:avLst/>
          </a:prstGeom>
        </p:spPr>
      </p:pic>
      <p:sp>
        <p:nvSpPr>
          <p:cNvPr id="19"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Tree>
    <p:extLst>
      <p:ext uri="{BB962C8B-B14F-4D97-AF65-F5344CB8AC3E}">
        <p14:creationId xmlns:p14="http://schemas.microsoft.com/office/powerpoint/2010/main" val="2989695639"/>
      </p:ext>
    </p:extLst>
  </p:cSld>
  <p:clrMapOvr>
    <a:masterClrMapping/>
  </p:clrMapOvr>
  <p:extLst>
    <p:ext uri="{DCECCB84-F9BA-43D5-87BE-67443E8EF086}">
      <p15:sldGuideLst xmlns:p15="http://schemas.microsoft.com/office/powerpoint/2012/main">
        <p15:guide id="1" orient="horz" pos="1620">
          <p15:clr>
            <a:srgbClr val="FBAE40"/>
          </p15:clr>
        </p15:guide>
        <p15:guide id="2" pos="1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amp; Optional B/W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2657347" y="0"/>
            <a:ext cx="6489051" cy="4700016"/>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black &amp; white image</a:t>
            </a:r>
          </a:p>
        </p:txBody>
      </p:sp>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2446" y="428217"/>
            <a:ext cx="1052514" cy="842169"/>
          </a:xfrm>
          <a:prstGeom prst="rect">
            <a:avLst/>
          </a:prstGeom>
        </p:spPr>
      </p:pic>
      <p:sp>
        <p:nvSpPr>
          <p:cNvPr id="12"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
        <p:nvSpPr>
          <p:cNvPr id="14"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spTree>
    <p:extLst>
      <p:ext uri="{BB962C8B-B14F-4D97-AF65-F5344CB8AC3E}">
        <p14:creationId xmlns:p14="http://schemas.microsoft.com/office/powerpoint/2010/main" val="963119857"/>
      </p:ext>
    </p:extLst>
  </p:cSld>
  <p:clrMapOvr>
    <a:masterClrMapping/>
  </p:clrMapOvr>
  <p:extLst>
    <p:ext uri="{DCECCB84-F9BA-43D5-87BE-67443E8EF086}">
      <p15:sldGuideLst xmlns:p15="http://schemas.microsoft.com/office/powerpoint/2012/main">
        <p15:guide id="1" pos="168">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tion Breaker without image">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pic>
        <p:nvPicPr>
          <p:cNvPr id="37" name="Picture 3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67457" y="3844395"/>
            <a:ext cx="1314000" cy="1103406"/>
          </a:xfrm>
          <a:prstGeom prst="rect">
            <a:avLst/>
          </a:prstGeom>
        </p:spPr>
      </p:pic>
      <p:grpSp>
        <p:nvGrpSpPr>
          <p:cNvPr id="2" name="Group 1"/>
          <p:cNvGrpSpPr/>
          <p:nvPr userDrawn="1"/>
        </p:nvGrpSpPr>
        <p:grpSpPr>
          <a:xfrm>
            <a:off x="4484252" y="2897813"/>
            <a:ext cx="3118452" cy="641536"/>
            <a:chOff x="4484252" y="2897813"/>
            <a:chExt cx="3118452" cy="641536"/>
          </a:xfrm>
        </p:grpSpPr>
        <p:sp>
          <p:nvSpPr>
            <p:cNvPr id="38"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39"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4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41"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
        <p:nvSpPr>
          <p:cNvPr id="17"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1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89010466"/>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48"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49"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p:spPr>
        <p:txBody>
          <a:bodyPr anchor="ctr"/>
          <a:lstStyle>
            <a:lvl1pPr marL="0" indent="0" algn="ctr">
              <a:buNone/>
              <a:defRPr sz="800"/>
            </a:lvl1pPr>
          </a:lstStyle>
          <a:p>
            <a:pPr lvl="0"/>
            <a:r>
              <a:rPr lang="en-US" dirty="0"/>
              <a:t>Place Client / Partner Logo Here</a:t>
            </a:r>
          </a:p>
        </p:txBody>
      </p:sp>
      <p:grpSp>
        <p:nvGrpSpPr>
          <p:cNvPr id="21" name="Group 20"/>
          <p:cNvGrpSpPr/>
          <p:nvPr userDrawn="1"/>
        </p:nvGrpSpPr>
        <p:grpSpPr>
          <a:xfrm>
            <a:off x="4484252" y="2897813"/>
            <a:ext cx="3118452" cy="641536"/>
            <a:chOff x="4484252" y="2897813"/>
            <a:chExt cx="3118452" cy="641536"/>
          </a:xfrm>
        </p:grpSpPr>
        <p:sp>
          <p:nvSpPr>
            <p:cNvPr id="23"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24"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3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32"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Tree>
    <p:extLst>
      <p:ext uri="{BB962C8B-B14F-4D97-AF65-F5344CB8AC3E}">
        <p14:creationId xmlns:p14="http://schemas.microsoft.com/office/powerpoint/2010/main" val="3293750380"/>
      </p:ext>
    </p:extLst>
  </p:cSld>
  <p:clrMapOvr>
    <a:masterClrMapping/>
  </p:clrMapOvr>
  <p:extLst>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19"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dirty="0"/>
              <a:t>Click to edit Master title style</a:t>
            </a:r>
          </a:p>
        </p:txBody>
      </p:sp>
      <p:sp>
        <p:nvSpPr>
          <p:cNvPr id="3" name="Text Placeholder 2"/>
          <p:cNvSpPr>
            <a:spLocks noGrp="1"/>
          </p:cNvSpPr>
          <p:nvPr>
            <p:ph type="body" idx="1"/>
          </p:nvPr>
        </p:nvSpPr>
        <p:spPr>
          <a:xfrm>
            <a:off x="259019" y="1248937"/>
            <a:ext cx="8627806"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MSIPCMContentMarking" descr="{&quot;HashCode&quot;:-1327471360,&quot;Placement&quot;:&quot;Footer&quot;,&quot;Top&quot;:384.343,&quot;Left&quot;:0.0,&quot;SlideWidth&quot;:720,&quot;SlideHeight&quot;:405}">
            <a:extLst>
              <a:ext uri="{FF2B5EF4-FFF2-40B4-BE49-F238E27FC236}">
                <a16:creationId xmlns:a16="http://schemas.microsoft.com/office/drawing/2014/main" id="{C58676EE-3E4F-98A6-C9B8-DCA6CC6EBC71}"/>
              </a:ext>
            </a:extLst>
          </p:cNvPr>
          <p:cNvSpPr txBox="1"/>
          <p:nvPr userDrawn="1"/>
        </p:nvSpPr>
        <p:spPr>
          <a:xfrm>
            <a:off x="0" y="4881156"/>
            <a:ext cx="1179911"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cs typeface="Arial" panose="020B0604020202020204" pitchFamily="34" charset="0"/>
              </a:rPr>
              <a:t>Internal to Wipro</a:t>
            </a:r>
            <a:endParaRPr lang="en-IN" sz="1000" dirty="0">
              <a:solidFill>
                <a:srgbClr val="00000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867" r:id="rId6"/>
    <p:sldLayoutId id="2147483868" r:id="rId7"/>
    <p:sldLayoutId id="2147483865" r:id="rId8"/>
    <p:sldLayoutId id="2147483784" r:id="rId9"/>
    <p:sldLayoutId id="2147483863" r:id="rId10"/>
    <p:sldLayoutId id="2147483829" r:id="rId11"/>
    <p:sldLayoutId id="2147483855" r:id="rId12"/>
    <p:sldLayoutId id="2147483858" r:id="rId13"/>
    <p:sldLayoutId id="2147483833" r:id="rId14"/>
    <p:sldLayoutId id="2147483832" r:id="rId15"/>
    <p:sldLayoutId id="2147483831" r:id="rId16"/>
    <p:sldLayoutId id="2147483834" r:id="rId17"/>
    <p:sldLayoutId id="2147483835" r:id="rId18"/>
    <p:sldLayoutId id="2147483836" r:id="rId19"/>
    <p:sldLayoutId id="2147483838" r:id="rId20"/>
    <p:sldLayoutId id="2147483842" r:id="rId21"/>
    <p:sldLayoutId id="2147483844" r:id="rId22"/>
    <p:sldLayoutId id="2147483846" r:id="rId23"/>
    <p:sldLayoutId id="2147483850" r:id="rId24"/>
    <p:sldLayoutId id="2147483848" r:id="rId25"/>
    <p:sldLayoutId id="2147483852" r:id="rId26"/>
    <p:sldLayoutId id="2147483799" r:id="rId27"/>
    <p:sldLayoutId id="2147483822" r:id="rId28"/>
    <p:sldLayoutId id="2147483869" r:id="rId29"/>
    <p:sldLayoutId id="2147483824" r:id="rId30"/>
    <p:sldLayoutId id="2147483870" r:id="rId31"/>
  </p:sldLayoutIdLst>
  <p:hf hdr="0"/>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31.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31.xml"/><Relationship Id="rId5" Type="http://schemas.openxmlformats.org/officeDocument/2006/relationships/chart" Target="../charts/chart7.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3818" y="1585554"/>
            <a:ext cx="5270182" cy="1763573"/>
          </a:xfrm>
        </p:spPr>
        <p:txBody>
          <a:bodyPr/>
          <a:lstStyle/>
          <a:p>
            <a:pPr algn="ctr"/>
            <a:br>
              <a:rPr lang="en-US" sz="2800" u="none" spc="-23" dirty="0">
                <a:solidFill>
                  <a:schemeClr val="tx1"/>
                </a:solidFill>
                <a:latin typeface="Aptos" panose="020B0004020202020204" pitchFamily="34" charset="0"/>
              </a:rPr>
            </a:br>
            <a:r>
              <a:rPr lang="en-US" sz="2800" u="none" spc="-23" dirty="0">
                <a:solidFill>
                  <a:schemeClr val="tx1"/>
                </a:solidFill>
                <a:latin typeface="Aptos" panose="020B0004020202020204" pitchFamily="34" charset="0"/>
              </a:rPr>
              <a:t>Project on Sustainability: </a:t>
            </a:r>
            <a:br>
              <a:rPr lang="en-US" sz="2800" u="none" spc="-23" dirty="0">
                <a:solidFill>
                  <a:schemeClr val="tx1"/>
                </a:solidFill>
                <a:latin typeface="Aptos" panose="020B0004020202020204" pitchFamily="34" charset="0"/>
              </a:rPr>
            </a:br>
            <a:r>
              <a:rPr lang="en-US" sz="2800" u="none" spc="-23" dirty="0">
                <a:solidFill>
                  <a:schemeClr val="tx1"/>
                </a:solidFill>
                <a:latin typeface="Aptos" panose="020B0004020202020204" pitchFamily="34" charset="0"/>
              </a:rPr>
              <a:t>Energy Mapping of an area </a:t>
            </a:r>
            <a:br>
              <a:rPr lang="en-US" sz="2800" u="none" spc="-23" dirty="0">
                <a:solidFill>
                  <a:schemeClr val="tx1"/>
                </a:solidFill>
                <a:latin typeface="Aptos" panose="020B0004020202020204" pitchFamily="34" charset="0"/>
              </a:rPr>
            </a:br>
            <a:r>
              <a:rPr lang="en-US" sz="2800" u="none" spc="-23" dirty="0">
                <a:solidFill>
                  <a:schemeClr val="tx1"/>
                </a:solidFill>
                <a:latin typeface="Aptos" panose="020B0004020202020204" pitchFamily="34" charset="0"/>
              </a:rPr>
              <a:t>&amp; </a:t>
            </a:r>
            <a:br>
              <a:rPr lang="en-US" sz="2800" u="none" spc="-23" dirty="0">
                <a:solidFill>
                  <a:schemeClr val="tx1"/>
                </a:solidFill>
                <a:latin typeface="Aptos" panose="020B0004020202020204" pitchFamily="34" charset="0"/>
              </a:rPr>
            </a:br>
            <a:r>
              <a:rPr lang="en-US" sz="2800" u="none" spc="-23" dirty="0">
                <a:solidFill>
                  <a:schemeClr val="tx1"/>
                </a:solidFill>
                <a:latin typeface="Aptos" panose="020B0004020202020204" pitchFamily="34" charset="0"/>
              </a:rPr>
              <a:t>GHG Emission Calculation Guide</a:t>
            </a:r>
          </a:p>
        </p:txBody>
      </p:sp>
      <p:sp>
        <p:nvSpPr>
          <p:cNvPr id="4" name="TextBox 3">
            <a:extLst>
              <a:ext uri="{FF2B5EF4-FFF2-40B4-BE49-F238E27FC236}">
                <a16:creationId xmlns:a16="http://schemas.microsoft.com/office/drawing/2014/main" id="{6856FB3F-22B4-469C-9961-154F870478EF}"/>
              </a:ext>
            </a:extLst>
          </p:cNvPr>
          <p:cNvSpPr txBox="1"/>
          <p:nvPr/>
        </p:nvSpPr>
        <p:spPr>
          <a:xfrm>
            <a:off x="3873818" y="3848170"/>
            <a:ext cx="4572000" cy="1200329"/>
          </a:xfrm>
          <a:prstGeom prst="rect">
            <a:avLst/>
          </a:prstGeom>
          <a:noFill/>
        </p:spPr>
        <p:txBody>
          <a:bodyPr wrap="square">
            <a:spAutoFit/>
          </a:bodyPr>
          <a:lstStyle/>
          <a:p>
            <a:r>
              <a:rPr lang="en-US" sz="1200" dirty="0">
                <a:latin typeface="Aptos" panose="020B0004020202020204" pitchFamily="34" charset="0"/>
              </a:rPr>
              <a:t>Ananya Singh</a:t>
            </a:r>
            <a:endParaRPr lang="en-US" sz="1200" u="none" strike="noStrike" dirty="0">
              <a:effectLst/>
              <a:latin typeface="Aptos" panose="020B0004020202020204" pitchFamily="34" charset="0"/>
            </a:endParaRPr>
          </a:p>
          <a:p>
            <a:r>
              <a:rPr lang="en-US" sz="1200" dirty="0">
                <a:solidFill>
                  <a:schemeClr val="accent2"/>
                </a:solidFill>
                <a:latin typeface="Aptos" panose="020B0004020202020204" pitchFamily="34" charset="0"/>
              </a:rPr>
              <a:t>IIT Delhi</a:t>
            </a:r>
          </a:p>
          <a:p>
            <a:endParaRPr lang="en-US" sz="1200" dirty="0">
              <a:solidFill>
                <a:schemeClr val="accent2"/>
              </a:solidFill>
              <a:latin typeface="Aptos" panose="020B0004020202020204" pitchFamily="34" charset="0"/>
            </a:endParaRPr>
          </a:p>
          <a:p>
            <a:r>
              <a:rPr lang="en-US" sz="1200" u="none" strike="noStrike" dirty="0">
                <a:solidFill>
                  <a:schemeClr val="accent2"/>
                </a:solidFill>
                <a:effectLst/>
                <a:latin typeface="Aptos" panose="020B0004020202020204" pitchFamily="34" charset="0"/>
              </a:rPr>
              <a:t>Mentor</a:t>
            </a:r>
            <a:r>
              <a:rPr lang="en-US" sz="1200" dirty="0">
                <a:solidFill>
                  <a:schemeClr val="accent2"/>
                </a:solidFill>
                <a:latin typeface="Aptos" panose="020B0004020202020204" pitchFamily="34" charset="0"/>
              </a:rPr>
              <a:t>s : </a:t>
            </a:r>
          </a:p>
          <a:p>
            <a:r>
              <a:rPr lang="en-US" sz="1200" dirty="0">
                <a:solidFill>
                  <a:schemeClr val="accent2"/>
                </a:solidFill>
                <a:latin typeface="Aptos" panose="020B0004020202020204" pitchFamily="34" charset="0"/>
              </a:rPr>
              <a:t>Dilan Appachu : Assistant Manager EHS</a:t>
            </a:r>
          </a:p>
          <a:p>
            <a:r>
              <a:rPr lang="en-US" sz="1200" dirty="0">
                <a:solidFill>
                  <a:schemeClr val="accent2"/>
                </a:solidFill>
                <a:latin typeface="Aptos" panose="020B0004020202020204" pitchFamily="34" charset="0"/>
              </a:rPr>
              <a:t>Kavitha Shanmugam : Global Sustainability Manager</a:t>
            </a:r>
            <a:endParaRPr lang="en-US" sz="1200" u="none" strike="noStrike" dirty="0">
              <a:solidFill>
                <a:schemeClr val="accent2"/>
              </a:solidFill>
              <a:effectLst/>
              <a:latin typeface="Aptos" panose="020B0004020202020204" pitchFamily="34" charset="0"/>
            </a:endParaRPr>
          </a:p>
        </p:txBody>
      </p:sp>
    </p:spTree>
    <p:extLst>
      <p:ext uri="{BB962C8B-B14F-4D97-AF65-F5344CB8AC3E}">
        <p14:creationId xmlns:p14="http://schemas.microsoft.com/office/powerpoint/2010/main" val="165499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A41692-50FD-FF2F-D7B0-328F8A037DE0}"/>
              </a:ext>
            </a:extLst>
          </p:cNvPr>
          <p:cNvSpPr>
            <a:spLocks noGrp="1"/>
          </p:cNvSpPr>
          <p:nvPr>
            <p:ph type="body" sz="quarter" idx="11"/>
          </p:nvPr>
        </p:nvSpPr>
        <p:spPr>
          <a:xfrm>
            <a:off x="90987" y="70403"/>
            <a:ext cx="8229600" cy="400110"/>
          </a:xfrm>
        </p:spPr>
        <p:txBody>
          <a:bodyPr/>
          <a:lstStyle/>
          <a:p>
            <a:r>
              <a:rPr lang="en-US" sz="2000" u="sng" dirty="0">
                <a:solidFill>
                  <a:schemeClr val="tx2">
                    <a:lumMod val="60000"/>
                    <a:lumOff val="40000"/>
                  </a:schemeClr>
                </a:solidFill>
                <a:latin typeface="Arial" panose="020B0604020202020204" pitchFamily="34" charset="0"/>
                <a:cs typeface="Arial" panose="020B0604020202020204" pitchFamily="34" charset="0"/>
              </a:rPr>
              <a:t>Energy consumed (kWh) per hydraulic cylinder per Energy Meter </a:t>
            </a:r>
            <a:endParaRPr lang="en-US" dirty="0"/>
          </a:p>
        </p:txBody>
      </p:sp>
      <p:graphicFrame>
        <p:nvGraphicFramePr>
          <p:cNvPr id="10" name="Chart 9">
            <a:extLst>
              <a:ext uri="{FF2B5EF4-FFF2-40B4-BE49-F238E27FC236}">
                <a16:creationId xmlns:a16="http://schemas.microsoft.com/office/drawing/2014/main" id="{52C0D30C-1A2A-1DA6-86E0-55A7233E9066}"/>
              </a:ext>
            </a:extLst>
          </p:cNvPr>
          <p:cNvGraphicFramePr>
            <a:graphicFrameLocks/>
          </p:cNvGraphicFramePr>
          <p:nvPr>
            <p:extLst>
              <p:ext uri="{D42A27DB-BD31-4B8C-83A1-F6EECF244321}">
                <p14:modId xmlns:p14="http://schemas.microsoft.com/office/powerpoint/2010/main" val="4259235336"/>
              </p:ext>
            </p:extLst>
          </p:nvPr>
        </p:nvGraphicFramePr>
        <p:xfrm>
          <a:off x="545577" y="508958"/>
          <a:ext cx="3558436" cy="2124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85342D0C-7347-50C4-F2DD-C73150860D4C}"/>
              </a:ext>
            </a:extLst>
          </p:cNvPr>
          <p:cNvGraphicFramePr>
            <a:graphicFrameLocks/>
          </p:cNvGraphicFramePr>
          <p:nvPr>
            <p:extLst>
              <p:ext uri="{D42A27DB-BD31-4B8C-83A1-F6EECF244321}">
                <p14:modId xmlns:p14="http://schemas.microsoft.com/office/powerpoint/2010/main" val="1666650417"/>
              </p:ext>
            </p:extLst>
          </p:nvPr>
        </p:nvGraphicFramePr>
        <p:xfrm>
          <a:off x="4585398" y="508965"/>
          <a:ext cx="4013025" cy="21243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6C77F91B-9C49-2B25-0A16-CE1EF9A70178}"/>
              </a:ext>
            </a:extLst>
          </p:cNvPr>
          <p:cNvGraphicFramePr>
            <a:graphicFrameLocks/>
          </p:cNvGraphicFramePr>
          <p:nvPr>
            <p:extLst>
              <p:ext uri="{D42A27DB-BD31-4B8C-83A1-F6EECF244321}">
                <p14:modId xmlns:p14="http://schemas.microsoft.com/office/powerpoint/2010/main" val="3324140299"/>
              </p:ext>
            </p:extLst>
          </p:nvPr>
        </p:nvGraphicFramePr>
        <p:xfrm>
          <a:off x="585559" y="2764681"/>
          <a:ext cx="3558436" cy="2124328"/>
        </p:xfrm>
        <a:graphic>
          <a:graphicData uri="http://schemas.openxmlformats.org/drawingml/2006/chart">
            <c:chart xmlns:c="http://schemas.openxmlformats.org/drawingml/2006/chart" xmlns:r="http://schemas.openxmlformats.org/officeDocument/2006/relationships" r:id="rId5"/>
          </a:graphicData>
        </a:graphic>
      </p:graphicFrame>
      <p:cxnSp>
        <p:nvCxnSpPr>
          <p:cNvPr id="3" name="Straight Connector 2">
            <a:extLst>
              <a:ext uri="{FF2B5EF4-FFF2-40B4-BE49-F238E27FC236}">
                <a16:creationId xmlns:a16="http://schemas.microsoft.com/office/drawing/2014/main" id="{B09BDA5E-68BD-3639-783E-084DAA9CBAE9}"/>
              </a:ext>
            </a:extLst>
          </p:cNvPr>
          <p:cNvCxnSpPr>
            <a:cxnSpLocks/>
          </p:cNvCxnSpPr>
          <p:nvPr/>
        </p:nvCxnSpPr>
        <p:spPr>
          <a:xfrm>
            <a:off x="2004573" y="3481540"/>
            <a:ext cx="0" cy="114148"/>
          </a:xfrm>
          <a:prstGeom prst="line">
            <a:avLst/>
          </a:prstGeom>
          <a:ln w="57150">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8F75EE5D-F947-503A-CD6A-77C4C1CC5C00}"/>
              </a:ext>
            </a:extLst>
          </p:cNvPr>
          <p:cNvCxnSpPr>
            <a:cxnSpLocks/>
          </p:cNvCxnSpPr>
          <p:nvPr/>
        </p:nvCxnSpPr>
        <p:spPr>
          <a:xfrm>
            <a:off x="2004573" y="3623919"/>
            <a:ext cx="0" cy="143220"/>
          </a:xfrm>
          <a:prstGeom prst="line">
            <a:avLst/>
          </a:prstGeom>
          <a:ln w="57150">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F46A1A4-BD18-257A-407F-EB770F2A4085}"/>
              </a:ext>
            </a:extLst>
          </p:cNvPr>
          <p:cNvCxnSpPr>
            <a:cxnSpLocks/>
          </p:cNvCxnSpPr>
          <p:nvPr/>
        </p:nvCxnSpPr>
        <p:spPr>
          <a:xfrm>
            <a:off x="2004573" y="3994551"/>
            <a:ext cx="0" cy="105962"/>
          </a:xfrm>
          <a:prstGeom prst="line">
            <a:avLst/>
          </a:prstGeom>
          <a:ln w="57150">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5D327C34-AA6F-B98F-7FEC-B6B034F866D2}"/>
              </a:ext>
            </a:extLst>
          </p:cNvPr>
          <p:cNvCxnSpPr>
            <a:cxnSpLocks/>
          </p:cNvCxnSpPr>
          <p:nvPr/>
        </p:nvCxnSpPr>
        <p:spPr>
          <a:xfrm>
            <a:off x="2004573" y="3815955"/>
            <a:ext cx="0" cy="143220"/>
          </a:xfrm>
          <a:prstGeom prst="line">
            <a:avLst/>
          </a:prstGeom>
          <a:ln w="57150">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F6D8A715-3D1D-CAAE-8CC9-19E82F866302}"/>
              </a:ext>
            </a:extLst>
          </p:cNvPr>
          <p:cNvSpPr/>
          <p:nvPr/>
        </p:nvSpPr>
        <p:spPr>
          <a:xfrm>
            <a:off x="5040843" y="3088345"/>
            <a:ext cx="2098584" cy="1598439"/>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r>
              <a:rPr lang="en-US" sz="1400" dirty="0">
                <a:latin typeface="Aptos" panose="020B0004020202020204" pitchFamily="34" charset="0"/>
              </a:rPr>
              <a:t>Energy Meter – 3 is connected to hydraulic power pack. Hydraulic filtration runs non-stop, to ensure constant purification of fluids (oil).</a:t>
            </a:r>
          </a:p>
          <a:p>
            <a:endParaRPr lang="en-US" sz="1400" dirty="0">
              <a:latin typeface="Aptos" panose="020B0004020202020204" pitchFamily="34" charset="0"/>
            </a:endParaRPr>
          </a:p>
        </p:txBody>
      </p:sp>
      <p:cxnSp>
        <p:nvCxnSpPr>
          <p:cNvPr id="16" name="Straight Arrow Connector 15">
            <a:extLst>
              <a:ext uri="{FF2B5EF4-FFF2-40B4-BE49-F238E27FC236}">
                <a16:creationId xmlns:a16="http://schemas.microsoft.com/office/drawing/2014/main" id="{C5AC6AC6-F7C7-D7B6-70EB-F154525080F6}"/>
              </a:ext>
            </a:extLst>
          </p:cNvPr>
          <p:cNvCxnSpPr>
            <a:cxnSpLocks/>
          </p:cNvCxnSpPr>
          <p:nvPr/>
        </p:nvCxnSpPr>
        <p:spPr>
          <a:xfrm flipV="1">
            <a:off x="2090738" y="3481540"/>
            <a:ext cx="2909269" cy="285599"/>
          </a:xfrm>
          <a:prstGeom prst="straightConnector1">
            <a:avLst/>
          </a:prstGeom>
          <a:ln w="28575">
            <a:solidFill>
              <a:schemeClr val="accent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836D1B8-7BB2-2CF8-2EEA-A2E669262C26}"/>
              </a:ext>
            </a:extLst>
          </p:cNvPr>
          <p:cNvSpPr txBox="1"/>
          <p:nvPr/>
        </p:nvSpPr>
        <p:spPr>
          <a:xfrm>
            <a:off x="7248525" y="2764681"/>
            <a:ext cx="1895475" cy="954107"/>
          </a:xfrm>
          <a:prstGeom prst="rect">
            <a:avLst/>
          </a:prstGeom>
          <a:noFill/>
        </p:spPr>
        <p:txBody>
          <a:bodyPr wrap="square" rtlCol="0">
            <a:spAutoFit/>
          </a:bodyPr>
          <a:lstStyle/>
          <a:p>
            <a:r>
              <a:rPr lang="en-US" sz="1400" b="1" dirty="0">
                <a:highlight>
                  <a:srgbClr val="FFFF00"/>
                </a:highlight>
                <a:latin typeface="Aptos" panose="020B0004020202020204" pitchFamily="34" charset="0"/>
              </a:rPr>
              <a:t>NOTE : Readings not taken for total energy consumption for 1</a:t>
            </a:r>
            <a:r>
              <a:rPr lang="en-US" sz="1400" b="1" baseline="30000" dirty="0">
                <a:highlight>
                  <a:srgbClr val="FFFF00"/>
                </a:highlight>
                <a:latin typeface="Aptos" panose="020B0004020202020204" pitchFamily="34" charset="0"/>
              </a:rPr>
              <a:t>st</a:t>
            </a:r>
            <a:r>
              <a:rPr lang="en-US" sz="1400" b="1" dirty="0">
                <a:highlight>
                  <a:srgbClr val="FFFF00"/>
                </a:highlight>
                <a:latin typeface="Aptos" panose="020B0004020202020204" pitchFamily="34" charset="0"/>
              </a:rPr>
              <a:t> and 2</a:t>
            </a:r>
            <a:r>
              <a:rPr lang="en-US" sz="1400" b="1" baseline="30000" dirty="0">
                <a:highlight>
                  <a:srgbClr val="FFFF00"/>
                </a:highlight>
                <a:latin typeface="Aptos" panose="020B0004020202020204" pitchFamily="34" charset="0"/>
              </a:rPr>
              <a:t>nd</a:t>
            </a:r>
            <a:r>
              <a:rPr lang="en-US" sz="1400" b="1" dirty="0">
                <a:highlight>
                  <a:srgbClr val="FFFF00"/>
                </a:highlight>
                <a:latin typeface="Aptos" panose="020B0004020202020204" pitchFamily="34" charset="0"/>
              </a:rPr>
              <a:t> July.</a:t>
            </a:r>
            <a:endParaRPr lang="en-US" sz="1400" b="1" dirty="0">
              <a:solidFill>
                <a:schemeClr val="accent2"/>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21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D2762A9-308D-8E7F-3489-F3D10B6F85A6}"/>
              </a:ext>
            </a:extLst>
          </p:cNvPr>
          <p:cNvGraphicFramePr>
            <a:graphicFrameLocks/>
          </p:cNvGraphicFramePr>
          <p:nvPr>
            <p:extLst>
              <p:ext uri="{D42A27DB-BD31-4B8C-83A1-F6EECF244321}">
                <p14:modId xmlns:p14="http://schemas.microsoft.com/office/powerpoint/2010/main" val="671245026"/>
              </p:ext>
            </p:extLst>
          </p:nvPr>
        </p:nvGraphicFramePr>
        <p:xfrm>
          <a:off x="4834685" y="307362"/>
          <a:ext cx="4136637" cy="19418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5EBE205A-485A-8D39-3834-EB6CE2E5B5E6}"/>
              </a:ext>
            </a:extLst>
          </p:cNvPr>
          <p:cNvGraphicFramePr>
            <a:graphicFrameLocks/>
          </p:cNvGraphicFramePr>
          <p:nvPr>
            <p:extLst>
              <p:ext uri="{D42A27DB-BD31-4B8C-83A1-F6EECF244321}">
                <p14:modId xmlns:p14="http://schemas.microsoft.com/office/powerpoint/2010/main" val="4137020759"/>
              </p:ext>
            </p:extLst>
          </p:nvPr>
        </p:nvGraphicFramePr>
        <p:xfrm>
          <a:off x="2425041" y="2893153"/>
          <a:ext cx="3768552" cy="1941877"/>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Straight Connector 13">
            <a:extLst>
              <a:ext uri="{FF2B5EF4-FFF2-40B4-BE49-F238E27FC236}">
                <a16:creationId xmlns:a16="http://schemas.microsoft.com/office/drawing/2014/main" id="{28AC178B-AD2B-1633-4085-879AFE3268A0}"/>
              </a:ext>
            </a:extLst>
          </p:cNvPr>
          <p:cNvCxnSpPr>
            <a:cxnSpLocks/>
          </p:cNvCxnSpPr>
          <p:nvPr/>
        </p:nvCxnSpPr>
        <p:spPr>
          <a:xfrm flipV="1">
            <a:off x="6275775" y="936433"/>
            <a:ext cx="0" cy="110169"/>
          </a:xfrm>
          <a:prstGeom prst="line">
            <a:avLst/>
          </a:prstGeom>
          <a:ln w="57150">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A2C943A-3375-17B7-87D8-57A9110874DE}"/>
              </a:ext>
            </a:extLst>
          </p:cNvPr>
          <p:cNvCxnSpPr>
            <a:cxnSpLocks/>
          </p:cNvCxnSpPr>
          <p:nvPr/>
        </p:nvCxnSpPr>
        <p:spPr>
          <a:xfrm>
            <a:off x="6347460" y="1278300"/>
            <a:ext cx="669842" cy="1203401"/>
          </a:xfrm>
          <a:prstGeom prst="straightConnector1">
            <a:avLst/>
          </a:prstGeom>
          <a:ln w="28575">
            <a:solidFill>
              <a:schemeClr val="tx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CC999CDA-0BF7-61E9-5F44-AD5F4D2CEDF4}"/>
              </a:ext>
            </a:extLst>
          </p:cNvPr>
          <p:cNvSpPr/>
          <p:nvPr/>
        </p:nvSpPr>
        <p:spPr>
          <a:xfrm>
            <a:off x="6378920" y="2481701"/>
            <a:ext cx="2676525" cy="1203402"/>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r>
              <a:rPr lang="en-US" sz="1400" dirty="0">
                <a:solidFill>
                  <a:schemeClr val="tx1"/>
                </a:solidFill>
                <a:latin typeface="Aptos" panose="020B0004020202020204" pitchFamily="34" charset="0"/>
              </a:rPr>
              <a:t>Compressors that are connected to Energy Meter-5 </a:t>
            </a:r>
            <a:r>
              <a:rPr lang="en-US" sz="1400" b="1" dirty="0">
                <a:solidFill>
                  <a:schemeClr val="tx1"/>
                </a:solidFill>
                <a:latin typeface="Aptos" panose="020B0004020202020204" pitchFamily="34" charset="0"/>
              </a:rPr>
              <a:t>measure the energy for SCP, PRP and Finished Goods (Painting Booth). </a:t>
            </a:r>
            <a:endParaRPr lang="en-US" sz="1400" dirty="0">
              <a:solidFill>
                <a:schemeClr val="tx1"/>
              </a:solidFill>
              <a:latin typeface="Aptos" panose="020B0004020202020204" pitchFamily="34" charset="0"/>
            </a:endParaRPr>
          </a:p>
          <a:p>
            <a:endParaRPr lang="en-US" sz="1400" dirty="0">
              <a:latin typeface="Aptos" panose="020B0004020202020204" pitchFamily="34" charset="0"/>
            </a:endParaRPr>
          </a:p>
        </p:txBody>
      </p:sp>
      <p:graphicFrame>
        <p:nvGraphicFramePr>
          <p:cNvPr id="25" name="Chart 24">
            <a:extLst>
              <a:ext uri="{FF2B5EF4-FFF2-40B4-BE49-F238E27FC236}">
                <a16:creationId xmlns:a16="http://schemas.microsoft.com/office/drawing/2014/main" id="{A6744FBC-D6D9-1412-88C4-E1DCFCCAE9CF}"/>
              </a:ext>
            </a:extLst>
          </p:cNvPr>
          <p:cNvGraphicFramePr>
            <a:graphicFrameLocks/>
          </p:cNvGraphicFramePr>
          <p:nvPr>
            <p:extLst>
              <p:ext uri="{D42A27DB-BD31-4B8C-83A1-F6EECF244321}">
                <p14:modId xmlns:p14="http://schemas.microsoft.com/office/powerpoint/2010/main" val="3520576001"/>
              </p:ext>
            </p:extLst>
          </p:nvPr>
        </p:nvGraphicFramePr>
        <p:xfrm>
          <a:off x="447044" y="308470"/>
          <a:ext cx="3862273" cy="1941877"/>
        </p:xfrm>
        <a:graphic>
          <a:graphicData uri="http://schemas.openxmlformats.org/drawingml/2006/chart">
            <c:chart xmlns:c="http://schemas.openxmlformats.org/drawingml/2006/chart" xmlns:r="http://schemas.openxmlformats.org/officeDocument/2006/relationships" r:id="rId5"/>
          </a:graphicData>
        </a:graphic>
      </p:graphicFrame>
      <p:sp>
        <p:nvSpPr>
          <p:cNvPr id="28" name="Rectangle: Rounded Corners 27">
            <a:extLst>
              <a:ext uri="{FF2B5EF4-FFF2-40B4-BE49-F238E27FC236}">
                <a16:creationId xmlns:a16="http://schemas.microsoft.com/office/drawing/2014/main" id="{32BAC403-EDE5-0F67-93A9-87483D3EC46A}"/>
              </a:ext>
            </a:extLst>
          </p:cNvPr>
          <p:cNvSpPr/>
          <p:nvPr/>
        </p:nvSpPr>
        <p:spPr>
          <a:xfrm>
            <a:off x="520004" y="2571750"/>
            <a:ext cx="1812373" cy="1435100"/>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r>
              <a:rPr lang="en-US" sz="1400" dirty="0">
                <a:latin typeface="Aptos" panose="020B0004020202020204" pitchFamily="34" charset="0"/>
              </a:rPr>
              <a:t>Line-2 Power Pack ,used for oil filtration and BOPT charging stations work on Sundays too.</a:t>
            </a:r>
          </a:p>
        </p:txBody>
      </p:sp>
      <p:cxnSp>
        <p:nvCxnSpPr>
          <p:cNvPr id="29" name="Straight Arrow Connector 28">
            <a:extLst>
              <a:ext uri="{FF2B5EF4-FFF2-40B4-BE49-F238E27FC236}">
                <a16:creationId xmlns:a16="http://schemas.microsoft.com/office/drawing/2014/main" id="{72B7229A-655F-C0F2-86BF-EFBCC62AAE21}"/>
              </a:ext>
            </a:extLst>
          </p:cNvPr>
          <p:cNvCxnSpPr>
            <a:cxnSpLocks/>
            <a:endCxn id="28" idx="0"/>
          </p:cNvCxnSpPr>
          <p:nvPr/>
        </p:nvCxnSpPr>
        <p:spPr>
          <a:xfrm flipH="1">
            <a:off x="1426191" y="1246550"/>
            <a:ext cx="356806" cy="1325200"/>
          </a:xfrm>
          <a:prstGeom prst="straightConnector1">
            <a:avLst/>
          </a:prstGeom>
          <a:ln w="28575">
            <a:solidFill>
              <a:schemeClr val="tx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56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5C0C59-3B15-F9F0-5DC6-01D4B8B2B23B}"/>
              </a:ext>
            </a:extLst>
          </p:cNvPr>
          <p:cNvSpPr>
            <a:spLocks noGrp="1"/>
          </p:cNvSpPr>
          <p:nvPr>
            <p:ph type="body" sz="quarter" idx="16"/>
          </p:nvPr>
        </p:nvSpPr>
        <p:spPr>
          <a:xfrm>
            <a:off x="451643" y="888164"/>
            <a:ext cx="8240713" cy="3749937"/>
          </a:xfrm>
        </p:spPr>
        <p:txBody>
          <a:bodyPr/>
          <a:lstStyle/>
          <a:p>
            <a:r>
              <a:rPr lang="en-US" dirty="0">
                <a:solidFill>
                  <a:schemeClr val="tx1"/>
                </a:solidFill>
                <a:latin typeface="Aptos" panose="020B0004020202020204" pitchFamily="34" charset="0"/>
              </a:rPr>
              <a:t>The energy consumption data for the two Sundays is as follows :</a:t>
            </a:r>
          </a:p>
          <a:p>
            <a:endParaRPr lang="en-US" dirty="0">
              <a:solidFill>
                <a:schemeClr val="tx1"/>
              </a:solidFill>
              <a:latin typeface="Aptos" panose="020B0004020202020204" pitchFamily="34" charset="0"/>
            </a:endParaRPr>
          </a:p>
          <a:p>
            <a:endParaRPr lang="en-US" dirty="0">
              <a:solidFill>
                <a:schemeClr val="tx1"/>
              </a:solidFill>
              <a:latin typeface="Aptos" panose="020B0004020202020204" pitchFamily="34" charset="0"/>
            </a:endParaRPr>
          </a:p>
          <a:p>
            <a:endParaRPr lang="en-US" dirty="0">
              <a:solidFill>
                <a:schemeClr val="tx1"/>
              </a:solidFill>
              <a:latin typeface="Aptos" panose="020B0004020202020204" pitchFamily="34" charset="0"/>
            </a:endParaRPr>
          </a:p>
          <a:p>
            <a:endParaRPr lang="en-US" dirty="0">
              <a:solidFill>
                <a:schemeClr val="tx1"/>
              </a:solidFill>
              <a:latin typeface="Aptos" panose="020B0004020202020204" pitchFamily="34" charset="0"/>
            </a:endParaRPr>
          </a:p>
          <a:p>
            <a:endParaRPr lang="en-US" dirty="0">
              <a:solidFill>
                <a:schemeClr val="tx1"/>
              </a:solidFill>
              <a:latin typeface="Aptos" panose="020B0004020202020204" pitchFamily="34" charset="0"/>
            </a:endParaRPr>
          </a:p>
          <a:p>
            <a:endParaRPr lang="en-US" dirty="0">
              <a:solidFill>
                <a:schemeClr val="tx1"/>
              </a:solidFill>
              <a:latin typeface="Aptos" panose="020B0004020202020204" pitchFamily="34" charset="0"/>
            </a:endParaRPr>
          </a:p>
          <a:p>
            <a:endParaRPr lang="en-US" dirty="0">
              <a:solidFill>
                <a:schemeClr val="tx1"/>
              </a:solidFill>
              <a:latin typeface="Aptos" panose="020B0004020202020204" pitchFamily="34" charset="0"/>
            </a:endParaRPr>
          </a:p>
          <a:p>
            <a:endParaRPr lang="en-US" dirty="0">
              <a:solidFill>
                <a:schemeClr val="tx1"/>
              </a:solidFill>
              <a:latin typeface="Aptos" panose="020B0004020202020204" pitchFamily="34" charset="0"/>
            </a:endParaRPr>
          </a:p>
          <a:p>
            <a:r>
              <a:rPr lang="en-US" dirty="0">
                <a:solidFill>
                  <a:schemeClr val="tx1"/>
                </a:solidFill>
                <a:latin typeface="Aptos" panose="020B0004020202020204" pitchFamily="34" charset="0"/>
              </a:rPr>
              <a:t>We notice that energy consumption on June 30th exceeds that on July 7th due to a high volume of orders scheduled for completion towards the end of the month.</a:t>
            </a:r>
          </a:p>
        </p:txBody>
      </p:sp>
      <p:sp>
        <p:nvSpPr>
          <p:cNvPr id="4" name="Text Placeholder 1">
            <a:extLst>
              <a:ext uri="{FF2B5EF4-FFF2-40B4-BE49-F238E27FC236}">
                <a16:creationId xmlns:a16="http://schemas.microsoft.com/office/drawing/2014/main" id="{D47A65AE-CEB9-C93F-0F6A-6FB24C81542E}"/>
              </a:ext>
            </a:extLst>
          </p:cNvPr>
          <p:cNvSpPr>
            <a:spLocks noGrp="1"/>
          </p:cNvSpPr>
          <p:nvPr>
            <p:ph type="body" sz="quarter" idx="11"/>
          </p:nvPr>
        </p:nvSpPr>
        <p:spPr>
          <a:xfrm>
            <a:off x="0" y="0"/>
            <a:ext cx="8596748"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Energy Consumption on Sundays:</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392F90D7-7D4B-5E28-4917-D08FCB9581FE}"/>
              </a:ext>
            </a:extLst>
          </p:cNvPr>
          <p:cNvGraphicFramePr>
            <a:graphicFrameLocks noGrp="1"/>
          </p:cNvGraphicFramePr>
          <p:nvPr>
            <p:extLst>
              <p:ext uri="{D42A27DB-BD31-4B8C-83A1-F6EECF244321}">
                <p14:modId xmlns:p14="http://schemas.microsoft.com/office/powerpoint/2010/main" val="4172143982"/>
              </p:ext>
            </p:extLst>
          </p:nvPr>
        </p:nvGraphicFramePr>
        <p:xfrm>
          <a:off x="2005069" y="1222871"/>
          <a:ext cx="3844886" cy="2544896"/>
        </p:xfrm>
        <a:graphic>
          <a:graphicData uri="http://schemas.openxmlformats.org/drawingml/2006/table">
            <a:tbl>
              <a:tblPr>
                <a:tableStyleId>{5940675A-B579-460E-94D1-54222C63F5DA}</a:tableStyleId>
              </a:tblPr>
              <a:tblGrid>
                <a:gridCol w="744171">
                  <a:extLst>
                    <a:ext uri="{9D8B030D-6E8A-4147-A177-3AD203B41FA5}">
                      <a16:colId xmlns:a16="http://schemas.microsoft.com/office/drawing/2014/main" val="2365964158"/>
                    </a:ext>
                  </a:extLst>
                </a:gridCol>
                <a:gridCol w="1488343">
                  <a:extLst>
                    <a:ext uri="{9D8B030D-6E8A-4147-A177-3AD203B41FA5}">
                      <a16:colId xmlns:a16="http://schemas.microsoft.com/office/drawing/2014/main" val="1369854706"/>
                    </a:ext>
                  </a:extLst>
                </a:gridCol>
                <a:gridCol w="1612372">
                  <a:extLst>
                    <a:ext uri="{9D8B030D-6E8A-4147-A177-3AD203B41FA5}">
                      <a16:colId xmlns:a16="http://schemas.microsoft.com/office/drawing/2014/main" val="2577989303"/>
                    </a:ext>
                  </a:extLst>
                </a:gridCol>
              </a:tblGrid>
              <a:tr h="955679">
                <a:tc>
                  <a:txBody>
                    <a:bodyPr/>
                    <a:lstStyle/>
                    <a:p>
                      <a:pPr algn="ctr" fontAlgn="ctr"/>
                      <a:r>
                        <a:rPr lang="en-US" sz="1100" u="none" strike="noStrike" dirty="0">
                          <a:effectLst/>
                        </a:rPr>
                        <a:t>Energy Meter No.</a:t>
                      </a:r>
                      <a:endParaRPr lang="en-US"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100" u="none" strike="noStrike">
                          <a:effectLst/>
                        </a:rPr>
                        <a:t>Energy meter readings (in kWh) on 30th June </a:t>
                      </a:r>
                      <a:endParaRPr lang="en-US"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100" u="none" strike="noStrike">
                          <a:effectLst/>
                        </a:rPr>
                        <a:t>Energy meter readings (in kWh) on 7th July</a:t>
                      </a:r>
                      <a:endParaRPr lang="en-US"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381688346"/>
                  </a:ext>
                </a:extLst>
              </a:tr>
              <a:tr h="225497">
                <a:tc>
                  <a:txBody>
                    <a:bodyPr/>
                    <a:lstStyle/>
                    <a:p>
                      <a:pPr algn="r" fontAlgn="b"/>
                      <a:r>
                        <a:rPr lang="en-US" sz="1100" u="none" strike="noStrike">
                          <a:effectLst/>
                        </a:rPr>
                        <a:t>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16660879"/>
                  </a:ext>
                </a:extLst>
              </a:tr>
              <a:tr h="225497">
                <a:tc>
                  <a:txBody>
                    <a:bodyPr/>
                    <a:lstStyle/>
                    <a:p>
                      <a:pPr algn="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1.872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2.704</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72607009"/>
                  </a:ext>
                </a:extLst>
              </a:tr>
              <a:tr h="225497">
                <a:tc>
                  <a:txBody>
                    <a:bodyPr/>
                    <a:lstStyle/>
                    <a:p>
                      <a:pPr algn="r" fontAlgn="b"/>
                      <a:r>
                        <a:rPr lang="en-US" sz="1100" u="none" strike="noStrike">
                          <a:effectLst/>
                        </a:rPr>
                        <a:t>16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38.536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11.408</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9640694"/>
                  </a:ext>
                </a:extLst>
              </a:tr>
              <a:tr h="225497">
                <a:tc>
                  <a:txBody>
                    <a:bodyPr/>
                    <a:lstStyle/>
                    <a:p>
                      <a:pPr algn="r" fontAlgn="b"/>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64.63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18.9</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787158072"/>
                  </a:ext>
                </a:extLst>
              </a:tr>
              <a:tr h="225497">
                <a:tc>
                  <a:txBody>
                    <a:bodyPr/>
                    <a:lstStyle/>
                    <a:p>
                      <a:pPr algn="r" fontAlgn="b"/>
                      <a:r>
                        <a:rPr lang="en-US" sz="1100" u="none" strike="noStrike">
                          <a:effectLst/>
                        </a:rPr>
                        <a:t>22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163.92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32.864</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39423698"/>
                  </a:ext>
                </a:extLst>
              </a:tr>
              <a:tr h="225497">
                <a:tc>
                  <a:txBody>
                    <a:bodyPr/>
                    <a:lstStyle/>
                    <a:p>
                      <a:pPr algn="r" fontAlgn="b"/>
                      <a:r>
                        <a:rPr lang="en-US" sz="1100" u="none" strike="noStrike">
                          <a:effectLst/>
                        </a:rPr>
                        <a:t>26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17298687"/>
                  </a:ext>
                </a:extLst>
              </a:tr>
              <a:tr h="236235">
                <a:tc>
                  <a:txBody>
                    <a:bodyPr/>
                    <a:lstStyle/>
                    <a:p>
                      <a:pPr algn="l" fontAlgn="b"/>
                      <a:r>
                        <a:rPr lang="en-US" sz="1100" u="none" strike="noStrike">
                          <a:effectLst/>
                        </a:rPr>
                        <a:t>TOTAL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268.958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65.876</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56871211"/>
                  </a:ext>
                </a:extLst>
              </a:tr>
            </a:tbl>
          </a:graphicData>
        </a:graphic>
      </p:graphicFrame>
    </p:spTree>
    <p:extLst>
      <p:ext uri="{BB962C8B-B14F-4D97-AF65-F5344CB8AC3E}">
        <p14:creationId xmlns:p14="http://schemas.microsoft.com/office/powerpoint/2010/main" val="421491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1"/>
          </p:nvPr>
        </p:nvSpPr>
        <p:spPr>
          <a:xfrm>
            <a:off x="0" y="0"/>
            <a:ext cx="8596748"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Breaktime Energy Consumption (General Shift) :</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F66A92FA-B514-9ACF-15A4-53216593C7F9}"/>
              </a:ext>
            </a:extLst>
          </p:cNvPr>
          <p:cNvGraphicFramePr>
            <a:graphicFrameLocks/>
          </p:cNvGraphicFramePr>
          <p:nvPr>
            <p:extLst>
              <p:ext uri="{D42A27DB-BD31-4B8C-83A1-F6EECF244321}">
                <p14:modId xmlns:p14="http://schemas.microsoft.com/office/powerpoint/2010/main" val="2029525055"/>
              </p:ext>
            </p:extLst>
          </p:nvPr>
        </p:nvGraphicFramePr>
        <p:xfrm>
          <a:off x="159329" y="798082"/>
          <a:ext cx="4412671" cy="318336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950D3E36-B25F-0382-46D7-6F270070951B}"/>
              </a:ext>
            </a:extLst>
          </p:cNvPr>
          <p:cNvSpPr>
            <a:spLocks noGrp="1"/>
          </p:cNvSpPr>
          <p:nvPr>
            <p:ph type="body" sz="quarter" idx="16"/>
          </p:nvPr>
        </p:nvSpPr>
        <p:spPr>
          <a:xfrm>
            <a:off x="4724401" y="798082"/>
            <a:ext cx="4260270" cy="4053317"/>
          </a:xfrm>
        </p:spPr>
        <p:txBody>
          <a:bodyPr/>
          <a:lstStyle/>
          <a:p>
            <a:r>
              <a:rPr lang="en-US" dirty="0">
                <a:solidFill>
                  <a:schemeClr val="tx1"/>
                </a:solidFill>
                <a:latin typeface="Aptos" panose="020B0004020202020204" pitchFamily="34" charset="0"/>
              </a:rPr>
              <a:t>The </a:t>
            </a:r>
            <a:r>
              <a:rPr lang="en-US" b="1" dirty="0">
                <a:solidFill>
                  <a:schemeClr val="tx1"/>
                </a:solidFill>
                <a:latin typeface="Aptos" panose="020B0004020202020204" pitchFamily="34" charset="0"/>
              </a:rPr>
              <a:t>average</a:t>
            </a:r>
            <a:r>
              <a:rPr lang="en-US" dirty="0">
                <a:solidFill>
                  <a:schemeClr val="tx1"/>
                </a:solidFill>
                <a:latin typeface="Aptos" panose="020B0004020202020204" pitchFamily="34" charset="0"/>
              </a:rPr>
              <a:t> breaktime  energy consumption is </a:t>
            </a:r>
            <a:r>
              <a:rPr lang="en-US" b="1" dirty="0">
                <a:solidFill>
                  <a:schemeClr val="tx1"/>
                </a:solidFill>
                <a:latin typeface="Aptos" panose="020B0004020202020204" pitchFamily="34" charset="0"/>
              </a:rPr>
              <a:t>23.004 kWh</a:t>
            </a:r>
            <a:r>
              <a:rPr lang="en-US" dirty="0">
                <a:solidFill>
                  <a:schemeClr val="tx1"/>
                </a:solidFill>
                <a:latin typeface="Aptos" panose="020B0004020202020204" pitchFamily="34" charset="0"/>
              </a:rPr>
              <a:t>.</a:t>
            </a:r>
          </a:p>
          <a:p>
            <a:r>
              <a:rPr lang="en-US" b="1" dirty="0">
                <a:solidFill>
                  <a:schemeClr val="tx1"/>
                </a:solidFill>
                <a:highlight>
                  <a:srgbClr val="FFFF00"/>
                </a:highlight>
                <a:latin typeface="Aptos" panose="020B0004020202020204" pitchFamily="34" charset="0"/>
              </a:rPr>
              <a:t>Tube Washing Machine (CLEAN TECH 3) </a:t>
            </a:r>
            <a:r>
              <a:rPr lang="en-US" dirty="0">
                <a:solidFill>
                  <a:schemeClr val="tx1"/>
                </a:solidFill>
                <a:latin typeface="Aptos" panose="020B0004020202020204" pitchFamily="34" charset="0"/>
              </a:rPr>
              <a:t>works even during the breaktime on 4</a:t>
            </a:r>
            <a:r>
              <a:rPr lang="en-US" baseline="30000" dirty="0">
                <a:solidFill>
                  <a:schemeClr val="tx1"/>
                </a:solidFill>
                <a:latin typeface="Aptos" panose="020B0004020202020204" pitchFamily="34" charset="0"/>
              </a:rPr>
              <a:t>th</a:t>
            </a:r>
            <a:r>
              <a:rPr lang="en-US" dirty="0">
                <a:solidFill>
                  <a:schemeClr val="tx1"/>
                </a:solidFill>
                <a:latin typeface="Aptos" panose="020B0004020202020204" pitchFamily="34" charset="0"/>
              </a:rPr>
              <a:t> July .</a:t>
            </a:r>
          </a:p>
          <a:p>
            <a:r>
              <a:rPr lang="en-US" dirty="0">
                <a:solidFill>
                  <a:schemeClr val="tx1"/>
                </a:solidFill>
                <a:latin typeface="Aptos" panose="020B0004020202020204" pitchFamily="34" charset="0"/>
              </a:rPr>
              <a:t>Most of the machines </a:t>
            </a:r>
            <a:r>
              <a:rPr lang="en-US" b="1" dirty="0">
                <a:solidFill>
                  <a:schemeClr val="tx1"/>
                </a:solidFill>
                <a:highlight>
                  <a:srgbClr val="FFFF00"/>
                </a:highlight>
                <a:latin typeface="Aptos" panose="020B0004020202020204" pitchFamily="34" charset="0"/>
              </a:rPr>
              <a:t>are not switched off during the breaktime</a:t>
            </a:r>
            <a:r>
              <a:rPr lang="en-US" dirty="0">
                <a:solidFill>
                  <a:schemeClr val="tx1"/>
                </a:solidFill>
                <a:latin typeface="Aptos" panose="020B0004020202020204" pitchFamily="34" charset="0"/>
              </a:rPr>
              <a:t> even if they are not in use.</a:t>
            </a:r>
          </a:p>
          <a:p>
            <a:r>
              <a:rPr lang="en-US" dirty="0">
                <a:solidFill>
                  <a:schemeClr val="tx1"/>
                </a:solidFill>
                <a:latin typeface="Aptos" panose="020B0004020202020204" pitchFamily="34" charset="0"/>
              </a:rPr>
              <a:t>There are a </a:t>
            </a:r>
            <a:r>
              <a:rPr lang="en-US" b="1" dirty="0">
                <a:solidFill>
                  <a:schemeClr val="tx1"/>
                </a:solidFill>
                <a:highlight>
                  <a:srgbClr val="FFFF00"/>
                </a:highlight>
                <a:latin typeface="Aptos" panose="020B0004020202020204" pitchFamily="34" charset="0"/>
              </a:rPr>
              <a:t>two breaktimes </a:t>
            </a:r>
            <a:r>
              <a:rPr lang="en-US" dirty="0">
                <a:solidFill>
                  <a:schemeClr val="tx1"/>
                </a:solidFill>
                <a:latin typeface="Aptos" panose="020B0004020202020204" pitchFamily="34" charset="0"/>
              </a:rPr>
              <a:t>during a day in the SCP. </a:t>
            </a:r>
          </a:p>
          <a:p>
            <a:r>
              <a:rPr lang="en-US" b="1" dirty="0">
                <a:solidFill>
                  <a:schemeClr val="tx1"/>
                </a:solidFill>
                <a:highlight>
                  <a:srgbClr val="FFFF00"/>
                </a:highlight>
                <a:latin typeface="Aptos" panose="020B0004020202020204" pitchFamily="34" charset="0"/>
              </a:rPr>
              <a:t>Average monthly energy consumption during breaktime </a:t>
            </a:r>
            <a:r>
              <a:rPr lang="en-US" dirty="0">
                <a:solidFill>
                  <a:schemeClr val="tx1"/>
                </a:solidFill>
                <a:latin typeface="Aptos" panose="020B0004020202020204" pitchFamily="34" charset="0"/>
              </a:rPr>
              <a:t>= </a:t>
            </a:r>
            <a:r>
              <a:rPr lang="en-US" b="1" dirty="0">
                <a:solidFill>
                  <a:schemeClr val="tx1"/>
                </a:solidFill>
                <a:latin typeface="Aptos" panose="020B0004020202020204" pitchFamily="34" charset="0"/>
              </a:rPr>
              <a:t>23.004 x 26 </a:t>
            </a:r>
            <a:r>
              <a:rPr lang="en-US" dirty="0">
                <a:solidFill>
                  <a:schemeClr val="tx1"/>
                </a:solidFill>
                <a:latin typeface="Aptos" panose="020B0004020202020204" pitchFamily="34" charset="0"/>
              </a:rPr>
              <a:t>(No. of working days in a month</a:t>
            </a:r>
            <a:r>
              <a:rPr lang="en-US" b="1" dirty="0">
                <a:solidFill>
                  <a:schemeClr val="tx1"/>
                </a:solidFill>
                <a:latin typeface="Aptos" panose="020B0004020202020204" pitchFamily="34" charset="0"/>
              </a:rPr>
              <a:t>) x 2 </a:t>
            </a:r>
            <a:r>
              <a:rPr lang="en-US" dirty="0">
                <a:solidFill>
                  <a:schemeClr val="tx1"/>
                </a:solidFill>
                <a:latin typeface="Aptos" panose="020B0004020202020204" pitchFamily="34" charset="0"/>
              </a:rPr>
              <a:t>(No. of breaks)</a:t>
            </a:r>
            <a:br>
              <a:rPr lang="en-US" dirty="0">
                <a:solidFill>
                  <a:schemeClr val="tx1"/>
                </a:solidFill>
                <a:latin typeface="Aptos" panose="020B0004020202020204" pitchFamily="34" charset="0"/>
              </a:rPr>
            </a:br>
            <a:r>
              <a:rPr lang="en-US" b="1" dirty="0">
                <a:solidFill>
                  <a:schemeClr val="tx1"/>
                </a:solidFill>
                <a:highlight>
                  <a:srgbClr val="FFFF00"/>
                </a:highlight>
                <a:latin typeface="Aptos" panose="020B0004020202020204" pitchFamily="34" charset="0"/>
              </a:rPr>
              <a:t>= 1196.208 kWh = 1.196 MWh  </a:t>
            </a:r>
          </a:p>
          <a:p>
            <a:pPr marL="0" indent="0">
              <a:buNone/>
            </a:pPr>
            <a:endParaRPr lang="en-US" dirty="0">
              <a:solidFill>
                <a:schemeClr val="tx1"/>
              </a:solidFill>
              <a:latin typeface="Aptos" panose="020B0004020202020204" pitchFamily="34" charset="0"/>
            </a:endParaRPr>
          </a:p>
        </p:txBody>
      </p:sp>
    </p:spTree>
    <p:extLst>
      <p:ext uri="{BB962C8B-B14F-4D97-AF65-F5344CB8AC3E}">
        <p14:creationId xmlns:p14="http://schemas.microsoft.com/office/powerpoint/2010/main" val="57627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1"/>
          </p:nvPr>
        </p:nvSpPr>
        <p:spPr>
          <a:xfrm>
            <a:off x="0" y="0"/>
            <a:ext cx="8596748"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Average Daily Energy Consumption per cylinder:</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950D3E36-B25F-0382-46D7-6F270070951B}"/>
              </a:ext>
            </a:extLst>
          </p:cNvPr>
          <p:cNvSpPr>
            <a:spLocks noGrp="1"/>
          </p:cNvSpPr>
          <p:nvPr>
            <p:ph type="body" sz="quarter" idx="16"/>
          </p:nvPr>
        </p:nvSpPr>
        <p:spPr>
          <a:xfrm>
            <a:off x="444500" y="3942341"/>
            <a:ext cx="8410763" cy="852918"/>
          </a:xfrm>
        </p:spPr>
        <p:txBody>
          <a:bodyPr/>
          <a:lstStyle/>
          <a:p>
            <a:r>
              <a:rPr lang="en-US" dirty="0">
                <a:solidFill>
                  <a:schemeClr val="tx1"/>
                </a:solidFill>
                <a:latin typeface="Aptos" panose="020B0004020202020204" pitchFamily="34" charset="0"/>
              </a:rPr>
              <a:t>The </a:t>
            </a:r>
            <a:r>
              <a:rPr lang="en-US" b="1" dirty="0">
                <a:solidFill>
                  <a:schemeClr val="tx1"/>
                </a:solidFill>
                <a:latin typeface="Aptos" panose="020B0004020202020204" pitchFamily="34" charset="0"/>
              </a:rPr>
              <a:t>average</a:t>
            </a:r>
            <a:r>
              <a:rPr lang="en-US" dirty="0">
                <a:solidFill>
                  <a:schemeClr val="tx1"/>
                </a:solidFill>
                <a:latin typeface="Aptos" panose="020B0004020202020204" pitchFamily="34" charset="0"/>
              </a:rPr>
              <a:t> total energy consumption for a cylinder manufactured in SCP is </a:t>
            </a:r>
            <a:r>
              <a:rPr lang="en-US" b="1" dirty="0">
                <a:solidFill>
                  <a:schemeClr val="tx1"/>
                </a:solidFill>
                <a:highlight>
                  <a:srgbClr val="FFFF00"/>
                </a:highlight>
                <a:latin typeface="Aptos" panose="020B0004020202020204" pitchFamily="34" charset="0"/>
              </a:rPr>
              <a:t>2.376 kWh/cylinder</a:t>
            </a:r>
            <a:r>
              <a:rPr lang="en-US" dirty="0">
                <a:solidFill>
                  <a:schemeClr val="tx1"/>
                </a:solidFill>
                <a:highlight>
                  <a:srgbClr val="FFFF00"/>
                </a:highlight>
                <a:latin typeface="Aptos" panose="020B0004020202020204" pitchFamily="34" charset="0"/>
              </a:rPr>
              <a:t>.</a:t>
            </a:r>
          </a:p>
          <a:p>
            <a:endParaRPr lang="en-US" dirty="0">
              <a:solidFill>
                <a:schemeClr val="tx1"/>
              </a:solidFill>
              <a:latin typeface="Aptos" panose="020B0004020202020204" pitchFamily="34" charset="0"/>
            </a:endParaRPr>
          </a:p>
          <a:p>
            <a:pPr marL="0" indent="0">
              <a:buNone/>
            </a:pPr>
            <a:endParaRPr lang="en-US" dirty="0">
              <a:solidFill>
                <a:schemeClr val="tx1"/>
              </a:solidFill>
              <a:latin typeface="Aptos" panose="020B0004020202020204" pitchFamily="34" charset="0"/>
            </a:endParaRPr>
          </a:p>
        </p:txBody>
      </p:sp>
      <p:graphicFrame>
        <p:nvGraphicFramePr>
          <p:cNvPr id="4" name="Chart 3">
            <a:extLst>
              <a:ext uri="{FF2B5EF4-FFF2-40B4-BE49-F238E27FC236}">
                <a16:creationId xmlns:a16="http://schemas.microsoft.com/office/drawing/2014/main" id="{D3680C68-AD26-B997-8B80-9C0742790A39}"/>
              </a:ext>
            </a:extLst>
          </p:cNvPr>
          <p:cNvGraphicFramePr>
            <a:graphicFrameLocks/>
          </p:cNvGraphicFramePr>
          <p:nvPr>
            <p:extLst>
              <p:ext uri="{D42A27DB-BD31-4B8C-83A1-F6EECF244321}">
                <p14:modId xmlns:p14="http://schemas.microsoft.com/office/powerpoint/2010/main" val="282444902"/>
              </p:ext>
            </p:extLst>
          </p:nvPr>
        </p:nvGraphicFramePr>
        <p:xfrm>
          <a:off x="258516" y="774700"/>
          <a:ext cx="8186984" cy="2937708"/>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EEC043F3-50E0-BF03-7444-2EC14BD4730B}"/>
              </a:ext>
            </a:extLst>
          </p:cNvPr>
          <p:cNvSpPr/>
          <p:nvPr/>
        </p:nvSpPr>
        <p:spPr>
          <a:xfrm rot="16200000">
            <a:off x="685802" y="2478880"/>
            <a:ext cx="585788" cy="185740"/>
          </a:xfrm>
          <a:prstGeom prst="rect">
            <a:avLst/>
          </a:prstGeom>
          <a:solidFill>
            <a:schemeClr val="bg1"/>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Cambria Math" panose="02040503050406030204" pitchFamily="18" charset="0"/>
                <a:ea typeface="Cambria Math" panose="02040503050406030204" pitchFamily="18" charset="0"/>
              </a:rPr>
              <a:t>1207</a:t>
            </a:r>
          </a:p>
        </p:txBody>
      </p:sp>
      <p:cxnSp>
        <p:nvCxnSpPr>
          <p:cNvPr id="12" name="Connector: Elbow 11">
            <a:extLst>
              <a:ext uri="{FF2B5EF4-FFF2-40B4-BE49-F238E27FC236}">
                <a16:creationId xmlns:a16="http://schemas.microsoft.com/office/drawing/2014/main" id="{93A0A88A-B2C5-1CA9-4CF9-B0BAF9BFA863}"/>
              </a:ext>
            </a:extLst>
          </p:cNvPr>
          <p:cNvCxnSpPr>
            <a:cxnSpLocks/>
            <a:endCxn id="3" idx="3"/>
          </p:cNvCxnSpPr>
          <p:nvPr/>
        </p:nvCxnSpPr>
        <p:spPr>
          <a:xfrm>
            <a:off x="7200899" y="2826544"/>
            <a:ext cx="1654364" cy="1542256"/>
          </a:xfrm>
          <a:prstGeom prst="bentConnector3">
            <a:avLst>
              <a:gd name="adj1" fmla="val 110747"/>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7FF2EF88-2C01-4C0B-7B9A-45996554E8A0}"/>
              </a:ext>
            </a:extLst>
          </p:cNvPr>
          <p:cNvSpPr/>
          <p:nvPr/>
        </p:nvSpPr>
        <p:spPr>
          <a:xfrm>
            <a:off x="5588000" y="4261174"/>
            <a:ext cx="3267263" cy="426459"/>
          </a:xfrm>
          <a:prstGeom prst="roundRect">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latin typeface="Aptos" panose="020B0004020202020204" pitchFamily="34" charset="0"/>
              </a:rPr>
              <a:t>No. of hydraulic cylinders produced</a:t>
            </a:r>
          </a:p>
        </p:txBody>
      </p:sp>
    </p:spTree>
    <p:extLst>
      <p:ext uri="{BB962C8B-B14F-4D97-AF65-F5344CB8AC3E}">
        <p14:creationId xmlns:p14="http://schemas.microsoft.com/office/powerpoint/2010/main" val="77636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1"/>
          </p:nvPr>
        </p:nvSpPr>
        <p:spPr>
          <a:xfrm>
            <a:off x="0" y="0"/>
            <a:ext cx="8596748"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Model-wise Production Demand  </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A03724FE-FC75-47DA-AEA6-CD4EEDAB9354}"/>
              </a:ext>
            </a:extLst>
          </p:cNvPr>
          <p:cNvGraphicFramePr>
            <a:graphicFrameLocks/>
          </p:cNvGraphicFramePr>
          <p:nvPr>
            <p:extLst>
              <p:ext uri="{D42A27DB-BD31-4B8C-83A1-F6EECF244321}">
                <p14:modId xmlns:p14="http://schemas.microsoft.com/office/powerpoint/2010/main" val="3604067165"/>
              </p:ext>
            </p:extLst>
          </p:nvPr>
        </p:nvGraphicFramePr>
        <p:xfrm>
          <a:off x="139700" y="932420"/>
          <a:ext cx="8712200" cy="285218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BD0D796-D0CF-FDA9-C91E-48EF4B77A464}"/>
              </a:ext>
            </a:extLst>
          </p:cNvPr>
          <p:cNvSpPr txBox="1"/>
          <p:nvPr/>
        </p:nvSpPr>
        <p:spPr>
          <a:xfrm>
            <a:off x="380694" y="497148"/>
            <a:ext cx="1689100" cy="369332"/>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cs typeface="Times New Roman" panose="02020603050405020304" pitchFamily="18" charset="0"/>
              </a:rPr>
              <a:t>28 June 2024</a:t>
            </a:r>
          </a:p>
        </p:txBody>
      </p:sp>
      <p:sp>
        <p:nvSpPr>
          <p:cNvPr id="4" name="Text Placeholder 2">
            <a:extLst>
              <a:ext uri="{FF2B5EF4-FFF2-40B4-BE49-F238E27FC236}">
                <a16:creationId xmlns:a16="http://schemas.microsoft.com/office/drawing/2014/main" id="{A09A50AC-B7F8-68AC-E020-B3A1BEA3817E}"/>
              </a:ext>
            </a:extLst>
          </p:cNvPr>
          <p:cNvSpPr>
            <a:spLocks noGrp="1"/>
          </p:cNvSpPr>
          <p:nvPr>
            <p:ph type="body" sz="quarter" idx="16"/>
          </p:nvPr>
        </p:nvSpPr>
        <p:spPr>
          <a:xfrm>
            <a:off x="241300" y="3850540"/>
            <a:ext cx="7856098" cy="988160"/>
          </a:xfrm>
        </p:spPr>
        <p:txBody>
          <a:bodyPr/>
          <a:lstStyle/>
          <a:p>
            <a:r>
              <a:rPr lang="en-US" dirty="0">
                <a:solidFill>
                  <a:schemeClr val="tx1"/>
                </a:solidFill>
                <a:latin typeface="Aptos" panose="020B0004020202020204" pitchFamily="34" charset="0"/>
              </a:rPr>
              <a:t>A  total of  </a:t>
            </a:r>
            <a:r>
              <a:rPr lang="en-US" b="1" dirty="0">
                <a:solidFill>
                  <a:schemeClr val="tx1"/>
                </a:solidFill>
                <a:highlight>
                  <a:srgbClr val="FFFF00"/>
                </a:highlight>
                <a:latin typeface="Aptos" panose="020B0004020202020204" pitchFamily="34" charset="0"/>
              </a:rPr>
              <a:t>1207 </a:t>
            </a:r>
            <a:r>
              <a:rPr lang="en-US" dirty="0">
                <a:solidFill>
                  <a:schemeClr val="tx1"/>
                </a:solidFill>
                <a:latin typeface="Aptos" panose="020B0004020202020204" pitchFamily="34" charset="0"/>
              </a:rPr>
              <a:t>cylinders were produced on 28</a:t>
            </a:r>
            <a:r>
              <a:rPr lang="en-US" baseline="30000" dirty="0">
                <a:solidFill>
                  <a:schemeClr val="tx1"/>
                </a:solidFill>
                <a:latin typeface="Aptos" panose="020B0004020202020204" pitchFamily="34" charset="0"/>
              </a:rPr>
              <a:t>th</a:t>
            </a:r>
            <a:r>
              <a:rPr lang="en-US" dirty="0">
                <a:solidFill>
                  <a:schemeClr val="tx1"/>
                </a:solidFill>
                <a:latin typeface="Aptos" panose="020B0004020202020204" pitchFamily="34" charset="0"/>
              </a:rPr>
              <a:t> June 2024.</a:t>
            </a:r>
          </a:p>
          <a:p>
            <a:r>
              <a:rPr lang="en-US" dirty="0">
                <a:solidFill>
                  <a:schemeClr val="tx1"/>
                </a:solidFill>
                <a:latin typeface="Aptos" panose="020B0004020202020204" pitchFamily="34" charset="0"/>
              </a:rPr>
              <a:t>No. of models produced is </a:t>
            </a:r>
            <a:r>
              <a:rPr lang="en-US" b="1" dirty="0">
                <a:solidFill>
                  <a:schemeClr val="tx1"/>
                </a:solidFill>
                <a:highlight>
                  <a:srgbClr val="FFFF00"/>
                </a:highlight>
                <a:latin typeface="Aptos" panose="020B0004020202020204" pitchFamily="34" charset="0"/>
              </a:rPr>
              <a:t>23</a:t>
            </a:r>
            <a:r>
              <a:rPr lang="en-US" dirty="0">
                <a:solidFill>
                  <a:schemeClr val="tx1"/>
                </a:solidFill>
                <a:latin typeface="Aptos" panose="020B0004020202020204" pitchFamily="34" charset="0"/>
              </a:rPr>
              <a:t> for that particular day.</a:t>
            </a:r>
          </a:p>
          <a:p>
            <a:r>
              <a:rPr lang="en-US" b="1" dirty="0">
                <a:solidFill>
                  <a:schemeClr val="tx1"/>
                </a:solidFill>
                <a:latin typeface="Aptos" panose="020B0004020202020204" pitchFamily="34" charset="0"/>
              </a:rPr>
              <a:t>Average</a:t>
            </a:r>
            <a:r>
              <a:rPr lang="en-US" dirty="0">
                <a:solidFill>
                  <a:schemeClr val="tx1"/>
                </a:solidFill>
                <a:latin typeface="Aptos" panose="020B0004020202020204" pitchFamily="34" charset="0"/>
              </a:rPr>
              <a:t> number of models produced per day is 19.9 i.e. around </a:t>
            </a:r>
            <a:r>
              <a:rPr lang="en-US" b="1" dirty="0">
                <a:solidFill>
                  <a:schemeClr val="tx1"/>
                </a:solidFill>
                <a:highlight>
                  <a:srgbClr val="FFFF00"/>
                </a:highlight>
                <a:latin typeface="Aptos" panose="020B0004020202020204" pitchFamily="34" charset="0"/>
              </a:rPr>
              <a:t>20 models</a:t>
            </a:r>
            <a:r>
              <a:rPr lang="en-US" dirty="0">
                <a:solidFill>
                  <a:schemeClr val="tx1"/>
                </a:solidFill>
                <a:latin typeface="Aptos" panose="020B0004020202020204" pitchFamily="34" charset="0"/>
              </a:rPr>
              <a:t>.</a:t>
            </a:r>
          </a:p>
        </p:txBody>
      </p:sp>
    </p:spTree>
    <p:extLst>
      <p:ext uri="{BB962C8B-B14F-4D97-AF65-F5344CB8AC3E}">
        <p14:creationId xmlns:p14="http://schemas.microsoft.com/office/powerpoint/2010/main" val="44379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1"/>
          </p:nvPr>
        </p:nvSpPr>
        <p:spPr>
          <a:xfrm>
            <a:off x="73527" y="15919"/>
            <a:ext cx="7792392"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Challenges faced in the project</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C0094FA-13E2-5DDC-4BBA-85B0E87C4718}"/>
              </a:ext>
            </a:extLst>
          </p:cNvPr>
          <p:cNvSpPr txBox="1"/>
          <p:nvPr/>
        </p:nvSpPr>
        <p:spPr>
          <a:xfrm>
            <a:off x="258268" y="817517"/>
            <a:ext cx="8156527" cy="2631490"/>
          </a:xfrm>
          <a:prstGeom prst="rect">
            <a:avLst/>
          </a:prstGeom>
          <a:noFill/>
        </p:spPr>
        <p:txBody>
          <a:bodyPr wrap="square" rtlCol="0">
            <a:spAutoFit/>
          </a:bodyPr>
          <a:lstStyle/>
          <a:p>
            <a:r>
              <a:rPr lang="en-US" sz="1650" dirty="0">
                <a:latin typeface="Aptos" panose="020B0004020202020204" pitchFamily="34" charset="0"/>
                <a:cs typeface="Times New Roman" panose="02020603050405020304" pitchFamily="18" charset="0"/>
              </a:rPr>
              <a:t>1. SCP produces over 140 standard products, plus custom items tailored to specific needs.</a:t>
            </a:r>
          </a:p>
          <a:p>
            <a:r>
              <a:rPr lang="en-US" sz="1650" dirty="0">
                <a:latin typeface="Aptos" panose="020B0004020202020204" pitchFamily="34" charset="0"/>
                <a:cs typeface="Times New Roman" panose="02020603050405020304" pitchFamily="18" charset="0"/>
              </a:rPr>
              <a:t>   </a:t>
            </a:r>
          </a:p>
          <a:p>
            <a:r>
              <a:rPr lang="en-US" sz="1650" dirty="0">
                <a:latin typeface="Aptos" panose="020B0004020202020204" pitchFamily="34" charset="0"/>
                <a:cs typeface="Times New Roman" panose="02020603050405020304" pitchFamily="18" charset="0"/>
              </a:rPr>
              <a:t>2. Monitoring energy for each product/model is difficult due to varied processes and shared energy meters. Like in SCP, Energy Meter-5 tracks air compressor usage in </a:t>
            </a:r>
            <a:r>
              <a:rPr lang="en-US" sz="1650" b="1" dirty="0">
                <a:highlight>
                  <a:srgbClr val="FFFF00"/>
                </a:highlight>
                <a:latin typeface="Aptos" panose="020B0004020202020204" pitchFamily="34" charset="0"/>
                <a:cs typeface="Times New Roman" panose="02020603050405020304" pitchFamily="18" charset="0"/>
              </a:rPr>
              <a:t>SCP, PRP and Finished Goods (Painting Booth)</a:t>
            </a:r>
            <a:r>
              <a:rPr lang="en-US" sz="1650" dirty="0">
                <a:latin typeface="Aptos" panose="020B0004020202020204" pitchFamily="34" charset="0"/>
                <a:cs typeface="Times New Roman" panose="02020603050405020304" pitchFamily="18" charset="0"/>
              </a:rPr>
              <a:t>, impacting energy attribution accuracy.</a:t>
            </a:r>
          </a:p>
          <a:p>
            <a:endParaRPr lang="en-US" sz="1650" dirty="0">
              <a:latin typeface="Aptos" panose="020B0004020202020204" pitchFamily="34" charset="0"/>
              <a:cs typeface="Times New Roman" panose="02020603050405020304" pitchFamily="18" charset="0"/>
            </a:endParaRPr>
          </a:p>
          <a:p>
            <a:r>
              <a:rPr lang="en-US" sz="1650" dirty="0">
                <a:latin typeface="Aptos" panose="020B0004020202020204" pitchFamily="34" charset="0"/>
                <a:cs typeface="Times New Roman" panose="02020603050405020304" pitchFamily="18" charset="0"/>
              </a:rPr>
              <a:t>3. The current energy meters cannot record enough variables (features) for a Machine learning model which would lead to lower accuracy and predictive power of the ML model.</a:t>
            </a:r>
          </a:p>
        </p:txBody>
      </p:sp>
      <p:sp>
        <p:nvSpPr>
          <p:cNvPr id="3" name="Rectangle: Rounded Corners 2">
            <a:extLst>
              <a:ext uri="{FF2B5EF4-FFF2-40B4-BE49-F238E27FC236}">
                <a16:creationId xmlns:a16="http://schemas.microsoft.com/office/drawing/2014/main" id="{BC188E19-65BD-DE02-2A77-12FCAA8FAE9F}"/>
              </a:ext>
            </a:extLst>
          </p:cNvPr>
          <p:cNvSpPr/>
          <p:nvPr/>
        </p:nvSpPr>
        <p:spPr>
          <a:xfrm>
            <a:off x="258267" y="3498852"/>
            <a:ext cx="8156527" cy="925417"/>
          </a:xfrm>
          <a:prstGeom prst="roundRect">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50" dirty="0">
                <a:solidFill>
                  <a:schemeClr val="tx1"/>
                </a:solidFill>
                <a:latin typeface="Aptos" panose="020B0004020202020204" pitchFamily="34" charset="0"/>
                <a:cs typeface="Times New Roman" panose="02020603050405020304" pitchFamily="18" charset="0"/>
              </a:rPr>
              <a:t>Real-time monitoring through submeters allows for ongoing assessment of energy performance metrics. Manufacturers can set benchmarks, track progress, and make timely adjustments to meet energy efficiency goals. </a:t>
            </a:r>
          </a:p>
        </p:txBody>
      </p:sp>
    </p:spTree>
    <p:extLst>
      <p:ext uri="{BB962C8B-B14F-4D97-AF65-F5344CB8AC3E}">
        <p14:creationId xmlns:p14="http://schemas.microsoft.com/office/powerpoint/2010/main" val="93410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mium Vector | Home electricity meter counts energy.">
            <a:extLst>
              <a:ext uri="{FF2B5EF4-FFF2-40B4-BE49-F238E27FC236}">
                <a16:creationId xmlns:a16="http://schemas.microsoft.com/office/drawing/2014/main" id="{9196AE89-50BD-603E-7935-4D30101B4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711" y="44068"/>
            <a:ext cx="1786147" cy="17861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8A96785-2E70-8DAB-9426-D4218CCE781F}"/>
              </a:ext>
            </a:extLst>
          </p:cNvPr>
          <p:cNvPicPr>
            <a:picLocks noChangeAspect="1"/>
          </p:cNvPicPr>
          <p:nvPr/>
        </p:nvPicPr>
        <p:blipFill>
          <a:blip r:embed="rId3"/>
          <a:stretch>
            <a:fillRect/>
          </a:stretch>
        </p:blipFill>
        <p:spPr>
          <a:xfrm>
            <a:off x="837282" y="1167787"/>
            <a:ext cx="4362680" cy="3452301"/>
          </a:xfrm>
          <a:prstGeom prst="rect">
            <a:avLst/>
          </a:prstGeom>
        </p:spPr>
      </p:pic>
      <p:cxnSp>
        <p:nvCxnSpPr>
          <p:cNvPr id="8" name="Connector: Curved 7">
            <a:extLst>
              <a:ext uri="{FF2B5EF4-FFF2-40B4-BE49-F238E27FC236}">
                <a16:creationId xmlns:a16="http://schemas.microsoft.com/office/drawing/2014/main" id="{C873F204-6EEE-903F-2929-89D7EF3D15A0}"/>
              </a:ext>
            </a:extLst>
          </p:cNvPr>
          <p:cNvCxnSpPr>
            <a:stCxn id="1028" idx="2"/>
          </p:cNvCxnSpPr>
          <p:nvPr/>
        </p:nvCxnSpPr>
        <p:spPr>
          <a:xfrm rot="5400000">
            <a:off x="5114431" y="1417325"/>
            <a:ext cx="1324465" cy="2150245"/>
          </a:xfrm>
          <a:prstGeom prst="curvedConnector2">
            <a:avLst/>
          </a:prstGeom>
          <a:ln w="571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 name="Connector: Curved 8">
            <a:extLst>
              <a:ext uri="{FF2B5EF4-FFF2-40B4-BE49-F238E27FC236}">
                <a16:creationId xmlns:a16="http://schemas.microsoft.com/office/drawing/2014/main" id="{F863B4E6-E0E0-A86D-4AA0-EF40F120D772}"/>
              </a:ext>
            </a:extLst>
          </p:cNvPr>
          <p:cNvCxnSpPr>
            <a:cxnSpLocks/>
            <a:stCxn id="1028" idx="2"/>
          </p:cNvCxnSpPr>
          <p:nvPr/>
        </p:nvCxnSpPr>
        <p:spPr>
          <a:xfrm rot="5400000">
            <a:off x="4870593" y="1737367"/>
            <a:ext cx="1888345" cy="2074041"/>
          </a:xfrm>
          <a:prstGeom prst="curvedConnector2">
            <a:avLst/>
          </a:prstGeom>
          <a:ln w="571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AF6F561A-E6C4-0164-273C-D6AAC5B2CD8B}"/>
              </a:ext>
            </a:extLst>
          </p:cNvPr>
          <p:cNvCxnSpPr>
            <a:cxnSpLocks/>
            <a:stCxn id="1028" idx="2"/>
          </p:cNvCxnSpPr>
          <p:nvPr/>
        </p:nvCxnSpPr>
        <p:spPr>
          <a:xfrm rot="5400000">
            <a:off x="5373415" y="633783"/>
            <a:ext cx="281939" cy="2674803"/>
          </a:xfrm>
          <a:prstGeom prst="curvedConnector2">
            <a:avLst/>
          </a:prstGeom>
          <a:ln w="571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CDB276B-B382-EF72-4827-0FE01AF97705}"/>
              </a:ext>
            </a:extLst>
          </p:cNvPr>
          <p:cNvCxnSpPr>
            <a:cxnSpLocks/>
            <a:stCxn id="1028" idx="2"/>
          </p:cNvCxnSpPr>
          <p:nvPr/>
        </p:nvCxnSpPr>
        <p:spPr>
          <a:xfrm rot="5400000">
            <a:off x="3879769" y="1436601"/>
            <a:ext cx="2578403" cy="3365631"/>
          </a:xfrm>
          <a:prstGeom prst="curvedConnector2">
            <a:avLst/>
          </a:prstGeom>
          <a:ln w="571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BCBA0935-540F-B119-5C71-E569135FE44E}"/>
              </a:ext>
            </a:extLst>
          </p:cNvPr>
          <p:cNvCxnSpPr>
            <a:cxnSpLocks/>
            <a:stCxn id="1028" idx="2"/>
          </p:cNvCxnSpPr>
          <p:nvPr/>
        </p:nvCxnSpPr>
        <p:spPr>
          <a:xfrm rot="5400000">
            <a:off x="4642491" y="733915"/>
            <a:ext cx="1112995" cy="3305595"/>
          </a:xfrm>
          <a:prstGeom prst="curvedConnector2">
            <a:avLst/>
          </a:prstGeom>
          <a:ln w="571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0" name="Text Placeholder 1">
            <a:extLst>
              <a:ext uri="{FF2B5EF4-FFF2-40B4-BE49-F238E27FC236}">
                <a16:creationId xmlns:a16="http://schemas.microsoft.com/office/drawing/2014/main" id="{39290547-9099-865E-DE1B-65C84A0C3B02}"/>
              </a:ext>
            </a:extLst>
          </p:cNvPr>
          <p:cNvSpPr>
            <a:spLocks noGrp="1"/>
          </p:cNvSpPr>
          <p:nvPr>
            <p:ph type="body" sz="quarter" idx="11"/>
          </p:nvPr>
        </p:nvSpPr>
        <p:spPr>
          <a:xfrm>
            <a:off x="140201" y="92204"/>
            <a:ext cx="5222373"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Current Energy Meter Connections </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51E6DC56-6438-711F-9F75-BEB1CFC296EB}"/>
              </a:ext>
            </a:extLst>
          </p:cNvPr>
          <p:cNvSpPr/>
          <p:nvPr/>
        </p:nvSpPr>
        <p:spPr>
          <a:xfrm>
            <a:off x="6667500" y="2870007"/>
            <a:ext cx="2223609" cy="1400402"/>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r>
              <a:rPr lang="en-US" sz="1400" b="1" u="sng" dirty="0">
                <a:latin typeface="Aptos" panose="020B0004020202020204" pitchFamily="34" charset="0"/>
              </a:rPr>
              <a:t>One energy meter </a:t>
            </a:r>
            <a:r>
              <a:rPr lang="en-US" sz="1400" dirty="0">
                <a:latin typeface="Aptos" panose="020B0004020202020204" pitchFamily="34" charset="0"/>
              </a:rPr>
              <a:t>is connected to </a:t>
            </a:r>
            <a:r>
              <a:rPr lang="en-US" sz="1400" b="1" u="sng" dirty="0">
                <a:latin typeface="Aptos" panose="020B0004020202020204" pitchFamily="34" charset="0"/>
              </a:rPr>
              <a:t>multiple machines</a:t>
            </a:r>
            <a:r>
              <a:rPr lang="en-US" sz="1400" dirty="0">
                <a:latin typeface="Aptos" panose="020B0004020202020204" pitchFamily="34" charset="0"/>
              </a:rPr>
              <a:t> making it difficult to record energy consumption per product.</a:t>
            </a:r>
          </a:p>
        </p:txBody>
      </p:sp>
    </p:spTree>
    <p:extLst>
      <p:ext uri="{BB962C8B-B14F-4D97-AF65-F5344CB8AC3E}">
        <p14:creationId xmlns:p14="http://schemas.microsoft.com/office/powerpoint/2010/main" val="6127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6E37A0C8-11E1-2832-327D-8BB87B2056AE}"/>
              </a:ext>
            </a:extLst>
          </p:cNvPr>
          <p:cNvSpPr>
            <a:spLocks noGrp="1"/>
          </p:cNvSpPr>
          <p:nvPr>
            <p:ph type="body" sz="quarter" idx="11"/>
          </p:nvPr>
        </p:nvSpPr>
        <p:spPr>
          <a:xfrm>
            <a:off x="140201" y="92204"/>
            <a:ext cx="5641474"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Proposed Solution : SUBMETERING</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CACA0A8-C9E5-69F5-4F5F-7E47BD8352FE}"/>
              </a:ext>
            </a:extLst>
          </p:cNvPr>
          <p:cNvPicPr>
            <a:picLocks noChangeAspect="1"/>
          </p:cNvPicPr>
          <p:nvPr/>
        </p:nvPicPr>
        <p:blipFill>
          <a:blip r:embed="rId2"/>
          <a:stretch>
            <a:fillRect/>
          </a:stretch>
        </p:blipFill>
        <p:spPr>
          <a:xfrm>
            <a:off x="1919302" y="845599"/>
            <a:ext cx="4362680" cy="3452301"/>
          </a:xfrm>
          <a:prstGeom prst="rect">
            <a:avLst/>
          </a:prstGeom>
        </p:spPr>
      </p:pic>
      <p:pic>
        <p:nvPicPr>
          <p:cNvPr id="6" name="Picture 4" descr="Premium Vector | Home electricity meter counts energy.">
            <a:extLst>
              <a:ext uri="{FF2B5EF4-FFF2-40B4-BE49-F238E27FC236}">
                <a16:creationId xmlns:a16="http://schemas.microsoft.com/office/drawing/2014/main" id="{88A78046-1C5C-6662-F9B9-3061353F3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099" y="92204"/>
            <a:ext cx="1786147" cy="17861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remium Vector | Home electricity meter counts energy.">
            <a:extLst>
              <a:ext uri="{FF2B5EF4-FFF2-40B4-BE49-F238E27FC236}">
                <a16:creationId xmlns:a16="http://schemas.microsoft.com/office/drawing/2014/main" id="{BF0CEB4F-040B-1173-9679-7B44663D8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01" y="845599"/>
            <a:ext cx="1786147" cy="17861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Premium Vector | Home electricity meter counts energy.">
            <a:extLst>
              <a:ext uri="{FF2B5EF4-FFF2-40B4-BE49-F238E27FC236}">
                <a16:creationId xmlns:a16="http://schemas.microsoft.com/office/drawing/2014/main" id="{B5F12F39-A2B5-10A4-FF7D-B71F0F42B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401" y="2244343"/>
            <a:ext cx="1786147" cy="178614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or: Curved 8">
            <a:extLst>
              <a:ext uri="{FF2B5EF4-FFF2-40B4-BE49-F238E27FC236}">
                <a16:creationId xmlns:a16="http://schemas.microsoft.com/office/drawing/2014/main" id="{2AD9E659-1470-0B81-6F26-B2ED4CB8FFB1}"/>
              </a:ext>
            </a:extLst>
          </p:cNvPr>
          <p:cNvCxnSpPr>
            <a:cxnSpLocks/>
            <a:stCxn id="6" idx="2"/>
          </p:cNvCxnSpPr>
          <p:nvPr/>
        </p:nvCxnSpPr>
        <p:spPr>
          <a:xfrm rot="5400000" flipH="1">
            <a:off x="6124035" y="598214"/>
            <a:ext cx="196621" cy="2363655"/>
          </a:xfrm>
          <a:prstGeom prst="curvedConnector4">
            <a:avLst>
              <a:gd name="adj1" fmla="val -116264"/>
              <a:gd name="adj2" fmla="val 68892"/>
            </a:avLst>
          </a:prstGeom>
          <a:ln w="571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74A4AFD3-08B8-82D3-B944-4664F1320634}"/>
              </a:ext>
            </a:extLst>
          </p:cNvPr>
          <p:cNvCxnSpPr>
            <a:cxnSpLocks/>
          </p:cNvCxnSpPr>
          <p:nvPr/>
        </p:nvCxnSpPr>
        <p:spPr>
          <a:xfrm rot="16200000" flipH="1">
            <a:off x="3259848" y="345175"/>
            <a:ext cx="225754" cy="4678902"/>
          </a:xfrm>
          <a:prstGeom prst="curvedConnector2">
            <a:avLst/>
          </a:prstGeom>
          <a:ln w="571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61B7DACA-8EC6-ECC1-9930-ECFDF069B852}"/>
              </a:ext>
            </a:extLst>
          </p:cNvPr>
          <p:cNvCxnSpPr>
            <a:cxnSpLocks/>
            <a:stCxn id="8" idx="2"/>
          </p:cNvCxnSpPr>
          <p:nvPr/>
        </p:nvCxnSpPr>
        <p:spPr>
          <a:xfrm rot="5400000" flipH="1">
            <a:off x="6815399" y="2656414"/>
            <a:ext cx="555178" cy="2192975"/>
          </a:xfrm>
          <a:prstGeom prst="curvedConnector4">
            <a:avLst>
              <a:gd name="adj1" fmla="val -41176"/>
              <a:gd name="adj2" fmla="val 70362"/>
            </a:avLst>
          </a:prstGeom>
          <a:ln w="571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B94A24DA-663D-952E-3E39-0119A765BC22}"/>
              </a:ext>
            </a:extLst>
          </p:cNvPr>
          <p:cNvSpPr/>
          <p:nvPr/>
        </p:nvSpPr>
        <p:spPr>
          <a:xfrm>
            <a:off x="232736" y="3206128"/>
            <a:ext cx="2345364" cy="1619871"/>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r>
              <a:rPr lang="en-US" sz="1400" b="1" u="sng" dirty="0">
                <a:latin typeface="Aptos" panose="020B0004020202020204" pitchFamily="34" charset="0"/>
              </a:rPr>
              <a:t>Submetering </a:t>
            </a:r>
            <a:r>
              <a:rPr lang="en-US" sz="1400" dirty="0">
                <a:latin typeface="Aptos" panose="020B0004020202020204" pitchFamily="34" charset="0"/>
              </a:rPr>
              <a:t>enables us to realize the energy consumption for different machines, enabling us to track the </a:t>
            </a:r>
            <a:r>
              <a:rPr lang="en-US" sz="1400" b="1" u="sng" dirty="0">
                <a:latin typeface="Aptos" panose="020B0004020202020204" pitchFamily="34" charset="0"/>
              </a:rPr>
              <a:t>energy consumed per hydraulic cylinder.</a:t>
            </a:r>
          </a:p>
        </p:txBody>
      </p:sp>
    </p:spTree>
    <p:extLst>
      <p:ext uri="{BB962C8B-B14F-4D97-AF65-F5344CB8AC3E}">
        <p14:creationId xmlns:p14="http://schemas.microsoft.com/office/powerpoint/2010/main" val="249413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2E9BA3-8D7C-D8E2-F7AA-26732F10B4DD}"/>
              </a:ext>
            </a:extLst>
          </p:cNvPr>
          <p:cNvSpPr txBox="1"/>
          <p:nvPr/>
        </p:nvSpPr>
        <p:spPr>
          <a:xfrm>
            <a:off x="306531" y="533250"/>
            <a:ext cx="6251072" cy="3901068"/>
          </a:xfrm>
          <a:prstGeom prst="rect">
            <a:avLst/>
          </a:prstGeom>
          <a:noFill/>
        </p:spPr>
        <p:txBody>
          <a:bodyPr wrap="square" rtlCol="0">
            <a:spAutoFit/>
          </a:bodyPr>
          <a:lstStyle/>
          <a:p>
            <a:pPr marL="285750" indent="-285750">
              <a:buFont typeface="Wingdings" panose="05000000000000000000" pitchFamily="2" charset="2"/>
              <a:buChar char="q"/>
            </a:pPr>
            <a:r>
              <a:rPr lang="en-US" sz="1650" b="0" i="0" dirty="0">
                <a:solidFill>
                  <a:schemeClr val="tx1"/>
                </a:solidFill>
                <a:effectLst/>
                <a:latin typeface="Aptos" panose="020B0004020202020204" pitchFamily="34" charset="0"/>
              </a:rPr>
              <a:t>The energy meters that are </a:t>
            </a:r>
            <a:r>
              <a:rPr lang="en-US" sz="1650" b="1" i="0" dirty="0">
                <a:solidFill>
                  <a:schemeClr val="tx1"/>
                </a:solidFill>
                <a:effectLst/>
                <a:latin typeface="Aptos" panose="020B0004020202020204" pitchFamily="34" charset="0"/>
              </a:rPr>
              <a:t>already</a:t>
            </a:r>
            <a:r>
              <a:rPr lang="en-US" sz="1650" b="0" i="0" dirty="0">
                <a:solidFill>
                  <a:schemeClr val="tx1"/>
                </a:solidFill>
                <a:effectLst/>
                <a:latin typeface="Aptos" panose="020B0004020202020204" pitchFamily="34" charset="0"/>
              </a:rPr>
              <a:t> being used in the plant (</a:t>
            </a:r>
            <a:r>
              <a:rPr lang="en-US" sz="1650" b="1" dirty="0">
                <a:solidFill>
                  <a:schemeClr val="tx1"/>
                </a:solidFill>
                <a:highlight>
                  <a:srgbClr val="FFFF00"/>
                </a:highlight>
                <a:latin typeface="Aptos" panose="020B0004020202020204" pitchFamily="34" charset="0"/>
              </a:rPr>
              <a:t>Schneider-make. Model:_EM6400</a:t>
            </a:r>
            <a:r>
              <a:rPr lang="en-US" sz="1650" dirty="0">
                <a:solidFill>
                  <a:schemeClr val="tx1"/>
                </a:solidFill>
                <a:latin typeface="Aptos" panose="020B0004020202020204" pitchFamily="34" charset="0"/>
              </a:rPr>
              <a:t>. Accuracy class-1.0) </a:t>
            </a:r>
            <a:r>
              <a:rPr lang="en-US" sz="1650" b="0" i="0" dirty="0">
                <a:solidFill>
                  <a:schemeClr val="tx1"/>
                </a:solidFill>
                <a:effectLst/>
                <a:latin typeface="Aptos" panose="020B0004020202020204" pitchFamily="34" charset="0"/>
              </a:rPr>
              <a:t> are capable of moni</a:t>
            </a:r>
            <a:r>
              <a:rPr lang="en-US" sz="1650" dirty="0">
                <a:solidFill>
                  <a:schemeClr val="tx1"/>
                </a:solidFill>
                <a:latin typeface="Aptos" panose="020B0004020202020204" pitchFamily="34" charset="0"/>
              </a:rPr>
              <a:t>toring minimum/maximum energy with date/time stamping but cannot be used fo</a:t>
            </a:r>
            <a:r>
              <a:rPr lang="en-US" sz="1650" dirty="0">
                <a:latin typeface="Aptos" panose="020B0004020202020204" pitchFamily="34" charset="0"/>
              </a:rPr>
              <a:t>r data logging.</a:t>
            </a:r>
          </a:p>
          <a:p>
            <a:pPr marL="285750" indent="-285750">
              <a:buFont typeface="Wingdings" panose="05000000000000000000" pitchFamily="2" charset="2"/>
              <a:buChar char="q"/>
            </a:pPr>
            <a:endParaRPr lang="en-US" sz="1650" dirty="0">
              <a:latin typeface="Aptos" panose="020B0004020202020204" pitchFamily="34" charset="0"/>
            </a:endParaRPr>
          </a:p>
          <a:p>
            <a:pPr marL="285750" indent="-285750">
              <a:buFont typeface="Wingdings" panose="05000000000000000000" pitchFamily="2" charset="2"/>
              <a:buChar char="q"/>
            </a:pPr>
            <a:r>
              <a:rPr lang="en-US" sz="1650" dirty="0">
                <a:latin typeface="Aptos" panose="020B0004020202020204" pitchFamily="34" charset="0"/>
                <a:cs typeface="Arial" panose="020B0604020202020204" pitchFamily="34" charset="0"/>
              </a:rPr>
              <a:t>Advanced panel meters can be installed since they are capable of data logging and exporting the data through a USB port. They </a:t>
            </a:r>
            <a:r>
              <a:rPr lang="en-US" sz="1650" b="1" u="sng" dirty="0">
                <a:highlight>
                  <a:srgbClr val="FFFF00"/>
                </a:highlight>
                <a:latin typeface="Aptos" panose="020B0004020202020204" pitchFamily="34" charset="0"/>
                <a:cs typeface="Arial" panose="020B0604020202020204" pitchFamily="34" charset="0"/>
              </a:rPr>
              <a:t>allow for remote data transmission to a central monitoring system or SCADA (Supervisory Control And Data Acquisition) system</a:t>
            </a:r>
            <a:r>
              <a:rPr lang="en-US" sz="1650" dirty="0">
                <a:latin typeface="Aptos" panose="020B0004020202020204" pitchFamily="34" charset="0"/>
                <a:cs typeface="Arial" panose="020B0604020202020204" pitchFamily="34" charset="0"/>
              </a:rPr>
              <a:t>.</a:t>
            </a:r>
          </a:p>
          <a:p>
            <a:endParaRPr lang="en-US" sz="1650" b="0" i="0" dirty="0">
              <a:solidFill>
                <a:schemeClr val="tx1"/>
              </a:solidFill>
              <a:effectLst/>
              <a:latin typeface="Aptos" panose="020B0004020202020204" pitchFamily="34" charset="0"/>
              <a:cs typeface="Arial" panose="020B0604020202020204" pitchFamily="34" charset="0"/>
            </a:endParaRPr>
          </a:p>
          <a:p>
            <a:pPr marL="285750" indent="-285750">
              <a:buFont typeface="Wingdings" panose="05000000000000000000" pitchFamily="2" charset="2"/>
              <a:buChar char="q"/>
            </a:pPr>
            <a:r>
              <a:rPr lang="en-US" sz="1650" dirty="0">
                <a:latin typeface="Aptos" panose="020B0004020202020204" pitchFamily="34" charset="0"/>
                <a:cs typeface="Arial" panose="020B0604020202020204" pitchFamily="34" charset="0"/>
              </a:rPr>
              <a:t>Shift supervisors should make a note of the energy consumption data daily to identify areas of improvement through daily observation.</a:t>
            </a:r>
            <a:endParaRPr lang="en-US" sz="1650" b="0" i="0" dirty="0">
              <a:solidFill>
                <a:schemeClr val="tx1"/>
              </a:solidFill>
              <a:effectLst/>
              <a:latin typeface="Aptos" panose="020B0004020202020204" pitchFamily="34" charset="0"/>
            </a:endParaRPr>
          </a:p>
          <a:p>
            <a:pPr marL="285750" indent="-285750">
              <a:buFont typeface="Wingdings" panose="05000000000000000000" pitchFamily="2" charset="2"/>
              <a:buChar char="q"/>
            </a:pPr>
            <a:endParaRPr lang="en-US" sz="1650" dirty="0">
              <a:latin typeface="Aptos" panose="020B0004020202020204" pitchFamily="34" charset="0"/>
              <a:cs typeface="Arial" panose="020B0604020202020204" pitchFamily="34" charset="0"/>
            </a:endParaRPr>
          </a:p>
        </p:txBody>
      </p:sp>
      <p:pic>
        <p:nvPicPr>
          <p:cNvPr id="1026" name="Picture 2" descr="L&amp;T Panel Meters - Latest Price, Dealers &amp; Retailers in India">
            <a:extLst>
              <a:ext uri="{FF2B5EF4-FFF2-40B4-BE49-F238E27FC236}">
                <a16:creationId xmlns:a16="http://schemas.microsoft.com/office/drawing/2014/main" id="{505753BC-0D67-6D6E-04B6-55FCE15031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68" t="22041" r="12666" b="20766"/>
          <a:stretch/>
        </p:blipFill>
        <p:spPr bwMode="auto">
          <a:xfrm>
            <a:off x="6692900" y="596389"/>
            <a:ext cx="2144569" cy="17555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9C531D-D87B-69A4-3B42-ECB0B0502DDC}"/>
              </a:ext>
            </a:extLst>
          </p:cNvPr>
          <p:cNvSpPr txBox="1"/>
          <p:nvPr/>
        </p:nvSpPr>
        <p:spPr>
          <a:xfrm>
            <a:off x="7037549" y="2483784"/>
            <a:ext cx="1455270" cy="307777"/>
          </a:xfrm>
          <a:prstGeom prst="rect">
            <a:avLst/>
          </a:prstGeom>
          <a:noFill/>
        </p:spPr>
        <p:txBody>
          <a:bodyPr wrap="none" rtlCol="0">
            <a:spAutoFit/>
          </a:bodyPr>
          <a:lstStyle/>
          <a:p>
            <a:r>
              <a:rPr lang="en-US" sz="1400" b="1" dirty="0">
                <a:solidFill>
                  <a:schemeClr val="accent2"/>
                </a:solidFill>
                <a:latin typeface="Arial" panose="020B0604020202020204" pitchFamily="34" charset="0"/>
                <a:cs typeface="Arial" panose="020B0604020202020204" pitchFamily="34" charset="0"/>
              </a:rPr>
              <a:t>PANEL METER</a:t>
            </a:r>
          </a:p>
        </p:txBody>
      </p:sp>
    </p:spTree>
    <p:extLst>
      <p:ext uri="{BB962C8B-B14F-4D97-AF65-F5344CB8AC3E}">
        <p14:creationId xmlns:p14="http://schemas.microsoft.com/office/powerpoint/2010/main" val="313181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1"/>
          </p:nvPr>
        </p:nvSpPr>
        <p:spPr>
          <a:xfrm>
            <a:off x="73527" y="15919"/>
            <a:ext cx="7792392"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Objectives of the project</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92CBE84-522B-4E98-EB15-D0D0BB4751E6}"/>
              </a:ext>
            </a:extLst>
          </p:cNvPr>
          <p:cNvSpPr txBox="1"/>
          <p:nvPr/>
        </p:nvSpPr>
        <p:spPr>
          <a:xfrm>
            <a:off x="675804" y="673850"/>
            <a:ext cx="7792392" cy="1615827"/>
          </a:xfrm>
          <a:prstGeom prst="rect">
            <a:avLst/>
          </a:prstGeom>
          <a:noFill/>
        </p:spPr>
        <p:txBody>
          <a:bodyPr wrap="square">
            <a:spAutoFit/>
          </a:bodyPr>
          <a:lstStyle/>
          <a:p>
            <a:pPr lvl="0">
              <a:lnSpc>
                <a:spcPct val="100000"/>
              </a:lnSpc>
            </a:pPr>
            <a:r>
              <a:rPr lang="en-US" sz="1650" b="0" i="0" dirty="0">
                <a:solidFill>
                  <a:schemeClr val="tx1"/>
                </a:solidFill>
                <a:effectLst/>
                <a:latin typeface="Aptos" panose="020B0004020202020204" pitchFamily="34" charset="0"/>
              </a:rPr>
              <a:t>Energy Mapping is an </a:t>
            </a:r>
            <a:r>
              <a:rPr lang="en-US" sz="1650" dirty="0">
                <a:solidFill>
                  <a:schemeClr val="tx1"/>
                </a:solidFill>
                <a:latin typeface="Aptos" panose="020B0004020202020204" pitchFamily="34" charset="0"/>
              </a:rPr>
              <a:t>important tool to provide valuable insights into </a:t>
            </a:r>
            <a:r>
              <a:rPr lang="en-US" sz="1650" b="1" dirty="0">
                <a:solidFill>
                  <a:schemeClr val="tx1"/>
                </a:solidFill>
                <a:latin typeface="Aptos" panose="020B0004020202020204" pitchFamily="34" charset="0"/>
              </a:rPr>
              <a:t>energy usage</a:t>
            </a:r>
            <a:r>
              <a:rPr lang="en-US" sz="1650" dirty="0">
                <a:solidFill>
                  <a:schemeClr val="tx1"/>
                </a:solidFill>
                <a:latin typeface="Aptos" panose="020B0004020202020204" pitchFamily="34" charset="0"/>
              </a:rPr>
              <a:t>, which is essential to analyze energy usage data to identify areas for improvement. By visualizing energy at a granular level, industries can align with sustainability goals , streamline the process and minimize resource consumption. </a:t>
            </a:r>
          </a:p>
          <a:p>
            <a:pPr lvl="0">
              <a:lnSpc>
                <a:spcPct val="100000"/>
              </a:lnSpc>
            </a:pPr>
            <a:r>
              <a:rPr lang="en-US" sz="1650" dirty="0">
                <a:solidFill>
                  <a:schemeClr val="tx1"/>
                </a:solidFill>
                <a:latin typeface="Aptos" panose="020B0004020202020204" pitchFamily="34" charset="0"/>
              </a:rPr>
              <a:t>The two main objects of our project are:</a:t>
            </a:r>
          </a:p>
          <a:p>
            <a:pPr lvl="0">
              <a:lnSpc>
                <a:spcPct val="100000"/>
              </a:lnSpc>
            </a:pPr>
            <a:endParaRPr lang="en-US" sz="1650" dirty="0">
              <a:latin typeface="Aptos" panose="020B0004020202020204" pitchFamily="34" charset="0"/>
            </a:endParaRPr>
          </a:p>
        </p:txBody>
      </p:sp>
      <p:sp>
        <p:nvSpPr>
          <p:cNvPr id="4" name="Rectangle: Rounded Corners 3">
            <a:extLst>
              <a:ext uri="{FF2B5EF4-FFF2-40B4-BE49-F238E27FC236}">
                <a16:creationId xmlns:a16="http://schemas.microsoft.com/office/drawing/2014/main" id="{2CD70067-DD60-AB0C-C35C-1EBE924CD085}"/>
              </a:ext>
            </a:extLst>
          </p:cNvPr>
          <p:cNvSpPr/>
          <p:nvPr/>
        </p:nvSpPr>
        <p:spPr>
          <a:xfrm>
            <a:off x="675804" y="2109041"/>
            <a:ext cx="7700790" cy="925417"/>
          </a:xfrm>
          <a:prstGeom prst="roundRect">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Wingdings" panose="05000000000000000000" pitchFamily="2" charset="2"/>
              <a:buChar char="Ø"/>
            </a:pPr>
            <a:r>
              <a:rPr lang="en-US" sz="1650" dirty="0">
                <a:solidFill>
                  <a:schemeClr val="tx1"/>
                </a:solidFill>
                <a:latin typeface="Aptos" panose="020B0004020202020204" pitchFamily="34" charset="0"/>
              </a:rPr>
              <a:t>Developing a </a:t>
            </a:r>
            <a:r>
              <a:rPr lang="en-US" sz="1650" b="1" dirty="0">
                <a:solidFill>
                  <a:schemeClr val="tx1"/>
                </a:solidFill>
                <a:latin typeface="Aptos" panose="020B0004020202020204" pitchFamily="34" charset="0"/>
              </a:rPr>
              <a:t>standardized manual/handbook </a:t>
            </a:r>
            <a:r>
              <a:rPr lang="en-US" sz="1650" dirty="0">
                <a:solidFill>
                  <a:schemeClr val="tx1"/>
                </a:solidFill>
                <a:latin typeface="Aptos" panose="020B0004020202020204" pitchFamily="34" charset="0"/>
              </a:rPr>
              <a:t>to enhance the data collection process for estimating Greenhouse Gas emissions: A Case Study of the </a:t>
            </a:r>
            <a:r>
              <a:rPr lang="en-US" sz="1650" dirty="0" err="1">
                <a:solidFill>
                  <a:schemeClr val="tx1"/>
                </a:solidFill>
                <a:latin typeface="Aptos" panose="020B0004020202020204" pitchFamily="34" charset="0"/>
              </a:rPr>
              <a:t>Peenya</a:t>
            </a:r>
            <a:r>
              <a:rPr lang="en-US" sz="1650" dirty="0">
                <a:solidFill>
                  <a:schemeClr val="tx1"/>
                </a:solidFill>
                <a:latin typeface="Aptos" panose="020B0004020202020204" pitchFamily="34" charset="0"/>
              </a:rPr>
              <a:t> plant.</a:t>
            </a:r>
            <a:endParaRPr lang="en-US" sz="1650" dirty="0"/>
          </a:p>
        </p:txBody>
      </p:sp>
      <p:sp>
        <p:nvSpPr>
          <p:cNvPr id="6" name="Rectangle: Rounded Corners 5">
            <a:extLst>
              <a:ext uri="{FF2B5EF4-FFF2-40B4-BE49-F238E27FC236}">
                <a16:creationId xmlns:a16="http://schemas.microsoft.com/office/drawing/2014/main" id="{DF76E456-7355-F66F-7B20-00DA32CAF0DE}"/>
              </a:ext>
            </a:extLst>
          </p:cNvPr>
          <p:cNvSpPr/>
          <p:nvPr/>
        </p:nvSpPr>
        <p:spPr>
          <a:xfrm>
            <a:off x="675804" y="3246777"/>
            <a:ext cx="7895319" cy="1222872"/>
          </a:xfrm>
          <a:prstGeom prst="roundRect">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Wingdings" panose="05000000000000000000" pitchFamily="2" charset="2"/>
              <a:buChar char="Ø"/>
            </a:pPr>
            <a:r>
              <a:rPr lang="en-US" sz="1600" dirty="0">
                <a:solidFill>
                  <a:schemeClr val="tx1"/>
                </a:solidFill>
                <a:latin typeface="Aptos" panose="020B0004020202020204" pitchFamily="34" charset="0"/>
              </a:rPr>
              <a:t>Examining the current energy consumption data and technologies to identify gaps within the processes. – CASE STUDY OF </a:t>
            </a:r>
            <a:r>
              <a:rPr lang="en-US" sz="1600" b="1" dirty="0">
                <a:solidFill>
                  <a:schemeClr val="tx1"/>
                </a:solidFill>
                <a:latin typeface="Aptos" panose="020B0004020202020204" pitchFamily="34" charset="0"/>
              </a:rPr>
              <a:t>SMALL CYLINDER PLANT</a:t>
            </a:r>
            <a:r>
              <a:rPr lang="en-US" sz="1600" dirty="0">
                <a:solidFill>
                  <a:schemeClr val="tx1"/>
                </a:solidFill>
                <a:latin typeface="Aptos" panose="020B0004020202020204" pitchFamily="34" charset="0"/>
              </a:rPr>
              <a:t> IN PEENYA</a:t>
            </a:r>
            <a:r>
              <a:rPr lang="en-US" sz="1650" dirty="0">
                <a:solidFill>
                  <a:schemeClr val="tx1"/>
                </a:solidFill>
                <a:latin typeface="Aptos" panose="020B0004020202020204" pitchFamily="34" charset="0"/>
              </a:rPr>
              <a:t>.</a:t>
            </a:r>
            <a:endParaRPr lang="en-US" sz="1600" dirty="0">
              <a:solidFill>
                <a:schemeClr val="tx1"/>
              </a:solidFill>
              <a:latin typeface="Aptos" panose="020B0004020202020204" pitchFamily="34" charset="0"/>
            </a:endParaRPr>
          </a:p>
        </p:txBody>
      </p:sp>
      <p:cxnSp>
        <p:nvCxnSpPr>
          <p:cNvPr id="8" name="Connector: Elbow 7">
            <a:extLst>
              <a:ext uri="{FF2B5EF4-FFF2-40B4-BE49-F238E27FC236}">
                <a16:creationId xmlns:a16="http://schemas.microsoft.com/office/drawing/2014/main" id="{577D644D-AAA2-70FF-486B-34B94AD1B023}"/>
              </a:ext>
            </a:extLst>
          </p:cNvPr>
          <p:cNvCxnSpPr>
            <a:cxnSpLocks/>
            <a:stCxn id="3" idx="1"/>
            <a:endCxn id="4" idx="1"/>
          </p:cNvCxnSpPr>
          <p:nvPr/>
        </p:nvCxnSpPr>
        <p:spPr>
          <a:xfrm rot="10800000" flipV="1">
            <a:off x="675804" y="1315676"/>
            <a:ext cx="12700" cy="1256074"/>
          </a:xfrm>
          <a:prstGeom prst="bentConnector3">
            <a:avLst>
              <a:gd name="adj1" fmla="val 1800000"/>
            </a:avLst>
          </a:prstGeom>
          <a:ln w="635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4CFEDBD2-0654-CE5D-4F0A-0EAB59771553}"/>
              </a:ext>
            </a:extLst>
          </p:cNvPr>
          <p:cNvCxnSpPr>
            <a:cxnSpLocks/>
            <a:endCxn id="6" idx="1"/>
          </p:cNvCxnSpPr>
          <p:nvPr/>
        </p:nvCxnSpPr>
        <p:spPr>
          <a:xfrm rot="16200000" flipH="1">
            <a:off x="-78251" y="3104158"/>
            <a:ext cx="1289276" cy="218834"/>
          </a:xfrm>
          <a:prstGeom prst="bentConnector2">
            <a:avLst/>
          </a:prstGeom>
          <a:ln w="635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257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1"/>
          </p:nvPr>
        </p:nvSpPr>
        <p:spPr>
          <a:xfrm>
            <a:off x="73527" y="15919"/>
            <a:ext cx="7792392"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Other suggestions:</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F2E9BA3-8D7C-D8E2-F7AA-26732F10B4DD}"/>
              </a:ext>
            </a:extLst>
          </p:cNvPr>
          <p:cNvSpPr txBox="1"/>
          <p:nvPr/>
        </p:nvSpPr>
        <p:spPr>
          <a:xfrm>
            <a:off x="197162" y="930216"/>
            <a:ext cx="5781172" cy="3393237"/>
          </a:xfrm>
          <a:prstGeom prst="rect">
            <a:avLst/>
          </a:prstGeom>
          <a:noFill/>
        </p:spPr>
        <p:txBody>
          <a:bodyPr wrap="square" rtlCol="0">
            <a:spAutoFit/>
          </a:bodyPr>
          <a:lstStyle/>
          <a:p>
            <a:pPr marL="285750" indent="-285750">
              <a:buFont typeface="Wingdings" panose="05000000000000000000" pitchFamily="2" charset="2"/>
              <a:buChar char="q"/>
            </a:pPr>
            <a:r>
              <a:rPr lang="en-US" sz="1650" dirty="0">
                <a:latin typeface="Aptos" panose="020B0004020202020204" pitchFamily="34" charset="0"/>
                <a:cs typeface="Arial" panose="020B0604020202020204" pitchFamily="34" charset="0"/>
              </a:rPr>
              <a:t>Machines not in use can be </a:t>
            </a:r>
            <a:r>
              <a:rPr lang="en-US" sz="1650" b="1" dirty="0">
                <a:highlight>
                  <a:srgbClr val="FFFF00"/>
                </a:highlight>
                <a:latin typeface="Aptos" panose="020B0004020202020204" pitchFamily="34" charset="0"/>
                <a:cs typeface="Arial" panose="020B0604020202020204" pitchFamily="34" charset="0"/>
              </a:rPr>
              <a:t>switched off during breaktime</a:t>
            </a:r>
            <a:r>
              <a:rPr lang="en-US" sz="1650" dirty="0">
                <a:latin typeface="Aptos" panose="020B0004020202020204" pitchFamily="34" charset="0"/>
                <a:cs typeface="Arial" panose="020B0604020202020204" pitchFamily="34" charset="0"/>
              </a:rPr>
              <a:t>, since the only time they are turned off is when they require maintenance.</a:t>
            </a:r>
          </a:p>
          <a:p>
            <a:pPr marL="285750" indent="-285750">
              <a:buFont typeface="Wingdings" panose="05000000000000000000" pitchFamily="2" charset="2"/>
              <a:buChar char="q"/>
            </a:pPr>
            <a:endParaRPr lang="en-US" sz="1650" dirty="0">
              <a:latin typeface="Aptos" panose="020B0004020202020204" pitchFamily="34" charset="0"/>
              <a:cs typeface="Arial" panose="020B0604020202020204" pitchFamily="34" charset="0"/>
            </a:endParaRPr>
          </a:p>
          <a:p>
            <a:pPr marL="285750" indent="-285750">
              <a:buFont typeface="Wingdings" panose="05000000000000000000" pitchFamily="2" charset="2"/>
              <a:buChar char="q"/>
            </a:pPr>
            <a:endParaRPr lang="en-US" sz="1650" dirty="0">
              <a:latin typeface="Aptos" panose="020B0004020202020204" pitchFamily="34" charset="0"/>
              <a:cs typeface="Arial" panose="020B0604020202020204" pitchFamily="34" charset="0"/>
            </a:endParaRPr>
          </a:p>
          <a:p>
            <a:pPr marL="285750" indent="-285750">
              <a:buFont typeface="Wingdings" panose="05000000000000000000" pitchFamily="2" charset="2"/>
              <a:buChar char="q"/>
            </a:pPr>
            <a:r>
              <a:rPr lang="en-US" sz="1650" dirty="0">
                <a:latin typeface="Aptos" panose="020B0004020202020204" pitchFamily="34" charset="0"/>
                <a:cs typeface="Arial" panose="020B0604020202020204" pitchFamily="34" charset="0"/>
              </a:rPr>
              <a:t> Programmable </a:t>
            </a:r>
            <a:r>
              <a:rPr lang="en-US" sz="1650" b="1" dirty="0">
                <a:highlight>
                  <a:srgbClr val="FFFF00"/>
                </a:highlight>
                <a:latin typeface="Aptos" panose="020B0004020202020204" pitchFamily="34" charset="0"/>
                <a:cs typeface="Arial" panose="020B0604020202020204" pitchFamily="34" charset="0"/>
              </a:rPr>
              <a:t>digital timer switches </a:t>
            </a:r>
            <a:r>
              <a:rPr lang="en-US" sz="1650" dirty="0">
                <a:latin typeface="Aptos" panose="020B0004020202020204" pitchFamily="34" charset="0"/>
                <a:cs typeface="Arial" panose="020B0604020202020204" pitchFamily="34" charset="0"/>
              </a:rPr>
              <a:t>can be used to provide precise timing control over electronic circuits to switch off the machines when not in use. </a:t>
            </a:r>
          </a:p>
          <a:p>
            <a:pPr marL="285750" indent="-285750">
              <a:buFont typeface="Wingdings" panose="05000000000000000000" pitchFamily="2" charset="2"/>
              <a:buChar char="q"/>
            </a:pPr>
            <a:endParaRPr lang="en-US" sz="1650" dirty="0">
              <a:latin typeface="Aptos" panose="020B0004020202020204" pitchFamily="34" charset="0"/>
              <a:cs typeface="Arial" panose="020B0604020202020204" pitchFamily="34" charset="0"/>
            </a:endParaRPr>
          </a:p>
          <a:p>
            <a:pPr marL="285750" indent="-285750">
              <a:buFont typeface="Wingdings" panose="05000000000000000000" pitchFamily="2" charset="2"/>
              <a:buChar char="q"/>
            </a:pPr>
            <a:endParaRPr lang="en-US" sz="1650" dirty="0">
              <a:latin typeface="Aptos" panose="020B0004020202020204" pitchFamily="34" charset="0"/>
              <a:cs typeface="Arial" panose="020B0604020202020204" pitchFamily="34" charset="0"/>
            </a:endParaRPr>
          </a:p>
          <a:p>
            <a:pPr marL="285750" indent="-285750">
              <a:buFont typeface="Wingdings" panose="05000000000000000000" pitchFamily="2" charset="2"/>
              <a:buChar char="q"/>
            </a:pPr>
            <a:r>
              <a:rPr lang="en-US" sz="1650" dirty="0">
                <a:latin typeface="Aptos" panose="020B0004020202020204" pitchFamily="34" charset="0"/>
              </a:rPr>
              <a:t>IE 3 or IE 4 motors should be installed to get better energy efficiency.</a:t>
            </a:r>
          </a:p>
          <a:p>
            <a:endParaRPr lang="en-US" sz="1650" dirty="0">
              <a:latin typeface="Aptos" panose="020B00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C9C531D-D87B-69A4-3B42-ECB0B0502DDC}"/>
              </a:ext>
            </a:extLst>
          </p:cNvPr>
          <p:cNvSpPr txBox="1"/>
          <p:nvPr/>
        </p:nvSpPr>
        <p:spPr>
          <a:xfrm>
            <a:off x="6576140" y="3028950"/>
            <a:ext cx="2250360" cy="307777"/>
          </a:xfrm>
          <a:prstGeom prst="rect">
            <a:avLst/>
          </a:prstGeom>
          <a:noFill/>
        </p:spPr>
        <p:txBody>
          <a:bodyPr wrap="none" rtlCol="0">
            <a:spAutoFit/>
          </a:bodyPr>
          <a:lstStyle/>
          <a:p>
            <a:r>
              <a:rPr lang="en-US" sz="1400" b="1" dirty="0">
                <a:solidFill>
                  <a:schemeClr val="accent2"/>
                </a:solidFill>
                <a:latin typeface="Arial" panose="020B0604020202020204" pitchFamily="34" charset="0"/>
                <a:cs typeface="Arial" panose="020B0604020202020204" pitchFamily="34" charset="0"/>
              </a:rPr>
              <a:t>DIGITAL TIMER SWITCH</a:t>
            </a:r>
          </a:p>
        </p:txBody>
      </p:sp>
      <p:pic>
        <p:nvPicPr>
          <p:cNvPr id="1028" name="Picture 4" descr="Gic L&amp;T 67DDT0 Digital Time Switch Crono , Daily Weekly Programmable  Electronic Timer Switch">
            <a:extLst>
              <a:ext uri="{FF2B5EF4-FFF2-40B4-BE49-F238E27FC236}">
                <a16:creationId xmlns:a16="http://schemas.microsoft.com/office/drawing/2014/main" id="{B85219BE-4175-17B8-32C5-C6D4CB96D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838" y="66647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11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1"/>
          </p:nvPr>
        </p:nvSpPr>
        <p:spPr>
          <a:xfrm>
            <a:off x="73527" y="15919"/>
            <a:ext cx="7792392"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State of Art Methods to Monitor Energy</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611B08C-D54C-0C79-1A13-794F1CEE10AD}"/>
              </a:ext>
            </a:extLst>
          </p:cNvPr>
          <p:cNvSpPr txBox="1"/>
          <p:nvPr/>
        </p:nvSpPr>
        <p:spPr>
          <a:xfrm>
            <a:off x="180046" y="462937"/>
            <a:ext cx="8306718" cy="854080"/>
          </a:xfrm>
          <a:prstGeom prst="rect">
            <a:avLst/>
          </a:prstGeom>
          <a:noFill/>
        </p:spPr>
        <p:txBody>
          <a:bodyPr wrap="square" rtlCol="0">
            <a:spAutoFit/>
          </a:bodyPr>
          <a:lstStyle/>
          <a:p>
            <a:pPr marL="285750" indent="-285750">
              <a:buFont typeface="Wingdings" panose="05000000000000000000" pitchFamily="2" charset="2"/>
              <a:buChar char="q"/>
            </a:pPr>
            <a:r>
              <a:rPr lang="en-US" sz="1650" b="1" dirty="0">
                <a:highlight>
                  <a:srgbClr val="FFFF00"/>
                </a:highlight>
                <a:latin typeface="Aptos" panose="020B0004020202020204" pitchFamily="34" charset="0"/>
                <a:cs typeface="Arial" panose="020B0604020202020204" pitchFamily="34" charset="0"/>
              </a:rPr>
              <a:t>IIOT (Industrial Internet of Things</a:t>
            </a:r>
            <a:r>
              <a:rPr lang="en-US" sz="1650" dirty="0">
                <a:highlight>
                  <a:srgbClr val="FFFF00"/>
                </a:highlight>
                <a:latin typeface="Aptos" panose="020B0004020202020204" pitchFamily="34" charset="0"/>
                <a:cs typeface="Arial" panose="020B0604020202020204" pitchFamily="34" charset="0"/>
              </a:rPr>
              <a:t>)  </a:t>
            </a:r>
          </a:p>
          <a:p>
            <a:pPr marL="285750" indent="-285750">
              <a:buFont typeface="Wingdings" panose="05000000000000000000" pitchFamily="2" charset="2"/>
              <a:buChar char="q"/>
            </a:pPr>
            <a:endParaRPr lang="en-US" sz="1650" dirty="0">
              <a:highlight>
                <a:srgbClr val="FFFF00"/>
              </a:highlight>
              <a:latin typeface="Aptos" panose="020B0004020202020204" pitchFamily="34" charset="0"/>
              <a:cs typeface="Arial" panose="020B0604020202020204" pitchFamily="34" charset="0"/>
            </a:endParaRPr>
          </a:p>
          <a:p>
            <a:endParaRPr lang="en-US" sz="1650" dirty="0">
              <a:highlight>
                <a:srgbClr val="FFFF00"/>
              </a:highlight>
              <a:latin typeface="Aptos" panose="020B0004020202020204" pitchFamily="34" charset="0"/>
              <a:cs typeface="Arial" panose="020B0604020202020204" pitchFamily="34" charset="0"/>
            </a:endParaRPr>
          </a:p>
        </p:txBody>
      </p:sp>
      <p:pic>
        <p:nvPicPr>
          <p:cNvPr id="1026" name="Picture 2" descr="What is industry 4.0? - DAT4.Zero">
            <a:extLst>
              <a:ext uri="{FF2B5EF4-FFF2-40B4-BE49-F238E27FC236}">
                <a16:creationId xmlns:a16="http://schemas.microsoft.com/office/drawing/2014/main" id="{2027D457-A37F-1275-FC6A-DC2980237A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60" r="5411"/>
          <a:stretch/>
        </p:blipFill>
        <p:spPr bwMode="auto">
          <a:xfrm>
            <a:off x="1894902" y="3165875"/>
            <a:ext cx="4770303" cy="1884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8C13CEC4-5354-99B5-D2AA-2338A9361F01}"/>
              </a:ext>
            </a:extLst>
          </p:cNvPr>
          <p:cNvSpPr>
            <a:spLocks noGrp="1"/>
          </p:cNvSpPr>
          <p:nvPr>
            <p:ph type="body" sz="quarter" idx="16"/>
          </p:nvPr>
        </p:nvSpPr>
        <p:spPr>
          <a:xfrm>
            <a:off x="180045" y="704199"/>
            <a:ext cx="8306717" cy="2468660"/>
          </a:xfrm>
        </p:spPr>
        <p:txBody>
          <a:bodyPr numCol="2"/>
          <a:lstStyle/>
          <a:p>
            <a:r>
              <a:rPr lang="en-US" dirty="0">
                <a:solidFill>
                  <a:schemeClr val="tx1"/>
                </a:solidFill>
                <a:latin typeface="Aptos" panose="020B0004020202020204" pitchFamily="34" charset="0"/>
              </a:rPr>
              <a:t>It is the use of Internet of Things (IoT) technologies in industrial settings to enhance operations, efficiency, and productivity. </a:t>
            </a:r>
          </a:p>
          <a:p>
            <a:r>
              <a:rPr lang="en-US" dirty="0">
                <a:solidFill>
                  <a:schemeClr val="tx1"/>
                </a:solidFill>
                <a:latin typeface="Aptos" panose="020B0004020202020204" pitchFamily="34" charset="0"/>
              </a:rPr>
              <a:t>In a hydraulics plant, </a:t>
            </a:r>
            <a:r>
              <a:rPr lang="en-US" dirty="0" err="1">
                <a:solidFill>
                  <a:schemeClr val="tx1"/>
                </a:solidFill>
                <a:latin typeface="Aptos" panose="020B0004020202020204" pitchFamily="34" charset="0"/>
              </a:rPr>
              <a:t>IIoT</a:t>
            </a:r>
            <a:r>
              <a:rPr lang="en-US" dirty="0">
                <a:solidFill>
                  <a:schemeClr val="tx1"/>
                </a:solidFill>
                <a:latin typeface="Aptos" panose="020B0004020202020204" pitchFamily="34" charset="0"/>
              </a:rPr>
              <a:t> could involve connecting sensors, equipment, and systems to a network to collect and analyze data in real-time, enabling better decision-making and predictive maintenance. </a:t>
            </a:r>
          </a:p>
          <a:p>
            <a:r>
              <a:rPr lang="en-US" dirty="0">
                <a:solidFill>
                  <a:schemeClr val="tx1"/>
                </a:solidFill>
                <a:latin typeface="Aptos" panose="020B0004020202020204" pitchFamily="34" charset="0"/>
              </a:rPr>
              <a:t>IIOT systems can store historical data enabling models to learn from past trends and equipment behavior.</a:t>
            </a:r>
          </a:p>
          <a:p>
            <a:r>
              <a:rPr lang="en-US" dirty="0">
                <a:solidFill>
                  <a:schemeClr val="tx1"/>
                </a:solidFill>
                <a:latin typeface="Aptos" panose="020B0004020202020204" pitchFamily="34" charset="0"/>
              </a:rPr>
              <a:t> IIOT sensors can measure a wide range of parameters such as</a:t>
            </a:r>
            <a:r>
              <a:rPr lang="en-US" b="1" dirty="0">
                <a:solidFill>
                  <a:schemeClr val="tx1"/>
                </a:solidFill>
                <a:latin typeface="Aptos" panose="020B0004020202020204" pitchFamily="34" charset="0"/>
              </a:rPr>
              <a:t> </a:t>
            </a:r>
            <a:r>
              <a:rPr lang="en-US" b="1" dirty="0">
                <a:solidFill>
                  <a:schemeClr val="tx1"/>
                </a:solidFill>
                <a:highlight>
                  <a:srgbClr val="FFFF00"/>
                </a:highlight>
                <a:latin typeface="Aptos" panose="020B0004020202020204" pitchFamily="34" charset="0"/>
              </a:rPr>
              <a:t>temperature, pressure, flow rate and vibration </a:t>
            </a:r>
            <a:r>
              <a:rPr lang="en-US" dirty="0">
                <a:solidFill>
                  <a:schemeClr val="tx1"/>
                </a:solidFill>
                <a:latin typeface="Aptos" panose="020B0004020202020204" pitchFamily="34" charset="0"/>
              </a:rPr>
              <a:t>etc. which can allow us to identify complex </a:t>
            </a:r>
            <a:r>
              <a:rPr lang="en-US" b="1" dirty="0">
                <a:solidFill>
                  <a:schemeClr val="tx1"/>
                </a:solidFill>
                <a:latin typeface="Aptos" panose="020B0004020202020204" pitchFamily="34" charset="0"/>
              </a:rPr>
              <a:t>relationships between variables using Machine Learning</a:t>
            </a:r>
            <a:r>
              <a:rPr lang="en-US" dirty="0">
                <a:solidFill>
                  <a:schemeClr val="tx1"/>
                </a:solidFill>
                <a:latin typeface="Aptos" panose="020B0004020202020204" pitchFamily="34" charset="0"/>
              </a:rPr>
              <a:t>.</a:t>
            </a:r>
          </a:p>
        </p:txBody>
      </p:sp>
    </p:spTree>
    <p:extLst>
      <p:ext uri="{BB962C8B-B14F-4D97-AF65-F5344CB8AC3E}">
        <p14:creationId xmlns:p14="http://schemas.microsoft.com/office/powerpoint/2010/main" val="72167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1552221"/>
            <a:ext cx="2620835" cy="1914460"/>
          </a:xfrm>
        </p:spPr>
        <p:txBody>
          <a:bodyPr/>
          <a:lstStyle/>
          <a:p>
            <a:pPr algn="ctr"/>
            <a:r>
              <a:rPr lang="en-US" u="none" spc="-23" dirty="0">
                <a:solidFill>
                  <a:schemeClr val="accent2"/>
                </a:solidFill>
              </a:rPr>
              <a:t>Thank You</a:t>
            </a:r>
            <a:br>
              <a:rPr lang="en-US" u="none" spc="-23" dirty="0">
                <a:solidFill>
                  <a:schemeClr val="accent2"/>
                </a:solidFill>
              </a:rPr>
            </a:br>
            <a:r>
              <a:rPr lang="en-US" u="none" spc="-23" dirty="0">
                <a:solidFill>
                  <a:schemeClr val="accent2"/>
                </a:solidFill>
              </a:rPr>
              <a:t>&amp; </a:t>
            </a:r>
            <a:br>
              <a:rPr lang="en-US" u="none" spc="-23" dirty="0">
                <a:solidFill>
                  <a:schemeClr val="accent2"/>
                </a:solidFill>
              </a:rPr>
            </a:br>
            <a:r>
              <a:rPr lang="en-US" u="none" spc="-23" dirty="0">
                <a:solidFill>
                  <a:schemeClr val="accent2"/>
                </a:solidFill>
              </a:rPr>
              <a:t>Stay safe</a:t>
            </a:r>
          </a:p>
        </p:txBody>
      </p:sp>
    </p:spTree>
    <p:extLst>
      <p:ext uri="{BB962C8B-B14F-4D97-AF65-F5344CB8AC3E}">
        <p14:creationId xmlns:p14="http://schemas.microsoft.com/office/powerpoint/2010/main" val="308964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1"/>
          </p:nvPr>
        </p:nvSpPr>
        <p:spPr>
          <a:xfrm>
            <a:off x="117127" y="62579"/>
            <a:ext cx="8909743"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IN" sz="2400" u="sng" dirty="0">
                <a:solidFill>
                  <a:schemeClr val="tx2">
                    <a:lumMod val="60000"/>
                    <a:lumOff val="40000"/>
                  </a:schemeClr>
                </a:solidFill>
                <a:cs typeface="Arial" panose="020B0604020202020204" pitchFamily="34" charset="0"/>
              </a:rPr>
              <a:t>GHG Emissions</a:t>
            </a:r>
          </a:p>
        </p:txBody>
      </p:sp>
      <p:sp>
        <p:nvSpPr>
          <p:cNvPr id="4" name="Text Placeholder 3">
            <a:extLst>
              <a:ext uri="{FF2B5EF4-FFF2-40B4-BE49-F238E27FC236}">
                <a16:creationId xmlns:a16="http://schemas.microsoft.com/office/drawing/2014/main" id="{7DD61EDF-DC4C-DD48-D8B7-605477E1A20F}"/>
              </a:ext>
            </a:extLst>
          </p:cNvPr>
          <p:cNvSpPr txBox="1">
            <a:spLocks/>
          </p:cNvSpPr>
          <p:nvPr/>
        </p:nvSpPr>
        <p:spPr>
          <a:xfrm>
            <a:off x="117127" y="598771"/>
            <a:ext cx="8671542" cy="584775"/>
          </a:xfrm>
          <a:prstGeom prst="rect">
            <a:avLst/>
          </a:prstGeom>
          <a:noFill/>
          <a:ln w="9525">
            <a:noFill/>
            <a:miter lim="800000"/>
            <a:headEnd/>
            <a:tailEnd/>
          </a:ln>
        </p:spPr>
        <p:txBody>
          <a:bodyPr wrap="square" lIns="45720" tIns="45720" rIns="45720" bIns="45720" rtlCol="0" anchor="t" anchorCtr="0">
            <a:spAutoFit/>
          </a:bodyPr>
          <a:lstStyle>
            <a:lvl1pPr marL="231775" indent="-231775" algn="l" defTabSz="342900" rtl="0" eaLnBrk="1" latinLnBrk="0" hangingPunct="1">
              <a:spcBef>
                <a:spcPct val="0"/>
              </a:spcBef>
              <a:buClr>
                <a:srgbClr val="00B0F0"/>
              </a:buClr>
              <a:buFont typeface="Arial" panose="020B0604020202020204" pitchFamily="34" charset="0"/>
              <a:buNone/>
              <a:defRPr kumimoji="0" lang="en-US" sz="225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1400" dirty="0">
                <a:solidFill>
                  <a:srgbClr val="000000"/>
                </a:solidFill>
                <a:effectLst/>
                <a:latin typeface="Aptos" panose="020B0004020202020204" pitchFamily="34" charset="0"/>
              </a:rPr>
              <a:t>	</a:t>
            </a:r>
            <a:r>
              <a:rPr lang="en-US" sz="1600" dirty="0">
                <a:solidFill>
                  <a:srgbClr val="000000"/>
                </a:solidFill>
                <a:effectLst/>
                <a:latin typeface="Aptos" panose="020B0004020202020204" pitchFamily="34" charset="0"/>
              </a:rPr>
              <a:t>For Scopes 1, 2 and 3 </a:t>
            </a:r>
            <a:r>
              <a:rPr lang="en-US" sz="1600" b="0" dirty="0">
                <a:solidFill>
                  <a:srgbClr val="000000"/>
                </a:solidFill>
                <a:latin typeface="Aptos" panose="020B0004020202020204" pitchFamily="34" charset="0"/>
              </a:rPr>
              <a:t>i.e. the</a:t>
            </a:r>
            <a:r>
              <a:rPr lang="en-US" sz="1600" b="0" dirty="0">
                <a:solidFill>
                  <a:srgbClr val="000000"/>
                </a:solidFill>
                <a:effectLst/>
                <a:latin typeface="Aptos" panose="020B0004020202020204" pitchFamily="34" charset="0"/>
              </a:rPr>
              <a:t> ways of classifying  greenhouse gas emissions, we need to collect data associated with them.</a:t>
            </a:r>
            <a:endParaRPr lang="en-US" sz="1600" b="0" i="0" dirty="0">
              <a:solidFill>
                <a:srgbClr val="53565A"/>
              </a:solidFill>
              <a:effectLst/>
              <a:highlight>
                <a:srgbClr val="FFFFFF"/>
              </a:highlight>
              <a:latin typeface="helvetica neue lt w01"/>
            </a:endParaRPr>
          </a:p>
        </p:txBody>
      </p:sp>
      <p:pic>
        <p:nvPicPr>
          <p:cNvPr id="26" name="Picture 25">
            <a:extLst>
              <a:ext uri="{FF2B5EF4-FFF2-40B4-BE49-F238E27FC236}">
                <a16:creationId xmlns:a16="http://schemas.microsoft.com/office/drawing/2014/main" id="{B1EDB523-32D7-7152-17D9-7A7ECE349E81}"/>
              </a:ext>
            </a:extLst>
          </p:cNvPr>
          <p:cNvPicPr>
            <a:picLocks noChangeAspect="1"/>
          </p:cNvPicPr>
          <p:nvPr/>
        </p:nvPicPr>
        <p:blipFill>
          <a:blip r:embed="rId3"/>
          <a:stretch>
            <a:fillRect/>
          </a:stretch>
        </p:blipFill>
        <p:spPr>
          <a:xfrm>
            <a:off x="714002" y="1350365"/>
            <a:ext cx="2514973" cy="3535960"/>
          </a:xfrm>
          <a:prstGeom prst="rect">
            <a:avLst/>
          </a:prstGeom>
          <a:ln>
            <a:solidFill>
              <a:schemeClr val="tx1"/>
            </a:solidFill>
          </a:ln>
        </p:spPr>
      </p:pic>
      <p:sp>
        <p:nvSpPr>
          <p:cNvPr id="27" name="Rectangle: Rounded Corners 26">
            <a:extLst>
              <a:ext uri="{FF2B5EF4-FFF2-40B4-BE49-F238E27FC236}">
                <a16:creationId xmlns:a16="http://schemas.microsoft.com/office/drawing/2014/main" id="{7E5DF36B-A3D1-2121-D371-D7E3AFEA591E}"/>
              </a:ext>
            </a:extLst>
          </p:cNvPr>
          <p:cNvSpPr/>
          <p:nvPr/>
        </p:nvSpPr>
        <p:spPr>
          <a:xfrm>
            <a:off x="3995739" y="1397990"/>
            <a:ext cx="3838575" cy="1343025"/>
          </a:xfrm>
          <a:prstGeom prst="roundRect">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latin typeface="Aptos" panose="020B0004020202020204" pitchFamily="34" charset="0"/>
              </a:rPr>
              <a:t>Globally recognized standards, spanning 116 pages, served as the foundation for crafting a concise 14-page guide to streamline and facilitate the data collection process for Greenhouse gas emission calculation.</a:t>
            </a:r>
          </a:p>
        </p:txBody>
      </p:sp>
      <p:sp>
        <p:nvSpPr>
          <p:cNvPr id="28" name="Rectangle: Rounded Corners 27">
            <a:extLst>
              <a:ext uri="{FF2B5EF4-FFF2-40B4-BE49-F238E27FC236}">
                <a16:creationId xmlns:a16="http://schemas.microsoft.com/office/drawing/2014/main" id="{8B25B1C5-B085-62FE-4BC9-C3524A820D0A}"/>
              </a:ext>
            </a:extLst>
          </p:cNvPr>
          <p:cNvSpPr/>
          <p:nvPr/>
        </p:nvSpPr>
        <p:spPr>
          <a:xfrm>
            <a:off x="3995739" y="2990851"/>
            <a:ext cx="3838575" cy="1553878"/>
          </a:xfrm>
          <a:prstGeom prst="roundRect">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latin typeface="Aptos" panose="020B0004020202020204" pitchFamily="34" charset="0"/>
              </a:rPr>
              <a:t>The handbook entails all the details such as </a:t>
            </a:r>
            <a:r>
              <a:rPr lang="en-US" sz="1400" b="1" dirty="0">
                <a:solidFill>
                  <a:schemeClr val="tx1"/>
                </a:solidFill>
                <a:latin typeface="Aptos" panose="020B0004020202020204" pitchFamily="34" charset="0"/>
              </a:rPr>
              <a:t>what all data is required </a:t>
            </a:r>
            <a:r>
              <a:rPr lang="en-US" sz="1400" dirty="0">
                <a:solidFill>
                  <a:schemeClr val="tx1"/>
                </a:solidFill>
                <a:latin typeface="Aptos" panose="020B0004020202020204" pitchFamily="34" charset="0"/>
              </a:rPr>
              <a:t>for the calculation of emissions, </a:t>
            </a:r>
            <a:r>
              <a:rPr lang="en-US" sz="1400" b="1" dirty="0">
                <a:solidFill>
                  <a:schemeClr val="tx1"/>
                </a:solidFill>
                <a:latin typeface="Aptos" panose="020B0004020202020204" pitchFamily="34" charset="0"/>
              </a:rPr>
              <a:t>method</a:t>
            </a:r>
            <a:r>
              <a:rPr lang="en-US" sz="1400" dirty="0">
                <a:solidFill>
                  <a:schemeClr val="tx1"/>
                </a:solidFill>
                <a:latin typeface="Aptos" panose="020B0004020202020204" pitchFamily="34" charset="0"/>
              </a:rPr>
              <a:t> of data collection, </a:t>
            </a:r>
            <a:r>
              <a:rPr lang="en-US" sz="1400" b="1" dirty="0">
                <a:solidFill>
                  <a:schemeClr val="tx1"/>
                </a:solidFill>
                <a:latin typeface="Aptos" panose="020B0004020202020204" pitchFamily="34" charset="0"/>
              </a:rPr>
              <a:t>who collects the data</a:t>
            </a:r>
            <a:r>
              <a:rPr lang="en-US" sz="1400" dirty="0">
                <a:solidFill>
                  <a:schemeClr val="tx1"/>
                </a:solidFill>
                <a:latin typeface="Aptos" panose="020B0004020202020204" pitchFamily="34" charset="0"/>
              </a:rPr>
              <a:t> and the ideal </a:t>
            </a:r>
            <a:r>
              <a:rPr lang="en-US" sz="1400" b="1" dirty="0">
                <a:solidFill>
                  <a:schemeClr val="tx1"/>
                </a:solidFill>
                <a:latin typeface="Aptos" panose="020B0004020202020204" pitchFamily="34" charset="0"/>
              </a:rPr>
              <a:t>frequency of collection of data</a:t>
            </a:r>
            <a:r>
              <a:rPr lang="en-US" sz="1400" dirty="0">
                <a:solidFill>
                  <a:schemeClr val="tx1"/>
                </a:solidFill>
                <a:latin typeface="Aptos" panose="020B0004020202020204" pitchFamily="34" charset="0"/>
              </a:rPr>
              <a:t> (i.e., once in a month for all categories) </a:t>
            </a:r>
          </a:p>
        </p:txBody>
      </p:sp>
    </p:spTree>
    <p:extLst>
      <p:ext uri="{BB962C8B-B14F-4D97-AF65-F5344CB8AC3E}">
        <p14:creationId xmlns:p14="http://schemas.microsoft.com/office/powerpoint/2010/main" val="415837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B8CC2-DC8F-4660-E7B5-A4291FA88A6A}"/>
              </a:ext>
            </a:extLst>
          </p:cNvPr>
          <p:cNvSpPr>
            <a:spLocks noGrp="1"/>
          </p:cNvSpPr>
          <p:nvPr>
            <p:ph type="body" sz="quarter" idx="11"/>
          </p:nvPr>
        </p:nvSpPr>
        <p:spPr>
          <a:xfrm>
            <a:off x="52386" y="-2223"/>
            <a:ext cx="8229600" cy="400110"/>
          </a:xfrm>
        </p:spPr>
        <p:txBody>
          <a:bodyPr/>
          <a:lstStyle/>
          <a:p>
            <a:r>
              <a:rPr lang="en-US" sz="2000" u="sng" dirty="0">
                <a:solidFill>
                  <a:schemeClr val="tx2">
                    <a:lumMod val="60000"/>
                    <a:lumOff val="40000"/>
                  </a:schemeClr>
                </a:solidFill>
                <a:latin typeface="Arial" panose="020B0604020202020204" pitchFamily="34" charset="0"/>
                <a:cs typeface="Arial" panose="020B0604020202020204" pitchFamily="34" charset="0"/>
              </a:rPr>
              <a:t>Efficiency of current data collection process in </a:t>
            </a:r>
            <a:r>
              <a:rPr lang="en-US" sz="2000" u="sng" dirty="0" err="1">
                <a:solidFill>
                  <a:schemeClr val="tx2">
                    <a:lumMod val="60000"/>
                    <a:lumOff val="40000"/>
                  </a:schemeClr>
                </a:solidFill>
                <a:latin typeface="Arial" panose="020B0604020202020204" pitchFamily="34" charset="0"/>
                <a:cs typeface="Arial" panose="020B0604020202020204" pitchFamily="34" charset="0"/>
              </a:rPr>
              <a:t>Peenya</a:t>
            </a:r>
            <a:r>
              <a:rPr lang="en-US" sz="2000" u="sng" dirty="0">
                <a:solidFill>
                  <a:schemeClr val="tx2">
                    <a:lumMod val="60000"/>
                    <a:lumOff val="40000"/>
                  </a:schemeClr>
                </a:solidFill>
                <a:latin typeface="Arial" panose="020B0604020202020204" pitchFamily="34" charset="0"/>
                <a:cs typeface="Arial" panose="020B0604020202020204" pitchFamily="34" charset="0"/>
              </a:rPr>
              <a:t> plant :</a:t>
            </a:r>
            <a:r>
              <a:rPr lang="en-US" sz="2000" dirty="0">
                <a:solidFill>
                  <a:schemeClr val="tx2">
                    <a:lumMod val="60000"/>
                    <a:lumOff val="40000"/>
                  </a:schemeClr>
                </a:solidFill>
                <a:latin typeface="Arial" panose="020B0604020202020204" pitchFamily="34" charset="0"/>
                <a:cs typeface="Arial" panose="020B0604020202020204" pitchFamily="34" charset="0"/>
              </a:rPr>
              <a:t> </a:t>
            </a:r>
            <a:endParaRPr lang="en-US" sz="2000" u="sng"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8" name="Text Placeholder 1">
            <a:extLst>
              <a:ext uri="{FF2B5EF4-FFF2-40B4-BE49-F238E27FC236}">
                <a16:creationId xmlns:a16="http://schemas.microsoft.com/office/drawing/2014/main" id="{B3FD1926-18CD-9D1A-51D8-54E91FE6371F}"/>
              </a:ext>
            </a:extLst>
          </p:cNvPr>
          <p:cNvSpPr txBox="1">
            <a:spLocks/>
          </p:cNvSpPr>
          <p:nvPr/>
        </p:nvSpPr>
        <p:spPr>
          <a:xfrm>
            <a:off x="236633" y="3659211"/>
            <a:ext cx="8229600" cy="400110"/>
          </a:xfrm>
          <a:prstGeom prst="rect">
            <a:avLst/>
          </a:prstGeom>
          <a:noFill/>
          <a:ln w="9525">
            <a:noFill/>
            <a:miter lim="800000"/>
            <a:headEnd/>
            <a:tailEnd/>
          </a:ln>
        </p:spPr>
        <p:txBody>
          <a:bodyPr lIns="45720" tIns="45720" rIns="45720" bIns="45720" rtlCol="0" anchor="t" anchorCtr="0">
            <a:spAutoFit/>
          </a:bodyPr>
          <a:lstStyle>
            <a:lvl1pPr marL="231775" indent="-231775" algn="l" defTabSz="342900" rtl="0" eaLnBrk="1" latinLnBrk="0" hangingPunct="1">
              <a:spcBef>
                <a:spcPct val="0"/>
              </a:spcBef>
              <a:buClr>
                <a:srgbClr val="00B0F0"/>
              </a:buClr>
              <a:buFont typeface="Arial" panose="020B0604020202020204" pitchFamily="34" charset="0"/>
              <a:buNone/>
              <a:defRPr kumimoji="0" lang="en-US" sz="225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u="sng" dirty="0">
                <a:solidFill>
                  <a:schemeClr val="tx2">
                    <a:lumMod val="60000"/>
                    <a:lumOff val="40000"/>
                  </a:schemeClr>
                </a:solidFill>
                <a:cs typeface="Arial" panose="020B0604020202020204" pitchFamily="34" charset="0"/>
              </a:rPr>
              <a:t>Project Deliverables : GHG Emission Calculation Guide </a:t>
            </a:r>
            <a:endParaRPr lang="en-US" sz="2000" u="sng" dirty="0"/>
          </a:p>
        </p:txBody>
      </p:sp>
      <p:sp>
        <p:nvSpPr>
          <p:cNvPr id="10" name="Text Placeholder 2">
            <a:extLst>
              <a:ext uri="{FF2B5EF4-FFF2-40B4-BE49-F238E27FC236}">
                <a16:creationId xmlns:a16="http://schemas.microsoft.com/office/drawing/2014/main" id="{29F6888C-E167-F6F3-CDB4-23B60FEBD478}"/>
              </a:ext>
            </a:extLst>
          </p:cNvPr>
          <p:cNvSpPr>
            <a:spLocks noGrp="1"/>
          </p:cNvSpPr>
          <p:nvPr>
            <p:ph type="body" sz="quarter" idx="16"/>
          </p:nvPr>
        </p:nvSpPr>
        <p:spPr>
          <a:xfrm>
            <a:off x="236633" y="4086469"/>
            <a:ext cx="8907365" cy="705451"/>
          </a:xfrm>
        </p:spPr>
        <p:txBody>
          <a:bodyPr/>
          <a:lstStyle/>
          <a:p>
            <a:r>
              <a:rPr lang="en-US" sz="1500" dirty="0">
                <a:latin typeface="Aptos" panose="020B0004020202020204" pitchFamily="34" charset="0"/>
              </a:rPr>
              <a:t>The final report for GHG Data Inventory is readily available for any emerging industry, encompassing hydraulics engineering and beyond, given the pressing need for greenhouse gas emission calculations across all sectors.</a:t>
            </a:r>
          </a:p>
        </p:txBody>
      </p:sp>
      <p:sp>
        <p:nvSpPr>
          <p:cNvPr id="12" name="Teardrop 11">
            <a:extLst>
              <a:ext uri="{FF2B5EF4-FFF2-40B4-BE49-F238E27FC236}">
                <a16:creationId xmlns:a16="http://schemas.microsoft.com/office/drawing/2014/main" id="{1D63FFA0-4E30-4369-B26B-26E367CEA291}"/>
              </a:ext>
            </a:extLst>
          </p:cNvPr>
          <p:cNvSpPr/>
          <p:nvPr/>
        </p:nvSpPr>
        <p:spPr>
          <a:xfrm rot="11816021">
            <a:off x="6673233" y="378499"/>
            <a:ext cx="1270043" cy="1249692"/>
          </a:xfrm>
          <a:prstGeom prst="teardrop">
            <a:avLst/>
          </a:prstGeom>
          <a:solidFill>
            <a:srgbClr val="92D050"/>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4D8F799-28B4-8328-7B76-1073AD8EEC99}"/>
              </a:ext>
            </a:extLst>
          </p:cNvPr>
          <p:cNvSpPr txBox="1"/>
          <p:nvPr/>
        </p:nvSpPr>
        <p:spPr>
          <a:xfrm>
            <a:off x="6629598" y="761014"/>
            <a:ext cx="135731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75% accuracy approximately</a:t>
            </a:r>
          </a:p>
        </p:txBody>
      </p:sp>
      <p:graphicFrame>
        <p:nvGraphicFramePr>
          <p:cNvPr id="3" name="Chart 2">
            <a:extLst>
              <a:ext uri="{FF2B5EF4-FFF2-40B4-BE49-F238E27FC236}">
                <a16:creationId xmlns:a16="http://schemas.microsoft.com/office/drawing/2014/main" id="{1C579E05-9F69-27AF-DBF0-442BF22FA2A7}"/>
              </a:ext>
            </a:extLst>
          </p:cNvPr>
          <p:cNvGraphicFramePr>
            <a:graphicFrameLocks/>
          </p:cNvGraphicFramePr>
          <p:nvPr>
            <p:extLst>
              <p:ext uri="{D42A27DB-BD31-4B8C-83A1-F6EECF244321}">
                <p14:modId xmlns:p14="http://schemas.microsoft.com/office/powerpoint/2010/main" val="2356421148"/>
              </p:ext>
            </p:extLst>
          </p:nvPr>
        </p:nvGraphicFramePr>
        <p:xfrm>
          <a:off x="1627394" y="351580"/>
          <a:ext cx="4946788" cy="3400839"/>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Rounded Corners 3">
            <a:extLst>
              <a:ext uri="{FF2B5EF4-FFF2-40B4-BE49-F238E27FC236}">
                <a16:creationId xmlns:a16="http://schemas.microsoft.com/office/drawing/2014/main" id="{28CB03EE-A3F8-A6B4-6F41-B7CEBFCE127E}"/>
              </a:ext>
            </a:extLst>
          </p:cNvPr>
          <p:cNvSpPr/>
          <p:nvPr/>
        </p:nvSpPr>
        <p:spPr>
          <a:xfrm>
            <a:off x="6629597" y="2100593"/>
            <a:ext cx="2404234" cy="1418688"/>
          </a:xfrm>
          <a:prstGeom prst="roundRect">
            <a:avLst/>
          </a:prstGeom>
          <a:solidFill>
            <a:srgbClr val="92D050"/>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8CE66B0-9A07-402B-40B5-366BB0DF04B8}"/>
              </a:ext>
            </a:extLst>
          </p:cNvPr>
          <p:cNvSpPr txBox="1"/>
          <p:nvPr/>
        </p:nvSpPr>
        <p:spPr>
          <a:xfrm>
            <a:off x="6629596" y="2146898"/>
            <a:ext cx="2514403"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is because most of the categories use average data. The accuracy can be increased if supplier specific method is used for calculations.</a:t>
            </a:r>
          </a:p>
        </p:txBody>
      </p:sp>
      <p:cxnSp>
        <p:nvCxnSpPr>
          <p:cNvPr id="7" name="Straight Arrow Connector 6">
            <a:extLst>
              <a:ext uri="{FF2B5EF4-FFF2-40B4-BE49-F238E27FC236}">
                <a16:creationId xmlns:a16="http://schemas.microsoft.com/office/drawing/2014/main" id="{8208BAD0-D65F-F16B-3F63-B905B031DBD8}"/>
              </a:ext>
            </a:extLst>
          </p:cNvPr>
          <p:cNvCxnSpPr>
            <a:cxnSpLocks/>
          </p:cNvCxnSpPr>
          <p:nvPr/>
        </p:nvCxnSpPr>
        <p:spPr>
          <a:xfrm>
            <a:off x="7359267" y="1630496"/>
            <a:ext cx="0" cy="421504"/>
          </a:xfrm>
          <a:prstGeom prst="straightConnector1">
            <a:avLst/>
          </a:prstGeom>
          <a:ln w="63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825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F527D-628E-BF7B-3A17-D402586EE8D1}"/>
              </a:ext>
            </a:extLst>
          </p:cNvPr>
          <p:cNvSpPr>
            <a:spLocks noGrp="1"/>
          </p:cNvSpPr>
          <p:nvPr>
            <p:ph type="body" sz="quarter" idx="11"/>
          </p:nvPr>
        </p:nvSpPr>
        <p:spPr>
          <a:xfrm>
            <a:off x="148649" y="77683"/>
            <a:ext cx="8229600" cy="461665"/>
          </a:xfrm>
        </p:spPr>
        <p:txBody>
          <a:bodyPr/>
          <a:lstStyle/>
          <a:p>
            <a:r>
              <a:rPr lang="en-US" sz="2400" u="sng" dirty="0">
                <a:solidFill>
                  <a:schemeClr val="tx2">
                    <a:lumMod val="60000"/>
                    <a:lumOff val="40000"/>
                  </a:schemeClr>
                </a:solidFill>
                <a:latin typeface="Arial" panose="020B0604020202020204" pitchFamily="34" charset="0"/>
                <a:cs typeface="Arial" panose="020B0604020202020204" pitchFamily="34" charset="0"/>
              </a:rPr>
              <a:t>Proposed Energy Mapping Model</a:t>
            </a:r>
            <a:endParaRPr lang="en-US" dirty="0"/>
          </a:p>
        </p:txBody>
      </p:sp>
      <p:sp>
        <p:nvSpPr>
          <p:cNvPr id="5" name="TextBox 4">
            <a:extLst>
              <a:ext uri="{FF2B5EF4-FFF2-40B4-BE49-F238E27FC236}">
                <a16:creationId xmlns:a16="http://schemas.microsoft.com/office/drawing/2014/main" id="{36404673-180F-6F5A-361B-94518310E039}"/>
              </a:ext>
            </a:extLst>
          </p:cNvPr>
          <p:cNvSpPr txBox="1"/>
          <p:nvPr/>
        </p:nvSpPr>
        <p:spPr>
          <a:xfrm>
            <a:off x="5268192" y="337064"/>
            <a:ext cx="3980413" cy="430887"/>
          </a:xfrm>
          <a:prstGeom prst="rect">
            <a:avLst/>
          </a:prstGeom>
          <a:noFill/>
        </p:spPr>
        <p:txBody>
          <a:bodyPr wrap="square" rtlCol="0">
            <a:spAutoFit/>
          </a:bodyPr>
          <a:lstStyle/>
          <a:p>
            <a:r>
              <a:rPr lang="en-US" sz="1100" b="1" i="1" dirty="0">
                <a:solidFill>
                  <a:schemeClr val="accent2"/>
                </a:solidFill>
                <a:highlight>
                  <a:srgbClr val="FFE97D"/>
                </a:highlight>
                <a:latin typeface="Arial" panose="020B0604020202020204" pitchFamily="34" charset="0"/>
                <a:cs typeface="Arial" panose="020B0604020202020204" pitchFamily="34" charset="0"/>
              </a:rPr>
              <a:t>Source</a:t>
            </a:r>
            <a:r>
              <a:rPr lang="en-US" sz="1100" i="1" dirty="0">
                <a:solidFill>
                  <a:schemeClr val="accent2"/>
                </a:solidFill>
                <a:highlight>
                  <a:srgbClr val="FFE97D"/>
                </a:highlight>
                <a:latin typeface="Arial" panose="020B0604020202020204" pitchFamily="34" charset="0"/>
                <a:cs typeface="Arial" panose="020B0604020202020204" pitchFamily="34" charset="0"/>
              </a:rPr>
              <a:t>: Bureau of Energy Efficiency, Government of India</a:t>
            </a:r>
          </a:p>
          <a:p>
            <a:r>
              <a:rPr lang="en-US" sz="1100" i="1" dirty="0">
                <a:solidFill>
                  <a:schemeClr val="accent2"/>
                </a:solidFill>
                <a:highlight>
                  <a:srgbClr val="FFE97D"/>
                </a:highlight>
                <a:latin typeface="Arial" panose="020B0604020202020204" pitchFamily="34" charset="0"/>
                <a:cs typeface="Arial" panose="020B0604020202020204" pitchFamily="34" charset="0"/>
              </a:rPr>
              <a:t>beeindia.gov.in/sites/default/files/1Ch3.pdf </a:t>
            </a:r>
          </a:p>
        </p:txBody>
      </p:sp>
      <p:sp>
        <p:nvSpPr>
          <p:cNvPr id="6" name="Rectangle: Rounded Corners 5">
            <a:extLst>
              <a:ext uri="{FF2B5EF4-FFF2-40B4-BE49-F238E27FC236}">
                <a16:creationId xmlns:a16="http://schemas.microsoft.com/office/drawing/2014/main" id="{7DEBDD13-484E-1274-8CC2-3BD12B0A737F}"/>
              </a:ext>
            </a:extLst>
          </p:cNvPr>
          <p:cNvSpPr/>
          <p:nvPr/>
        </p:nvSpPr>
        <p:spPr>
          <a:xfrm>
            <a:off x="318439" y="4094176"/>
            <a:ext cx="8416963" cy="785278"/>
          </a:xfrm>
          <a:prstGeom prst="roundRect">
            <a:avLst/>
          </a:prstGeom>
          <a:solidFill>
            <a:schemeClr val="tx2">
              <a:lumMod val="40000"/>
              <a:lumOff val="6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A2EEDD-AD7D-9E33-41A6-C2D20D096785}"/>
              </a:ext>
            </a:extLst>
          </p:cNvPr>
          <p:cNvSpPr txBox="1"/>
          <p:nvPr/>
        </p:nvSpPr>
        <p:spPr>
          <a:xfrm>
            <a:off x="390958" y="4197555"/>
            <a:ext cx="8191181"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 energy audit conducted for FY 2019-20 focused on different parameters, and this energy model (through extensive research) has expanded to include a more comprehensive range of metrics.  </a:t>
            </a:r>
          </a:p>
          <a:p>
            <a:endParaRPr lang="en-US" sz="1400" dirty="0">
              <a:solidFill>
                <a:schemeClr val="accent2"/>
              </a:solidFill>
              <a:latin typeface="Arial" panose="020B0604020202020204" pitchFamily="34" charset="0"/>
              <a:cs typeface="Arial" panose="020B0604020202020204" pitchFamily="34" charset="0"/>
            </a:endParaRPr>
          </a:p>
        </p:txBody>
      </p:sp>
      <p:sp>
        <p:nvSpPr>
          <p:cNvPr id="8" name="Callout: Line 7">
            <a:extLst>
              <a:ext uri="{FF2B5EF4-FFF2-40B4-BE49-F238E27FC236}">
                <a16:creationId xmlns:a16="http://schemas.microsoft.com/office/drawing/2014/main" id="{1A2374EE-DB72-0BE2-AB79-7B352A2BE41D}"/>
              </a:ext>
            </a:extLst>
          </p:cNvPr>
          <p:cNvSpPr/>
          <p:nvPr/>
        </p:nvSpPr>
        <p:spPr>
          <a:xfrm>
            <a:off x="3348301" y="712017"/>
            <a:ext cx="1381991" cy="461665"/>
          </a:xfrm>
          <a:prstGeom prst="borderCallout1">
            <a:avLst>
              <a:gd name="adj1" fmla="val 185305"/>
              <a:gd name="adj2" fmla="val 48058"/>
              <a:gd name="adj3" fmla="val 98995"/>
              <a:gd name="adj4" fmla="val 48133"/>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Energy mapping model</a:t>
            </a:r>
          </a:p>
        </p:txBody>
      </p:sp>
      <p:cxnSp>
        <p:nvCxnSpPr>
          <p:cNvPr id="10" name="Straight Connector 9">
            <a:extLst>
              <a:ext uri="{FF2B5EF4-FFF2-40B4-BE49-F238E27FC236}">
                <a16:creationId xmlns:a16="http://schemas.microsoft.com/office/drawing/2014/main" id="{A8241D4C-38F5-81F4-38F1-08F41D767D6B}"/>
              </a:ext>
            </a:extLst>
          </p:cNvPr>
          <p:cNvCxnSpPr>
            <a:cxnSpLocks/>
          </p:cNvCxnSpPr>
          <p:nvPr/>
        </p:nvCxnSpPr>
        <p:spPr>
          <a:xfrm flipH="1">
            <a:off x="700088" y="1569028"/>
            <a:ext cx="7565684"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Callout: Line 12">
            <a:extLst>
              <a:ext uri="{FF2B5EF4-FFF2-40B4-BE49-F238E27FC236}">
                <a16:creationId xmlns:a16="http://schemas.microsoft.com/office/drawing/2014/main" id="{E4B1AE30-E3B1-37BA-4C9F-6E3250E40375}"/>
              </a:ext>
            </a:extLst>
          </p:cNvPr>
          <p:cNvSpPr/>
          <p:nvPr/>
        </p:nvSpPr>
        <p:spPr>
          <a:xfrm>
            <a:off x="91768" y="1828799"/>
            <a:ext cx="1336998" cy="461665"/>
          </a:xfrm>
          <a:prstGeom prst="borderCallout1">
            <a:avLst>
              <a:gd name="adj1" fmla="val -1507"/>
              <a:gd name="adj2" fmla="val 46038"/>
              <a:gd name="adj3" fmla="val -55790"/>
              <a:gd name="adj4" fmla="val 46069"/>
            </a:avLst>
          </a:prstGeom>
          <a:solidFill>
            <a:srgbClr val="FFC000"/>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Energy utilization</a:t>
            </a:r>
            <a:endParaRPr lang="en-US" sz="1200" dirty="0">
              <a:solidFill>
                <a:schemeClr val="tx1"/>
              </a:solidFill>
            </a:endParaRPr>
          </a:p>
        </p:txBody>
      </p:sp>
      <p:sp>
        <p:nvSpPr>
          <p:cNvPr id="14" name="Callout: Line 13">
            <a:extLst>
              <a:ext uri="{FF2B5EF4-FFF2-40B4-BE49-F238E27FC236}">
                <a16:creationId xmlns:a16="http://schemas.microsoft.com/office/drawing/2014/main" id="{73DA7CE9-DA10-5D7E-59B7-194347B13A66}"/>
              </a:ext>
            </a:extLst>
          </p:cNvPr>
          <p:cNvSpPr/>
          <p:nvPr/>
        </p:nvSpPr>
        <p:spPr>
          <a:xfrm>
            <a:off x="1681378" y="1808702"/>
            <a:ext cx="1078557" cy="461662"/>
          </a:xfrm>
          <a:prstGeom prst="borderCallout1">
            <a:avLst>
              <a:gd name="adj1" fmla="val 869"/>
              <a:gd name="adj2" fmla="val 50828"/>
              <a:gd name="adj3" fmla="val -51180"/>
              <a:gd name="adj4" fmla="val 50083"/>
            </a:avLst>
          </a:prstGeom>
          <a:solidFill>
            <a:srgbClr val="FFC000"/>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Energy usage</a:t>
            </a:r>
            <a:endParaRPr lang="en-US" sz="1200" dirty="0">
              <a:solidFill>
                <a:schemeClr val="tx1"/>
              </a:solidFill>
            </a:endParaRPr>
          </a:p>
        </p:txBody>
      </p:sp>
      <p:sp>
        <p:nvSpPr>
          <p:cNvPr id="15" name="Callout: Line 14">
            <a:extLst>
              <a:ext uri="{FF2B5EF4-FFF2-40B4-BE49-F238E27FC236}">
                <a16:creationId xmlns:a16="http://schemas.microsoft.com/office/drawing/2014/main" id="{94BE6DF0-6892-9ED8-4342-079F389B25AA}"/>
              </a:ext>
            </a:extLst>
          </p:cNvPr>
          <p:cNvSpPr/>
          <p:nvPr/>
        </p:nvSpPr>
        <p:spPr>
          <a:xfrm>
            <a:off x="3138527" y="1803811"/>
            <a:ext cx="1078557" cy="461652"/>
          </a:xfrm>
          <a:prstGeom prst="borderCallout1">
            <a:avLst>
              <a:gd name="adj1" fmla="val -507"/>
              <a:gd name="adj2" fmla="val 50737"/>
              <a:gd name="adj3" fmla="val -51184"/>
              <a:gd name="adj4" fmla="val 51011"/>
            </a:avLst>
          </a:prstGeom>
          <a:solidFill>
            <a:srgbClr val="FFC000"/>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Energy input</a:t>
            </a:r>
            <a:endParaRPr lang="en-US" sz="1200" dirty="0">
              <a:solidFill>
                <a:schemeClr val="tx1"/>
              </a:solidFill>
            </a:endParaRPr>
          </a:p>
        </p:txBody>
      </p:sp>
      <p:sp>
        <p:nvSpPr>
          <p:cNvPr id="19" name="Callout: Line 18">
            <a:extLst>
              <a:ext uri="{FF2B5EF4-FFF2-40B4-BE49-F238E27FC236}">
                <a16:creationId xmlns:a16="http://schemas.microsoft.com/office/drawing/2014/main" id="{C755A30D-80B0-6A22-FD4F-0585C4685511}"/>
              </a:ext>
            </a:extLst>
          </p:cNvPr>
          <p:cNvSpPr/>
          <p:nvPr/>
        </p:nvSpPr>
        <p:spPr>
          <a:xfrm>
            <a:off x="4613540" y="1797631"/>
            <a:ext cx="976745" cy="461652"/>
          </a:xfrm>
          <a:prstGeom prst="borderCallout1">
            <a:avLst>
              <a:gd name="adj1" fmla="val -507"/>
              <a:gd name="adj2" fmla="val 50737"/>
              <a:gd name="adj3" fmla="val -51184"/>
              <a:gd name="adj4" fmla="val 51011"/>
            </a:avLst>
          </a:prstGeom>
          <a:solidFill>
            <a:srgbClr val="FFC000"/>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Cycle Time</a:t>
            </a:r>
          </a:p>
        </p:txBody>
      </p:sp>
      <p:sp>
        <p:nvSpPr>
          <p:cNvPr id="20" name="Callout: Line 19">
            <a:extLst>
              <a:ext uri="{FF2B5EF4-FFF2-40B4-BE49-F238E27FC236}">
                <a16:creationId xmlns:a16="http://schemas.microsoft.com/office/drawing/2014/main" id="{EB487C03-962F-81CF-187B-699FF1CC28AD}"/>
              </a:ext>
            </a:extLst>
          </p:cNvPr>
          <p:cNvSpPr/>
          <p:nvPr/>
        </p:nvSpPr>
        <p:spPr>
          <a:xfrm>
            <a:off x="6063926" y="1804815"/>
            <a:ext cx="1336999" cy="461652"/>
          </a:xfrm>
          <a:prstGeom prst="borderCallout1">
            <a:avLst>
              <a:gd name="adj1" fmla="val -507"/>
              <a:gd name="adj2" fmla="val 50737"/>
              <a:gd name="adj3" fmla="val -51184"/>
              <a:gd name="adj4" fmla="val 51011"/>
            </a:avLst>
          </a:prstGeom>
          <a:solidFill>
            <a:srgbClr val="FFC000"/>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Specific Energy Consumption</a:t>
            </a:r>
          </a:p>
        </p:txBody>
      </p:sp>
      <p:sp>
        <p:nvSpPr>
          <p:cNvPr id="21" name="Callout: Line 20">
            <a:extLst>
              <a:ext uri="{FF2B5EF4-FFF2-40B4-BE49-F238E27FC236}">
                <a16:creationId xmlns:a16="http://schemas.microsoft.com/office/drawing/2014/main" id="{5B45FD43-63BC-9F15-E38F-2C3119E12A77}"/>
              </a:ext>
            </a:extLst>
          </p:cNvPr>
          <p:cNvSpPr/>
          <p:nvPr/>
        </p:nvSpPr>
        <p:spPr>
          <a:xfrm>
            <a:off x="7597273" y="1797631"/>
            <a:ext cx="1336999" cy="461652"/>
          </a:xfrm>
          <a:prstGeom prst="borderCallout1">
            <a:avLst>
              <a:gd name="adj1" fmla="val -507"/>
              <a:gd name="adj2" fmla="val 50737"/>
              <a:gd name="adj3" fmla="val -51184"/>
              <a:gd name="adj4" fmla="val 51011"/>
            </a:avLst>
          </a:prstGeom>
          <a:solidFill>
            <a:srgbClr val="FFC000"/>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Power quality and distribution</a:t>
            </a:r>
          </a:p>
        </p:txBody>
      </p:sp>
      <p:sp>
        <p:nvSpPr>
          <p:cNvPr id="38" name="Flowchart: Terminator 37">
            <a:extLst>
              <a:ext uri="{FF2B5EF4-FFF2-40B4-BE49-F238E27FC236}">
                <a16:creationId xmlns:a16="http://schemas.microsoft.com/office/drawing/2014/main" id="{30738A97-78FF-6AD8-6464-3F3A42E61998}"/>
              </a:ext>
            </a:extLst>
          </p:cNvPr>
          <p:cNvSpPr/>
          <p:nvPr/>
        </p:nvSpPr>
        <p:spPr>
          <a:xfrm>
            <a:off x="91768" y="2471791"/>
            <a:ext cx="1309187"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Energy intensity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sp>
        <p:nvSpPr>
          <p:cNvPr id="39" name="Flowchart: Terminator 38">
            <a:extLst>
              <a:ext uri="{FF2B5EF4-FFF2-40B4-BE49-F238E27FC236}">
                <a16:creationId xmlns:a16="http://schemas.microsoft.com/office/drawing/2014/main" id="{DCF710DA-1C51-BA84-860E-C5E7B3C9A0F9}"/>
              </a:ext>
            </a:extLst>
          </p:cNvPr>
          <p:cNvSpPr/>
          <p:nvPr/>
        </p:nvSpPr>
        <p:spPr>
          <a:xfrm>
            <a:off x="91768" y="2910438"/>
            <a:ext cx="1292637"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Load profile</a:t>
            </a:r>
            <a:r>
              <a:rPr lang="en-US" sz="1200" dirty="0">
                <a:solidFill>
                  <a:schemeClr val="tx1"/>
                </a:solidFill>
                <a:latin typeface="Aptos" panose="020B0004020202020204" pitchFamily="34" charset="0"/>
                <a:sym typeface="Wingdings" panose="05000000000000000000" pitchFamily="2" charset="2"/>
              </a:rPr>
              <a:t> </a:t>
            </a:r>
            <a:endParaRPr lang="en-US" sz="1200" dirty="0">
              <a:solidFill>
                <a:schemeClr val="tx1"/>
              </a:solidFill>
              <a:latin typeface="Aptos" panose="020B0004020202020204" pitchFamily="34" charset="0"/>
            </a:endParaRPr>
          </a:p>
        </p:txBody>
      </p:sp>
      <p:sp>
        <p:nvSpPr>
          <p:cNvPr id="40" name="Flowchart: Terminator 39">
            <a:extLst>
              <a:ext uri="{FF2B5EF4-FFF2-40B4-BE49-F238E27FC236}">
                <a16:creationId xmlns:a16="http://schemas.microsoft.com/office/drawing/2014/main" id="{132DAED8-7096-CC32-3200-F9571484334F}"/>
              </a:ext>
            </a:extLst>
          </p:cNvPr>
          <p:cNvSpPr/>
          <p:nvPr/>
        </p:nvSpPr>
        <p:spPr>
          <a:xfrm>
            <a:off x="91767" y="3371611"/>
            <a:ext cx="1285045" cy="340659"/>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Process efficiency</a:t>
            </a:r>
            <a:r>
              <a:rPr lang="en-US" sz="1200" dirty="0">
                <a:solidFill>
                  <a:schemeClr val="tx1"/>
                </a:solidFill>
                <a:latin typeface="Aptos" panose="020B0004020202020204" pitchFamily="34" charset="0"/>
                <a:sym typeface="Wingdings" panose="05000000000000000000" pitchFamily="2" charset="2"/>
              </a:rPr>
              <a:t> </a:t>
            </a:r>
            <a:endParaRPr lang="en-US" sz="1200" dirty="0">
              <a:solidFill>
                <a:schemeClr val="tx1"/>
              </a:solidFill>
              <a:latin typeface="Aptos" panose="020B0004020202020204" pitchFamily="34" charset="0"/>
            </a:endParaRPr>
          </a:p>
        </p:txBody>
      </p:sp>
      <p:cxnSp>
        <p:nvCxnSpPr>
          <p:cNvPr id="53" name="Straight Connector 52">
            <a:extLst>
              <a:ext uri="{FF2B5EF4-FFF2-40B4-BE49-F238E27FC236}">
                <a16:creationId xmlns:a16="http://schemas.microsoft.com/office/drawing/2014/main" id="{F849DEF7-10F8-24AF-F68F-D4FDB4DDEAA9}"/>
              </a:ext>
            </a:extLst>
          </p:cNvPr>
          <p:cNvCxnSpPr>
            <a:cxnSpLocks/>
          </p:cNvCxnSpPr>
          <p:nvPr/>
        </p:nvCxnSpPr>
        <p:spPr>
          <a:xfrm>
            <a:off x="34925" y="2059631"/>
            <a:ext cx="0" cy="1482309"/>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7176B78B-36F1-5F68-A6D6-5E67DF719B77}"/>
              </a:ext>
            </a:extLst>
          </p:cNvPr>
          <p:cNvCxnSpPr>
            <a:cxnSpLocks/>
            <a:endCxn id="38" idx="1"/>
          </p:cNvCxnSpPr>
          <p:nvPr/>
        </p:nvCxnSpPr>
        <p:spPr>
          <a:xfrm>
            <a:off x="34925" y="2650097"/>
            <a:ext cx="56843"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8865A9F9-74B6-C5E3-992A-EDEBECBBF8FB}"/>
              </a:ext>
            </a:extLst>
          </p:cNvPr>
          <p:cNvCxnSpPr>
            <a:cxnSpLocks/>
            <a:endCxn id="39" idx="1"/>
          </p:cNvCxnSpPr>
          <p:nvPr/>
        </p:nvCxnSpPr>
        <p:spPr>
          <a:xfrm>
            <a:off x="34925" y="3088743"/>
            <a:ext cx="56843" cy="1"/>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D7CE445-0D1C-745A-20FC-120F65F349F6}"/>
              </a:ext>
            </a:extLst>
          </p:cNvPr>
          <p:cNvCxnSpPr>
            <a:cxnSpLocks/>
            <a:stCxn id="40" idx="1"/>
          </p:cNvCxnSpPr>
          <p:nvPr/>
        </p:nvCxnSpPr>
        <p:spPr>
          <a:xfrm flipH="1" flipV="1">
            <a:off x="34925" y="3541940"/>
            <a:ext cx="56842" cy="1"/>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28197AF-41E6-23EA-AE1A-0D24E9929E22}"/>
              </a:ext>
            </a:extLst>
          </p:cNvPr>
          <p:cNvCxnSpPr>
            <a:cxnSpLocks/>
            <a:endCxn id="13" idx="2"/>
          </p:cNvCxnSpPr>
          <p:nvPr/>
        </p:nvCxnSpPr>
        <p:spPr>
          <a:xfrm>
            <a:off x="34925" y="2059631"/>
            <a:ext cx="56843" cy="1"/>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9" name="Flowchart: Terminator 68">
            <a:extLst>
              <a:ext uri="{FF2B5EF4-FFF2-40B4-BE49-F238E27FC236}">
                <a16:creationId xmlns:a16="http://schemas.microsoft.com/office/drawing/2014/main" id="{C5056269-A044-D45A-81E5-4119D6B343E1}"/>
              </a:ext>
            </a:extLst>
          </p:cNvPr>
          <p:cNvSpPr/>
          <p:nvPr/>
        </p:nvSpPr>
        <p:spPr>
          <a:xfrm>
            <a:off x="1639619" y="2466987"/>
            <a:ext cx="1207288"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Operational hours</a:t>
            </a:r>
            <a:r>
              <a:rPr lang="en-US" sz="1200" dirty="0">
                <a:solidFill>
                  <a:schemeClr val="tx1"/>
                </a:solidFill>
                <a:latin typeface="Aptos" panose="020B0004020202020204" pitchFamily="34" charset="0"/>
                <a:sym typeface="Wingdings" panose="05000000000000000000" pitchFamily="2" charset="2"/>
              </a:rPr>
              <a:t> </a:t>
            </a:r>
            <a:endParaRPr lang="en-US" sz="1200" dirty="0">
              <a:solidFill>
                <a:schemeClr val="tx1"/>
              </a:solidFill>
              <a:latin typeface="Aptos" panose="020B0004020202020204" pitchFamily="34" charset="0"/>
            </a:endParaRPr>
          </a:p>
        </p:txBody>
      </p:sp>
      <p:sp>
        <p:nvSpPr>
          <p:cNvPr id="70" name="Flowchart: Terminator 69">
            <a:extLst>
              <a:ext uri="{FF2B5EF4-FFF2-40B4-BE49-F238E27FC236}">
                <a16:creationId xmlns:a16="http://schemas.microsoft.com/office/drawing/2014/main" id="{DF19EED6-ABD6-D680-919E-FB214FBE2E1C}"/>
              </a:ext>
            </a:extLst>
          </p:cNvPr>
          <p:cNvSpPr/>
          <p:nvPr/>
        </p:nvSpPr>
        <p:spPr>
          <a:xfrm>
            <a:off x="1628553" y="2908281"/>
            <a:ext cx="1253471" cy="352846"/>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Standby and Idle time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sp>
        <p:nvSpPr>
          <p:cNvPr id="71" name="Flowchart: Terminator 70">
            <a:extLst>
              <a:ext uri="{FF2B5EF4-FFF2-40B4-BE49-F238E27FC236}">
                <a16:creationId xmlns:a16="http://schemas.microsoft.com/office/drawing/2014/main" id="{0DD04D2A-54BF-A166-1075-76E676FF15E6}"/>
              </a:ext>
            </a:extLst>
          </p:cNvPr>
          <p:cNvSpPr/>
          <p:nvPr/>
        </p:nvSpPr>
        <p:spPr>
          <a:xfrm>
            <a:off x="1590303" y="3371611"/>
            <a:ext cx="1379322" cy="69437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Equipment specific energy consumption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cxnSp>
        <p:nvCxnSpPr>
          <p:cNvPr id="73" name="Straight Connector 72">
            <a:extLst>
              <a:ext uri="{FF2B5EF4-FFF2-40B4-BE49-F238E27FC236}">
                <a16:creationId xmlns:a16="http://schemas.microsoft.com/office/drawing/2014/main" id="{88916E37-31E1-1659-9680-F7742AE660E0}"/>
              </a:ext>
            </a:extLst>
          </p:cNvPr>
          <p:cNvCxnSpPr>
            <a:cxnSpLocks/>
            <a:stCxn id="14" idx="2"/>
          </p:cNvCxnSpPr>
          <p:nvPr/>
        </p:nvCxnSpPr>
        <p:spPr>
          <a:xfrm flipH="1">
            <a:off x="1564104" y="2039533"/>
            <a:ext cx="117274"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765091E2-46A3-FD74-C6EE-D6ADC81322AD}"/>
              </a:ext>
            </a:extLst>
          </p:cNvPr>
          <p:cNvCxnSpPr>
            <a:cxnSpLocks/>
          </p:cNvCxnSpPr>
          <p:nvPr/>
        </p:nvCxnSpPr>
        <p:spPr>
          <a:xfrm flipH="1">
            <a:off x="1536203" y="2035641"/>
            <a:ext cx="30720" cy="1683155"/>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D4586F3A-BEC2-CAF2-E256-8C9D52572836}"/>
              </a:ext>
            </a:extLst>
          </p:cNvPr>
          <p:cNvCxnSpPr>
            <a:cxnSpLocks/>
            <a:stCxn id="71" idx="1"/>
          </p:cNvCxnSpPr>
          <p:nvPr/>
        </p:nvCxnSpPr>
        <p:spPr>
          <a:xfrm flipH="1">
            <a:off x="1536203" y="3718797"/>
            <a:ext cx="54100"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A6AA882F-D6DC-6267-35DD-5CD1BB3AC4DB}"/>
              </a:ext>
            </a:extLst>
          </p:cNvPr>
          <p:cNvCxnSpPr>
            <a:cxnSpLocks/>
            <a:stCxn id="69" idx="1"/>
          </p:cNvCxnSpPr>
          <p:nvPr/>
        </p:nvCxnSpPr>
        <p:spPr>
          <a:xfrm flipH="1">
            <a:off x="1559381" y="2645293"/>
            <a:ext cx="80238"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86809B82-B740-3EDC-E117-8CB77ACAD1AA}"/>
              </a:ext>
            </a:extLst>
          </p:cNvPr>
          <p:cNvCxnSpPr>
            <a:cxnSpLocks/>
            <a:stCxn id="70" idx="1"/>
          </p:cNvCxnSpPr>
          <p:nvPr/>
        </p:nvCxnSpPr>
        <p:spPr>
          <a:xfrm flipH="1" flipV="1">
            <a:off x="1546040" y="3082822"/>
            <a:ext cx="82513" cy="1882"/>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5" name="Flowchart: Terminator 94">
            <a:extLst>
              <a:ext uri="{FF2B5EF4-FFF2-40B4-BE49-F238E27FC236}">
                <a16:creationId xmlns:a16="http://schemas.microsoft.com/office/drawing/2014/main" id="{518C2439-A1A2-9C67-BC0D-B829F4E29435}"/>
              </a:ext>
            </a:extLst>
          </p:cNvPr>
          <p:cNvSpPr/>
          <p:nvPr/>
        </p:nvSpPr>
        <p:spPr>
          <a:xfrm>
            <a:off x="6027434" y="2906273"/>
            <a:ext cx="1450308"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Benchmarking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sp>
        <p:nvSpPr>
          <p:cNvPr id="96" name="Flowchart: Terminator 95">
            <a:extLst>
              <a:ext uri="{FF2B5EF4-FFF2-40B4-BE49-F238E27FC236}">
                <a16:creationId xmlns:a16="http://schemas.microsoft.com/office/drawing/2014/main" id="{18DB5443-5289-0243-3FEE-C25E8B4F0A49}"/>
              </a:ext>
            </a:extLst>
          </p:cNvPr>
          <p:cNvSpPr/>
          <p:nvPr/>
        </p:nvSpPr>
        <p:spPr>
          <a:xfrm>
            <a:off x="6063926" y="2473981"/>
            <a:ext cx="1354047"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Per unit of production </a:t>
            </a:r>
            <a:r>
              <a:rPr lang="en-US" sz="1200" dirty="0">
                <a:solidFill>
                  <a:schemeClr val="tx1"/>
                </a:solidFill>
                <a:latin typeface="Aptos" panose="020B0004020202020204" pitchFamily="34" charset="0"/>
                <a:sym typeface="Wingdings" panose="05000000000000000000" pitchFamily="2" charset="2"/>
              </a:rPr>
              <a:t></a:t>
            </a:r>
            <a:r>
              <a:rPr lang="en-US" sz="1200" dirty="0">
                <a:solidFill>
                  <a:schemeClr val="tx1"/>
                </a:solidFill>
                <a:latin typeface="Aptos" panose="020B0004020202020204" pitchFamily="34" charset="0"/>
              </a:rPr>
              <a:t> </a:t>
            </a:r>
          </a:p>
        </p:txBody>
      </p:sp>
      <p:cxnSp>
        <p:nvCxnSpPr>
          <p:cNvPr id="98" name="Straight Connector 97">
            <a:extLst>
              <a:ext uri="{FF2B5EF4-FFF2-40B4-BE49-F238E27FC236}">
                <a16:creationId xmlns:a16="http://schemas.microsoft.com/office/drawing/2014/main" id="{2EE95992-4048-7DCA-C202-67CDA12A2A90}"/>
              </a:ext>
            </a:extLst>
          </p:cNvPr>
          <p:cNvCxnSpPr>
            <a:cxnSpLocks/>
          </p:cNvCxnSpPr>
          <p:nvPr/>
        </p:nvCxnSpPr>
        <p:spPr>
          <a:xfrm flipH="1">
            <a:off x="5905500" y="2025199"/>
            <a:ext cx="158426"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85B38082-EF06-EF57-5638-2DF73D7C5B88}"/>
              </a:ext>
            </a:extLst>
          </p:cNvPr>
          <p:cNvCxnSpPr>
            <a:cxnSpLocks/>
          </p:cNvCxnSpPr>
          <p:nvPr/>
        </p:nvCxnSpPr>
        <p:spPr>
          <a:xfrm>
            <a:off x="5905500" y="2025199"/>
            <a:ext cx="0" cy="1056918"/>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922FABDC-B200-A5F5-4472-8BB352967A26}"/>
              </a:ext>
            </a:extLst>
          </p:cNvPr>
          <p:cNvCxnSpPr>
            <a:cxnSpLocks/>
            <a:endCxn id="95" idx="1"/>
          </p:cNvCxnSpPr>
          <p:nvPr/>
        </p:nvCxnSpPr>
        <p:spPr>
          <a:xfrm>
            <a:off x="5899368" y="3084579"/>
            <a:ext cx="128066"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C62F7290-C0DC-0404-1EAA-EF6A75538C3B}"/>
              </a:ext>
            </a:extLst>
          </p:cNvPr>
          <p:cNvCxnSpPr>
            <a:cxnSpLocks/>
            <a:stCxn id="96" idx="1"/>
          </p:cNvCxnSpPr>
          <p:nvPr/>
        </p:nvCxnSpPr>
        <p:spPr>
          <a:xfrm flipH="1">
            <a:off x="5899368" y="2652287"/>
            <a:ext cx="164558"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3" name="Flowchart: Terminator 112">
            <a:extLst>
              <a:ext uri="{FF2B5EF4-FFF2-40B4-BE49-F238E27FC236}">
                <a16:creationId xmlns:a16="http://schemas.microsoft.com/office/drawing/2014/main" id="{4A48120B-98DC-DA0B-4AC6-070CE110ADE3}"/>
              </a:ext>
            </a:extLst>
          </p:cNvPr>
          <p:cNvSpPr/>
          <p:nvPr/>
        </p:nvSpPr>
        <p:spPr>
          <a:xfrm>
            <a:off x="4476377" y="2467506"/>
            <a:ext cx="1207288"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Production cycle time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sp>
        <p:nvSpPr>
          <p:cNvPr id="114" name="Flowchart: Terminator 113">
            <a:extLst>
              <a:ext uri="{FF2B5EF4-FFF2-40B4-BE49-F238E27FC236}">
                <a16:creationId xmlns:a16="http://schemas.microsoft.com/office/drawing/2014/main" id="{180EB41D-DB6F-A6C8-19AD-86F9A264D69A}"/>
              </a:ext>
            </a:extLst>
          </p:cNvPr>
          <p:cNvSpPr/>
          <p:nvPr/>
        </p:nvSpPr>
        <p:spPr>
          <a:xfrm>
            <a:off x="4472937" y="2909520"/>
            <a:ext cx="1456792" cy="518844"/>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Energy consumption per cycle time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sp>
        <p:nvSpPr>
          <p:cNvPr id="115" name="Flowchart: Terminator 114">
            <a:extLst>
              <a:ext uri="{FF2B5EF4-FFF2-40B4-BE49-F238E27FC236}">
                <a16:creationId xmlns:a16="http://schemas.microsoft.com/office/drawing/2014/main" id="{2C2EE851-B5D5-4CEC-DC34-1B8519A4B770}"/>
              </a:ext>
            </a:extLst>
          </p:cNvPr>
          <p:cNvSpPr/>
          <p:nvPr/>
        </p:nvSpPr>
        <p:spPr>
          <a:xfrm>
            <a:off x="4505785" y="3540490"/>
            <a:ext cx="1207288"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Efficiency of cycle time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sp>
        <p:nvSpPr>
          <p:cNvPr id="116" name="Flowchart: Terminator 115">
            <a:extLst>
              <a:ext uri="{FF2B5EF4-FFF2-40B4-BE49-F238E27FC236}">
                <a16:creationId xmlns:a16="http://schemas.microsoft.com/office/drawing/2014/main" id="{07B0546A-992F-F9D7-28FC-5A7902863BF3}"/>
              </a:ext>
            </a:extLst>
          </p:cNvPr>
          <p:cNvSpPr/>
          <p:nvPr/>
        </p:nvSpPr>
        <p:spPr>
          <a:xfrm>
            <a:off x="3072813" y="2464475"/>
            <a:ext cx="1207288"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Source of Energy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sp>
        <p:nvSpPr>
          <p:cNvPr id="117" name="Flowchart: Terminator 116">
            <a:extLst>
              <a:ext uri="{FF2B5EF4-FFF2-40B4-BE49-F238E27FC236}">
                <a16:creationId xmlns:a16="http://schemas.microsoft.com/office/drawing/2014/main" id="{53A387C6-AF2A-1897-B047-30A1F2F10B61}"/>
              </a:ext>
            </a:extLst>
          </p:cNvPr>
          <p:cNvSpPr/>
          <p:nvPr/>
        </p:nvSpPr>
        <p:spPr>
          <a:xfrm>
            <a:off x="3070235" y="2904903"/>
            <a:ext cx="1207288"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Supply reliability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sp>
        <p:nvSpPr>
          <p:cNvPr id="118" name="Flowchart: Terminator 117">
            <a:extLst>
              <a:ext uri="{FF2B5EF4-FFF2-40B4-BE49-F238E27FC236}">
                <a16:creationId xmlns:a16="http://schemas.microsoft.com/office/drawing/2014/main" id="{A364DFC1-31E7-87D0-71CD-8AA5363B5B79}"/>
              </a:ext>
            </a:extLst>
          </p:cNvPr>
          <p:cNvSpPr/>
          <p:nvPr/>
        </p:nvSpPr>
        <p:spPr>
          <a:xfrm>
            <a:off x="3032078" y="3367416"/>
            <a:ext cx="1207288"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Energy mix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cxnSp>
        <p:nvCxnSpPr>
          <p:cNvPr id="120" name="Straight Connector 119">
            <a:extLst>
              <a:ext uri="{FF2B5EF4-FFF2-40B4-BE49-F238E27FC236}">
                <a16:creationId xmlns:a16="http://schemas.microsoft.com/office/drawing/2014/main" id="{4AD749BE-89B6-244B-D017-FD8D739636A8}"/>
              </a:ext>
            </a:extLst>
          </p:cNvPr>
          <p:cNvCxnSpPr>
            <a:cxnSpLocks/>
            <a:stCxn id="15" idx="2"/>
          </p:cNvCxnSpPr>
          <p:nvPr/>
        </p:nvCxnSpPr>
        <p:spPr>
          <a:xfrm flipH="1">
            <a:off x="3012547" y="2034637"/>
            <a:ext cx="125980"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3" name="Flowchart: Terminator 122">
            <a:extLst>
              <a:ext uri="{FF2B5EF4-FFF2-40B4-BE49-F238E27FC236}">
                <a16:creationId xmlns:a16="http://schemas.microsoft.com/office/drawing/2014/main" id="{AE74233F-5C4A-5161-0D02-B62B4F0C57FC}"/>
              </a:ext>
            </a:extLst>
          </p:cNvPr>
          <p:cNvSpPr/>
          <p:nvPr/>
        </p:nvSpPr>
        <p:spPr>
          <a:xfrm>
            <a:off x="7662127" y="3371662"/>
            <a:ext cx="1336991"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Distribution losses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sp>
        <p:nvSpPr>
          <p:cNvPr id="124" name="Flowchart: Terminator 123">
            <a:extLst>
              <a:ext uri="{FF2B5EF4-FFF2-40B4-BE49-F238E27FC236}">
                <a16:creationId xmlns:a16="http://schemas.microsoft.com/office/drawing/2014/main" id="{9B94214A-DB34-8AED-DDF1-5C41D10BF8EF}"/>
              </a:ext>
            </a:extLst>
          </p:cNvPr>
          <p:cNvSpPr/>
          <p:nvPr/>
        </p:nvSpPr>
        <p:spPr>
          <a:xfrm>
            <a:off x="7662127" y="2912219"/>
            <a:ext cx="1336997"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Power factor </a:t>
            </a:r>
            <a:r>
              <a:rPr lang="en-US" sz="1200" dirty="0">
                <a:solidFill>
                  <a:schemeClr val="tx1"/>
                </a:solidFill>
                <a:latin typeface="Aptos" panose="020B0004020202020204" pitchFamily="34" charset="0"/>
                <a:sym typeface="Wingdings" panose="05000000000000000000" pitchFamily="2" charset="2"/>
              </a:rPr>
              <a:t></a:t>
            </a:r>
            <a:endParaRPr lang="en-US" sz="1200" dirty="0">
              <a:solidFill>
                <a:schemeClr val="tx1"/>
              </a:solidFill>
              <a:latin typeface="Aptos" panose="020B0004020202020204" pitchFamily="34" charset="0"/>
            </a:endParaRPr>
          </a:p>
        </p:txBody>
      </p:sp>
      <p:sp>
        <p:nvSpPr>
          <p:cNvPr id="125" name="Flowchart: Terminator 124">
            <a:extLst>
              <a:ext uri="{FF2B5EF4-FFF2-40B4-BE49-F238E27FC236}">
                <a16:creationId xmlns:a16="http://schemas.microsoft.com/office/drawing/2014/main" id="{FFE0EF45-ABF4-C63A-1904-E29B34D8BEFB}"/>
              </a:ext>
            </a:extLst>
          </p:cNvPr>
          <p:cNvSpPr/>
          <p:nvPr/>
        </p:nvSpPr>
        <p:spPr>
          <a:xfrm>
            <a:off x="7662127" y="2471791"/>
            <a:ext cx="1336985" cy="356611"/>
          </a:xfrm>
          <a:prstGeom prst="flowChartTerminator">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Voltage stability</a:t>
            </a:r>
            <a:r>
              <a:rPr lang="en-US" sz="1200" dirty="0">
                <a:solidFill>
                  <a:schemeClr val="tx1"/>
                </a:solidFill>
                <a:latin typeface="Aptos" panose="020B0004020202020204" pitchFamily="34" charset="0"/>
                <a:sym typeface="Wingdings" panose="05000000000000000000" pitchFamily="2" charset="2"/>
              </a:rPr>
              <a:t> </a:t>
            </a:r>
            <a:endParaRPr lang="en-US" sz="1200" dirty="0">
              <a:solidFill>
                <a:schemeClr val="tx1"/>
              </a:solidFill>
              <a:latin typeface="Aptos" panose="020B0004020202020204" pitchFamily="34" charset="0"/>
            </a:endParaRPr>
          </a:p>
        </p:txBody>
      </p:sp>
      <p:cxnSp>
        <p:nvCxnSpPr>
          <p:cNvPr id="127" name="Straight Connector 126">
            <a:extLst>
              <a:ext uri="{FF2B5EF4-FFF2-40B4-BE49-F238E27FC236}">
                <a16:creationId xmlns:a16="http://schemas.microsoft.com/office/drawing/2014/main" id="{D3E147D2-0488-879F-9AEB-17FDC966C030}"/>
              </a:ext>
            </a:extLst>
          </p:cNvPr>
          <p:cNvCxnSpPr/>
          <p:nvPr/>
        </p:nvCxnSpPr>
        <p:spPr>
          <a:xfrm>
            <a:off x="3012547" y="2034637"/>
            <a:ext cx="0" cy="1505853"/>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8D2B73FC-826A-FEF8-9033-100CA3C8C728}"/>
              </a:ext>
            </a:extLst>
          </p:cNvPr>
          <p:cNvCxnSpPr>
            <a:cxnSpLocks/>
          </p:cNvCxnSpPr>
          <p:nvPr/>
        </p:nvCxnSpPr>
        <p:spPr>
          <a:xfrm flipH="1">
            <a:off x="4403502" y="2028456"/>
            <a:ext cx="224827"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FA2FCCE8-77F2-E81D-A031-77029BFA47C6}"/>
              </a:ext>
            </a:extLst>
          </p:cNvPr>
          <p:cNvCxnSpPr>
            <a:cxnSpLocks/>
          </p:cNvCxnSpPr>
          <p:nvPr/>
        </p:nvCxnSpPr>
        <p:spPr>
          <a:xfrm flipH="1">
            <a:off x="4406078" y="2025199"/>
            <a:ext cx="4689" cy="1703074"/>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8CEF6CEC-6236-E233-9C4C-D6F9B230D53C}"/>
              </a:ext>
            </a:extLst>
          </p:cNvPr>
          <p:cNvCxnSpPr>
            <a:cxnSpLocks/>
            <a:stCxn id="116" idx="1"/>
          </p:cNvCxnSpPr>
          <p:nvPr/>
        </p:nvCxnSpPr>
        <p:spPr>
          <a:xfrm flipH="1" flipV="1">
            <a:off x="3025653" y="2636711"/>
            <a:ext cx="47160" cy="607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B97F7ACD-3BBF-3B39-051A-C626BB8F7B2E}"/>
              </a:ext>
            </a:extLst>
          </p:cNvPr>
          <p:cNvCxnSpPr>
            <a:stCxn id="117" idx="1"/>
          </p:cNvCxnSpPr>
          <p:nvPr/>
        </p:nvCxnSpPr>
        <p:spPr>
          <a:xfrm flipH="1" flipV="1">
            <a:off x="3019100" y="3082117"/>
            <a:ext cx="51135" cy="1092"/>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6635149E-7B50-355F-B8B4-2D6B8818567B}"/>
              </a:ext>
            </a:extLst>
          </p:cNvPr>
          <p:cNvCxnSpPr>
            <a:cxnSpLocks/>
            <a:stCxn id="118" idx="1"/>
          </p:cNvCxnSpPr>
          <p:nvPr/>
        </p:nvCxnSpPr>
        <p:spPr>
          <a:xfrm flipH="1">
            <a:off x="2970954" y="3545722"/>
            <a:ext cx="61124"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70B9B7F0-5D2D-6639-9C66-6334F88EBB41}"/>
              </a:ext>
            </a:extLst>
          </p:cNvPr>
          <p:cNvCxnSpPr>
            <a:cxnSpLocks/>
            <a:stCxn id="21" idx="2"/>
          </p:cNvCxnSpPr>
          <p:nvPr/>
        </p:nvCxnSpPr>
        <p:spPr>
          <a:xfrm flipH="1">
            <a:off x="7537270" y="2028457"/>
            <a:ext cx="60003"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9AEBC584-99F6-6F7F-1D82-BBB57266187E}"/>
              </a:ext>
            </a:extLst>
          </p:cNvPr>
          <p:cNvCxnSpPr>
            <a:cxnSpLocks/>
          </p:cNvCxnSpPr>
          <p:nvPr/>
        </p:nvCxnSpPr>
        <p:spPr>
          <a:xfrm>
            <a:off x="7540195" y="2034637"/>
            <a:ext cx="0" cy="1513208"/>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E3CE986F-3FBE-409F-FCAE-88D4604A4F7A}"/>
              </a:ext>
            </a:extLst>
          </p:cNvPr>
          <p:cNvCxnSpPr>
            <a:cxnSpLocks/>
            <a:stCxn id="124" idx="1"/>
          </p:cNvCxnSpPr>
          <p:nvPr/>
        </p:nvCxnSpPr>
        <p:spPr>
          <a:xfrm flipH="1" flipV="1">
            <a:off x="7534819" y="3088743"/>
            <a:ext cx="127308" cy="1782"/>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FA1E1044-D29F-107B-C484-4FA7F88CB9B9}"/>
              </a:ext>
            </a:extLst>
          </p:cNvPr>
          <p:cNvCxnSpPr>
            <a:cxnSpLocks/>
            <a:stCxn id="125" idx="1"/>
          </p:cNvCxnSpPr>
          <p:nvPr/>
        </p:nvCxnSpPr>
        <p:spPr>
          <a:xfrm flipH="1" flipV="1">
            <a:off x="7534819" y="2650096"/>
            <a:ext cx="127308" cy="1"/>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875BCA5E-32B2-6A21-25AE-52690A8CCD5E}"/>
              </a:ext>
            </a:extLst>
          </p:cNvPr>
          <p:cNvCxnSpPr>
            <a:cxnSpLocks/>
            <a:stCxn id="123" idx="1"/>
          </p:cNvCxnSpPr>
          <p:nvPr/>
        </p:nvCxnSpPr>
        <p:spPr>
          <a:xfrm flipH="1" flipV="1">
            <a:off x="7534819" y="3545722"/>
            <a:ext cx="127308" cy="4246"/>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E97681D9-85B8-4621-9C36-3BBC23EEE487}"/>
              </a:ext>
            </a:extLst>
          </p:cNvPr>
          <p:cNvCxnSpPr>
            <a:cxnSpLocks/>
            <a:stCxn id="113" idx="1"/>
          </p:cNvCxnSpPr>
          <p:nvPr/>
        </p:nvCxnSpPr>
        <p:spPr>
          <a:xfrm flipH="1">
            <a:off x="4410209" y="2645812"/>
            <a:ext cx="66168"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04A48BBE-1E98-98AF-95A1-D44F865B66E8}"/>
              </a:ext>
            </a:extLst>
          </p:cNvPr>
          <p:cNvCxnSpPr>
            <a:cxnSpLocks/>
            <a:stCxn id="114" idx="1"/>
          </p:cNvCxnSpPr>
          <p:nvPr/>
        </p:nvCxnSpPr>
        <p:spPr>
          <a:xfrm flipH="1">
            <a:off x="4403500" y="3168942"/>
            <a:ext cx="69437"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DE7A24D7-85F0-B9BC-6E91-AC49E9EAC358}"/>
              </a:ext>
            </a:extLst>
          </p:cNvPr>
          <p:cNvCxnSpPr>
            <a:cxnSpLocks/>
            <a:stCxn id="115" idx="1"/>
          </p:cNvCxnSpPr>
          <p:nvPr/>
        </p:nvCxnSpPr>
        <p:spPr>
          <a:xfrm flipH="1" flipV="1">
            <a:off x="4402890" y="3718795"/>
            <a:ext cx="102895" cy="1"/>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9B4AEE0-B423-989D-A189-53AF80BE3312}"/>
              </a:ext>
            </a:extLst>
          </p:cNvPr>
          <p:cNvSpPr txBox="1"/>
          <p:nvPr/>
        </p:nvSpPr>
        <p:spPr>
          <a:xfrm>
            <a:off x="11353" y="846812"/>
            <a:ext cx="3256532" cy="492443"/>
          </a:xfrm>
          <a:prstGeom prst="rect">
            <a:avLst/>
          </a:prstGeom>
          <a:noFill/>
        </p:spPr>
        <p:txBody>
          <a:bodyPr wrap="square" rtlCol="0">
            <a:spAutoFit/>
          </a:bodyPr>
          <a:lstStyle/>
          <a:p>
            <a:r>
              <a:rPr lang="en-US" sz="1300" b="1" dirty="0">
                <a:solidFill>
                  <a:schemeClr val="accent2"/>
                </a:solidFill>
                <a:latin typeface="Aptos" panose="020B0004020202020204" pitchFamily="34" charset="0"/>
                <a:cs typeface="Arial" panose="020B0604020202020204" pitchFamily="34" charset="0"/>
              </a:rPr>
              <a:t>Comparison Between 2019-20 Audit Report And The Proposed Energy Model</a:t>
            </a:r>
          </a:p>
        </p:txBody>
      </p:sp>
    </p:spTree>
    <p:extLst>
      <p:ext uri="{BB962C8B-B14F-4D97-AF65-F5344CB8AC3E}">
        <p14:creationId xmlns:p14="http://schemas.microsoft.com/office/powerpoint/2010/main" val="290883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A1F2AC-D586-AF22-86CA-62DD100D223B}"/>
              </a:ext>
            </a:extLst>
          </p:cNvPr>
          <p:cNvSpPr>
            <a:spLocks noGrp="1"/>
          </p:cNvSpPr>
          <p:nvPr>
            <p:ph type="body" sz="quarter" idx="11"/>
          </p:nvPr>
        </p:nvSpPr>
        <p:spPr>
          <a:xfrm>
            <a:off x="126532" y="155864"/>
            <a:ext cx="4189431" cy="786418"/>
          </a:xfrm>
        </p:spPr>
        <p:txBody>
          <a:bodyPr/>
          <a:lstStyle/>
          <a:p>
            <a:r>
              <a:rPr lang="en-US" sz="2000" dirty="0">
                <a:solidFill>
                  <a:schemeClr val="tx2">
                    <a:lumMod val="60000"/>
                    <a:lumOff val="40000"/>
                  </a:schemeClr>
                </a:solidFill>
                <a:cs typeface="Arial" panose="020B0604020202020204" pitchFamily="34" charset="0"/>
              </a:rPr>
              <a:t>CASE STUDY : PEENYA PLANT</a:t>
            </a:r>
          </a:p>
          <a:p>
            <a:r>
              <a:rPr lang="en-US" sz="2000" u="sng" dirty="0">
                <a:solidFill>
                  <a:schemeClr val="tx2">
                    <a:lumMod val="60000"/>
                    <a:lumOff val="40000"/>
                  </a:schemeClr>
                </a:solidFill>
                <a:cs typeface="Arial" panose="020B0604020202020204" pitchFamily="34" charset="0"/>
              </a:rPr>
              <a:t>Energy meters in </a:t>
            </a:r>
            <a:r>
              <a:rPr lang="en-US" sz="2000" u="sng" dirty="0" err="1">
                <a:solidFill>
                  <a:schemeClr val="tx2">
                    <a:lumMod val="60000"/>
                    <a:lumOff val="40000"/>
                  </a:schemeClr>
                </a:solidFill>
                <a:cs typeface="Arial" panose="020B0604020202020204" pitchFamily="34" charset="0"/>
              </a:rPr>
              <a:t>Peenya</a:t>
            </a:r>
            <a:r>
              <a:rPr lang="en-US" sz="2000" u="sng" dirty="0">
                <a:solidFill>
                  <a:schemeClr val="tx2">
                    <a:lumMod val="60000"/>
                    <a:lumOff val="40000"/>
                  </a:schemeClr>
                </a:solidFill>
                <a:cs typeface="Arial" panose="020B0604020202020204" pitchFamily="34" charset="0"/>
              </a:rPr>
              <a:t> Plant </a:t>
            </a:r>
            <a:endParaRPr lang="en-US" sz="2000" u="sng" dirty="0"/>
          </a:p>
          <a:p>
            <a:endParaRPr lang="en-US" sz="1800" u="sng"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D821917F-CA89-75B3-31F6-CCF22F90EB7A}"/>
              </a:ext>
            </a:extLst>
          </p:cNvPr>
          <p:cNvSpPr>
            <a:spLocks noGrp="1"/>
          </p:cNvSpPr>
          <p:nvPr>
            <p:ph type="body" sz="quarter" idx="16"/>
          </p:nvPr>
        </p:nvSpPr>
        <p:spPr>
          <a:xfrm>
            <a:off x="96819" y="1054995"/>
            <a:ext cx="5139582" cy="3922120"/>
          </a:xfrm>
        </p:spPr>
        <p:txBody>
          <a:bodyPr/>
          <a:lstStyle/>
          <a:p>
            <a:r>
              <a:rPr lang="en-US" dirty="0">
                <a:solidFill>
                  <a:schemeClr val="tx1"/>
                </a:solidFill>
                <a:latin typeface="Aptos" panose="020B0004020202020204" pitchFamily="34" charset="0"/>
              </a:rPr>
              <a:t>There are </a:t>
            </a:r>
            <a:r>
              <a:rPr lang="en-US" b="1" dirty="0">
                <a:solidFill>
                  <a:schemeClr val="tx1"/>
                </a:solidFill>
                <a:latin typeface="Aptos" panose="020B0004020202020204" pitchFamily="34" charset="0"/>
              </a:rPr>
              <a:t>75 energy meters</a:t>
            </a:r>
            <a:r>
              <a:rPr lang="en-US" dirty="0">
                <a:solidFill>
                  <a:schemeClr val="tx1"/>
                </a:solidFill>
                <a:latin typeface="Aptos" panose="020B0004020202020204" pitchFamily="34" charset="0"/>
              </a:rPr>
              <a:t> in </a:t>
            </a:r>
            <a:r>
              <a:rPr lang="en-US" dirty="0" err="1">
                <a:solidFill>
                  <a:schemeClr val="tx1"/>
                </a:solidFill>
                <a:latin typeface="Aptos" panose="020B0004020202020204" pitchFamily="34" charset="0"/>
              </a:rPr>
              <a:t>Peenya</a:t>
            </a:r>
            <a:r>
              <a:rPr lang="en-US" dirty="0">
                <a:solidFill>
                  <a:schemeClr val="tx1"/>
                </a:solidFill>
                <a:latin typeface="Aptos" panose="020B0004020202020204" pitchFamily="34" charset="0"/>
              </a:rPr>
              <a:t> Plant with maximum meters installed in Piston Rod Plant (</a:t>
            </a:r>
            <a:r>
              <a:rPr lang="en-US" b="1" dirty="0">
                <a:solidFill>
                  <a:schemeClr val="tx1"/>
                </a:solidFill>
                <a:latin typeface="Aptos" panose="020B0004020202020204" pitchFamily="34" charset="0"/>
              </a:rPr>
              <a:t>PRP</a:t>
            </a:r>
            <a:r>
              <a:rPr lang="en-US" dirty="0">
                <a:solidFill>
                  <a:schemeClr val="tx1"/>
                </a:solidFill>
                <a:latin typeface="Aptos" panose="020B0004020202020204" pitchFamily="34" charset="0"/>
              </a:rPr>
              <a:t>) and </a:t>
            </a:r>
            <a:r>
              <a:rPr lang="en-US" b="1" dirty="0">
                <a:solidFill>
                  <a:schemeClr val="tx1"/>
                </a:solidFill>
                <a:latin typeface="Aptos" panose="020B0004020202020204" pitchFamily="34" charset="0"/>
              </a:rPr>
              <a:t>Utility</a:t>
            </a:r>
            <a:r>
              <a:rPr lang="en-US" dirty="0">
                <a:solidFill>
                  <a:schemeClr val="tx1"/>
                </a:solidFill>
                <a:latin typeface="Aptos" panose="020B0004020202020204" pitchFamily="34" charset="0"/>
              </a:rPr>
              <a:t> (Transformer, DG Room etc.) i.e. 12 each.</a:t>
            </a:r>
          </a:p>
          <a:p>
            <a:r>
              <a:rPr lang="en-US" dirty="0">
                <a:solidFill>
                  <a:schemeClr val="tx1"/>
                </a:solidFill>
                <a:latin typeface="Aptos" panose="020B0004020202020204" pitchFamily="34" charset="0"/>
              </a:rPr>
              <a:t>Current frequency of data collection from the energy meters: </a:t>
            </a:r>
            <a:r>
              <a:rPr lang="en-US" b="1" dirty="0">
                <a:solidFill>
                  <a:schemeClr val="tx1"/>
                </a:solidFill>
                <a:latin typeface="Aptos" panose="020B0004020202020204" pitchFamily="34" charset="0"/>
              </a:rPr>
              <a:t>Monthly</a:t>
            </a:r>
          </a:p>
          <a:p>
            <a:r>
              <a:rPr lang="en-US" b="1" dirty="0">
                <a:solidFill>
                  <a:schemeClr val="tx1"/>
                </a:solidFill>
                <a:latin typeface="Aptos" panose="020B0004020202020204" pitchFamily="34" charset="0"/>
              </a:rPr>
              <a:t>All areas within the plant</a:t>
            </a:r>
            <a:r>
              <a:rPr lang="en-US" dirty="0">
                <a:solidFill>
                  <a:schemeClr val="tx1"/>
                </a:solidFill>
                <a:latin typeface="Aptos" panose="020B0004020202020204" pitchFamily="34" charset="0"/>
              </a:rPr>
              <a:t> are equipped with energy meters to record monthly energy consumption.</a:t>
            </a:r>
          </a:p>
          <a:p>
            <a:r>
              <a:rPr lang="en-US" dirty="0">
                <a:solidFill>
                  <a:schemeClr val="tx1"/>
                </a:solidFill>
                <a:latin typeface="Aptos" panose="020B0004020202020204" pitchFamily="34" charset="0"/>
              </a:rPr>
              <a:t>The data collection from the energy meters in the plant is </a:t>
            </a:r>
            <a:r>
              <a:rPr lang="en-US" b="1" dirty="0">
                <a:solidFill>
                  <a:schemeClr val="tx1"/>
                </a:solidFill>
                <a:latin typeface="Aptos" panose="020B0004020202020204" pitchFamily="34" charset="0"/>
              </a:rPr>
              <a:t>based on the area of operation.</a:t>
            </a:r>
          </a:p>
          <a:p>
            <a:r>
              <a:rPr lang="en-US" dirty="0">
                <a:solidFill>
                  <a:schemeClr val="tx1"/>
                </a:solidFill>
                <a:latin typeface="Aptos" panose="020B0004020202020204" pitchFamily="34" charset="0"/>
              </a:rPr>
              <a:t>Places with maximum energy consumption in </a:t>
            </a:r>
            <a:r>
              <a:rPr lang="en-US" dirty="0" err="1">
                <a:solidFill>
                  <a:schemeClr val="tx1"/>
                </a:solidFill>
                <a:latin typeface="Aptos" panose="020B0004020202020204" pitchFamily="34" charset="0"/>
              </a:rPr>
              <a:t>Peenya</a:t>
            </a:r>
            <a:r>
              <a:rPr lang="en-US" dirty="0">
                <a:solidFill>
                  <a:schemeClr val="tx1"/>
                </a:solidFill>
                <a:latin typeface="Aptos" panose="020B0004020202020204" pitchFamily="34" charset="0"/>
              </a:rPr>
              <a:t> plant are </a:t>
            </a:r>
            <a:r>
              <a:rPr lang="en-US" b="1" dirty="0">
                <a:solidFill>
                  <a:schemeClr val="tx1"/>
                </a:solidFill>
                <a:latin typeface="Aptos" panose="020B0004020202020204" pitchFamily="34" charset="0"/>
              </a:rPr>
              <a:t>PRP and SCP</a:t>
            </a:r>
            <a:r>
              <a:rPr lang="en-US" dirty="0">
                <a:solidFill>
                  <a:schemeClr val="tx1"/>
                </a:solidFill>
                <a:latin typeface="Aptos" panose="020B0004020202020204" pitchFamily="34" charset="0"/>
              </a:rPr>
              <a:t>.</a:t>
            </a:r>
          </a:p>
        </p:txBody>
      </p:sp>
      <p:pic>
        <p:nvPicPr>
          <p:cNvPr id="9" name="Picture 8">
            <a:extLst>
              <a:ext uri="{FF2B5EF4-FFF2-40B4-BE49-F238E27FC236}">
                <a16:creationId xmlns:a16="http://schemas.microsoft.com/office/drawing/2014/main" id="{19AE4CED-E50B-5539-E283-02C537B18F94}"/>
              </a:ext>
            </a:extLst>
          </p:cNvPr>
          <p:cNvPicPr>
            <a:picLocks noChangeAspect="1"/>
          </p:cNvPicPr>
          <p:nvPr/>
        </p:nvPicPr>
        <p:blipFill>
          <a:blip r:embed="rId3"/>
          <a:stretch>
            <a:fillRect/>
          </a:stretch>
        </p:blipFill>
        <p:spPr>
          <a:xfrm>
            <a:off x="5735782" y="155864"/>
            <a:ext cx="2278910" cy="4522579"/>
          </a:xfrm>
          <a:prstGeom prst="rect">
            <a:avLst/>
          </a:prstGeom>
        </p:spPr>
      </p:pic>
    </p:spTree>
    <p:extLst>
      <p:ext uri="{BB962C8B-B14F-4D97-AF65-F5344CB8AC3E}">
        <p14:creationId xmlns:p14="http://schemas.microsoft.com/office/powerpoint/2010/main" val="324096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1"/>
          </p:nvPr>
        </p:nvSpPr>
        <p:spPr>
          <a:xfrm>
            <a:off x="73527" y="15919"/>
            <a:ext cx="7792392"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Case Study : Small Cylinder Plant (SCP)</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2" name="Text Placeholder 2">
            <a:extLst>
              <a:ext uri="{FF2B5EF4-FFF2-40B4-BE49-F238E27FC236}">
                <a16:creationId xmlns:a16="http://schemas.microsoft.com/office/drawing/2014/main" id="{F1F530F5-3506-5523-AC6E-8490831E78E7}"/>
              </a:ext>
            </a:extLst>
          </p:cNvPr>
          <p:cNvSpPr>
            <a:spLocks noGrp="1"/>
          </p:cNvSpPr>
          <p:nvPr>
            <p:ph type="body" sz="quarter" idx="16"/>
          </p:nvPr>
        </p:nvSpPr>
        <p:spPr>
          <a:xfrm>
            <a:off x="184893" y="574364"/>
            <a:ext cx="2315239" cy="629403"/>
          </a:xfrm>
        </p:spPr>
        <p:txBody>
          <a:bodyPr/>
          <a:lstStyle/>
          <a:p>
            <a:r>
              <a:rPr lang="en-US" dirty="0">
                <a:solidFill>
                  <a:schemeClr val="tx1"/>
                </a:solidFill>
                <a:latin typeface="Aptos" panose="020B0004020202020204" pitchFamily="34" charset="0"/>
              </a:rPr>
              <a:t>We have chosen to study the patterns of energy consumption in SCP.</a:t>
            </a:r>
          </a:p>
        </p:txBody>
      </p:sp>
      <p:pic>
        <p:nvPicPr>
          <p:cNvPr id="3" name="Picture 2">
            <a:extLst>
              <a:ext uri="{FF2B5EF4-FFF2-40B4-BE49-F238E27FC236}">
                <a16:creationId xmlns:a16="http://schemas.microsoft.com/office/drawing/2014/main" id="{96C3102F-3227-31F9-AEE9-8D2CE41DB267}"/>
              </a:ext>
            </a:extLst>
          </p:cNvPr>
          <p:cNvPicPr>
            <a:picLocks noChangeAspect="1"/>
          </p:cNvPicPr>
          <p:nvPr/>
        </p:nvPicPr>
        <p:blipFill>
          <a:blip r:embed="rId3"/>
          <a:stretch>
            <a:fillRect/>
          </a:stretch>
        </p:blipFill>
        <p:spPr>
          <a:xfrm>
            <a:off x="3044142" y="574364"/>
            <a:ext cx="5576667" cy="4385534"/>
          </a:xfrm>
          <a:prstGeom prst="rect">
            <a:avLst/>
          </a:prstGeom>
        </p:spPr>
      </p:pic>
      <p:sp>
        <p:nvSpPr>
          <p:cNvPr id="4" name="Text Placeholder 1"/>
          <p:cNvSpPr txBox="1">
            <a:spLocks/>
          </p:cNvSpPr>
          <p:nvPr/>
        </p:nvSpPr>
        <p:spPr>
          <a:xfrm>
            <a:off x="184893" y="2767131"/>
            <a:ext cx="2442560" cy="793166"/>
          </a:xfrm>
          <a:prstGeom prst="rect">
            <a:avLst/>
          </a:prstGeom>
          <a:noFill/>
          <a:ln w="9525">
            <a:noFill/>
            <a:miter lim="800000"/>
            <a:headEnd/>
            <a:tailEnd/>
          </a:ln>
        </p:spPr>
        <p:txBody>
          <a:bodyPr vert="horz" wrap="square" lIns="68580" tIns="34290" rIns="68580" bIns="34290" numCol="1" rtlCol="0" anchor="t" anchorCtr="0" compatLnSpc="1">
            <a:prstTxWarp prst="textNoShape">
              <a:avLst/>
            </a:prstTxWarp>
            <a:spAutoFit/>
          </a:bodyPr>
          <a:lstStyle>
            <a:lvl1pPr marL="231775" indent="-231775" algn="l" defTabSz="342900" rtl="0" eaLnBrk="1" latinLnBrk="0" hangingPunct="1">
              <a:spcBef>
                <a:spcPct val="0"/>
              </a:spcBef>
              <a:buClr>
                <a:srgbClr val="00B0F0"/>
              </a:buClr>
              <a:buFont typeface="Arial" panose="020B0604020202020204" pitchFamily="34" charset="0"/>
              <a:buNone/>
              <a:defRPr kumimoji="0" lang="en-US" sz="225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57200">
              <a:lnSpc>
                <a:spcPct val="98000"/>
              </a:lnSpc>
              <a:tabLst>
                <a:tab pos="457200" algn="l"/>
              </a:tabLst>
            </a:pPr>
            <a:r>
              <a:rPr lang="en-US" sz="2400" dirty="0">
                <a:solidFill>
                  <a:schemeClr val="tx2">
                    <a:lumMod val="60000"/>
                    <a:lumOff val="40000"/>
                  </a:schemeClr>
                </a:solidFill>
                <a:latin typeface="Arial" panose="020B0604020202020204" pitchFamily="34" charset="0"/>
                <a:cs typeface="Arial" panose="020B0604020202020204" pitchFamily="34" charset="0"/>
              </a:rPr>
              <a:t>Layout of Small Cylinder Plant</a:t>
            </a:r>
          </a:p>
        </p:txBody>
      </p:sp>
      <p:sp>
        <p:nvSpPr>
          <p:cNvPr id="6" name="Arrow: Right 5">
            <a:extLst>
              <a:ext uri="{FF2B5EF4-FFF2-40B4-BE49-F238E27FC236}">
                <a16:creationId xmlns:a16="http://schemas.microsoft.com/office/drawing/2014/main" id="{05E725AA-C73D-CEC4-3DCB-AC1F5E346EAF}"/>
              </a:ext>
            </a:extLst>
          </p:cNvPr>
          <p:cNvSpPr/>
          <p:nvPr/>
        </p:nvSpPr>
        <p:spPr>
          <a:xfrm>
            <a:off x="2627453" y="2913485"/>
            <a:ext cx="844952" cy="431208"/>
          </a:xfrm>
          <a:prstGeom prst="rightArrow">
            <a:avLst/>
          </a:prstGeom>
          <a:solidFill>
            <a:schemeClr val="accent1">
              <a:lumMod val="40000"/>
              <a:lumOff val="6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47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F527D-628E-BF7B-3A17-D402586EE8D1}"/>
              </a:ext>
            </a:extLst>
          </p:cNvPr>
          <p:cNvSpPr>
            <a:spLocks noGrp="1"/>
          </p:cNvSpPr>
          <p:nvPr>
            <p:ph type="body" sz="quarter" idx="11"/>
          </p:nvPr>
        </p:nvSpPr>
        <p:spPr>
          <a:xfrm>
            <a:off x="148649" y="47568"/>
            <a:ext cx="8229600" cy="461665"/>
          </a:xfrm>
        </p:spPr>
        <p:txBody>
          <a:bodyPr/>
          <a:lstStyle/>
          <a:p>
            <a:r>
              <a:rPr lang="en-US" sz="2400" u="sng" dirty="0">
                <a:solidFill>
                  <a:schemeClr val="tx2">
                    <a:lumMod val="60000"/>
                    <a:lumOff val="40000"/>
                  </a:schemeClr>
                </a:solidFill>
                <a:latin typeface="Arial" panose="020B0604020202020204" pitchFamily="34" charset="0"/>
                <a:cs typeface="Arial" panose="020B0604020202020204" pitchFamily="34" charset="0"/>
              </a:rPr>
              <a:t>List of Machines in SCP with the Energy meters</a:t>
            </a:r>
            <a:endParaRPr lang="en-US" dirty="0"/>
          </a:p>
        </p:txBody>
      </p:sp>
      <p:sp>
        <p:nvSpPr>
          <p:cNvPr id="3" name="Rectangle: Rounded Corners 2">
            <a:extLst>
              <a:ext uri="{FF2B5EF4-FFF2-40B4-BE49-F238E27FC236}">
                <a16:creationId xmlns:a16="http://schemas.microsoft.com/office/drawing/2014/main" id="{3BF7B729-DB5E-3427-29D3-BA10CE6ABAE9}"/>
              </a:ext>
            </a:extLst>
          </p:cNvPr>
          <p:cNvSpPr/>
          <p:nvPr/>
        </p:nvSpPr>
        <p:spPr>
          <a:xfrm>
            <a:off x="245166" y="1085090"/>
            <a:ext cx="2683198" cy="593149"/>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pPr algn="ctr"/>
            <a:r>
              <a:rPr lang="en-US" sz="1400" dirty="0">
                <a:latin typeface="Aptos" panose="020B0004020202020204" pitchFamily="34" charset="0"/>
              </a:rPr>
              <a:t>Tube Washing Machine – CLEAN TECH 3</a:t>
            </a:r>
          </a:p>
        </p:txBody>
      </p:sp>
      <p:sp>
        <p:nvSpPr>
          <p:cNvPr id="10" name="Rectangle: Rounded Corners 9">
            <a:extLst>
              <a:ext uri="{FF2B5EF4-FFF2-40B4-BE49-F238E27FC236}">
                <a16:creationId xmlns:a16="http://schemas.microsoft.com/office/drawing/2014/main" id="{6E5CA06C-59C3-CEDC-F010-61E4BBDAC120}"/>
              </a:ext>
            </a:extLst>
          </p:cNvPr>
          <p:cNvSpPr/>
          <p:nvPr/>
        </p:nvSpPr>
        <p:spPr>
          <a:xfrm>
            <a:off x="245165" y="2200980"/>
            <a:ext cx="2780347" cy="1830985"/>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sz="1400" dirty="0">
                <a:latin typeface="Aptos" panose="020B0004020202020204" pitchFamily="34" charset="0"/>
              </a:rPr>
              <a:t>AHU</a:t>
            </a:r>
          </a:p>
          <a:p>
            <a:pPr marL="285750" indent="-285750">
              <a:buFont typeface="Arial" panose="020B0604020202020204" pitchFamily="34" charset="0"/>
              <a:buChar char="•"/>
            </a:pPr>
            <a:r>
              <a:rPr lang="en-US" sz="1400" dirty="0">
                <a:latin typeface="Aptos" panose="020B0004020202020204" pitchFamily="34" charset="0"/>
              </a:rPr>
              <a:t>ACE -1 small</a:t>
            </a:r>
          </a:p>
          <a:p>
            <a:pPr marL="285750" indent="-285750">
              <a:buFont typeface="Arial" panose="020B0604020202020204" pitchFamily="34" charset="0"/>
              <a:buChar char="•"/>
            </a:pPr>
            <a:r>
              <a:rPr lang="en-US" sz="1400" dirty="0">
                <a:latin typeface="Aptos" panose="020B0004020202020204" pitchFamily="34" charset="0"/>
              </a:rPr>
              <a:t>ACE -2 small</a:t>
            </a:r>
          </a:p>
          <a:p>
            <a:pPr marL="285750" indent="-285750">
              <a:buFont typeface="Arial" panose="020B0604020202020204" pitchFamily="34" charset="0"/>
              <a:buChar char="•"/>
            </a:pPr>
            <a:r>
              <a:rPr lang="en-US" sz="1400" dirty="0">
                <a:latin typeface="Aptos" panose="020B0004020202020204" pitchFamily="34" charset="0"/>
              </a:rPr>
              <a:t>Safe Weld</a:t>
            </a:r>
          </a:p>
          <a:p>
            <a:pPr marL="285750" indent="-285750">
              <a:buFont typeface="Arial" panose="020B0604020202020204" pitchFamily="34" charset="0"/>
              <a:buChar char="•"/>
            </a:pPr>
            <a:r>
              <a:rPr lang="en-US" sz="1400" dirty="0">
                <a:latin typeface="Aptos" panose="020B0004020202020204" pitchFamily="34" charset="0"/>
              </a:rPr>
              <a:t>Ultrasonic Washing Machine</a:t>
            </a:r>
          </a:p>
          <a:p>
            <a:pPr marL="285750" indent="-285750">
              <a:buFont typeface="Arial" panose="020B0604020202020204" pitchFamily="34" charset="0"/>
              <a:buChar char="•"/>
            </a:pPr>
            <a:r>
              <a:rPr lang="en-US" sz="1400" dirty="0">
                <a:latin typeface="Aptos" panose="020B0004020202020204" pitchFamily="34" charset="0"/>
              </a:rPr>
              <a:t>FANUC ROBO (Welding machine)</a:t>
            </a:r>
          </a:p>
          <a:p>
            <a:pPr marL="285750" indent="-285750">
              <a:buFont typeface="Arial" panose="020B0604020202020204" pitchFamily="34" charset="0"/>
              <a:buChar char="•"/>
            </a:pPr>
            <a:r>
              <a:rPr lang="en-US" sz="1400" dirty="0">
                <a:latin typeface="Aptos" panose="020B0004020202020204" pitchFamily="34" charset="0"/>
              </a:rPr>
              <a:t>AMS-2 Drilling</a:t>
            </a:r>
          </a:p>
        </p:txBody>
      </p:sp>
      <p:sp>
        <p:nvSpPr>
          <p:cNvPr id="11" name="Rectangle: Rounded Corners 10">
            <a:extLst>
              <a:ext uri="{FF2B5EF4-FFF2-40B4-BE49-F238E27FC236}">
                <a16:creationId xmlns:a16="http://schemas.microsoft.com/office/drawing/2014/main" id="{9D37F55A-2E39-ECFB-544A-99DBCC776867}"/>
              </a:ext>
            </a:extLst>
          </p:cNvPr>
          <p:cNvSpPr/>
          <p:nvPr/>
        </p:nvSpPr>
        <p:spPr>
          <a:xfrm>
            <a:off x="3301405" y="851413"/>
            <a:ext cx="2462604" cy="1807181"/>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sz="1400" dirty="0">
                <a:latin typeface="Aptos" panose="020B0004020202020204" pitchFamily="34" charset="0"/>
              </a:rPr>
              <a:t>Testing Power Pack</a:t>
            </a:r>
          </a:p>
          <a:p>
            <a:pPr marL="285750" indent="-285750">
              <a:buFont typeface="Arial" panose="020B0604020202020204" pitchFamily="34" charset="0"/>
              <a:buChar char="•"/>
            </a:pPr>
            <a:r>
              <a:rPr lang="en-US" sz="1400" dirty="0">
                <a:latin typeface="Aptos" panose="020B0004020202020204" pitchFamily="34" charset="0"/>
              </a:rPr>
              <a:t>Sierra Skimming and Burnishing Machine</a:t>
            </a:r>
          </a:p>
          <a:p>
            <a:pPr marL="285750" indent="-285750">
              <a:buFont typeface="Arial" panose="020B0604020202020204" pitchFamily="34" charset="0"/>
              <a:buChar char="•"/>
            </a:pPr>
            <a:r>
              <a:rPr lang="en-US" sz="1400" dirty="0">
                <a:latin typeface="Aptos" panose="020B0004020202020204" pitchFamily="34" charset="0"/>
              </a:rPr>
              <a:t>ACE – Backhoe(Big)</a:t>
            </a:r>
          </a:p>
          <a:p>
            <a:pPr marL="285750" indent="-285750">
              <a:buFont typeface="Arial" panose="020B0604020202020204" pitchFamily="34" charset="0"/>
              <a:buChar char="•"/>
            </a:pPr>
            <a:r>
              <a:rPr lang="en-US" sz="1400" dirty="0">
                <a:latin typeface="Aptos" panose="020B0004020202020204" pitchFamily="34" charset="0"/>
              </a:rPr>
              <a:t>BOPT Charging Station</a:t>
            </a:r>
          </a:p>
          <a:p>
            <a:pPr marL="285750" indent="-285750">
              <a:buFont typeface="Arial" panose="020B0604020202020204" pitchFamily="34" charset="0"/>
              <a:buChar char="•"/>
            </a:pPr>
            <a:r>
              <a:rPr lang="en-US" sz="1400" dirty="0">
                <a:latin typeface="Aptos" panose="020B0004020202020204" pitchFamily="34" charset="0"/>
              </a:rPr>
              <a:t>Seal Kitting (Stores)</a:t>
            </a:r>
          </a:p>
          <a:p>
            <a:pPr marL="285750" indent="-285750">
              <a:buFont typeface="Arial" panose="020B0604020202020204" pitchFamily="34" charset="0"/>
              <a:buChar char="•"/>
            </a:pPr>
            <a:r>
              <a:rPr lang="en-US" sz="1400" dirty="0">
                <a:latin typeface="Aptos" panose="020B0004020202020204" pitchFamily="34" charset="0"/>
              </a:rPr>
              <a:t>Marking</a:t>
            </a:r>
          </a:p>
          <a:p>
            <a:pPr marL="285750" indent="-285750">
              <a:buFont typeface="Arial" panose="020B0604020202020204" pitchFamily="34" charset="0"/>
              <a:buChar char="•"/>
            </a:pPr>
            <a:r>
              <a:rPr lang="en-US" sz="1400" dirty="0">
                <a:latin typeface="Aptos" panose="020B0004020202020204" pitchFamily="34" charset="0"/>
              </a:rPr>
              <a:t>Grinding</a:t>
            </a:r>
          </a:p>
          <a:p>
            <a:endParaRPr lang="en-US" sz="1400" dirty="0">
              <a:latin typeface="Aptos" panose="020B0004020202020204" pitchFamily="34" charset="0"/>
            </a:endParaRPr>
          </a:p>
          <a:p>
            <a:endParaRPr lang="en-US" sz="1400" dirty="0">
              <a:latin typeface="Aptos" panose="020B0004020202020204" pitchFamily="34" charset="0"/>
            </a:endParaRPr>
          </a:p>
          <a:p>
            <a:endParaRPr lang="en-US" sz="1400" dirty="0">
              <a:latin typeface="Aptos" panose="020B0004020202020204" pitchFamily="34" charset="0"/>
            </a:endParaRPr>
          </a:p>
        </p:txBody>
      </p:sp>
      <p:sp>
        <p:nvSpPr>
          <p:cNvPr id="4" name="Rectangle: Rounded Corners 3">
            <a:extLst>
              <a:ext uri="{FF2B5EF4-FFF2-40B4-BE49-F238E27FC236}">
                <a16:creationId xmlns:a16="http://schemas.microsoft.com/office/drawing/2014/main" id="{6919E590-6A79-B7A7-9B0F-860177E4E33E}"/>
              </a:ext>
            </a:extLst>
          </p:cNvPr>
          <p:cNvSpPr/>
          <p:nvPr/>
        </p:nvSpPr>
        <p:spPr>
          <a:xfrm>
            <a:off x="332662" y="4451736"/>
            <a:ext cx="2692850" cy="620299"/>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sz="1400" dirty="0">
                <a:latin typeface="Aptos" panose="020B0004020202020204" pitchFamily="34" charset="0"/>
              </a:rPr>
              <a:t>Hydraulic Power Pack</a:t>
            </a:r>
          </a:p>
          <a:p>
            <a:pPr marL="285750" indent="-285750">
              <a:buFont typeface="Arial" panose="020B0604020202020204" pitchFamily="34" charset="0"/>
              <a:buChar char="•"/>
            </a:pPr>
            <a:r>
              <a:rPr lang="en-US" sz="1400" dirty="0">
                <a:latin typeface="Aptos" panose="020B0004020202020204" pitchFamily="34" charset="0"/>
              </a:rPr>
              <a:t>Line – I Assembly, Testing</a:t>
            </a:r>
          </a:p>
          <a:p>
            <a:pPr marL="285750" indent="-285750">
              <a:buFont typeface="Arial" panose="020B0604020202020204" pitchFamily="34" charset="0"/>
              <a:buChar char="•"/>
            </a:pPr>
            <a:endParaRPr lang="en-US" sz="1400" dirty="0">
              <a:latin typeface="Aptos" panose="020B0004020202020204" pitchFamily="34" charset="0"/>
            </a:endParaRPr>
          </a:p>
          <a:p>
            <a:endParaRPr lang="en-US" sz="1400" dirty="0">
              <a:latin typeface="Aptos" panose="020B0004020202020204" pitchFamily="34" charset="0"/>
            </a:endParaRPr>
          </a:p>
        </p:txBody>
      </p:sp>
      <p:sp>
        <p:nvSpPr>
          <p:cNvPr id="5" name="Rectangle: Rounded Corners 4">
            <a:extLst>
              <a:ext uri="{FF2B5EF4-FFF2-40B4-BE49-F238E27FC236}">
                <a16:creationId xmlns:a16="http://schemas.microsoft.com/office/drawing/2014/main" id="{EDC69683-28B8-9FB6-BA71-B70FF5DF90CF}"/>
              </a:ext>
            </a:extLst>
          </p:cNvPr>
          <p:cNvSpPr/>
          <p:nvPr/>
        </p:nvSpPr>
        <p:spPr>
          <a:xfrm>
            <a:off x="3330349" y="3010600"/>
            <a:ext cx="3229181" cy="2044260"/>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sz="1400" dirty="0">
                <a:latin typeface="Aptos" panose="020B0004020202020204" pitchFamily="34" charset="0"/>
              </a:rPr>
              <a:t>Primo – I </a:t>
            </a:r>
          </a:p>
          <a:p>
            <a:pPr marL="285750" indent="-285750">
              <a:buFont typeface="Arial" panose="020B0604020202020204" pitchFamily="34" charset="0"/>
              <a:buChar char="•"/>
            </a:pPr>
            <a:r>
              <a:rPr lang="en-US" sz="1400" dirty="0">
                <a:latin typeface="Aptos" panose="020B0004020202020204" pitchFamily="34" charset="0"/>
              </a:rPr>
              <a:t>SPM Weld</a:t>
            </a:r>
          </a:p>
          <a:p>
            <a:pPr marL="285750" indent="-285750">
              <a:buFont typeface="Arial" panose="020B0604020202020204" pitchFamily="34" charset="0"/>
              <a:buChar char="•"/>
            </a:pPr>
            <a:r>
              <a:rPr lang="en-US" sz="1400" dirty="0">
                <a:latin typeface="Aptos" panose="020B0004020202020204" pitchFamily="34" charset="0"/>
              </a:rPr>
              <a:t>Store </a:t>
            </a:r>
            <a:r>
              <a:rPr lang="en-US" sz="1400" dirty="0" err="1">
                <a:latin typeface="Aptos" panose="020B0004020202020204" pitchFamily="34" charset="0"/>
              </a:rPr>
              <a:t>Corrosal</a:t>
            </a:r>
            <a:endParaRPr lang="en-US" sz="1400" dirty="0">
              <a:latin typeface="Aptos" panose="020B0004020202020204" pitchFamily="34" charset="0"/>
            </a:endParaRPr>
          </a:p>
          <a:p>
            <a:pPr marL="285750" indent="-285750">
              <a:buFont typeface="Arial" panose="020B0604020202020204" pitchFamily="34" charset="0"/>
              <a:buChar char="•"/>
            </a:pPr>
            <a:r>
              <a:rPr lang="en-US" sz="1400" dirty="0">
                <a:latin typeface="Aptos" panose="020B0004020202020204" pitchFamily="34" charset="0"/>
              </a:rPr>
              <a:t>WIDMA</a:t>
            </a:r>
          </a:p>
          <a:p>
            <a:pPr marL="285750" indent="-285750">
              <a:buFont typeface="Arial" panose="020B0604020202020204" pitchFamily="34" charset="0"/>
              <a:buChar char="•"/>
            </a:pPr>
            <a:r>
              <a:rPr lang="en-US" sz="1400" dirty="0">
                <a:latin typeface="Aptos" panose="020B0004020202020204" pitchFamily="34" charset="0"/>
              </a:rPr>
              <a:t>Lathe and cutting  machines</a:t>
            </a:r>
          </a:p>
          <a:p>
            <a:pPr marL="285750" indent="-285750">
              <a:buFont typeface="Arial" panose="020B0604020202020204" pitchFamily="34" charset="0"/>
              <a:buChar char="•"/>
            </a:pPr>
            <a:r>
              <a:rPr lang="en-US" sz="1400" dirty="0">
                <a:latin typeface="Aptos" panose="020B0004020202020204" pitchFamily="34" charset="0"/>
              </a:rPr>
              <a:t>M2 Welding Manipulator</a:t>
            </a:r>
          </a:p>
          <a:p>
            <a:pPr marL="285750" indent="-285750">
              <a:buFont typeface="Arial" panose="020B0604020202020204" pitchFamily="34" charset="0"/>
              <a:buChar char="•"/>
            </a:pPr>
            <a:r>
              <a:rPr lang="en-US" sz="1400" dirty="0">
                <a:latin typeface="Aptos" panose="020B0004020202020204" pitchFamily="34" charset="0"/>
              </a:rPr>
              <a:t>Steering PDB</a:t>
            </a:r>
          </a:p>
          <a:p>
            <a:pPr marL="285750" indent="-285750">
              <a:buFont typeface="Arial" panose="020B0604020202020204" pitchFamily="34" charset="0"/>
              <a:buChar char="•"/>
            </a:pPr>
            <a:r>
              <a:rPr lang="en-US" sz="1400" dirty="0">
                <a:latin typeface="Aptos" panose="020B0004020202020204" pitchFamily="34" charset="0"/>
              </a:rPr>
              <a:t>Line-1  Washing (Cleaning station)</a:t>
            </a:r>
          </a:p>
          <a:p>
            <a:pPr marL="285750" indent="-285750">
              <a:buFont typeface="Arial" panose="020B0604020202020204" pitchFamily="34" charset="0"/>
              <a:buChar char="•"/>
            </a:pPr>
            <a:r>
              <a:rPr lang="en-US" sz="1400" dirty="0">
                <a:latin typeface="Aptos" panose="020B0004020202020204" pitchFamily="34" charset="0"/>
              </a:rPr>
              <a:t>EOT Crane, Air Compressor</a:t>
            </a:r>
          </a:p>
          <a:p>
            <a:endParaRPr lang="en-US" sz="1400" dirty="0">
              <a:latin typeface="Aptos" panose="020B0004020202020204" pitchFamily="34" charset="0"/>
            </a:endParaRPr>
          </a:p>
        </p:txBody>
      </p:sp>
      <p:sp>
        <p:nvSpPr>
          <p:cNvPr id="6" name="Rectangle: Rounded Corners 5">
            <a:extLst>
              <a:ext uri="{FF2B5EF4-FFF2-40B4-BE49-F238E27FC236}">
                <a16:creationId xmlns:a16="http://schemas.microsoft.com/office/drawing/2014/main" id="{9EA068DE-83F4-A1D2-2B53-572A66FC1EC4}"/>
              </a:ext>
            </a:extLst>
          </p:cNvPr>
          <p:cNvSpPr/>
          <p:nvPr/>
        </p:nvSpPr>
        <p:spPr>
          <a:xfrm>
            <a:off x="6864367" y="1085090"/>
            <a:ext cx="2004909" cy="1614660"/>
          </a:xfrm>
          <a:prstGeom prst="roundRect">
            <a:avLst>
              <a:gd name="adj" fmla="val 10000"/>
            </a:avLst>
          </a:prstGeom>
          <a:ln w="19050">
            <a:solidFill>
              <a:schemeClr val="tx1"/>
            </a:solidFill>
          </a:ln>
        </p:spPr>
        <p:style>
          <a:lnRef idx="0">
            <a:scrgbClr r="0" g="0" b="0"/>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sz="1400" dirty="0">
                <a:latin typeface="Aptos" panose="020B0004020202020204" pitchFamily="34" charset="0"/>
              </a:rPr>
              <a:t>Manual Assembly</a:t>
            </a:r>
          </a:p>
          <a:p>
            <a:pPr marL="285750" indent="-285750">
              <a:buFont typeface="Arial" panose="020B0604020202020204" pitchFamily="34" charset="0"/>
              <a:buChar char="•"/>
            </a:pPr>
            <a:r>
              <a:rPr lang="en-US" sz="1400" dirty="0">
                <a:latin typeface="Aptos" panose="020B0004020202020204" pitchFamily="34" charset="0"/>
              </a:rPr>
              <a:t>Manual Washing</a:t>
            </a:r>
          </a:p>
          <a:p>
            <a:pPr marL="285750" indent="-285750">
              <a:buFont typeface="Arial" panose="020B0604020202020204" pitchFamily="34" charset="0"/>
              <a:buChar char="•"/>
            </a:pPr>
            <a:r>
              <a:rPr lang="en-US" sz="1400" dirty="0" err="1">
                <a:latin typeface="Aptos" panose="020B0004020202020204" pitchFamily="34" charset="0"/>
              </a:rPr>
              <a:t>Trunion</a:t>
            </a:r>
            <a:r>
              <a:rPr lang="en-US" sz="1400" dirty="0">
                <a:latin typeface="Aptos" panose="020B0004020202020204" pitchFamily="34" charset="0"/>
              </a:rPr>
              <a:t> Line</a:t>
            </a:r>
          </a:p>
          <a:p>
            <a:pPr marL="285750" indent="-285750">
              <a:buFont typeface="Arial" panose="020B0604020202020204" pitchFamily="34" charset="0"/>
              <a:buChar char="•"/>
            </a:pPr>
            <a:r>
              <a:rPr lang="en-US" sz="1400" dirty="0">
                <a:latin typeface="Aptos" panose="020B0004020202020204" pitchFamily="34" charset="0"/>
              </a:rPr>
              <a:t>Primo – II</a:t>
            </a:r>
          </a:p>
          <a:p>
            <a:pPr marL="285750" indent="-285750">
              <a:buFont typeface="Arial" panose="020B0604020202020204" pitchFamily="34" charset="0"/>
              <a:buChar char="•"/>
            </a:pPr>
            <a:r>
              <a:rPr lang="en-US" sz="1400" dirty="0">
                <a:latin typeface="Aptos" panose="020B0004020202020204" pitchFamily="34" charset="0"/>
              </a:rPr>
              <a:t>ACE – 3</a:t>
            </a:r>
          </a:p>
          <a:p>
            <a:pPr marL="285750" indent="-285750">
              <a:buFont typeface="Arial" panose="020B0604020202020204" pitchFamily="34" charset="0"/>
              <a:buChar char="•"/>
            </a:pPr>
            <a:r>
              <a:rPr lang="en-US" sz="1400" dirty="0">
                <a:latin typeface="Aptos" panose="020B0004020202020204" pitchFamily="34" charset="0"/>
              </a:rPr>
              <a:t>SRV component washing machine</a:t>
            </a:r>
          </a:p>
          <a:p>
            <a:endParaRPr lang="en-US" sz="1400" dirty="0">
              <a:latin typeface="Aptos" panose="020B0004020202020204" pitchFamily="34" charset="0"/>
            </a:endParaRPr>
          </a:p>
          <a:p>
            <a:endParaRPr lang="en-US" sz="1400" dirty="0">
              <a:latin typeface="Aptos" panose="020B0004020202020204" pitchFamily="34" charset="0"/>
            </a:endParaRPr>
          </a:p>
        </p:txBody>
      </p:sp>
      <p:sp>
        <p:nvSpPr>
          <p:cNvPr id="8" name="TextBox 7">
            <a:extLst>
              <a:ext uri="{FF2B5EF4-FFF2-40B4-BE49-F238E27FC236}">
                <a16:creationId xmlns:a16="http://schemas.microsoft.com/office/drawing/2014/main" id="{DCE56A61-504C-B46D-A9A9-6BF43850AC61}"/>
              </a:ext>
            </a:extLst>
          </p:cNvPr>
          <p:cNvSpPr txBox="1"/>
          <p:nvPr/>
        </p:nvSpPr>
        <p:spPr>
          <a:xfrm>
            <a:off x="252803" y="631369"/>
            <a:ext cx="1564395" cy="307777"/>
          </a:xfrm>
          <a:prstGeom prst="rect">
            <a:avLst/>
          </a:prstGeom>
          <a:noFill/>
          <a:ln>
            <a:solidFill>
              <a:schemeClr val="accent1"/>
            </a:solidFill>
          </a:ln>
        </p:spPr>
        <p:txBody>
          <a:bodyPr wrap="square" rtlCol="0">
            <a:spAutoFit/>
          </a:bodyPr>
          <a:lstStyle/>
          <a:p>
            <a:r>
              <a:rPr lang="en-US" sz="1400" b="1" dirty="0">
                <a:latin typeface="+mj-lt"/>
                <a:cs typeface="Arial" panose="020B0604020202020204" pitchFamily="34" charset="0"/>
              </a:rPr>
              <a:t>Energy Meter - 1</a:t>
            </a:r>
          </a:p>
        </p:txBody>
      </p:sp>
      <p:sp>
        <p:nvSpPr>
          <p:cNvPr id="9" name="TextBox 8">
            <a:extLst>
              <a:ext uri="{FF2B5EF4-FFF2-40B4-BE49-F238E27FC236}">
                <a16:creationId xmlns:a16="http://schemas.microsoft.com/office/drawing/2014/main" id="{614D3E46-5CD0-EE6F-2DC2-E3E79BCD3BC5}"/>
              </a:ext>
            </a:extLst>
          </p:cNvPr>
          <p:cNvSpPr txBox="1"/>
          <p:nvPr/>
        </p:nvSpPr>
        <p:spPr>
          <a:xfrm>
            <a:off x="245165" y="1792346"/>
            <a:ext cx="1564395" cy="307777"/>
          </a:xfrm>
          <a:prstGeom prst="rect">
            <a:avLst/>
          </a:prstGeom>
          <a:noFill/>
          <a:ln>
            <a:solidFill>
              <a:schemeClr val="accent1"/>
            </a:solidFill>
          </a:ln>
        </p:spPr>
        <p:txBody>
          <a:bodyPr wrap="square" rtlCol="0">
            <a:spAutoFit/>
          </a:bodyPr>
          <a:lstStyle/>
          <a:p>
            <a:r>
              <a:rPr lang="en-US" sz="1400" b="1" dirty="0">
                <a:latin typeface="+mj-lt"/>
                <a:cs typeface="Arial" panose="020B0604020202020204" pitchFamily="34" charset="0"/>
              </a:rPr>
              <a:t>Energy Meter - 2</a:t>
            </a:r>
          </a:p>
        </p:txBody>
      </p:sp>
      <p:sp>
        <p:nvSpPr>
          <p:cNvPr id="12" name="TextBox 11">
            <a:extLst>
              <a:ext uri="{FF2B5EF4-FFF2-40B4-BE49-F238E27FC236}">
                <a16:creationId xmlns:a16="http://schemas.microsoft.com/office/drawing/2014/main" id="{42F39A06-3BDF-D5BC-6247-59B0C7587614}"/>
              </a:ext>
            </a:extLst>
          </p:cNvPr>
          <p:cNvSpPr txBox="1"/>
          <p:nvPr/>
        </p:nvSpPr>
        <p:spPr>
          <a:xfrm>
            <a:off x="347844" y="4085256"/>
            <a:ext cx="1625067" cy="307777"/>
          </a:xfrm>
          <a:prstGeom prst="rect">
            <a:avLst/>
          </a:prstGeom>
          <a:noFill/>
          <a:ln>
            <a:solidFill>
              <a:schemeClr val="accent1"/>
            </a:solidFill>
          </a:ln>
        </p:spPr>
        <p:txBody>
          <a:bodyPr wrap="square" rtlCol="0">
            <a:spAutoFit/>
          </a:bodyPr>
          <a:lstStyle/>
          <a:p>
            <a:r>
              <a:rPr lang="en-US" sz="1400" b="1" dirty="0">
                <a:latin typeface="+mj-lt"/>
                <a:cs typeface="Arial" panose="020B0604020202020204" pitchFamily="34" charset="0"/>
              </a:rPr>
              <a:t>Energy Meter – 3</a:t>
            </a:r>
          </a:p>
        </p:txBody>
      </p:sp>
      <p:sp>
        <p:nvSpPr>
          <p:cNvPr id="13" name="TextBox 12">
            <a:extLst>
              <a:ext uri="{FF2B5EF4-FFF2-40B4-BE49-F238E27FC236}">
                <a16:creationId xmlns:a16="http://schemas.microsoft.com/office/drawing/2014/main" id="{B5EE2574-BD37-DD24-2EB8-8CFAFEFB8E17}"/>
              </a:ext>
            </a:extLst>
          </p:cNvPr>
          <p:cNvSpPr txBox="1"/>
          <p:nvPr/>
        </p:nvSpPr>
        <p:spPr>
          <a:xfrm>
            <a:off x="3354737" y="516176"/>
            <a:ext cx="1564395" cy="307777"/>
          </a:xfrm>
          <a:prstGeom prst="rect">
            <a:avLst/>
          </a:prstGeom>
          <a:noFill/>
          <a:ln>
            <a:solidFill>
              <a:schemeClr val="accent1"/>
            </a:solidFill>
          </a:ln>
        </p:spPr>
        <p:txBody>
          <a:bodyPr wrap="square" rtlCol="0">
            <a:spAutoFit/>
          </a:bodyPr>
          <a:lstStyle/>
          <a:p>
            <a:r>
              <a:rPr lang="en-US" sz="1400" b="1" dirty="0">
                <a:latin typeface="+mj-lt"/>
                <a:cs typeface="Arial" panose="020B0604020202020204" pitchFamily="34" charset="0"/>
              </a:rPr>
              <a:t>Energy Meter - 4</a:t>
            </a:r>
          </a:p>
        </p:txBody>
      </p:sp>
      <p:sp>
        <p:nvSpPr>
          <p:cNvPr id="14" name="TextBox 13">
            <a:extLst>
              <a:ext uri="{FF2B5EF4-FFF2-40B4-BE49-F238E27FC236}">
                <a16:creationId xmlns:a16="http://schemas.microsoft.com/office/drawing/2014/main" id="{8E408E9D-A093-BF17-DB7A-26A01364D031}"/>
              </a:ext>
            </a:extLst>
          </p:cNvPr>
          <p:cNvSpPr txBox="1"/>
          <p:nvPr/>
        </p:nvSpPr>
        <p:spPr>
          <a:xfrm>
            <a:off x="3379993" y="2658600"/>
            <a:ext cx="1564395" cy="307777"/>
          </a:xfrm>
          <a:prstGeom prst="rect">
            <a:avLst/>
          </a:prstGeom>
          <a:noFill/>
          <a:ln>
            <a:solidFill>
              <a:schemeClr val="accent1"/>
            </a:solidFill>
          </a:ln>
        </p:spPr>
        <p:txBody>
          <a:bodyPr wrap="square" rtlCol="0">
            <a:spAutoFit/>
          </a:bodyPr>
          <a:lstStyle/>
          <a:p>
            <a:r>
              <a:rPr lang="en-US" sz="1400" b="1" dirty="0">
                <a:latin typeface="+mj-lt"/>
                <a:cs typeface="Arial" panose="020B0604020202020204" pitchFamily="34" charset="0"/>
              </a:rPr>
              <a:t>Energy Meter - 5</a:t>
            </a:r>
          </a:p>
        </p:txBody>
      </p:sp>
      <p:sp>
        <p:nvSpPr>
          <p:cNvPr id="15" name="TextBox 14">
            <a:extLst>
              <a:ext uri="{FF2B5EF4-FFF2-40B4-BE49-F238E27FC236}">
                <a16:creationId xmlns:a16="http://schemas.microsoft.com/office/drawing/2014/main" id="{82D96343-C9E1-4406-A71B-6108CEBC9EA0}"/>
              </a:ext>
            </a:extLst>
          </p:cNvPr>
          <p:cNvSpPr txBox="1"/>
          <p:nvPr/>
        </p:nvSpPr>
        <p:spPr>
          <a:xfrm>
            <a:off x="6864367" y="631369"/>
            <a:ext cx="1564395" cy="307777"/>
          </a:xfrm>
          <a:prstGeom prst="rect">
            <a:avLst/>
          </a:prstGeom>
          <a:noFill/>
          <a:ln>
            <a:solidFill>
              <a:schemeClr val="accent1"/>
            </a:solidFill>
          </a:ln>
        </p:spPr>
        <p:txBody>
          <a:bodyPr wrap="square" rtlCol="0">
            <a:spAutoFit/>
          </a:bodyPr>
          <a:lstStyle/>
          <a:p>
            <a:r>
              <a:rPr lang="en-US" sz="1400" b="1" dirty="0">
                <a:latin typeface="+mj-lt"/>
                <a:cs typeface="Arial" panose="020B0604020202020204" pitchFamily="34" charset="0"/>
              </a:rPr>
              <a:t>Energy Meter - 6</a:t>
            </a:r>
          </a:p>
        </p:txBody>
      </p:sp>
      <p:cxnSp>
        <p:nvCxnSpPr>
          <p:cNvPr id="19" name="Connector: Elbow 18">
            <a:extLst>
              <a:ext uri="{FF2B5EF4-FFF2-40B4-BE49-F238E27FC236}">
                <a16:creationId xmlns:a16="http://schemas.microsoft.com/office/drawing/2014/main" id="{6E43A3D2-6937-3136-8C9F-800ED81E1A23}"/>
              </a:ext>
            </a:extLst>
          </p:cNvPr>
          <p:cNvCxnSpPr>
            <a:cxnSpLocks/>
            <a:stCxn id="2" idx="1"/>
            <a:endCxn id="12" idx="1"/>
          </p:cNvCxnSpPr>
          <p:nvPr/>
        </p:nvCxnSpPr>
        <p:spPr>
          <a:xfrm rot="10800000" flipH="1" flipV="1">
            <a:off x="148648" y="278401"/>
            <a:ext cx="199195" cy="3960744"/>
          </a:xfrm>
          <a:prstGeom prst="bentConnector3">
            <a:avLst>
              <a:gd name="adj1" fmla="val -31802"/>
            </a:avLst>
          </a:prstGeom>
          <a:ln w="635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C0F3623-BEB9-0CF9-4E47-333389835810}"/>
              </a:ext>
            </a:extLst>
          </p:cNvPr>
          <p:cNvCxnSpPr>
            <a:cxnSpLocks/>
            <a:endCxn id="8" idx="1"/>
          </p:cNvCxnSpPr>
          <p:nvPr/>
        </p:nvCxnSpPr>
        <p:spPr>
          <a:xfrm>
            <a:off x="83820" y="785258"/>
            <a:ext cx="168983" cy="0"/>
          </a:xfrm>
          <a:prstGeom prst="straightConnector1">
            <a:avLst/>
          </a:prstGeom>
          <a:ln w="635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5E2CABD-00BC-2DD0-CC50-7A814F064C71}"/>
              </a:ext>
            </a:extLst>
          </p:cNvPr>
          <p:cNvCxnSpPr>
            <a:cxnSpLocks/>
            <a:endCxn id="9" idx="1"/>
          </p:cNvCxnSpPr>
          <p:nvPr/>
        </p:nvCxnSpPr>
        <p:spPr>
          <a:xfrm>
            <a:off x="83820" y="1946234"/>
            <a:ext cx="161345" cy="1"/>
          </a:xfrm>
          <a:prstGeom prst="straightConnector1">
            <a:avLst/>
          </a:prstGeom>
          <a:ln w="635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DDF7A92B-150C-2759-95CC-59DBCBD5E0A9}"/>
              </a:ext>
            </a:extLst>
          </p:cNvPr>
          <p:cNvCxnSpPr>
            <a:cxnSpLocks/>
            <a:endCxn id="14" idx="1"/>
          </p:cNvCxnSpPr>
          <p:nvPr/>
        </p:nvCxnSpPr>
        <p:spPr>
          <a:xfrm rot="16200000" flipH="1">
            <a:off x="2146352" y="1599423"/>
            <a:ext cx="2278390" cy="188892"/>
          </a:xfrm>
          <a:prstGeom prst="bentConnector2">
            <a:avLst/>
          </a:prstGeom>
          <a:ln w="635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8FA8D44-9C34-4B43-830F-F95BFACF42E7}"/>
              </a:ext>
            </a:extLst>
          </p:cNvPr>
          <p:cNvCxnSpPr>
            <a:cxnSpLocks/>
          </p:cNvCxnSpPr>
          <p:nvPr/>
        </p:nvCxnSpPr>
        <p:spPr>
          <a:xfrm>
            <a:off x="3191101" y="674272"/>
            <a:ext cx="188892" cy="0"/>
          </a:xfrm>
          <a:prstGeom prst="straightConnector1">
            <a:avLst/>
          </a:prstGeom>
          <a:ln w="635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65660DAA-4FA4-E119-4672-AA043C5B4C0A}"/>
              </a:ext>
            </a:extLst>
          </p:cNvPr>
          <p:cNvCxnSpPr>
            <a:cxnSpLocks/>
            <a:endCxn id="15" idx="1"/>
          </p:cNvCxnSpPr>
          <p:nvPr/>
        </p:nvCxnSpPr>
        <p:spPr>
          <a:xfrm>
            <a:off x="6696075" y="785258"/>
            <a:ext cx="168292" cy="0"/>
          </a:xfrm>
          <a:prstGeom prst="straightConnector1">
            <a:avLst/>
          </a:prstGeom>
          <a:ln w="6350">
            <a:solidFill>
              <a:schemeClr val="accent2"/>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71360EF-F229-80B4-5719-2CEEFA9F5E06}"/>
              </a:ext>
            </a:extLst>
          </p:cNvPr>
          <p:cNvCxnSpPr>
            <a:cxnSpLocks/>
          </p:cNvCxnSpPr>
          <p:nvPr/>
        </p:nvCxnSpPr>
        <p:spPr>
          <a:xfrm>
            <a:off x="6696075" y="509233"/>
            <a:ext cx="0" cy="276025"/>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802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1"/>
          </p:nvPr>
        </p:nvSpPr>
        <p:spPr>
          <a:xfrm>
            <a:off x="73527" y="15919"/>
            <a:ext cx="7792392" cy="431208"/>
          </a:xfrm>
          <a:noFill/>
          <a:ln w="9525">
            <a:noFill/>
            <a:miter lim="800000"/>
            <a:headEnd/>
            <a:tailEnd/>
          </a:ln>
        </p:spPr>
        <p:txBody>
          <a:bodyPr vert="horz" wrap="square" lIns="68580" tIns="34290" rIns="68580" bIns="34290" numCol="1" rtlCol="0" anchor="t" anchorCtr="0" compatLnSpc="1">
            <a:prstTxWarp prst="textNoShape">
              <a:avLst/>
            </a:prstTxWarp>
            <a:spAutoFit/>
          </a:bodyPr>
          <a:lstStyle/>
          <a:p>
            <a:pPr marL="0" indent="0" defTabSz="457200">
              <a:lnSpc>
                <a:spcPct val="98000"/>
              </a:lnSpc>
              <a:tabLst>
                <a:tab pos="457200" algn="l"/>
              </a:tabLst>
            </a:pPr>
            <a:r>
              <a:rPr lang="en-US" sz="2400" u="sng" dirty="0">
                <a:solidFill>
                  <a:schemeClr val="tx2">
                    <a:lumMod val="60000"/>
                    <a:lumOff val="40000"/>
                  </a:schemeClr>
                </a:solidFill>
                <a:latin typeface="Arial" panose="020B0604020202020204" pitchFamily="34" charset="0"/>
                <a:cs typeface="Arial" panose="020B0604020202020204" pitchFamily="34" charset="0"/>
              </a:rPr>
              <a:t>Monitoring the Energy Consumption </a:t>
            </a:r>
            <a:endParaRPr lang="en-IN" sz="2400" u="sng"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C0094FA-13E2-5DDC-4BBA-85B0E87C4718}"/>
              </a:ext>
            </a:extLst>
          </p:cNvPr>
          <p:cNvSpPr txBox="1"/>
          <p:nvPr/>
        </p:nvSpPr>
        <p:spPr>
          <a:xfrm>
            <a:off x="242371" y="515217"/>
            <a:ext cx="7888077" cy="1477328"/>
          </a:xfrm>
          <a:prstGeom prst="rect">
            <a:avLst/>
          </a:prstGeom>
          <a:noFill/>
        </p:spPr>
        <p:txBody>
          <a:bodyPr wrap="square" rtlCol="0">
            <a:spAutoFit/>
          </a:bodyPr>
          <a:lstStyle/>
          <a:p>
            <a:pPr marL="285750" indent="-285750">
              <a:buFont typeface="Arial" panose="020B0604020202020204" pitchFamily="34" charset="0"/>
              <a:buChar char="•"/>
            </a:pPr>
            <a:r>
              <a:rPr lang="en-US" sz="1500" dirty="0">
                <a:latin typeface="Aptos" panose="020B0004020202020204" pitchFamily="34" charset="0"/>
                <a:cs typeface="Times New Roman" panose="02020603050405020304" pitchFamily="18" charset="0"/>
              </a:rPr>
              <a:t>Monitoring the </a:t>
            </a:r>
            <a:r>
              <a:rPr lang="en-US" sz="1500" b="1" dirty="0">
                <a:latin typeface="Aptos" panose="020B0004020202020204" pitchFamily="34" charset="0"/>
                <a:cs typeface="Times New Roman" panose="02020603050405020304" pitchFamily="18" charset="0"/>
              </a:rPr>
              <a:t>breaktime energy consumption </a:t>
            </a:r>
            <a:r>
              <a:rPr lang="en-US" sz="1500" dirty="0">
                <a:latin typeface="Aptos" panose="020B0004020202020204" pitchFamily="34" charset="0"/>
                <a:cs typeface="Times New Roman" panose="02020603050405020304" pitchFamily="18" charset="0"/>
              </a:rPr>
              <a:t>(during the general shift) and </a:t>
            </a:r>
            <a:r>
              <a:rPr lang="en-US" sz="1500" b="1" dirty="0">
                <a:latin typeface="Aptos" panose="020B0004020202020204" pitchFamily="34" charset="0"/>
                <a:cs typeface="Times New Roman" panose="02020603050405020304" pitchFamily="18" charset="0"/>
              </a:rPr>
              <a:t>total energy consumption</a:t>
            </a:r>
            <a:r>
              <a:rPr lang="en-US" sz="1500" dirty="0">
                <a:latin typeface="Aptos" panose="020B0004020202020204" pitchFamily="34" charset="0"/>
                <a:cs typeface="Times New Roman" panose="02020603050405020304" pitchFamily="18" charset="0"/>
              </a:rPr>
              <a:t> in the Small Cylinder Plant (SCP). Based on the number of hydraulic cylinders produced per day in the SCP, calculated the energy consumption per hydraulic cylinder.</a:t>
            </a:r>
          </a:p>
          <a:p>
            <a:pPr marL="285750" indent="-285750">
              <a:buFont typeface="Arial" panose="020B0604020202020204" pitchFamily="34" charset="0"/>
              <a:buChar char="•"/>
            </a:pPr>
            <a:r>
              <a:rPr lang="en-US" sz="1500" dirty="0">
                <a:highlight>
                  <a:srgbClr val="FFFF00"/>
                </a:highlight>
                <a:latin typeface="Aptos" panose="020B0004020202020204" pitchFamily="34" charset="0"/>
                <a:cs typeface="Times New Roman" panose="02020603050405020304" pitchFamily="18" charset="0"/>
              </a:rPr>
              <a:t>Recorded the data for energy consumption for </a:t>
            </a:r>
            <a:r>
              <a:rPr lang="en-US" sz="1500" b="1" dirty="0">
                <a:highlight>
                  <a:srgbClr val="FFFF00"/>
                </a:highlight>
                <a:latin typeface="Aptos" panose="020B0004020202020204" pitchFamily="34" charset="0"/>
                <a:cs typeface="Times New Roman" panose="02020603050405020304" pitchFamily="18" charset="0"/>
              </a:rPr>
              <a:t>8 days</a:t>
            </a:r>
            <a:r>
              <a:rPr lang="en-US" sz="1500" dirty="0">
                <a:highlight>
                  <a:srgbClr val="FFFF00"/>
                </a:highlight>
                <a:latin typeface="Aptos" panose="020B0004020202020204" pitchFamily="34" charset="0"/>
                <a:cs typeface="Times New Roman" panose="02020603050405020304" pitchFamily="18" charset="0"/>
              </a:rPr>
              <a:t>.</a:t>
            </a:r>
            <a:endParaRPr lang="en-US" sz="1500" dirty="0">
              <a:latin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1500" dirty="0">
                <a:latin typeface="Aptos" panose="020B0004020202020204" pitchFamily="34" charset="0"/>
                <a:cs typeface="Times New Roman" panose="02020603050405020304" pitchFamily="18" charset="0"/>
              </a:rPr>
              <a:t>The data was recorded in the following way </a:t>
            </a:r>
            <a:r>
              <a:rPr lang="en-US" sz="1400" dirty="0">
                <a:latin typeface="Aptos" panose="020B000402020202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88AFC54B-30AB-5898-EA04-C954A58560D6}"/>
              </a:ext>
            </a:extLst>
          </p:cNvPr>
          <p:cNvPicPr>
            <a:picLocks noChangeAspect="1"/>
          </p:cNvPicPr>
          <p:nvPr/>
        </p:nvPicPr>
        <p:blipFill>
          <a:blip r:embed="rId3"/>
          <a:stretch>
            <a:fillRect/>
          </a:stretch>
        </p:blipFill>
        <p:spPr>
          <a:xfrm>
            <a:off x="1493134" y="1992545"/>
            <a:ext cx="5625296" cy="2783651"/>
          </a:xfrm>
          <a:prstGeom prst="rect">
            <a:avLst/>
          </a:prstGeom>
        </p:spPr>
      </p:pic>
    </p:spTree>
    <p:extLst>
      <p:ext uri="{BB962C8B-B14F-4D97-AF65-F5344CB8AC3E}">
        <p14:creationId xmlns:p14="http://schemas.microsoft.com/office/powerpoint/2010/main" val="821532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426dbe4439330ee44a4063&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7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6350">
          <a:solidFill>
            <a:schemeClr val="accent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accent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solidFill>
              <a:schemeClr val="accent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ipro_New Template" id="{2AE88C08-073D-4CC4-9E00-70A51C8127D9}" vid="{A4CA8AF7-55CB-42B3-BD30-44794E5177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94356</TotalTime>
  <Words>2285</Words>
  <Application>Microsoft Office PowerPoint</Application>
  <PresentationFormat>On-screen Show (16:9)</PresentationFormat>
  <Paragraphs>267</Paragraphs>
  <Slides>22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Aptos Narrow</vt:lpstr>
      <vt:lpstr>Arial</vt:lpstr>
      <vt:lpstr>Calibri</vt:lpstr>
      <vt:lpstr>Cambria Math</vt:lpstr>
      <vt:lpstr>helvetica neue lt w01</vt:lpstr>
      <vt:lpstr>Wingdings</vt:lpstr>
      <vt:lpstr>Wipro 2017 PPT Theme</vt:lpstr>
      <vt:lpstr> Project on Sustainability:  Energy Mapping of an area  &amp;  GHG Emission Calculation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&amp;  Stay safe</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Corp_Presentation_Template</dc:subject>
  <dc:creator>Wipro Ltd.</dc:creator>
  <cp:lastModifiedBy>Sanyam Verma</cp:lastModifiedBy>
  <cp:revision>6040</cp:revision>
  <cp:lastPrinted>2023-05-11T11:32:24Z</cp:lastPrinted>
  <dcterms:created xsi:type="dcterms:W3CDTF">2017-04-27T10:03:54Z</dcterms:created>
  <dcterms:modified xsi:type="dcterms:W3CDTF">2024-07-12T06:20:38Z</dcterms:modified>
  <cp:contentStatus>2017</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Owner">
    <vt:lpwstr>jugalp@wipro.com</vt:lpwstr>
  </property>
  <property fmtid="{D5CDD505-2E9C-101B-9397-08002B2CF9AE}" pid="5" name="MSIP_Label_b9a70571-31c6-4603-80c1-ef2fb871a62a_SetDate">
    <vt:lpwstr>2023-05-11T03:12:26.9829111Z</vt:lpwstr>
  </property>
  <property fmtid="{D5CDD505-2E9C-101B-9397-08002B2CF9AE}" pid="6" name="MSIP_Label_b9a70571-31c6-4603-80c1-ef2fb871a62a_Name">
    <vt:lpwstr>Internal and Restricted</vt:lpwstr>
  </property>
  <property fmtid="{D5CDD505-2E9C-101B-9397-08002B2CF9AE}" pid="7" name="MSIP_Label_b9a70571-31c6-4603-80c1-ef2fb871a62a_Application">
    <vt:lpwstr>Microsoft Azure Information Protection</vt:lpwstr>
  </property>
  <property fmtid="{D5CDD505-2E9C-101B-9397-08002B2CF9AE}" pid="8" name="MSIP_Label_b9a70571-31c6-4603-80c1-ef2fb871a62a_ActionId">
    <vt:lpwstr>02e43556-62a6-43a6-bfea-08d5260d7443</vt:lpwstr>
  </property>
  <property fmtid="{D5CDD505-2E9C-101B-9397-08002B2CF9AE}" pid="9" name="MSIP_Label_b9a70571-31c6-4603-80c1-ef2fb871a62a_Extended_MSFT_Method">
    <vt:lpwstr>Automatic</vt:lpwstr>
  </property>
  <property fmtid="{D5CDD505-2E9C-101B-9397-08002B2CF9AE}" pid="10" name="MSIP_Label_f65b3423-ec78-4b3c-9693-96b88a3857c2_Enabled">
    <vt:lpwstr>True</vt:lpwstr>
  </property>
  <property fmtid="{D5CDD505-2E9C-101B-9397-08002B2CF9AE}" pid="11" name="MSIP_Label_f65b3423-ec78-4b3c-9693-96b88a3857c2_SiteId">
    <vt:lpwstr>258ac4e4-146a-411e-9dc8-79a9e12fd6da</vt:lpwstr>
  </property>
  <property fmtid="{D5CDD505-2E9C-101B-9397-08002B2CF9AE}" pid="12" name="MSIP_Label_f65b3423-ec78-4b3c-9693-96b88a3857c2_SetDate">
    <vt:lpwstr>2023-04-10T12:43:45Z</vt:lpwstr>
  </property>
  <property fmtid="{D5CDD505-2E9C-101B-9397-08002B2CF9AE}" pid="13" name="MSIP_Label_f65b3423-ec78-4b3c-9693-96b88a3857c2_Name">
    <vt:lpwstr>Internal to Wipro</vt:lpwstr>
  </property>
  <property fmtid="{D5CDD505-2E9C-101B-9397-08002B2CF9AE}" pid="14" name="MSIP_Label_f65b3423-ec78-4b3c-9693-96b88a3857c2_ActionId">
    <vt:lpwstr>9d37da23-bc63-46e1-85b7-182746afdee5</vt:lpwstr>
  </property>
  <property fmtid="{D5CDD505-2E9C-101B-9397-08002B2CF9AE}" pid="15" name="MSIP_Label_f65b3423-ec78-4b3c-9693-96b88a3857c2_Extended_MSFT_Method">
    <vt:lpwstr>Automatic</vt:lpwstr>
  </property>
  <property fmtid="{D5CDD505-2E9C-101B-9397-08002B2CF9AE}" pid="16" name="Sensitivity">
    <vt:lpwstr>Internal and Restricted Internal to Wipro</vt:lpwstr>
  </property>
</Properties>
</file>