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3"/>
  </p:notesMasterIdLst>
  <p:handoutMasterIdLst>
    <p:handoutMasterId r:id="rId24"/>
  </p:handoutMasterIdLst>
  <p:sldIdLst>
    <p:sldId id="436" r:id="rId2"/>
    <p:sldId id="344" r:id="rId3"/>
    <p:sldId id="416" r:id="rId4"/>
    <p:sldId id="439" r:id="rId5"/>
    <p:sldId id="440" r:id="rId6"/>
    <p:sldId id="387" r:id="rId7"/>
    <p:sldId id="441" r:id="rId8"/>
    <p:sldId id="364" r:id="rId9"/>
    <p:sldId id="442" r:id="rId10"/>
    <p:sldId id="444" r:id="rId11"/>
    <p:sldId id="450" r:id="rId12"/>
    <p:sldId id="443" r:id="rId13"/>
    <p:sldId id="420" r:id="rId14"/>
    <p:sldId id="445" r:id="rId15"/>
    <p:sldId id="447" r:id="rId16"/>
    <p:sldId id="451" r:id="rId17"/>
    <p:sldId id="446" r:id="rId18"/>
    <p:sldId id="448" r:id="rId19"/>
    <p:sldId id="449" r:id="rId20"/>
    <p:sldId id="413" r:id="rId21"/>
    <p:sldId id="265" r:id="rId22"/>
  </p:sldIdLst>
  <p:sldSz cx="9144000" cy="6858000" type="screen4x3"/>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8" autoAdjust="0"/>
    <p:restoredTop sz="94643" autoAdjust="0"/>
  </p:normalViewPr>
  <p:slideViewPr>
    <p:cSldViewPr snapToGrid="0" showGuides="1">
      <p:cViewPr varScale="1">
        <p:scale>
          <a:sx n="127" d="100"/>
          <a:sy n="127" d="100"/>
        </p:scale>
        <p:origin x="808" y="184"/>
      </p:cViewPr>
      <p:guideLst>
        <p:guide orient="horz" pos="2160"/>
        <p:guide pos="288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68413" y="612775"/>
            <a:ext cx="432117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53580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1268413" y="612775"/>
            <a:ext cx="432117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16845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294597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
        <p:nvSpPr>
          <p:cNvPr id="6" name="Slide Image Placeholder 5"/>
          <p:cNvSpPr>
            <a:spLocks noGrp="1" noRot="1" noChangeAspect="1"/>
          </p:cNvSpPr>
          <p:nvPr>
            <p:ph type="sldImg"/>
          </p:nvPr>
        </p:nvSpPr>
        <p:spPr>
          <a:xfrm>
            <a:off x="1268413" y="612775"/>
            <a:ext cx="432117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888265" y="6217668"/>
            <a:ext cx="1963636" cy="360000"/>
          </a:xfrm>
          <a:prstGeom prst="rect">
            <a:avLst/>
          </a:prstGeom>
        </p:spPr>
      </p:pic>
      <p:sp>
        <p:nvSpPr>
          <p:cNvPr id="13" name="Classification"/>
          <p:cNvSpPr txBox="1"/>
          <p:nvPr userDrawn="1"/>
        </p:nvSpPr>
        <p:spPr>
          <a:xfrm>
            <a:off x="288000" y="5769667"/>
            <a:ext cx="315282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90"/>
            <a:ext cx="8100196" cy="430887"/>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8100196"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0" y="0"/>
            <a:ext cx="8389415" cy="3430006"/>
          </a:xfrm>
          <a:solidFill>
            <a:schemeClr val="tx2">
              <a:alpha val="70000"/>
            </a:schemeClr>
          </a:solidFill>
        </p:spPr>
        <p:txBody>
          <a:bodyPr tIns="504000"/>
          <a:lstStyle>
            <a:lvl1pPr algn="ctr">
              <a:defRPr sz="12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6876589" y="0"/>
            <a:ext cx="2267411"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15:guide id="1" pos="5576" userDrawn="1">
          <p15:clr>
            <a:srgbClr val="FBAE40"/>
          </p15:clr>
        </p15:guide>
        <p15:guide id="2" orient="horz" pos="4138" userDrawn="1">
          <p15:clr>
            <a:srgbClr val="FBAE40"/>
          </p15:clr>
        </p15:guide>
        <p15:guide id="3" orient="horz" pos="2161"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377901" y="1620000"/>
            <a:ext cx="8387673"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377902" y="504000"/>
            <a:ext cx="8387673" cy="369332"/>
          </a:xfrm>
        </p:spPr>
        <p:txBody>
          <a:bodyPr>
            <a:spAutoFit/>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237" userDrawn="1">
          <p15:clr>
            <a:srgbClr val="FBAE40"/>
          </p15:clr>
        </p15:guide>
        <p15:guide id="2" orient="horz" pos="3991" userDrawn="1">
          <p15:clr>
            <a:srgbClr val="FBAE40"/>
          </p15:clr>
        </p15:guide>
        <p15:guide id="3" pos="5522"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4770615" y="1620000"/>
            <a:ext cx="399496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377901" y="1620000"/>
            <a:ext cx="399496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377902" y="504000"/>
            <a:ext cx="8387673" cy="369332"/>
          </a:xfrm>
        </p:spPr>
        <p:txBody>
          <a:bodyPr>
            <a:spAutoFit/>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991" userDrawn="1">
          <p15:clr>
            <a:srgbClr val="FBAE40"/>
          </p15:clr>
        </p15:guide>
        <p15:guide id="3" pos="5522" userDrawn="1">
          <p15:clr>
            <a:srgbClr val="FBAE40"/>
          </p15:clr>
        </p15:guide>
        <p15:guide id="4" pos="2755" userDrawn="1">
          <p15:clr>
            <a:srgbClr val="FBAE40"/>
          </p15:clr>
        </p15:guide>
        <p15:guide id="5" pos="3004"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6093271" y="1620000"/>
            <a:ext cx="2672304"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3235586" y="1620000"/>
            <a:ext cx="2672304"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377902" y="1620000"/>
            <a:ext cx="2672304"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377902" y="504000"/>
            <a:ext cx="8387673" cy="369332"/>
          </a:xfrm>
        </p:spPr>
        <p:txBody>
          <a:bodyPr>
            <a:spAutoFit/>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pos="1922" userDrawn="1">
          <p15:clr>
            <a:srgbClr val="FBAE40"/>
          </p15:clr>
        </p15:guide>
        <p15:guide id="4" pos="2037" userDrawn="1">
          <p15:clr>
            <a:srgbClr val="FBAE40"/>
          </p15:clr>
        </p15:guide>
        <p15:guide id="5" pos="3722" userDrawn="1">
          <p15:clr>
            <a:srgbClr val="FBAE40"/>
          </p15:clr>
        </p15:guide>
        <p15:guide id="6" pos="3838" userDrawn="1">
          <p15:clr>
            <a:srgbClr val="FBAE40"/>
          </p15:clr>
        </p15:guide>
        <p15:guide id="7" pos="5522"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4755375" y="4770000"/>
            <a:ext cx="4014000" cy="156600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4755375" y="1620000"/>
            <a:ext cx="4014000" cy="2631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377901" y="4770000"/>
            <a:ext cx="4014000" cy="156600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377901" y="1620000"/>
            <a:ext cx="4014000" cy="2631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377902" y="504000"/>
            <a:ext cx="8387673" cy="369332"/>
          </a:xfrm>
        </p:spPr>
        <p:txBody>
          <a:bodyPr>
            <a:spAutoFit/>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2767" userDrawn="1">
          <p15:clr>
            <a:srgbClr val="FBAE40"/>
          </p15:clr>
        </p15:guide>
        <p15:guide id="9" pos="2995" userDrawn="1">
          <p15:clr>
            <a:srgbClr val="FBAE40"/>
          </p15:clr>
        </p15:guide>
        <p15:guide id="10" pos="552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6222837" y="4354922"/>
            <a:ext cx="2542738" cy="1981079"/>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6222837" y="1620000"/>
            <a:ext cx="2542738" cy="2232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3300370" y="4354922"/>
            <a:ext cx="2542738" cy="1981079"/>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3300370" y="1620000"/>
            <a:ext cx="2542738" cy="2232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377902" y="4354922"/>
            <a:ext cx="2542738" cy="1981079"/>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377902" y="1620000"/>
            <a:ext cx="2542738" cy="2232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377902" y="504000"/>
            <a:ext cx="8387673" cy="369332"/>
          </a:xfrm>
        </p:spPr>
        <p:txBody>
          <a:bodyPr>
            <a:spAutoFit/>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pos="1841" userDrawn="1">
          <p15:clr>
            <a:srgbClr val="FBAE40"/>
          </p15:clr>
        </p15:guide>
        <p15:guide id="4" pos="2079" userDrawn="1">
          <p15:clr>
            <a:srgbClr val="FBAE40"/>
          </p15:clr>
        </p15:guide>
        <p15:guide id="5" pos="3682" userDrawn="1">
          <p15:clr>
            <a:srgbClr val="FBAE40"/>
          </p15:clr>
        </p15:guide>
        <p15:guide id="6" pos="3919" userDrawn="1">
          <p15:clr>
            <a:srgbClr val="FBAE40"/>
          </p15:clr>
        </p15:guide>
        <p15:guide id="7" pos="5522"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377902" y="3878220"/>
            <a:ext cx="1811228" cy="245778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377902" y="1620000"/>
            <a:ext cx="1811228" cy="1728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6954347" y="3878221"/>
            <a:ext cx="1811228" cy="245778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954347" y="1620000"/>
            <a:ext cx="1811228" cy="1728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2570050" y="3878221"/>
            <a:ext cx="1811228" cy="245778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2570050" y="1620000"/>
            <a:ext cx="1811228" cy="1728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4762199" y="3878221"/>
            <a:ext cx="1811228" cy="245778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4762199" y="1620000"/>
            <a:ext cx="1811228" cy="1728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377902" y="504000"/>
            <a:ext cx="8387673" cy="369332"/>
          </a:xfrm>
        </p:spPr>
        <p:txBody>
          <a:bodyPr>
            <a:spAutoFit/>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380" userDrawn="1">
          <p15:clr>
            <a:srgbClr val="FBAE40"/>
          </p15:clr>
        </p15:guide>
        <p15:guide id="9" pos="1619" userDrawn="1">
          <p15:clr>
            <a:srgbClr val="FBAE40"/>
          </p15:clr>
        </p15:guide>
        <p15:guide id="10" pos="2762" userDrawn="1">
          <p15:clr>
            <a:srgbClr val="FBAE40"/>
          </p15:clr>
        </p15:guide>
        <p15:guide id="11" pos="2999" userDrawn="1">
          <p15:clr>
            <a:srgbClr val="FBAE40"/>
          </p15:clr>
        </p15:guide>
        <p15:guide id="12" pos="4143" userDrawn="1">
          <p15:clr>
            <a:srgbClr val="FBAE40"/>
          </p15:clr>
        </p15:guide>
        <p15:guide id="13" pos="4380" userDrawn="1">
          <p15:clr>
            <a:srgbClr val="FBAE40"/>
          </p15:clr>
        </p15:guide>
        <p15:guide id="14" pos="552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377902" y="1800000"/>
            <a:ext cx="8386716" cy="3285032"/>
          </a:xfrm>
        </p:spPr>
        <p:txBody>
          <a:bodyPr/>
          <a:lstStyle>
            <a:lvl1pPr marL="296862" indent="-296862">
              <a:lnSpc>
                <a:spcPct val="90000"/>
              </a:lnSpc>
              <a:spcBef>
                <a:spcPts val="450"/>
              </a:spcBef>
              <a:defRPr sz="4498" b="1"/>
            </a:lvl1pPr>
            <a:lvl2pPr marL="296862"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238" userDrawn="1">
          <p15:clr>
            <a:srgbClr val="FBAE40"/>
          </p15:clr>
        </p15:guide>
        <p15:guide id="4" orient="horz" pos="1133" userDrawn="1">
          <p15:clr>
            <a:srgbClr val="FBAE40"/>
          </p15:clr>
        </p15:guide>
        <p15:guide id="5" orient="horz" pos="3204" userDrawn="1">
          <p15:clr>
            <a:srgbClr val="FBAE40"/>
          </p15:clr>
        </p15:guide>
        <p15:guide id="6" pos="552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and 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377902" y="1800000"/>
            <a:ext cx="8386716" cy="3285032"/>
          </a:xfrm>
        </p:spPr>
        <p:txBody>
          <a:bodyPr/>
          <a:lstStyle>
            <a:lvl1pPr marL="296862" indent="-296862">
              <a:lnSpc>
                <a:spcPct val="90000"/>
              </a:lnSpc>
              <a:spcBef>
                <a:spcPts val="450"/>
              </a:spcBef>
              <a:defRPr sz="4498" b="1"/>
            </a:lvl1pPr>
            <a:lvl2pPr marL="296862"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552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6093794" y="252000"/>
            <a:ext cx="3050206" cy="6606000"/>
          </a:xfrm>
          <a:solidFill>
            <a:schemeClr val="tx2">
              <a:alpha val="70000"/>
            </a:schemeClr>
          </a:solid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377901" y="1620000"/>
            <a:ext cx="5327574"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377902" y="504000"/>
            <a:ext cx="5327574" cy="369332"/>
          </a:xfrm>
        </p:spPr>
        <p:txBody>
          <a:bodyPr wrap="square">
            <a:spAutoFit/>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991" userDrawn="1">
          <p15:clr>
            <a:srgbClr val="FBAE40"/>
          </p15:clr>
        </p15:guide>
        <p15:guide id="3" pos="3594" userDrawn="1">
          <p15:clr>
            <a:srgbClr val="FBAE40"/>
          </p15:clr>
        </p15:guide>
        <p15:guide id="4" pos="3838"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4572001" y="252000"/>
            <a:ext cx="4572000" cy="6606000"/>
          </a:xfrm>
          <a:solidFill>
            <a:schemeClr val="tx2">
              <a:alpha val="70000"/>
            </a:schemeClr>
          </a:solid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377901" y="1620000"/>
            <a:ext cx="3816273"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377902" y="504000"/>
            <a:ext cx="3816273" cy="369332"/>
          </a:xfrm>
        </p:spPr>
        <p:txBody>
          <a:bodyPr wrap="square">
            <a:spAutoFit/>
          </a:bodyPr>
          <a:lstStyle/>
          <a:p>
            <a:r>
              <a:rPr lang="en-US" noProof="0" dirty="0"/>
              <a:t>Insert page title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2880"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2642" userDrawn="1">
          <p15:clr>
            <a:srgbClr val="FBAE40"/>
          </p15:clr>
        </p15:guide>
        <p15:guide id="7" pos="23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6888265" y="6217668"/>
            <a:ext cx="1963636" cy="360000"/>
          </a:xfrm>
          <a:prstGeom prst="rect">
            <a:avLst/>
          </a:prstGeom>
        </p:spPr>
      </p:pic>
      <p:sp>
        <p:nvSpPr>
          <p:cNvPr id="13" name="Classification"/>
          <p:cNvSpPr txBox="1"/>
          <p:nvPr userDrawn="1"/>
        </p:nvSpPr>
        <p:spPr>
          <a:xfrm>
            <a:off x="288000" y="5359637"/>
            <a:ext cx="315282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4720460"/>
            <a:ext cx="8563900" cy="430887"/>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3614400"/>
            <a:ext cx="85639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9143999" cy="2520000"/>
          </a:xfrm>
          <a:noFill/>
        </p:spPr>
        <p:txBody>
          <a:bodyPr tIns="504000"/>
          <a:lstStyle>
            <a:lvl1pPr algn="ctr">
              <a:defRPr sz="1200">
                <a:solidFill>
                  <a:schemeClr val="tx1"/>
                </a:solidFill>
              </a:defRPr>
            </a:lvl1pPr>
          </a:lstStyle>
          <a:p>
            <a:r>
              <a:rPr lang="en-US" dirty="0"/>
              <a:t>Click to insert illustration</a:t>
            </a:r>
          </a:p>
        </p:txBody>
      </p:sp>
    </p:spTree>
    <p:extLst>
      <p:ext uri="{BB962C8B-B14F-4D97-AF65-F5344CB8AC3E}">
        <p14:creationId xmlns:p14="http://schemas.microsoft.com/office/powerpoint/2010/main" val="2507233680"/>
      </p:ext>
    </p:extLst>
  </p:cSld>
  <p:clrMapOvr>
    <a:masterClrMapping/>
  </p:clrMapOvr>
  <p:extLst mod="1">
    <p:ext uri="{DCECCB84-F9BA-43D5-87BE-67443E8EF086}">
      <p15:sldGuideLst xmlns:p15="http://schemas.microsoft.com/office/powerpoint/2012/main">
        <p15:guide id="1" pos="5576">
          <p15:clr>
            <a:srgbClr val="FBAE40"/>
          </p15:clr>
        </p15:guide>
        <p15:guide id="2" orient="horz" pos="4138">
          <p15:clr>
            <a:srgbClr val="FBAE40"/>
          </p15:clr>
        </p15:guide>
        <p15:guide id="3" orient="horz" pos="1588" userDrawn="1">
          <p15:clr>
            <a:srgbClr val="FBAE40"/>
          </p15:clr>
        </p15:guide>
        <p15:guide id="4" pos="181">
          <p15:clr>
            <a:srgbClr val="FBAE40"/>
          </p15:clr>
        </p15:guide>
        <p15:guide id="5" orient="horz" pos="2273" userDrawn="1">
          <p15:clr>
            <a:srgbClr val="FBAE40"/>
          </p15:clr>
        </p15:guide>
        <p15:guide id="6" orient="horz" pos="2905" userDrawn="1">
          <p15:clr>
            <a:srgbClr val="FBAE40"/>
          </p15:clr>
        </p15:guide>
        <p15:guide id="7" orient="horz" pos="2972" userDrawn="1">
          <p15:clr>
            <a:srgbClr val="FBAE40"/>
          </p15:clr>
        </p15:guide>
        <p15:guide id="8" orient="horz" pos="324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9144000" cy="6606000"/>
          </a:xfrm>
          <a:solidFill>
            <a:schemeClr val="tx2">
              <a:alpha val="70000"/>
            </a:schemeClr>
          </a:solid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7" name="Slide number"/>
          <p:cNvSpPr txBox="1"/>
          <p:nvPr userDrawn="1"/>
        </p:nvSpPr>
        <p:spPr bwMode="black">
          <a:xfrm>
            <a:off x="8624511"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8" name="Classification"/>
          <p:cNvSpPr txBox="1"/>
          <p:nvPr userDrawn="1"/>
        </p:nvSpPr>
        <p:spPr bwMode="black">
          <a:xfrm>
            <a:off x="2662892" y="6559834"/>
            <a:ext cx="381515" cy="92333"/>
          </a:xfrm>
          <a:prstGeom prst="rect">
            <a:avLst/>
          </a:prstGeom>
          <a:noFill/>
        </p:spPr>
        <p:txBody>
          <a:bodyPr wrap="none" lIns="0" tIns="0" rIns="0" bIns="0" rtlCol="0">
            <a:spAutoFit/>
          </a:bodyPr>
          <a:lstStyle/>
          <a:p>
            <a:pPr marL="0" marR="0" indent="0" algn="l" defTabSz="81620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9" name="Copyright"/>
          <p:cNvSpPr txBox="1"/>
          <p:nvPr userDrawn="1"/>
        </p:nvSpPr>
        <p:spPr bwMode="black">
          <a:xfrm>
            <a:off x="377903" y="6559834"/>
            <a:ext cx="2275762" cy="92333"/>
          </a:xfrm>
          <a:prstGeom prst="rect">
            <a:avLst/>
          </a:prstGeom>
          <a:noFill/>
        </p:spPr>
        <p:txBody>
          <a:bodyPr wrap="square" lIns="0" tIns="0" rIns="0" bIns="0" rtlCol="0">
            <a:spAutoFit/>
          </a:bodyPr>
          <a:lstStyle/>
          <a:p>
            <a:pPr marL="63074" marR="0" indent="-63074" algn="l" defTabSz="81620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9144000" cy="6858000"/>
          </a:xfrm>
          <a:solidFill>
            <a:schemeClr val="tx2">
              <a:alpha val="70000"/>
            </a:schemeClr>
          </a:solid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4762500" y="1620000"/>
            <a:ext cx="4003075" cy="4716000"/>
          </a:xfrm>
          <a:solidFill>
            <a:schemeClr val="tx2">
              <a:alpha val="70000"/>
            </a:schemeClr>
          </a:solidFill>
        </p:spPr>
        <p:txBody>
          <a:bodyPr vert="horz" lIns="0" tIns="1512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377901" y="1620000"/>
            <a:ext cx="4002012"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377902" y="504000"/>
            <a:ext cx="8387673" cy="369332"/>
          </a:xfrm>
        </p:spPr>
        <p:txBody>
          <a:bodyPr>
            <a:spAutoFit/>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1020" userDrawn="1">
          <p15:clr>
            <a:srgbClr val="FBAE40"/>
          </p15:clr>
        </p15:guide>
        <p15:guide id="3" pos="2759" userDrawn="1">
          <p15:clr>
            <a:srgbClr val="FBAE40"/>
          </p15:clr>
        </p15:guide>
        <p15:guide id="4" pos="3000" userDrawn="1">
          <p15:clr>
            <a:srgbClr val="FBAE40"/>
          </p15:clr>
        </p15:guide>
        <p15:guide id="5" pos="5522"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377902" y="1620000"/>
            <a:ext cx="8386716" cy="4716000"/>
          </a:xfrm>
          <a:solidFill>
            <a:schemeClr val="tx2">
              <a:alpha val="70000"/>
            </a:schemeClr>
          </a:solidFill>
        </p:spPr>
        <p:txBody>
          <a:bodyPr tIns="1368000"/>
          <a:lstStyle>
            <a:lvl1pPr algn="ctr">
              <a:defRPr sz="105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5522"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6802539" y="5994000"/>
            <a:ext cx="1963636" cy="360000"/>
          </a:xfrm>
          <a:prstGeom prst="rect">
            <a:avLst/>
          </a:prstGeom>
        </p:spPr>
      </p:pic>
      <p:sp>
        <p:nvSpPr>
          <p:cNvPr id="93" name="Contact information"/>
          <p:cNvSpPr>
            <a:spLocks noGrp="1"/>
          </p:cNvSpPr>
          <p:nvPr>
            <p:ph type="body" sz="quarter" idx="10" hasCustomPrompt="1"/>
          </p:nvPr>
        </p:nvSpPr>
        <p:spPr>
          <a:xfrm>
            <a:off x="377901" y="2905487"/>
            <a:ext cx="4194099" cy="2501010"/>
          </a:xfrm>
        </p:spPr>
        <p:txBody>
          <a:bodyPr anchor="t" anchorCtr="0">
            <a:noAutofit/>
          </a:bodyPr>
          <a:lstStyle>
            <a:lvl1pPr>
              <a:spcBef>
                <a:spcPts val="0"/>
              </a:spcBef>
              <a:spcAft>
                <a:spcPts val="9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377901" y="1467009"/>
            <a:ext cx="4194099"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mod="1">
    <p:ext uri="{DCECCB84-F9BA-43D5-87BE-67443E8EF086}">
      <p15:sldGuideLst xmlns:p15="http://schemas.microsoft.com/office/powerpoint/2012/main">
        <p15:guide id="1" pos="5522"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238" userDrawn="1">
          <p15:clr>
            <a:srgbClr val="FBAE40"/>
          </p15:clr>
        </p15:guide>
        <p15:guide id="8" pos="2880" userDrawn="1">
          <p15:clr>
            <a:srgbClr val="FBAE40"/>
          </p15:clr>
        </p15:guide>
        <p15:guide id="9" orient="horz" pos="31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6802539" y="5994000"/>
            <a:ext cx="1963636" cy="360000"/>
          </a:xfrm>
          <a:prstGeom prst="rect">
            <a:avLst/>
          </a:prstGeom>
        </p:spPr>
      </p:pic>
      <p:sp>
        <p:nvSpPr>
          <p:cNvPr id="11" name="Copyright information English"/>
          <p:cNvSpPr txBox="1"/>
          <p:nvPr userDrawn="1"/>
        </p:nvSpPr>
        <p:spPr bwMode="black">
          <a:xfrm>
            <a:off x="390978" y="2645292"/>
            <a:ext cx="4427456"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700" b="0" noProof="0" dirty="0"/>
              <a:t>© 2018 SAP SE or an SAP affiliate company. All rights reserved.</a:t>
            </a:r>
            <a:endParaRPr lang="de-DE" sz="700" kern="0" dirty="0">
              <a:ea typeface="Arial Unicode MS" pitchFamily="34" charset="-128"/>
              <a:cs typeface="Arial Unicode MS" pitchFamily="34" charset="-128"/>
            </a:endParaRPr>
          </a:p>
          <a:p>
            <a:pPr>
              <a:spcBef>
                <a:spcPts val="600"/>
              </a:spcBef>
            </a:pPr>
            <a:r>
              <a:rPr lang="en-US" sz="7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7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7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7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a:t>
            </a:r>
            <a:br>
              <a:rPr lang="en-US" sz="700" kern="1200" dirty="0">
                <a:solidFill>
                  <a:schemeClr val="tx1"/>
                </a:solidFill>
                <a:latin typeface="Arial"/>
                <a:ea typeface="Arial Unicode MS" panose="020B0604020202020204" pitchFamily="34" charset="-128"/>
                <a:cs typeface="+mn-cs"/>
              </a:rPr>
            </a:br>
            <a:r>
              <a:rPr lang="en-US" sz="700" kern="1200" dirty="0">
                <a:solidFill>
                  <a:schemeClr val="tx1"/>
                </a:solidFill>
                <a:latin typeface="Arial"/>
                <a:ea typeface="Arial Unicode MS" panose="020B0604020202020204" pitchFamily="34" charset="-128"/>
                <a:cs typeface="+mn-cs"/>
              </a:rPr>
              <a:t>in this document or any related presentation, or to develop or release any functionality mentioned therein. </a:t>
            </a:r>
            <a:br>
              <a:rPr lang="en-US" sz="700" kern="1200" dirty="0">
                <a:solidFill>
                  <a:schemeClr val="tx1"/>
                </a:solidFill>
                <a:latin typeface="Arial"/>
                <a:ea typeface="Arial Unicode MS" panose="020B0604020202020204" pitchFamily="34" charset="-128"/>
                <a:cs typeface="+mn-cs"/>
              </a:rPr>
            </a:br>
            <a:r>
              <a:rPr lang="en-US" sz="700" kern="1200" dirty="0">
                <a:solidFill>
                  <a:schemeClr val="tx1"/>
                </a:solidFill>
                <a:latin typeface="Arial"/>
                <a:ea typeface="Arial Unicode MS" panose="020B0604020202020204" pitchFamily="34" charset="-128"/>
                <a:cs typeface="+mn-cs"/>
              </a:rPr>
              <a:t>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t>
            </a:r>
            <a:br>
              <a:rPr lang="en-US" sz="700" kern="1200" dirty="0">
                <a:solidFill>
                  <a:schemeClr val="tx1"/>
                </a:solidFill>
                <a:latin typeface="Arial"/>
                <a:ea typeface="Arial Unicode MS" panose="020B0604020202020204" pitchFamily="34" charset="-128"/>
                <a:cs typeface="+mn-cs"/>
              </a:rPr>
            </a:br>
            <a:r>
              <a:rPr lang="en-US" sz="700" kern="1200" dirty="0">
                <a:solidFill>
                  <a:schemeClr val="tx1"/>
                </a:solidFill>
                <a:latin typeface="Arial"/>
                <a:ea typeface="Arial Unicode MS" panose="020B0604020202020204" pitchFamily="34" charset="-128"/>
                <a:cs typeface="+mn-cs"/>
              </a:rPr>
              <a:t>All forward-looking statements are subject to various</a:t>
            </a:r>
            <a:r>
              <a:rPr lang="en-US" sz="700" kern="1200" baseline="0" dirty="0">
                <a:solidFill>
                  <a:schemeClr val="tx1"/>
                </a:solidFill>
                <a:latin typeface="Arial"/>
                <a:ea typeface="Arial Unicode MS" panose="020B0604020202020204" pitchFamily="34" charset="-128"/>
                <a:cs typeface="+mn-cs"/>
              </a:rPr>
              <a:t> </a:t>
            </a:r>
            <a:r>
              <a:rPr lang="en-US" sz="7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7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a:t>
            </a:r>
            <a:br>
              <a:rPr lang="en-US" sz="700" kern="1200" dirty="0">
                <a:solidFill>
                  <a:schemeClr val="tx1"/>
                </a:solidFill>
                <a:latin typeface="Arial"/>
                <a:ea typeface="Arial Unicode MS" panose="020B0604020202020204" pitchFamily="34" charset="-128"/>
                <a:cs typeface="+mn-cs"/>
              </a:rPr>
            </a:br>
            <a:r>
              <a:rPr lang="en-US" sz="700" kern="1200" dirty="0">
                <a:solidFill>
                  <a:schemeClr val="tx1"/>
                </a:solidFill>
                <a:latin typeface="Arial"/>
                <a:ea typeface="Arial Unicode MS" panose="020B0604020202020204" pitchFamily="34" charset="-128"/>
                <a:cs typeface="+mn-cs"/>
              </a:rPr>
              <a:t>or registered trademarks of SAP SE (or an SAP affiliate company) in Germany and other countries. All other product and service names mentioned are the trademarks of their respective companies. </a:t>
            </a:r>
          </a:p>
          <a:p>
            <a:pPr>
              <a:spcBef>
                <a:spcPts val="600"/>
              </a:spcBef>
            </a:pPr>
            <a:r>
              <a:rPr lang="en-US" sz="700" kern="1200" dirty="0">
                <a:solidFill>
                  <a:schemeClr val="tx1"/>
                </a:solidFill>
                <a:latin typeface="Arial"/>
                <a:ea typeface="Arial Unicode MS" panose="020B0604020202020204" pitchFamily="34" charset="-128"/>
                <a:cs typeface="+mn-cs"/>
              </a:rPr>
              <a:t>See </a:t>
            </a:r>
            <a:r>
              <a:rPr lang="en-US" sz="700" kern="1200" dirty="0">
                <a:solidFill>
                  <a:schemeClr val="tx2"/>
                </a:solidFill>
                <a:latin typeface="Arial"/>
                <a:ea typeface="Arial Unicode MS" panose="020B0604020202020204" pitchFamily="34" charset="-128"/>
                <a:cs typeface="+mn-cs"/>
                <a:hlinkClick r:id="rId3"/>
              </a:rPr>
              <a:t>www.sap.com/corporate-en/legal/copyright/index.epx</a:t>
            </a:r>
            <a:r>
              <a:rPr lang="en-US" sz="700" kern="1200" dirty="0">
                <a:solidFill>
                  <a:schemeClr val="tx2"/>
                </a:solidFill>
                <a:latin typeface="Arial"/>
                <a:ea typeface="Arial Unicode MS" panose="020B0604020202020204" pitchFamily="34" charset="-128"/>
                <a:cs typeface="+mn-cs"/>
              </a:rPr>
              <a:t> </a:t>
            </a:r>
            <a:r>
              <a:rPr lang="en-US" sz="700" kern="1200" dirty="0">
                <a:solidFill>
                  <a:schemeClr val="tx1"/>
                </a:solidFill>
                <a:latin typeface="Arial"/>
                <a:ea typeface="Arial Unicode MS" panose="020B0604020202020204" pitchFamily="34" charset="-128"/>
                <a:cs typeface="+mn-cs"/>
              </a:rPr>
              <a:t>for additional trademark information and notices.</a:t>
            </a:r>
          </a:p>
        </p:txBody>
      </p:sp>
      <p:sp>
        <p:nvSpPr>
          <p:cNvPr id="12" name="www.sap.com - contact SAP link">
            <a:hlinkClick r:id="rId4" tooltip="www.sap.com/contactsap"/>
          </p:cNvPr>
          <p:cNvSpPr txBox="1"/>
          <p:nvPr userDrawn="1"/>
        </p:nvSpPr>
        <p:spPr bwMode="black">
          <a:xfrm>
            <a:off x="39021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3" name="Plus Google com icon with link">
            <a:hlinkClick r:id="rId5"/>
          </p:cNvPr>
          <p:cNvPicPr>
            <a:picLocks noChangeAspect="1"/>
          </p:cNvPicPr>
          <p:nvPr userDrawn="1"/>
        </p:nvPicPr>
        <p:blipFill>
          <a:blip r:embed="rId6"/>
          <a:stretch>
            <a:fillRect/>
          </a:stretch>
        </p:blipFill>
        <p:spPr>
          <a:xfrm>
            <a:off x="2749537" y="1751480"/>
            <a:ext cx="363600" cy="363600"/>
          </a:xfrm>
          <a:prstGeom prst="rect">
            <a:avLst/>
          </a:prstGeom>
        </p:spPr>
      </p:pic>
      <p:pic>
        <p:nvPicPr>
          <p:cNvPr id="21" name="Linkedin icon with link" descr="Linkedin icon " title="Linkedin icon ">
            <a:hlinkClick r:id="rId7"/>
          </p:cNvPr>
          <p:cNvPicPr>
            <a:picLocks noChangeAspect="1"/>
          </p:cNvPicPr>
          <p:nvPr userDrawn="1"/>
        </p:nvPicPr>
        <p:blipFill>
          <a:blip r:embed="rId8"/>
          <a:stretch>
            <a:fillRect/>
          </a:stretch>
        </p:blipFill>
        <p:spPr>
          <a:xfrm>
            <a:off x="2160123" y="1751480"/>
            <a:ext cx="363600" cy="363600"/>
          </a:xfrm>
          <a:prstGeom prst="ellipse">
            <a:avLst/>
          </a:prstGeom>
        </p:spPr>
      </p:pic>
      <p:pic>
        <p:nvPicPr>
          <p:cNvPr id="13" name="YouTube icon with link">
            <a:hlinkClick r:id="rId9"/>
          </p:cNvPr>
          <p:cNvPicPr>
            <a:picLocks noChangeAspect="1"/>
          </p:cNvPicPr>
          <p:nvPr userDrawn="1"/>
        </p:nvPicPr>
        <p:blipFill rotWithShape="1">
          <a:blip r:embed="rId10"/>
          <a:srcRect l="13793" t="1405" r="17847" b="2165"/>
          <a:stretch/>
        </p:blipFill>
        <p:spPr>
          <a:xfrm>
            <a:off x="1569807" y="1751480"/>
            <a:ext cx="364501" cy="363600"/>
          </a:xfrm>
          <a:prstGeom prst="ellipse">
            <a:avLst/>
          </a:prstGeom>
        </p:spPr>
      </p:pic>
      <p:pic>
        <p:nvPicPr>
          <p:cNvPr id="23" name="Twitter icon with link" descr="Twitter icon" title="Twitter icon">
            <a:hlinkClick r:id="rId11"/>
          </p:cNvPr>
          <p:cNvPicPr>
            <a:picLocks noChangeAspect="1"/>
          </p:cNvPicPr>
          <p:nvPr userDrawn="1"/>
        </p:nvPicPr>
        <p:blipFill>
          <a:blip r:embed="rId12"/>
          <a:stretch>
            <a:fillRect/>
          </a:stretch>
        </p:blipFill>
        <p:spPr>
          <a:xfrm>
            <a:off x="980392" y="1751480"/>
            <a:ext cx="363600" cy="363600"/>
          </a:xfrm>
          <a:prstGeom prst="ellipse">
            <a:avLst/>
          </a:prstGeom>
        </p:spPr>
      </p:pic>
      <p:pic>
        <p:nvPicPr>
          <p:cNvPr id="32" name="Facebook icon with link">
            <a:hlinkClick r:id="rId13"/>
          </p:cNvPr>
          <p:cNvPicPr>
            <a:picLocks noChangeAspect="1"/>
          </p:cNvPicPr>
          <p:nvPr userDrawn="1"/>
        </p:nvPicPr>
        <p:blipFill>
          <a:blip r:embed="rId14"/>
          <a:stretch>
            <a:fillRect/>
          </a:stretch>
        </p:blipFill>
        <p:spPr>
          <a:xfrm>
            <a:off x="390977" y="1751480"/>
            <a:ext cx="363600" cy="363600"/>
          </a:xfrm>
          <a:prstGeom prst="rect">
            <a:avLst/>
          </a:prstGeom>
        </p:spPr>
      </p:pic>
      <p:sp>
        <p:nvSpPr>
          <p:cNvPr id="18" name="Follow all of SAP"/>
          <p:cNvSpPr txBox="1"/>
          <p:nvPr userDrawn="1"/>
        </p:nvSpPr>
        <p:spPr bwMode="black">
          <a:xfrm>
            <a:off x="39097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spTree>
    <p:extLst>
      <p:ext uri="{BB962C8B-B14F-4D97-AF65-F5344CB8AC3E}">
        <p14:creationId xmlns:p14="http://schemas.microsoft.com/office/powerpoint/2010/main" val="4519251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5" name="SAP Logo" descr="SAP Logo" title="SAP Logo"/>
          <p:cNvPicPr>
            <a:picLocks noChangeAspect="1"/>
          </p:cNvPicPr>
          <p:nvPr userDrawn="1"/>
        </p:nvPicPr>
        <p:blipFill>
          <a:blip r:embed="rId2"/>
          <a:stretch>
            <a:fillRect/>
          </a:stretch>
        </p:blipFill>
        <p:spPr>
          <a:xfrm>
            <a:off x="6802539" y="5994000"/>
            <a:ext cx="1963636" cy="360000"/>
          </a:xfrm>
          <a:prstGeom prst="rect">
            <a:avLst/>
          </a:prstGeom>
        </p:spPr>
      </p:pic>
      <p:sp>
        <p:nvSpPr>
          <p:cNvPr id="12" name="Copyright information English"/>
          <p:cNvSpPr txBox="1"/>
          <p:nvPr userDrawn="1"/>
        </p:nvSpPr>
        <p:spPr bwMode="black">
          <a:xfrm>
            <a:off x="390977" y="2645292"/>
            <a:ext cx="4823049"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700" b="0" noProof="0" dirty="0"/>
              <a:t>© 2018 SAP SE </a:t>
            </a:r>
            <a:r>
              <a:rPr lang="de-DE" sz="700" b="0" noProof="0" dirty="0"/>
              <a:t>oder ein SAP-Konzernunternehmen. Alle Rechte vorbehalten</a:t>
            </a:r>
            <a:r>
              <a:rPr lang="en-US" sz="700" b="0" noProof="0" dirty="0"/>
              <a:t>.</a:t>
            </a:r>
            <a:endParaRPr lang="de-DE" sz="700" kern="0" dirty="0">
              <a:ea typeface="Arial Unicode MS" pitchFamily="34" charset="-128"/>
              <a:cs typeface="Arial Unicode MS" pitchFamily="34" charset="-128"/>
            </a:endParaRPr>
          </a:p>
          <a:p>
            <a:pPr>
              <a:spcBef>
                <a:spcPts val="400"/>
              </a:spcBef>
            </a:pPr>
            <a:r>
              <a:rPr lang="de-DE" sz="7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400"/>
              </a:spcBef>
            </a:pPr>
            <a:r>
              <a:rPr lang="de-DE" sz="7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400"/>
              </a:spcBef>
            </a:pPr>
            <a:r>
              <a:rPr lang="de-DE" sz="7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400"/>
              </a:spcBef>
            </a:pPr>
            <a:r>
              <a:rPr lang="de-DE" sz="7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a:t>
            </a:r>
            <a:br>
              <a:rPr lang="de-DE" sz="700" kern="1200" noProof="0" dirty="0">
                <a:solidFill>
                  <a:schemeClr val="tx1"/>
                </a:solidFill>
                <a:effectLst/>
                <a:latin typeface="Arial"/>
                <a:ea typeface="+mn-ea"/>
                <a:cs typeface="+mn-cs"/>
              </a:rPr>
            </a:br>
            <a:r>
              <a:rPr lang="de-DE" sz="700" kern="1200" noProof="0" dirty="0">
                <a:solidFill>
                  <a:schemeClr val="tx1"/>
                </a:solidFill>
                <a:effectLst/>
                <a:latin typeface="Arial"/>
                <a:ea typeface="+mn-ea"/>
                <a:cs typeface="+mn-cs"/>
              </a:rPr>
              <a:t>SAP SE oder ihren Konzernunternehmen jederzeit und ohne Angabe von Gründen unangekündigt geändert werden. </a:t>
            </a:r>
            <a:br>
              <a:rPr lang="de-DE" sz="700" kern="1200" noProof="0" dirty="0">
                <a:solidFill>
                  <a:schemeClr val="tx1"/>
                </a:solidFill>
                <a:effectLst/>
                <a:latin typeface="Arial"/>
                <a:ea typeface="+mn-ea"/>
                <a:cs typeface="+mn-cs"/>
              </a:rPr>
            </a:br>
            <a:r>
              <a:rPr lang="de-DE" sz="7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400"/>
              </a:spcBef>
            </a:pPr>
            <a:r>
              <a:rPr lang="de-DE" sz="7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700" kern="1200" baseline="0" noProof="0" dirty="0">
                <a:solidFill>
                  <a:schemeClr val="tx1"/>
                </a:solidFill>
                <a:effectLst/>
                <a:latin typeface="Arial"/>
                <a:ea typeface="+mn-ea"/>
                <a:cs typeface="+mn-cs"/>
              </a:rPr>
              <a:t> </a:t>
            </a:r>
            <a:r>
              <a:rPr lang="de-DE" sz="700" kern="1200" noProof="0" dirty="0">
                <a:solidFill>
                  <a:schemeClr val="tx1"/>
                </a:solidFill>
                <a:effectLst/>
                <a:latin typeface="Arial"/>
                <a:ea typeface="+mn-ea"/>
                <a:cs typeface="+mn-cs"/>
              </a:rPr>
              <a:t>Alle anderen Namen von Produkten und Dienstleistungen sind Marken der jeweiligen Firmen. </a:t>
            </a:r>
          </a:p>
          <a:p>
            <a:pPr>
              <a:spcBef>
                <a:spcPts val="400"/>
              </a:spcBef>
            </a:pPr>
            <a:r>
              <a:rPr lang="de-DE" sz="700" kern="1200" noProof="0" dirty="0">
                <a:solidFill>
                  <a:schemeClr val="tx1"/>
                </a:solidFill>
                <a:effectLst/>
                <a:latin typeface="Arial"/>
                <a:ea typeface="+mn-ea"/>
                <a:cs typeface="+mn-cs"/>
              </a:rPr>
              <a:t>Zusätzliche Informationen zur Marke und Vermerke finden Sie auf der Seite </a:t>
            </a:r>
            <a:r>
              <a:rPr lang="de-DE" sz="700" kern="1200" noProof="0" dirty="0">
                <a:solidFill>
                  <a:schemeClr val="tx1"/>
                </a:solidFill>
                <a:effectLst/>
                <a:latin typeface="Arial"/>
                <a:ea typeface="+mn-ea"/>
                <a:cs typeface="+mn-cs"/>
                <a:hlinkClick r:id="rId3"/>
              </a:rPr>
              <a:t>https://www.sap.com/corporate/de/legal/copyright.html</a:t>
            </a:r>
            <a:r>
              <a:rPr lang="de-DE" sz="700" kern="1200" noProof="0" dirty="0">
                <a:solidFill>
                  <a:schemeClr val="tx1"/>
                </a:solidFill>
                <a:effectLst/>
                <a:latin typeface="Arial"/>
                <a:ea typeface="+mn-ea"/>
                <a:cs typeface="+mn-cs"/>
              </a:rPr>
              <a:t>.</a:t>
            </a:r>
          </a:p>
        </p:txBody>
      </p:sp>
      <p:sp>
        <p:nvSpPr>
          <p:cNvPr id="13" name="www.sap.com - contact SAP link">
            <a:hlinkClick r:id="rId4" tooltip="www.sap.com/contactsap"/>
          </p:cNvPr>
          <p:cNvSpPr txBox="1"/>
          <p:nvPr userDrawn="1"/>
        </p:nvSpPr>
        <p:spPr bwMode="black">
          <a:xfrm>
            <a:off x="39021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26" name="Plus Google com icon with link">
            <a:hlinkClick r:id="rId5"/>
          </p:cNvPr>
          <p:cNvPicPr>
            <a:picLocks noChangeAspect="1"/>
          </p:cNvPicPr>
          <p:nvPr userDrawn="1"/>
        </p:nvPicPr>
        <p:blipFill>
          <a:blip r:embed="rId6"/>
          <a:stretch>
            <a:fillRect/>
          </a:stretch>
        </p:blipFill>
        <p:spPr>
          <a:xfrm>
            <a:off x="2749537" y="1751480"/>
            <a:ext cx="363600" cy="363600"/>
          </a:xfrm>
          <a:prstGeom prst="rect">
            <a:avLst/>
          </a:prstGeom>
        </p:spPr>
      </p:pic>
      <p:pic>
        <p:nvPicPr>
          <p:cNvPr id="27" name="Linkedin icon with link" descr="Linkedin icon " title="Linkedin icon ">
            <a:hlinkClick r:id="rId7"/>
          </p:cNvPr>
          <p:cNvPicPr>
            <a:picLocks noChangeAspect="1"/>
          </p:cNvPicPr>
          <p:nvPr userDrawn="1"/>
        </p:nvPicPr>
        <p:blipFill>
          <a:blip r:embed="rId8"/>
          <a:stretch>
            <a:fillRect/>
          </a:stretch>
        </p:blipFill>
        <p:spPr>
          <a:xfrm>
            <a:off x="2160123" y="1751480"/>
            <a:ext cx="363600" cy="363600"/>
          </a:xfrm>
          <a:prstGeom prst="ellipse">
            <a:avLst/>
          </a:prstGeom>
        </p:spPr>
      </p:pic>
      <p:pic>
        <p:nvPicPr>
          <p:cNvPr id="28" name="YouTube icon with link">
            <a:hlinkClick r:id="rId9"/>
          </p:cNvPr>
          <p:cNvPicPr>
            <a:picLocks noChangeAspect="1"/>
          </p:cNvPicPr>
          <p:nvPr userDrawn="1"/>
        </p:nvPicPr>
        <p:blipFill rotWithShape="1">
          <a:blip r:embed="rId10"/>
          <a:srcRect l="13793" t="1405" r="17847" b="2165"/>
          <a:stretch/>
        </p:blipFill>
        <p:spPr>
          <a:xfrm>
            <a:off x="1569807" y="1751480"/>
            <a:ext cx="364501" cy="363600"/>
          </a:xfrm>
          <a:prstGeom prst="ellipse">
            <a:avLst/>
          </a:prstGeom>
        </p:spPr>
      </p:pic>
      <p:pic>
        <p:nvPicPr>
          <p:cNvPr id="29" name="Twitter icon with link" descr="Twitter icon" title="Twitter icon">
            <a:hlinkClick r:id="rId11"/>
          </p:cNvPr>
          <p:cNvPicPr>
            <a:picLocks noChangeAspect="1"/>
          </p:cNvPicPr>
          <p:nvPr userDrawn="1"/>
        </p:nvPicPr>
        <p:blipFill>
          <a:blip r:embed="rId12"/>
          <a:stretch>
            <a:fillRect/>
          </a:stretch>
        </p:blipFill>
        <p:spPr>
          <a:xfrm>
            <a:off x="980392" y="1751480"/>
            <a:ext cx="363600" cy="363600"/>
          </a:xfrm>
          <a:prstGeom prst="ellipse">
            <a:avLst/>
          </a:prstGeom>
        </p:spPr>
      </p:pic>
      <p:pic>
        <p:nvPicPr>
          <p:cNvPr id="30" name="Facebook icon with link">
            <a:hlinkClick r:id="rId13"/>
          </p:cNvPr>
          <p:cNvPicPr>
            <a:picLocks noChangeAspect="1"/>
          </p:cNvPicPr>
          <p:nvPr userDrawn="1"/>
        </p:nvPicPr>
        <p:blipFill>
          <a:blip r:embed="rId14"/>
          <a:stretch>
            <a:fillRect/>
          </a:stretch>
        </p:blipFill>
        <p:spPr>
          <a:xfrm>
            <a:off x="390977" y="1751480"/>
            <a:ext cx="363600" cy="363600"/>
          </a:xfrm>
          <a:prstGeom prst="rect">
            <a:avLst/>
          </a:prstGeom>
        </p:spPr>
      </p:pic>
      <p:sp>
        <p:nvSpPr>
          <p:cNvPr id="14" name="SAP folgen auf"/>
          <p:cNvSpPr txBox="1"/>
          <p:nvPr userDrawn="1"/>
        </p:nvSpPr>
        <p:spPr bwMode="black">
          <a:xfrm>
            <a:off x="39097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SAP </a:t>
            </a:r>
            <a:r>
              <a:rPr lang="en-US" sz="1100" b="0" kern="1200" dirty="0" err="1">
                <a:solidFill>
                  <a:schemeClr val="tx1"/>
                </a:solidFill>
                <a:latin typeface="Arial"/>
                <a:ea typeface="Arial Unicode MS" panose="020B0604020202020204" pitchFamily="34" charset="-128"/>
                <a:cs typeface="+mn-cs"/>
              </a:rPr>
              <a:t>folgen</a:t>
            </a:r>
            <a:r>
              <a:rPr lang="en-US" sz="1100" b="0" kern="1200" dirty="0">
                <a:solidFill>
                  <a:schemeClr val="tx1"/>
                </a:solidFill>
                <a:latin typeface="Arial"/>
                <a:ea typeface="Arial Unicode MS" panose="020B0604020202020204" pitchFamily="34" charset="-128"/>
                <a:cs typeface="+mn-cs"/>
              </a:rPr>
              <a:t>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4623047" y="6217668"/>
            <a:ext cx="1963636" cy="360000"/>
          </a:xfrm>
          <a:prstGeom prst="rect">
            <a:avLst/>
          </a:prstGeom>
        </p:spPr>
      </p:pic>
      <p:grpSp>
        <p:nvGrpSpPr>
          <p:cNvPr id="20" name="Hero Motion Band"/>
          <p:cNvGrpSpPr/>
          <p:nvPr userDrawn="1"/>
        </p:nvGrpSpPr>
        <p:grpSpPr>
          <a:xfrm>
            <a:off x="6876589" y="0"/>
            <a:ext cx="2267411" cy="6858000"/>
            <a:chOff x="9171173" y="0"/>
            <a:chExt cx="3024002" cy="6855990"/>
          </a:xfrm>
        </p:grpSpPr>
        <p:sp>
          <p:nvSpPr>
            <p:cNvPr id="21"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094000"/>
            <a:ext cx="315282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4269600"/>
            <a:ext cx="6298683" cy="430887"/>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2707200"/>
            <a:ext cx="6298683"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183246395"/>
      </p:ext>
    </p:extLst>
  </p:cSld>
  <p:clrMapOvr>
    <a:masterClrMapping/>
  </p:clrMapOvr>
  <p:extLst mod="1">
    <p:ext uri="{DCECCB84-F9BA-43D5-87BE-67443E8EF086}">
      <p15:sldGuideLst xmlns:p15="http://schemas.microsoft.com/office/powerpoint/2012/main">
        <p15:guide id="1" pos="5576">
          <p15:clr>
            <a:srgbClr val="FBAE40"/>
          </p15:clr>
        </p15:guide>
        <p15:guide id="2" orient="horz" pos="4138">
          <p15:clr>
            <a:srgbClr val="FBAE40"/>
          </p15:clr>
        </p15:guide>
        <p15:guide id="3" orient="horz" pos="1705" userDrawn="1">
          <p15:clr>
            <a:srgbClr val="FBAE40"/>
          </p15:clr>
        </p15:guide>
        <p15:guide id="4" pos="181">
          <p15:clr>
            <a:srgbClr val="FBAE40"/>
          </p15:clr>
        </p15:guide>
        <p15:guide id="5" orient="horz" pos="2334" userDrawn="1">
          <p15:clr>
            <a:srgbClr val="FBAE40"/>
          </p15:clr>
        </p15:guide>
        <p15:guide id="6" orient="horz" pos="2689" userDrawn="1">
          <p15:clr>
            <a:srgbClr val="FBAE40"/>
          </p15:clr>
        </p15:guide>
        <p15:guide id="7" orient="horz" pos="2962" userDrawn="1">
          <p15:clr>
            <a:srgbClr val="FBAE40"/>
          </p15:clr>
        </p15:guide>
        <p15:guide id="9" pos="41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6888265" y="6217668"/>
            <a:ext cx="1963636" cy="360000"/>
          </a:xfrm>
          <a:prstGeom prst="rect">
            <a:avLst/>
          </a:prstGeom>
        </p:spPr>
      </p:pic>
      <p:sp>
        <p:nvSpPr>
          <p:cNvPr id="13" name="Classification"/>
          <p:cNvSpPr txBox="1"/>
          <p:nvPr userDrawn="1"/>
        </p:nvSpPr>
        <p:spPr>
          <a:xfrm>
            <a:off x="288000" y="5094000"/>
            <a:ext cx="315282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4269600"/>
            <a:ext cx="4680000" cy="430887"/>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2707200"/>
            <a:ext cx="4680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17" name="Pictogram Placeholder"/>
          <p:cNvSpPr>
            <a:spLocks noGrp="1"/>
          </p:cNvSpPr>
          <p:nvPr>
            <p:ph type="pic" sz="quarter" idx="16" hasCustomPrompt="1"/>
          </p:nvPr>
        </p:nvSpPr>
        <p:spPr>
          <a:xfrm>
            <a:off x="5252883" y="1629000"/>
            <a:ext cx="3600000" cy="3600000"/>
          </a:xfrm>
        </p:spPr>
        <p:txBody>
          <a:bodyPr/>
          <a:lstStyle>
            <a:lvl1pPr algn="ctr">
              <a:defRPr/>
            </a:lvl1pPr>
          </a:lstStyle>
          <a:p>
            <a:r>
              <a:rPr lang="en-US" dirty="0"/>
              <a:t>Click icon to add pictogram</a:t>
            </a:r>
            <a:endParaRPr lang="de-DE" dirty="0"/>
          </a:p>
        </p:txBody>
      </p:sp>
    </p:spTree>
    <p:extLst>
      <p:ext uri="{BB962C8B-B14F-4D97-AF65-F5344CB8AC3E}">
        <p14:creationId xmlns:p14="http://schemas.microsoft.com/office/powerpoint/2010/main" val="3617652191"/>
      </p:ext>
    </p:extLst>
  </p:cSld>
  <p:clrMapOvr>
    <a:masterClrMapping/>
  </p:clrMapOvr>
  <p:extLst mod="1">
    <p:ext uri="{DCECCB84-F9BA-43D5-87BE-67443E8EF086}">
      <p15:sldGuideLst xmlns:p15="http://schemas.microsoft.com/office/powerpoint/2012/main">
        <p15:guide id="1" pos="5576">
          <p15:clr>
            <a:srgbClr val="FBAE40"/>
          </p15:clr>
        </p15:guide>
        <p15:guide id="2" orient="horz" pos="4138">
          <p15:clr>
            <a:srgbClr val="FBAE40"/>
          </p15:clr>
        </p15:guide>
        <p15:guide id="3" orient="horz" pos="1705">
          <p15:clr>
            <a:srgbClr val="FBAE40"/>
          </p15:clr>
        </p15:guide>
        <p15:guide id="4" pos="181">
          <p15:clr>
            <a:srgbClr val="FBAE40"/>
          </p15:clr>
        </p15:guide>
        <p15:guide id="5" orient="horz" pos="2334">
          <p15:clr>
            <a:srgbClr val="FBAE40"/>
          </p15:clr>
        </p15:guide>
        <p15:guide id="6" orient="horz" pos="2689">
          <p15:clr>
            <a:srgbClr val="FBAE40"/>
          </p15:clr>
        </p15:guide>
        <p15:guide id="7" orient="horz" pos="2962">
          <p15:clr>
            <a:srgbClr val="FBAE40"/>
          </p15:clr>
        </p15:guide>
        <p15:guide id="9" pos="313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377902" y="1620000"/>
            <a:ext cx="8386716" cy="4716000"/>
          </a:xfrm>
        </p:spPr>
        <p:txBody>
          <a:bodyPr>
            <a:normAutofit/>
          </a:bodyPr>
          <a:lstStyle>
            <a:lvl1pPr marL="0" marR="0" indent="0" algn="l" defTabSz="816201" rtl="0" eaLnBrk="1" fontAlgn="auto" latinLnBrk="0" hangingPunct="1">
              <a:lnSpc>
                <a:spcPct val="100000"/>
              </a:lnSpc>
              <a:spcBef>
                <a:spcPts val="2249"/>
              </a:spcBef>
              <a:spcAft>
                <a:spcPts val="0"/>
              </a:spcAft>
              <a:buClr>
                <a:schemeClr val="accent1"/>
              </a:buClr>
              <a:buSzPct val="80000"/>
              <a:buFontTx/>
              <a:buNone/>
              <a:tabLst/>
              <a:defRPr sz="2000" b="0"/>
            </a:lvl1pPr>
            <a:lvl2pPr marL="134937" marR="0" indent="-134937" algn="l" defTabSz="816201" rtl="0" eaLnBrk="1" fontAlgn="auto" latinLnBrk="0" hangingPunct="1">
              <a:lnSpc>
                <a:spcPct val="100000"/>
              </a:lnSpc>
              <a:spcBef>
                <a:spcPts val="450"/>
              </a:spcBef>
              <a:spcAft>
                <a:spcPts val="0"/>
              </a:spcAft>
              <a:buClr>
                <a:schemeClr val="accent1"/>
              </a:buClr>
              <a:buSzPct val="100000"/>
              <a:buFont typeface="Wingdings" panose="05000000000000000000" pitchFamily="2" charset="2"/>
              <a:buChar char="§"/>
              <a:tabLst/>
              <a:defRPr sz="1800"/>
            </a:lvl2pPr>
            <a:lvl3pPr marL="269874" marR="0" indent="-134478" algn="l" defTabSz="816201" rtl="0" eaLnBrk="1" fontAlgn="auto" latinLnBrk="0" hangingPunct="1">
              <a:lnSpc>
                <a:spcPct val="100000"/>
              </a:lnSpc>
              <a:spcBef>
                <a:spcPts val="300"/>
              </a:spcBef>
              <a:spcAft>
                <a:spcPts val="0"/>
              </a:spcAft>
              <a:buClr>
                <a:schemeClr val="tx1"/>
              </a:buClr>
              <a:buSzPct val="100000"/>
              <a:buFont typeface="Arial" pitchFamily="34" charset="0"/>
              <a:buChar char="–"/>
              <a:tabLst/>
              <a:defRPr sz="1350" baseline="0"/>
            </a:lvl3pPr>
            <a:lvl4pPr marL="404811" marR="0" indent="-134937" algn="l" defTabSz="816201" rtl="0" eaLnBrk="1" fontAlgn="auto" latinLnBrk="0" hangingPunct="1">
              <a:lnSpc>
                <a:spcPct val="100000"/>
              </a:lnSpc>
              <a:spcBef>
                <a:spcPts val="187"/>
              </a:spcBef>
              <a:spcAft>
                <a:spcPts val="0"/>
              </a:spcAft>
              <a:buClr>
                <a:schemeClr val="tx1"/>
              </a:buClr>
              <a:buSzPct val="100000"/>
              <a:buFont typeface="Courier New" pitchFamily="49" charset="0"/>
              <a:buChar char="o"/>
              <a:tabLst/>
              <a:defRPr sz="12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1020" userDrawn="1">
          <p15:clr>
            <a:srgbClr val="FBAE40"/>
          </p15:clr>
        </p15:guide>
        <p15:guide id="3" pos="5522"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377902" y="3090446"/>
            <a:ext cx="8386716"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mod="1">
    <p:ext uri="{DCECCB84-F9BA-43D5-87BE-67443E8EF086}">
      <p15:sldGuideLst xmlns:p15="http://schemas.microsoft.com/office/powerpoint/2012/main">
        <p15:guide id="1" pos="238" userDrawn="1">
          <p15:clr>
            <a:srgbClr val="FBAE40"/>
          </p15:clr>
        </p15:guide>
        <p15:guide id="2" orient="horz" pos="2160" userDrawn="1">
          <p15:clr>
            <a:srgbClr val="FBAE40"/>
          </p15:clr>
        </p15:guide>
        <p15:guide id="3" pos="552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9144000" cy="3430800"/>
          </a:xfrm>
          <a:noFill/>
        </p:spPr>
        <p:txBody>
          <a:bodyPr tIns="324000"/>
          <a:lstStyle>
            <a:lvl1pPr marL="0" marR="0" indent="0" algn="ctr" defTabSz="816201" rtl="0" eaLnBrk="1" fontAlgn="auto" latinLnBrk="0" hangingPunct="1">
              <a:lnSpc>
                <a:spcPct val="100000"/>
              </a:lnSpc>
              <a:spcBef>
                <a:spcPts val="900"/>
              </a:spcBef>
              <a:spcAft>
                <a:spcPts val="0"/>
              </a:spcAft>
              <a:buClr>
                <a:schemeClr val="accent1"/>
              </a:buClr>
              <a:buSzPct val="80000"/>
              <a:buFontTx/>
              <a:buNone/>
              <a:tabLst/>
              <a:defRPr sz="1200">
                <a:solidFill>
                  <a:schemeClr val="tx1"/>
                </a:solidFill>
              </a:defRPr>
            </a:lvl1pPr>
          </a:lstStyle>
          <a:p>
            <a:pPr marL="0" marR="0" lvl="0" indent="0" algn="ctr" defTabSz="816201" rtl="0" eaLnBrk="1" fontAlgn="auto" latinLnBrk="0" hangingPunct="1">
              <a:lnSpc>
                <a:spcPct val="100000"/>
              </a:lnSpc>
              <a:spcBef>
                <a:spcPts val="900"/>
              </a:spcBef>
              <a:spcAft>
                <a:spcPts val="0"/>
              </a:spcAft>
              <a:buClr>
                <a:schemeClr val="accent1"/>
              </a:buClr>
              <a:buSzPct val="80000"/>
              <a:buFontTx/>
              <a:buNone/>
              <a:tabLst/>
              <a:defRPr/>
            </a:pPr>
            <a:r>
              <a:rPr lang="en-US" dirty="0"/>
              <a:t>Placeholder for image</a:t>
            </a:r>
          </a:p>
        </p:txBody>
      </p:sp>
      <p:sp>
        <p:nvSpPr>
          <p:cNvPr id="2" name="Divider text"/>
          <p:cNvSpPr>
            <a:spLocks noGrp="1"/>
          </p:cNvSpPr>
          <p:nvPr>
            <p:ph type="ctrTitle" hasCustomPrompt="1"/>
          </p:nvPr>
        </p:nvSpPr>
        <p:spPr bwMode="black">
          <a:xfrm>
            <a:off x="377902" y="1375046"/>
            <a:ext cx="8386716"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guide id="2" pos="5522" userDrawn="1">
          <p15:clr>
            <a:srgbClr val="FBAE40"/>
          </p15:clr>
        </p15:guide>
        <p15:guide id="3" pos="238"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llustration">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4338000"/>
            <a:ext cx="9144000" cy="2520000"/>
          </a:xfrm>
          <a:noFill/>
        </p:spPr>
        <p:txBody>
          <a:bodyPr tIns="324000"/>
          <a:lstStyle>
            <a:lvl1pPr marL="0" marR="0" indent="0" algn="ctr" defTabSz="816201" rtl="0" eaLnBrk="1" fontAlgn="auto" latinLnBrk="0" hangingPunct="1">
              <a:lnSpc>
                <a:spcPct val="100000"/>
              </a:lnSpc>
              <a:spcBef>
                <a:spcPts val="900"/>
              </a:spcBef>
              <a:spcAft>
                <a:spcPts val="0"/>
              </a:spcAft>
              <a:buClr>
                <a:schemeClr val="accent1"/>
              </a:buClr>
              <a:buSzPct val="80000"/>
              <a:buFontTx/>
              <a:buNone/>
              <a:tabLst/>
              <a:defRPr sz="1200">
                <a:solidFill>
                  <a:schemeClr val="tx1"/>
                </a:solidFill>
              </a:defRPr>
            </a:lvl1pPr>
          </a:lstStyle>
          <a:p>
            <a:pPr marL="0" marR="0" lvl="0" indent="0" algn="ctr" defTabSz="816201" rtl="0" eaLnBrk="1" fontAlgn="auto" latinLnBrk="0" hangingPunct="1">
              <a:lnSpc>
                <a:spcPct val="100000"/>
              </a:lnSpc>
              <a:spcBef>
                <a:spcPts val="900"/>
              </a:spcBef>
              <a:spcAft>
                <a:spcPts val="0"/>
              </a:spcAft>
              <a:buClr>
                <a:schemeClr val="accent1"/>
              </a:buClr>
              <a:buSzPct val="80000"/>
              <a:buFontTx/>
              <a:buNone/>
              <a:tabLst/>
              <a:defRPr/>
            </a:pPr>
            <a:r>
              <a:rPr lang="en-US" dirty="0"/>
              <a:t>Placeholder for illustration</a:t>
            </a:r>
          </a:p>
        </p:txBody>
      </p:sp>
      <p:sp>
        <p:nvSpPr>
          <p:cNvPr id="2" name="Divider text"/>
          <p:cNvSpPr>
            <a:spLocks noGrp="1"/>
          </p:cNvSpPr>
          <p:nvPr>
            <p:ph type="ctrTitle" hasCustomPrompt="1"/>
          </p:nvPr>
        </p:nvSpPr>
        <p:spPr bwMode="black">
          <a:xfrm>
            <a:off x="377902" y="3092400"/>
            <a:ext cx="8386716"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238133862"/>
      </p:ext>
    </p:extLst>
  </p:cSld>
  <p:clrMapOvr>
    <a:masterClrMapping/>
  </p:clrMapOvr>
  <p:hf sldNum="0" hdr="0" ftr="0" dt="0"/>
  <p:extLst mod="1">
    <p:ext uri="{DCECCB84-F9BA-43D5-87BE-67443E8EF086}">
      <p15:sldGuideLst xmlns:p15="http://schemas.microsoft.com/office/powerpoint/2012/main">
        <p15:guide id="1" orient="horz" pos="2375" userDrawn="1">
          <p15:clr>
            <a:srgbClr val="FBAE40"/>
          </p15:clr>
        </p15:guide>
        <p15:guide id="2" pos="5522">
          <p15:clr>
            <a:srgbClr val="FBAE40"/>
          </p15:clr>
        </p15:guide>
        <p15:guide id="3" pos="238">
          <p15:clr>
            <a:srgbClr val="FBAE40"/>
          </p15:clr>
        </p15:guide>
        <p15:guide id="5" orient="horz" pos="2732" userDrawn="1">
          <p15:clr>
            <a:srgbClr val="FBAE40"/>
          </p15:clr>
        </p15:guide>
        <p15:guide id="6" orient="horz" pos="19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pos="5522"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8624511"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662892" y="6559834"/>
            <a:ext cx="381515" cy="92333"/>
          </a:xfrm>
          <a:prstGeom prst="rect">
            <a:avLst/>
          </a:prstGeom>
          <a:noFill/>
        </p:spPr>
        <p:txBody>
          <a:bodyPr wrap="none" lIns="0" tIns="0" rIns="0" bIns="0" rtlCol="0">
            <a:spAutoFit/>
          </a:bodyPr>
          <a:lstStyle/>
          <a:p>
            <a:pPr marL="0" marR="0" indent="0" algn="l" defTabSz="81620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377903" y="6559834"/>
            <a:ext cx="2275762" cy="92333"/>
          </a:xfrm>
          <a:prstGeom prst="rect">
            <a:avLst/>
          </a:prstGeom>
          <a:noFill/>
        </p:spPr>
        <p:txBody>
          <a:bodyPr wrap="square" lIns="0" tIns="0" rIns="0" bIns="0" rtlCol="0">
            <a:spAutoFit/>
          </a:bodyPr>
          <a:lstStyle/>
          <a:p>
            <a:pPr marL="63074" marR="0" indent="-63074" algn="l" defTabSz="81620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377902" y="1619999"/>
            <a:ext cx="8387673"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377902" y="504000"/>
            <a:ext cx="8387673"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8009509" y="0"/>
            <a:ext cx="1134491"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9" r:id="rId2"/>
    <p:sldLayoutId id="2147483778" r:id="rId3"/>
    <p:sldLayoutId id="2147483780" r:id="rId4"/>
    <p:sldLayoutId id="2147483741" r:id="rId5"/>
    <p:sldLayoutId id="2147483765" r:id="rId6"/>
    <p:sldLayoutId id="2147483767" r:id="rId7"/>
    <p:sldLayoutId id="2147483781" r:id="rId8"/>
    <p:sldLayoutId id="2147483743" r:id="rId9"/>
    <p:sldLayoutId id="2147483774" r:id="rId10"/>
    <p:sldLayoutId id="2147483745" r:id="rId11"/>
    <p:sldLayoutId id="2147483760" r:id="rId12"/>
    <p:sldLayoutId id="2147483768" r:id="rId13"/>
    <p:sldLayoutId id="2147483769" r:id="rId14"/>
    <p:sldLayoutId id="2147483770" r:id="rId15"/>
    <p:sldLayoutId id="2147483744" r:id="rId16"/>
    <p:sldLayoutId id="2147483777" r:id="rId17"/>
    <p:sldLayoutId id="2147483757" r:id="rId18"/>
    <p:sldLayoutId id="2147483748" r:id="rId19"/>
    <p:sldLayoutId id="2147483762" r:id="rId20"/>
    <p:sldLayoutId id="2147483771" r:id="rId21"/>
    <p:sldLayoutId id="2147483763" r:id="rId22"/>
    <p:sldLayoutId id="2147483751" r:id="rId23"/>
    <p:sldLayoutId id="2147483753" r:id="rId24"/>
    <p:sldLayoutId id="2147483756" r:id="rId25"/>
    <p:sldLayoutId id="2147483740" r:id="rId26"/>
    <p:sldLayoutId id="2147483754" r:id="rId27"/>
    <p:sldLayoutId id="2147483755" r:id="rId28"/>
  </p:sldLayoutIdLst>
  <p:hf hdr="0" ftr="0" dt="0"/>
  <p:txStyles>
    <p:titleStyle>
      <a:lvl1pPr algn="l" defTabSz="816201"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de-DE"/>
      </a:defPPr>
      <a:lvl1pPr marL="0" algn="l" defTabSz="816201" rtl="0" eaLnBrk="1" latinLnBrk="0" hangingPunct="1">
        <a:defRPr sz="1575" kern="1200">
          <a:solidFill>
            <a:schemeClr val="tx1"/>
          </a:solidFill>
          <a:latin typeface="+mn-lt"/>
          <a:ea typeface="+mn-ea"/>
          <a:cs typeface="+mn-cs"/>
        </a:defRPr>
      </a:lvl1pPr>
      <a:lvl2pPr marL="408100" algn="l" defTabSz="816201" rtl="0" eaLnBrk="1" latinLnBrk="0" hangingPunct="1">
        <a:defRPr sz="1575" kern="1200">
          <a:solidFill>
            <a:schemeClr val="tx1"/>
          </a:solidFill>
          <a:latin typeface="+mn-lt"/>
          <a:ea typeface="+mn-ea"/>
          <a:cs typeface="+mn-cs"/>
        </a:defRPr>
      </a:lvl2pPr>
      <a:lvl3pPr marL="816201" algn="l" defTabSz="816201" rtl="0" eaLnBrk="1" latinLnBrk="0" hangingPunct="1">
        <a:defRPr sz="1575" kern="1200">
          <a:solidFill>
            <a:schemeClr val="tx1"/>
          </a:solidFill>
          <a:latin typeface="+mn-lt"/>
          <a:ea typeface="+mn-ea"/>
          <a:cs typeface="+mn-cs"/>
        </a:defRPr>
      </a:lvl3pPr>
      <a:lvl4pPr marL="1224301" algn="l" defTabSz="816201" rtl="0" eaLnBrk="1" latinLnBrk="0" hangingPunct="1">
        <a:defRPr sz="1575" kern="1200">
          <a:solidFill>
            <a:schemeClr val="tx1"/>
          </a:solidFill>
          <a:latin typeface="+mn-lt"/>
          <a:ea typeface="+mn-ea"/>
          <a:cs typeface="+mn-cs"/>
        </a:defRPr>
      </a:lvl4pPr>
      <a:lvl5pPr marL="1632402" algn="l" defTabSz="816201" rtl="0" eaLnBrk="1" latinLnBrk="0" hangingPunct="1">
        <a:defRPr sz="1575" kern="1200">
          <a:solidFill>
            <a:schemeClr val="tx1"/>
          </a:solidFill>
          <a:latin typeface="+mn-lt"/>
          <a:ea typeface="+mn-ea"/>
          <a:cs typeface="+mn-cs"/>
        </a:defRPr>
      </a:lvl5pPr>
      <a:lvl6pPr marL="2040503" algn="l" defTabSz="816201" rtl="0" eaLnBrk="1" latinLnBrk="0" hangingPunct="1">
        <a:defRPr sz="1575" kern="1200">
          <a:solidFill>
            <a:schemeClr val="tx1"/>
          </a:solidFill>
          <a:latin typeface="+mn-lt"/>
          <a:ea typeface="+mn-ea"/>
          <a:cs typeface="+mn-cs"/>
        </a:defRPr>
      </a:lvl6pPr>
      <a:lvl7pPr marL="2448603" algn="l" defTabSz="816201" rtl="0" eaLnBrk="1" latinLnBrk="0" hangingPunct="1">
        <a:defRPr sz="1575" kern="1200">
          <a:solidFill>
            <a:schemeClr val="tx1"/>
          </a:solidFill>
          <a:latin typeface="+mn-lt"/>
          <a:ea typeface="+mn-ea"/>
          <a:cs typeface="+mn-cs"/>
        </a:defRPr>
      </a:lvl7pPr>
      <a:lvl8pPr marL="2856704" algn="l" defTabSz="816201" rtl="0" eaLnBrk="1" latinLnBrk="0" hangingPunct="1">
        <a:defRPr sz="1575" kern="1200">
          <a:solidFill>
            <a:schemeClr val="tx1"/>
          </a:solidFill>
          <a:latin typeface="+mn-lt"/>
          <a:ea typeface="+mn-ea"/>
          <a:cs typeface="+mn-cs"/>
        </a:defRPr>
      </a:lvl8pPr>
      <a:lvl9pPr marL="3264804" algn="l" defTabSz="816201" rtl="0" eaLnBrk="1" latinLnBrk="0" hangingPunct="1">
        <a:defRPr sz="1575"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mustache.github.io/"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jenkinsci.github.io/job-dsl-plugin/#path/pipelineJob"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wdf.sap.corp/ML-Leonardo/ML-IPA/blob/config/jenkins/jobs/generateJenkinsfile.groovy"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wdf.sap.corp/devops-ci/corydoras/" TargetMode="Externa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jenkins.io/doc/book/pipeline/" TargetMode="Externa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hyperlink" Target="https://jenkins.io/doc/book/pipeline/"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hyperlink" Target="https://jenkins.io/doc/pipeline/steps/"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p:txBody>
          <a:bodyPr/>
          <a:lstStyle/>
          <a:p>
            <a:r>
              <a:rPr lang="en-US" dirty="0"/>
              <a:t>Frederic Rousseau, SAP</a:t>
            </a:r>
          </a:p>
          <a:p>
            <a:pPr lvl="0"/>
            <a:r>
              <a:rPr lang="en-US" dirty="0"/>
              <a:t>Sept 25, 2018</a:t>
            </a:r>
          </a:p>
        </p:txBody>
      </p:sp>
      <p:sp>
        <p:nvSpPr>
          <p:cNvPr id="8" name="Presentation Title"/>
          <p:cNvSpPr>
            <a:spLocks noGrp="1"/>
          </p:cNvSpPr>
          <p:nvPr>
            <p:ph type="title"/>
          </p:nvPr>
        </p:nvSpPr>
        <p:spPr>
          <a:xfrm>
            <a:off x="288000" y="4024430"/>
            <a:ext cx="8100196" cy="997196"/>
          </a:xfrm>
        </p:spPr>
        <p:txBody>
          <a:bodyPr/>
          <a:lstStyle/>
          <a:p>
            <a:r>
              <a:rPr lang="en-US" dirty="0"/>
              <a:t>Job generation w/ templating</a:t>
            </a:r>
            <a:br>
              <a:rPr lang="en-US" dirty="0"/>
            </a:br>
            <a:r>
              <a:rPr lang="en-US" dirty="0" err="1">
                <a:solidFill>
                  <a:schemeClr val="accent1"/>
                </a:solidFill>
              </a:rPr>
              <a:t>Corydoras</a:t>
            </a:r>
            <a:endParaRPr lang="de-DE" dirty="0">
              <a:solidFill>
                <a:schemeClr val="accent1"/>
              </a:solidFill>
            </a:endParaRPr>
          </a:p>
        </p:txBody>
      </p:sp>
      <p:grpSp>
        <p:nvGrpSpPr>
          <p:cNvPr id="16" name="Hero Motion Band" descr="Three rectangles on the roght side of the image&#10;1. SAP Gold 60%&#10;2. SAP Gold 30%&#10;3. SAP Gold" title="Hero Motion Band"/>
          <p:cNvGrpSpPr/>
          <p:nvPr/>
        </p:nvGrpSpPr>
        <p:grpSpPr>
          <a:xfrm>
            <a:off x="6876589" y="0"/>
            <a:ext cx="2267411"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3" name="Graphic 2">
            <a:extLst>
              <a:ext uri="{FF2B5EF4-FFF2-40B4-BE49-F238E27FC236}">
                <a16:creationId xmlns:a16="http://schemas.microsoft.com/office/drawing/2014/main" id="{26E8D899-C893-D642-B1DC-34DA7A4C45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0440" y="440662"/>
            <a:ext cx="4572000" cy="2781300"/>
          </a:xfrm>
          <a:prstGeom prst="rect">
            <a:avLst/>
          </a:prstGeom>
        </p:spPr>
      </p:pic>
    </p:spTree>
    <p:extLst>
      <p:ext uri="{BB962C8B-B14F-4D97-AF65-F5344CB8AC3E}">
        <p14:creationId xmlns:p14="http://schemas.microsoft.com/office/powerpoint/2010/main" val="320778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p:txBody>
          <a:bodyPr/>
          <a:lstStyle/>
          <a:p>
            <a:r>
              <a:rPr lang="en-US" dirty="0"/>
              <a:t>goal</a:t>
            </a:r>
          </a:p>
        </p:txBody>
      </p:sp>
      <p:sp>
        <p:nvSpPr>
          <p:cNvPr id="3" name="Text Placeholder column 1">
            <a:extLst>
              <a:ext uri="{FF2B5EF4-FFF2-40B4-BE49-F238E27FC236}">
                <a16:creationId xmlns:a16="http://schemas.microsoft.com/office/drawing/2014/main" id="{17838B53-91C0-5146-B90F-17D8A2D5A3A6}"/>
              </a:ext>
            </a:extLst>
          </p:cNvPr>
          <p:cNvSpPr txBox="1">
            <a:spLocks/>
          </p:cNvSpPr>
          <p:nvPr/>
        </p:nvSpPr>
        <p:spPr>
          <a:xfrm>
            <a:off x="377901" y="1620000"/>
            <a:ext cx="8387674" cy="4716000"/>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Reduce the number of jobs to maintain</a:t>
            </a:r>
          </a:p>
          <a:p>
            <a:pPr lvl="1"/>
            <a:r>
              <a:rPr lang="en-US" dirty="0"/>
              <a:t>Handle multiple microservices and their </a:t>
            </a:r>
            <a:r>
              <a:rPr lang="en-US" dirty="0" err="1"/>
              <a:t>jenkinsfile</a:t>
            </a:r>
            <a:r>
              <a:rPr lang="en-US" dirty="0"/>
              <a:t> from one repo</a:t>
            </a:r>
          </a:p>
          <a:p>
            <a:pPr lvl="1"/>
            <a:r>
              <a:rPr lang="en-US" dirty="0"/>
              <a:t>develop pipelines without the need configure jobs on </a:t>
            </a:r>
            <a:r>
              <a:rPr lang="en-US" dirty="0" err="1"/>
              <a:t>jenkins</a:t>
            </a:r>
            <a:endParaRPr lang="en-US" dirty="0"/>
          </a:p>
          <a:p>
            <a:pPr lvl="1"/>
            <a:endParaRPr lang="en-US" dirty="0"/>
          </a:p>
        </p:txBody>
      </p:sp>
    </p:spTree>
    <p:extLst>
      <p:ext uri="{BB962C8B-B14F-4D97-AF65-F5344CB8AC3E}">
        <p14:creationId xmlns:p14="http://schemas.microsoft.com/office/powerpoint/2010/main" val="3973948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p:txBody>
          <a:bodyPr/>
          <a:lstStyle/>
          <a:p>
            <a:r>
              <a:rPr lang="en-US" dirty="0"/>
              <a:t>Eliminate pain points: No configuration, security</a:t>
            </a:r>
          </a:p>
        </p:txBody>
      </p:sp>
      <p:sp>
        <p:nvSpPr>
          <p:cNvPr id="3" name="Text Placeholder column 1">
            <a:extLst>
              <a:ext uri="{FF2B5EF4-FFF2-40B4-BE49-F238E27FC236}">
                <a16:creationId xmlns:a16="http://schemas.microsoft.com/office/drawing/2014/main" id="{17838B53-91C0-5146-B90F-17D8A2D5A3A6}"/>
              </a:ext>
            </a:extLst>
          </p:cNvPr>
          <p:cNvSpPr txBox="1">
            <a:spLocks/>
          </p:cNvSpPr>
          <p:nvPr/>
        </p:nvSpPr>
        <p:spPr>
          <a:xfrm>
            <a:off x="377901" y="1620000"/>
            <a:ext cx="8387674" cy="4716000"/>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Do not need to be triggered to have available:</a:t>
            </a:r>
          </a:p>
          <a:p>
            <a:pPr lvl="2"/>
            <a:r>
              <a:rPr lang="en-US" dirty="0"/>
              <a:t> Triggers</a:t>
            </a:r>
          </a:p>
          <a:p>
            <a:pPr lvl="2"/>
            <a:r>
              <a:rPr lang="en-US" dirty="0"/>
              <a:t> Environment variables</a:t>
            </a:r>
          </a:p>
          <a:p>
            <a:pPr lvl="2"/>
            <a:r>
              <a:rPr lang="en-US" dirty="0"/>
              <a:t> Job permissions</a:t>
            </a:r>
          </a:p>
          <a:p>
            <a:pPr lvl="1"/>
            <a:r>
              <a:rPr lang="en-US" dirty="0"/>
              <a:t> Permission cannot be skipped</a:t>
            </a:r>
          </a:p>
          <a:p>
            <a:pPr lvl="1"/>
            <a:r>
              <a:rPr lang="en-US" dirty="0" err="1"/>
              <a:t>Github</a:t>
            </a:r>
            <a:r>
              <a:rPr lang="en-US" dirty="0"/>
              <a:t> button is set</a:t>
            </a:r>
          </a:p>
          <a:p>
            <a:pPr lvl="1"/>
            <a:r>
              <a:rPr lang="en-US" dirty="0"/>
              <a:t>Can read property files only inside a node</a:t>
            </a:r>
          </a:p>
          <a:p>
            <a:pPr lvl="1"/>
            <a:r>
              <a:rPr lang="en-US" dirty="0"/>
              <a:t>Set it one time for all in </a:t>
            </a:r>
            <a:r>
              <a:rPr lang="en-US" dirty="0" err="1"/>
              <a:t>jenkins</a:t>
            </a:r>
            <a:r>
              <a:rPr lang="en-US" dirty="0"/>
              <a:t>. No need to do configuration when you add a job</a:t>
            </a:r>
          </a:p>
        </p:txBody>
      </p:sp>
    </p:spTree>
    <p:extLst>
      <p:ext uri="{BB962C8B-B14F-4D97-AF65-F5344CB8AC3E}">
        <p14:creationId xmlns:p14="http://schemas.microsoft.com/office/powerpoint/2010/main" val="407856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p:txBody>
          <a:bodyPr/>
          <a:lstStyle/>
          <a:p>
            <a:r>
              <a:rPr lang="en-US" dirty="0"/>
              <a:t>Template engine</a:t>
            </a:r>
          </a:p>
        </p:txBody>
      </p:sp>
      <p:sp>
        <p:nvSpPr>
          <p:cNvPr id="3" name="Text Placeholder column 1">
            <a:extLst>
              <a:ext uri="{FF2B5EF4-FFF2-40B4-BE49-F238E27FC236}">
                <a16:creationId xmlns:a16="http://schemas.microsoft.com/office/drawing/2014/main" id="{17838B53-91C0-5146-B90F-17D8A2D5A3A6}"/>
              </a:ext>
            </a:extLst>
          </p:cNvPr>
          <p:cNvSpPr txBox="1">
            <a:spLocks/>
          </p:cNvSpPr>
          <p:nvPr/>
        </p:nvSpPr>
        <p:spPr>
          <a:xfrm>
            <a:off x="377901" y="1620000"/>
            <a:ext cx="8387674" cy="4716000"/>
          </a:xfrm>
          <a:prstGeom prst="rect">
            <a:avLst/>
          </a:prstGeom>
          <a:noFill/>
          <a:ln>
            <a:noFill/>
          </a:ln>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Simple syntax, inspired by </a:t>
            </a:r>
            <a:r>
              <a:rPr lang="en-US" dirty="0">
                <a:solidFill>
                  <a:schemeClr val="accent1"/>
                </a:solidFill>
                <a:hlinkClick r:id="rId2">
                  <a:extLst>
                    <a:ext uri="{A12FA001-AC4F-418D-AE19-62706E023703}">
                      <ahyp:hlinkClr xmlns:ahyp="http://schemas.microsoft.com/office/drawing/2018/hyperlinkcolor" val="tx"/>
                    </a:ext>
                  </a:extLst>
                </a:hlinkClick>
              </a:rPr>
              <a:t>{{ mustache }}</a:t>
            </a:r>
            <a:r>
              <a:rPr lang="en-US" dirty="0">
                <a:solidFill>
                  <a:schemeClr val="accent1"/>
                </a:solidFill>
              </a:rPr>
              <a:t> </a:t>
            </a:r>
            <a:r>
              <a:rPr lang="en-US" dirty="0"/>
              <a:t>:</a:t>
            </a:r>
          </a:p>
          <a:p>
            <a:pPr lvl="1"/>
            <a:endParaRPr lang="en-US" dirty="0"/>
          </a:p>
          <a:p>
            <a:pPr marL="0" lvl="1" indent="0">
              <a:buNone/>
            </a:pPr>
            <a:r>
              <a:rPr lang="en-US" dirty="0"/>
              <a:t>In the pipeline:</a:t>
            </a:r>
          </a:p>
          <a:p>
            <a:pPr marL="0" lvl="1" indent="0">
              <a:buNone/>
            </a:pPr>
            <a:endParaRPr lang="en-US" dirty="0"/>
          </a:p>
          <a:p>
            <a:pPr marL="0" lvl="1" indent="0">
              <a:buNone/>
            </a:pPr>
            <a:endParaRPr lang="en-US" dirty="0"/>
          </a:p>
          <a:p>
            <a:pPr marL="0" lvl="1" indent="0">
              <a:buNone/>
            </a:pPr>
            <a:endParaRPr lang="en-US" dirty="0"/>
          </a:p>
          <a:p>
            <a:pPr marL="0" lvl="1" indent="0">
              <a:buNone/>
            </a:pPr>
            <a:r>
              <a:rPr lang="en-US" dirty="0"/>
              <a:t>In a property file:</a:t>
            </a:r>
          </a:p>
          <a:p>
            <a:pPr marL="0" lvl="1" indent="0">
              <a:buNone/>
            </a:pPr>
            <a:endParaRPr lang="en-US" dirty="0"/>
          </a:p>
          <a:p>
            <a:pPr marL="0" lvl="1" indent="0">
              <a:buNone/>
            </a:pPr>
            <a:endParaRPr lang="en-US" dirty="0"/>
          </a:p>
          <a:p>
            <a:pPr marL="0" lvl="1" indent="0">
              <a:buNone/>
            </a:pPr>
            <a:endParaRPr lang="en-US" dirty="0"/>
          </a:p>
          <a:p>
            <a:pPr marL="0" lvl="1" indent="0">
              <a:buNone/>
            </a:pPr>
            <a:r>
              <a:rPr lang="en-US" dirty="0"/>
              <a:t>Result:</a:t>
            </a:r>
          </a:p>
        </p:txBody>
      </p:sp>
      <p:sp>
        <p:nvSpPr>
          <p:cNvPr id="2" name="Rectangle 1">
            <a:extLst>
              <a:ext uri="{FF2B5EF4-FFF2-40B4-BE49-F238E27FC236}">
                <a16:creationId xmlns:a16="http://schemas.microsoft.com/office/drawing/2014/main" id="{B5B07769-7EA4-FE45-B02E-6F4A45BFE40B}"/>
              </a:ext>
            </a:extLst>
          </p:cNvPr>
          <p:cNvSpPr/>
          <p:nvPr/>
        </p:nvSpPr>
        <p:spPr>
          <a:xfrm>
            <a:off x="3344259" y="2225232"/>
            <a:ext cx="2801408" cy="461665"/>
          </a:xfrm>
          <a:prstGeom prst="rect">
            <a:avLst/>
          </a:prstGeom>
        </p:spPr>
        <p:txBody>
          <a:bodyPr wrap="none">
            <a:spAutoFit/>
          </a:bodyPr>
          <a:lstStyle/>
          <a:p>
            <a:r>
              <a:rPr lang="en-US" sz="2400" b="1" dirty="0" err="1"/>
              <a:t>println</a:t>
            </a:r>
            <a:r>
              <a:rPr lang="en-US" sz="2400" b="1" dirty="0"/>
              <a:t> {{ </a:t>
            </a:r>
            <a:r>
              <a:rPr lang="en-US" sz="2400" b="1" dirty="0" err="1"/>
              <a:t>myVar</a:t>
            </a:r>
            <a:r>
              <a:rPr lang="en-US" sz="2400" b="1" dirty="0"/>
              <a:t> }}</a:t>
            </a:r>
            <a:endParaRPr lang="fr-FR" sz="2400" b="1" dirty="0"/>
          </a:p>
        </p:txBody>
      </p:sp>
      <p:sp>
        <p:nvSpPr>
          <p:cNvPr id="6" name="Rectangle 5">
            <a:extLst>
              <a:ext uri="{FF2B5EF4-FFF2-40B4-BE49-F238E27FC236}">
                <a16:creationId xmlns:a16="http://schemas.microsoft.com/office/drawing/2014/main" id="{65F674F1-F7BB-1145-BE90-6C90AF8AC2E6}"/>
              </a:ext>
            </a:extLst>
          </p:cNvPr>
          <p:cNvSpPr/>
          <p:nvPr/>
        </p:nvSpPr>
        <p:spPr>
          <a:xfrm>
            <a:off x="3344259" y="3566938"/>
            <a:ext cx="2006318" cy="461665"/>
          </a:xfrm>
          <a:prstGeom prst="rect">
            <a:avLst/>
          </a:prstGeom>
        </p:spPr>
        <p:txBody>
          <a:bodyPr wrap="none">
            <a:spAutoFit/>
          </a:bodyPr>
          <a:lstStyle/>
          <a:p>
            <a:r>
              <a:rPr lang="en-US" sz="2400" b="1" dirty="0" err="1"/>
              <a:t>myVar</a:t>
            </a:r>
            <a:r>
              <a:rPr lang="en-US" sz="2400" b="1" dirty="0"/>
              <a:t>=hello</a:t>
            </a:r>
            <a:endParaRPr lang="fr-FR" sz="2400" b="1" dirty="0"/>
          </a:p>
        </p:txBody>
      </p:sp>
      <p:sp>
        <p:nvSpPr>
          <p:cNvPr id="7" name="Rectangle 6">
            <a:extLst>
              <a:ext uri="{FF2B5EF4-FFF2-40B4-BE49-F238E27FC236}">
                <a16:creationId xmlns:a16="http://schemas.microsoft.com/office/drawing/2014/main" id="{E4B7AFF3-6022-2C42-84EF-48C0058B4785}"/>
              </a:ext>
            </a:extLst>
          </p:cNvPr>
          <p:cNvSpPr/>
          <p:nvPr/>
        </p:nvSpPr>
        <p:spPr>
          <a:xfrm>
            <a:off x="3344259" y="4927386"/>
            <a:ext cx="1941557" cy="461665"/>
          </a:xfrm>
          <a:prstGeom prst="rect">
            <a:avLst/>
          </a:prstGeom>
        </p:spPr>
        <p:txBody>
          <a:bodyPr wrap="none">
            <a:spAutoFit/>
          </a:bodyPr>
          <a:lstStyle/>
          <a:p>
            <a:r>
              <a:rPr lang="en-US" sz="2400" b="1" dirty="0" err="1"/>
              <a:t>println</a:t>
            </a:r>
            <a:r>
              <a:rPr lang="en-US" sz="2400" b="1" dirty="0"/>
              <a:t> hello</a:t>
            </a:r>
            <a:endParaRPr lang="fr-FR" sz="2400" b="1" dirty="0"/>
          </a:p>
        </p:txBody>
      </p:sp>
    </p:spTree>
    <p:extLst>
      <p:ext uri="{BB962C8B-B14F-4D97-AF65-F5344CB8AC3E}">
        <p14:creationId xmlns:p14="http://schemas.microsoft.com/office/powerpoint/2010/main" val="2022114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p:txBody>
          <a:bodyPr/>
          <a:lstStyle/>
          <a:p>
            <a:r>
              <a:rPr lang="en-US" dirty="0"/>
              <a:t>Example of property file</a:t>
            </a:r>
          </a:p>
        </p:txBody>
      </p:sp>
      <p:sp>
        <p:nvSpPr>
          <p:cNvPr id="2" name="Rectangle 1">
            <a:extLst>
              <a:ext uri="{FF2B5EF4-FFF2-40B4-BE49-F238E27FC236}">
                <a16:creationId xmlns:a16="http://schemas.microsoft.com/office/drawing/2014/main" id="{54992009-37AD-4A4F-B2A5-CAC1BD6618A3}"/>
              </a:ext>
            </a:extLst>
          </p:cNvPr>
          <p:cNvSpPr/>
          <p:nvPr/>
        </p:nvSpPr>
        <p:spPr>
          <a:xfrm>
            <a:off x="540571" y="1293542"/>
            <a:ext cx="7990112" cy="3077766"/>
          </a:xfrm>
          <a:prstGeom prst="rect">
            <a:avLst/>
          </a:prstGeom>
        </p:spPr>
        <p:txBody>
          <a:bodyPr wrap="square">
            <a:spAutoFit/>
          </a:bodyPr>
          <a:lstStyle/>
          <a:p>
            <a:r>
              <a:rPr lang="fr-FR" sz="1800" dirty="0">
                <a:solidFill>
                  <a:srgbClr val="FF3B1E"/>
                </a:solidFill>
                <a:latin typeface="Monaco" pitchFamily="2" charset="77"/>
              </a:rPr>
              <a:t>⋊&gt;</a:t>
            </a:r>
            <a:r>
              <a:rPr lang="fr-FR" sz="1800" dirty="0">
                <a:solidFill>
                  <a:srgbClr val="F4F4F4"/>
                </a:solidFill>
                <a:latin typeface="Monaco" pitchFamily="2" charset="77"/>
              </a:rPr>
              <a:t> </a:t>
            </a:r>
            <a:r>
              <a:rPr lang="fr-FR" sz="1800" dirty="0">
                <a:solidFill>
                  <a:srgbClr val="FFFFFF"/>
                </a:solidFill>
                <a:latin typeface="Monaco" pitchFamily="2" charset="77"/>
              </a:rPr>
              <a:t>cat</a:t>
            </a:r>
            <a:r>
              <a:rPr lang="fr-FR" sz="1800" dirty="0">
                <a:solidFill>
                  <a:srgbClr val="F4F4F4"/>
                </a:solidFill>
                <a:latin typeface="Monaco" pitchFamily="2" charset="77"/>
              </a:rPr>
              <a:t> </a:t>
            </a:r>
            <a:r>
              <a:rPr lang="fr-FR" sz="1800" dirty="0">
                <a:solidFill>
                  <a:srgbClr val="34BBC8"/>
                </a:solidFill>
                <a:latin typeface="Monaco" pitchFamily="2" charset="77"/>
              </a:rPr>
              <a:t>.pipeline/</a:t>
            </a:r>
            <a:r>
              <a:rPr lang="fr-FR" sz="1800" dirty="0" err="1">
                <a:solidFill>
                  <a:srgbClr val="34BBC8"/>
                </a:solidFill>
                <a:latin typeface="Monaco" pitchFamily="2" charset="77"/>
              </a:rPr>
              <a:t>master.properties</a:t>
            </a:r>
            <a:r>
              <a:rPr lang="fr-FR" sz="1800" dirty="0">
                <a:solidFill>
                  <a:srgbClr val="F4F4F4"/>
                </a:solidFill>
                <a:latin typeface="Monaco" pitchFamily="2" charset="77"/>
              </a:rPr>
              <a:t> </a:t>
            </a:r>
            <a:r>
              <a:rPr lang="fr-FR" sz="1600" dirty="0" err="1">
                <a:solidFill>
                  <a:schemeClr val="accent1"/>
                </a:solidFill>
                <a:latin typeface="Monaco" pitchFamily="2" charset="77"/>
              </a:rPr>
              <a:t>git.url</a:t>
            </a:r>
            <a:r>
              <a:rPr lang="fr-FR" sz="1600" dirty="0">
                <a:solidFill>
                  <a:schemeClr val="accent1"/>
                </a:solidFill>
                <a:latin typeface="Monaco" pitchFamily="2" charset="77"/>
              </a:rPr>
              <a:t>=</a:t>
            </a:r>
            <a:r>
              <a:rPr lang="fr-FR" sz="1600" dirty="0">
                <a:solidFill>
                  <a:srgbClr val="F4F4F4"/>
                </a:solidFill>
                <a:latin typeface="Monaco" pitchFamily="2" charset="77"/>
              </a:rPr>
              <a:t>https://</a:t>
            </a:r>
            <a:r>
              <a:rPr lang="fr-FR" sz="1600" dirty="0" err="1">
                <a:solidFill>
                  <a:srgbClr val="F4F4F4"/>
                </a:solidFill>
                <a:latin typeface="Monaco" pitchFamily="2" charset="77"/>
              </a:rPr>
              <a:t>github.wdf.sap.corp</a:t>
            </a:r>
            <a:r>
              <a:rPr lang="fr-FR" sz="1600" dirty="0">
                <a:solidFill>
                  <a:srgbClr val="F4F4F4"/>
                </a:solidFill>
                <a:latin typeface="Monaco" pitchFamily="2" charset="77"/>
              </a:rPr>
              <a:t>/ML-Leonardo/</a:t>
            </a:r>
            <a:r>
              <a:rPr lang="fr-FR" sz="1600" dirty="0" err="1">
                <a:solidFill>
                  <a:srgbClr val="F4F4F4"/>
                </a:solidFill>
                <a:latin typeface="Monaco" pitchFamily="2" charset="77"/>
              </a:rPr>
              <a:t>ML-IPA.git</a:t>
            </a:r>
            <a:endParaRPr lang="fr-FR" sz="1600" dirty="0">
              <a:solidFill>
                <a:srgbClr val="F4F4F4"/>
              </a:solidFill>
              <a:latin typeface="Monaco" pitchFamily="2" charset="77"/>
            </a:endParaRPr>
          </a:p>
          <a:p>
            <a:r>
              <a:rPr lang="fr-FR" sz="1600" dirty="0" err="1">
                <a:solidFill>
                  <a:schemeClr val="accent1"/>
                </a:solidFill>
                <a:latin typeface="Monaco" pitchFamily="2" charset="77"/>
              </a:rPr>
              <a:t>git.branch</a:t>
            </a:r>
            <a:r>
              <a:rPr lang="fr-FR" sz="1600" dirty="0">
                <a:solidFill>
                  <a:schemeClr val="accent1"/>
                </a:solidFill>
                <a:latin typeface="Monaco" pitchFamily="2" charset="77"/>
              </a:rPr>
              <a:t>=</a:t>
            </a:r>
            <a:r>
              <a:rPr lang="fr-FR" sz="1600" dirty="0">
                <a:solidFill>
                  <a:srgbClr val="F4F4F4"/>
                </a:solidFill>
                <a:latin typeface="Monaco" pitchFamily="2" charset="77"/>
              </a:rPr>
              <a:t>master</a:t>
            </a:r>
          </a:p>
          <a:p>
            <a:r>
              <a:rPr lang="fr-FR" sz="1600" dirty="0" err="1">
                <a:solidFill>
                  <a:schemeClr val="accent1"/>
                </a:solidFill>
                <a:latin typeface="Monaco" pitchFamily="2" charset="77"/>
              </a:rPr>
              <a:t>jenkins.job.folder</a:t>
            </a:r>
            <a:r>
              <a:rPr lang="fr-FR" sz="1600" dirty="0">
                <a:solidFill>
                  <a:schemeClr val="accent1"/>
                </a:solidFill>
                <a:latin typeface="Monaco" pitchFamily="2" charset="77"/>
              </a:rPr>
              <a:t>=</a:t>
            </a:r>
            <a:r>
              <a:rPr lang="fr-FR" sz="1600" dirty="0">
                <a:solidFill>
                  <a:srgbClr val="F4F4F4"/>
                </a:solidFill>
                <a:latin typeface="Monaco" pitchFamily="2" charset="77"/>
              </a:rPr>
              <a:t>master</a:t>
            </a:r>
          </a:p>
          <a:p>
            <a:r>
              <a:rPr lang="fr-FR" sz="1600" dirty="0" err="1">
                <a:solidFill>
                  <a:schemeClr val="accent1"/>
                </a:solidFill>
                <a:latin typeface="Monaco" pitchFamily="2" charset="77"/>
              </a:rPr>
              <a:t>jenkins.job.folder.description</a:t>
            </a:r>
            <a:r>
              <a:rPr lang="fr-FR" sz="1600" dirty="0">
                <a:solidFill>
                  <a:schemeClr val="accent1"/>
                </a:solidFill>
                <a:latin typeface="Monaco" pitchFamily="2" charset="77"/>
              </a:rPr>
              <a:t>=</a:t>
            </a:r>
            <a:r>
              <a:rPr lang="fr-FR" sz="1600" dirty="0">
                <a:solidFill>
                  <a:srgbClr val="F4F4F4"/>
                </a:solidFill>
                <a:latin typeface="Monaco" pitchFamily="2" charset="77"/>
              </a:rPr>
              <a:t>jobs on master </a:t>
            </a:r>
            <a:r>
              <a:rPr lang="fr-FR" sz="1600" dirty="0" err="1">
                <a:solidFill>
                  <a:srgbClr val="F4F4F4"/>
                </a:solidFill>
                <a:latin typeface="Monaco" pitchFamily="2" charset="77"/>
              </a:rPr>
              <a:t>branch</a:t>
            </a:r>
            <a:endParaRPr lang="fr-FR" sz="1600" dirty="0">
              <a:solidFill>
                <a:srgbClr val="F4F4F4"/>
              </a:solidFill>
              <a:latin typeface="Monaco" pitchFamily="2" charset="77"/>
            </a:endParaRPr>
          </a:p>
          <a:p>
            <a:r>
              <a:rPr lang="fr-FR" sz="1600" dirty="0" err="1">
                <a:solidFill>
                  <a:schemeClr val="accent1"/>
                </a:solidFill>
                <a:latin typeface="Monaco" pitchFamily="2" charset="77"/>
              </a:rPr>
              <a:t>jenkins.job.template</a:t>
            </a:r>
            <a:r>
              <a:rPr lang="fr-FR" sz="1600" dirty="0">
                <a:solidFill>
                  <a:schemeClr val="accent1"/>
                </a:solidFill>
                <a:latin typeface="Monaco" pitchFamily="2" charset="77"/>
              </a:rPr>
              <a:t>=</a:t>
            </a:r>
            <a:r>
              <a:rPr lang="fr-FR" sz="1600" dirty="0">
                <a:solidFill>
                  <a:srgbClr val="F4F4F4"/>
                </a:solidFill>
                <a:latin typeface="Monaco" pitchFamily="2" charset="77"/>
              </a:rPr>
              <a:t>**/*/</a:t>
            </a:r>
            <a:r>
              <a:rPr lang="fr-FR" sz="1600" dirty="0" err="1">
                <a:solidFill>
                  <a:srgbClr val="F4F4F4"/>
                </a:solidFill>
                <a:latin typeface="Monaco" pitchFamily="2" charset="77"/>
              </a:rPr>
              <a:t>Jenkinsfile</a:t>
            </a:r>
            <a:endParaRPr lang="fr-FR" sz="1600" dirty="0">
              <a:solidFill>
                <a:srgbClr val="F4F4F4"/>
              </a:solidFill>
              <a:latin typeface="Monaco" pitchFamily="2" charset="77"/>
            </a:endParaRPr>
          </a:p>
          <a:p>
            <a:r>
              <a:rPr lang="fr-FR" sz="1600" dirty="0" err="1">
                <a:solidFill>
                  <a:schemeClr val="accent1"/>
                </a:solidFill>
                <a:latin typeface="Monaco" pitchFamily="2" charset="77"/>
              </a:rPr>
              <a:t>cf.org</a:t>
            </a:r>
            <a:r>
              <a:rPr lang="fr-FR" sz="1600" dirty="0">
                <a:solidFill>
                  <a:schemeClr val="accent1"/>
                </a:solidFill>
                <a:latin typeface="Monaco" pitchFamily="2" charset="77"/>
              </a:rPr>
              <a:t>=</a:t>
            </a:r>
            <a:r>
              <a:rPr lang="fr-FR" sz="1600" dirty="0" err="1">
                <a:solidFill>
                  <a:srgbClr val="F4F4F4"/>
                </a:solidFill>
                <a:latin typeface="Monaco" pitchFamily="2" charset="77"/>
              </a:rPr>
              <a:t>IPA_Dev</a:t>
            </a:r>
            <a:endParaRPr lang="fr-FR" sz="1600" dirty="0">
              <a:solidFill>
                <a:srgbClr val="F4F4F4"/>
              </a:solidFill>
              <a:latin typeface="Monaco" pitchFamily="2" charset="77"/>
            </a:endParaRPr>
          </a:p>
          <a:p>
            <a:r>
              <a:rPr lang="fr-FR" sz="1600" dirty="0" err="1">
                <a:solidFill>
                  <a:schemeClr val="accent1"/>
                </a:solidFill>
                <a:latin typeface="Monaco" pitchFamily="2" charset="77"/>
              </a:rPr>
              <a:t>cf.space</a:t>
            </a:r>
            <a:r>
              <a:rPr lang="fr-FR" sz="1600" dirty="0">
                <a:solidFill>
                  <a:schemeClr val="accent1"/>
                </a:solidFill>
                <a:latin typeface="Monaco" pitchFamily="2" charset="77"/>
              </a:rPr>
              <a:t>=</a:t>
            </a:r>
            <a:r>
              <a:rPr lang="fr-FR" sz="1600" dirty="0" err="1">
                <a:solidFill>
                  <a:srgbClr val="F4F4F4"/>
                </a:solidFill>
                <a:latin typeface="Monaco" pitchFamily="2" charset="77"/>
              </a:rPr>
              <a:t>integration</a:t>
            </a:r>
            <a:endParaRPr lang="fr-FR" sz="1600" dirty="0">
              <a:solidFill>
                <a:srgbClr val="F4F4F4"/>
              </a:solidFill>
              <a:latin typeface="Monaco" pitchFamily="2" charset="77"/>
            </a:endParaRPr>
          </a:p>
          <a:p>
            <a:r>
              <a:rPr lang="fr-FR" sz="1600" dirty="0" err="1">
                <a:solidFill>
                  <a:schemeClr val="accent1"/>
                </a:solidFill>
                <a:latin typeface="Monaco" pitchFamily="2" charset="77"/>
              </a:rPr>
              <a:t>cf.owner</a:t>
            </a:r>
            <a:r>
              <a:rPr lang="fr-FR" sz="1600" dirty="0">
                <a:solidFill>
                  <a:schemeClr val="accent1"/>
                </a:solidFill>
                <a:latin typeface="Monaco" pitchFamily="2" charset="77"/>
              </a:rPr>
              <a:t>=</a:t>
            </a:r>
            <a:r>
              <a:rPr lang="fr-FR" sz="1600" dirty="0" err="1">
                <a:solidFill>
                  <a:srgbClr val="F4F4F4"/>
                </a:solidFill>
                <a:latin typeface="Monaco" pitchFamily="2" charset="77"/>
              </a:rPr>
              <a:t>integration</a:t>
            </a:r>
            <a:endParaRPr lang="fr-FR" sz="1600" dirty="0">
              <a:solidFill>
                <a:srgbClr val="F4F4F4"/>
              </a:solidFill>
              <a:latin typeface="Monaco" pitchFamily="2" charset="77"/>
            </a:endParaRPr>
          </a:p>
          <a:p>
            <a:r>
              <a:rPr lang="fr-FR" sz="1600" dirty="0" err="1">
                <a:solidFill>
                  <a:schemeClr val="accent1"/>
                </a:solidFill>
                <a:latin typeface="Monaco" pitchFamily="2" charset="77"/>
              </a:rPr>
              <a:t>cf.subaccount</a:t>
            </a:r>
            <a:r>
              <a:rPr lang="fr-FR" sz="1600" dirty="0">
                <a:solidFill>
                  <a:schemeClr val="accent1"/>
                </a:solidFill>
                <a:latin typeface="Monaco" pitchFamily="2" charset="77"/>
              </a:rPr>
              <a:t>=</a:t>
            </a:r>
            <a:r>
              <a:rPr lang="fr-FR" sz="1600" dirty="0" err="1">
                <a:solidFill>
                  <a:srgbClr val="F4F4F4"/>
                </a:solidFill>
                <a:latin typeface="Monaco" pitchFamily="2" charset="77"/>
              </a:rPr>
              <a:t>dev</a:t>
            </a:r>
            <a:endParaRPr lang="fr-FR" sz="1600" dirty="0">
              <a:solidFill>
                <a:srgbClr val="F4F4F4"/>
              </a:solidFill>
              <a:latin typeface="Monaco" pitchFamily="2" charset="77"/>
            </a:endParaRPr>
          </a:p>
          <a:p>
            <a:r>
              <a:rPr lang="fr-FR" sz="1600" dirty="0" err="1">
                <a:solidFill>
                  <a:schemeClr val="accent1"/>
                </a:solidFill>
                <a:latin typeface="Monaco" pitchFamily="2" charset="77"/>
              </a:rPr>
              <a:t>cf.subdomain</a:t>
            </a:r>
            <a:r>
              <a:rPr lang="fr-FR" sz="1600" dirty="0">
                <a:solidFill>
                  <a:schemeClr val="accent1"/>
                </a:solidFill>
                <a:latin typeface="Monaco" pitchFamily="2" charset="77"/>
              </a:rPr>
              <a:t>=</a:t>
            </a:r>
            <a:r>
              <a:rPr lang="fr-FR" sz="1600" dirty="0" err="1">
                <a:solidFill>
                  <a:srgbClr val="F4F4F4"/>
                </a:solidFill>
                <a:latin typeface="Monaco" pitchFamily="2" charset="77"/>
              </a:rPr>
              <a:t>dev-ipa</a:t>
            </a:r>
            <a:endParaRPr lang="fr-FR" sz="1600" dirty="0">
              <a:solidFill>
                <a:srgbClr val="F4F4F4"/>
              </a:solidFill>
              <a:latin typeface="Monaco" pitchFamily="2" charset="77"/>
            </a:endParaRPr>
          </a:p>
          <a:p>
            <a:r>
              <a:rPr lang="fr-FR" sz="1600" dirty="0" err="1">
                <a:solidFill>
                  <a:schemeClr val="accent1"/>
                </a:solidFill>
                <a:latin typeface="Monaco" pitchFamily="2" charset="77"/>
              </a:rPr>
              <a:t>cf.subid</a:t>
            </a:r>
            <a:r>
              <a:rPr lang="fr-FR" sz="1600" dirty="0">
                <a:solidFill>
                  <a:schemeClr val="accent1"/>
                </a:solidFill>
                <a:latin typeface="Monaco" pitchFamily="2" charset="77"/>
              </a:rPr>
              <a:t>=</a:t>
            </a:r>
            <a:r>
              <a:rPr lang="fr-FR" sz="1600" dirty="0">
                <a:solidFill>
                  <a:srgbClr val="F4F4F4"/>
                </a:solidFill>
                <a:latin typeface="Monaco" pitchFamily="2" charset="77"/>
              </a:rPr>
              <a:t>f96feccd-e3c9-4ee2-acb0-f5876d8a4593</a:t>
            </a:r>
            <a:endParaRPr lang="fr-FR" sz="1600" dirty="0">
              <a:solidFill>
                <a:srgbClr val="F4F4F4"/>
              </a:solidFill>
              <a:effectLst/>
              <a:latin typeface="Monaco" pitchFamily="2" charset="77"/>
            </a:endParaRPr>
          </a:p>
        </p:txBody>
      </p:sp>
    </p:spTree>
    <p:extLst>
      <p:ext uri="{BB962C8B-B14F-4D97-AF65-F5344CB8AC3E}">
        <p14:creationId xmlns:p14="http://schemas.microsoft.com/office/powerpoint/2010/main" val="150404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p:txBody>
          <a:bodyPr/>
          <a:lstStyle/>
          <a:p>
            <a:r>
              <a:rPr lang="en-US" dirty="0"/>
              <a:t>Example of Job template</a:t>
            </a:r>
          </a:p>
        </p:txBody>
      </p:sp>
      <p:sp>
        <p:nvSpPr>
          <p:cNvPr id="2" name="Rectangle 1">
            <a:extLst>
              <a:ext uri="{FF2B5EF4-FFF2-40B4-BE49-F238E27FC236}">
                <a16:creationId xmlns:a16="http://schemas.microsoft.com/office/drawing/2014/main" id="{54992009-37AD-4A4F-B2A5-CAC1BD6618A3}"/>
              </a:ext>
            </a:extLst>
          </p:cNvPr>
          <p:cNvSpPr/>
          <p:nvPr/>
        </p:nvSpPr>
        <p:spPr>
          <a:xfrm>
            <a:off x="540571" y="1293542"/>
            <a:ext cx="7990112" cy="4493538"/>
          </a:xfrm>
          <a:prstGeom prst="rect">
            <a:avLst/>
          </a:prstGeom>
        </p:spPr>
        <p:txBody>
          <a:bodyPr wrap="square">
            <a:spAutoFit/>
          </a:bodyPr>
          <a:lstStyle/>
          <a:p>
            <a:r>
              <a:rPr lang="fr-FR" sz="1800" dirty="0">
                <a:solidFill>
                  <a:srgbClr val="FF3B1E"/>
                </a:solidFill>
                <a:latin typeface="Monaco" pitchFamily="2" charset="77"/>
              </a:rPr>
              <a:t>⋊&gt;</a:t>
            </a:r>
            <a:r>
              <a:rPr lang="fr-FR" sz="1800" dirty="0">
                <a:solidFill>
                  <a:srgbClr val="F4F4F4"/>
                </a:solidFill>
                <a:latin typeface="Monaco" pitchFamily="2" charset="77"/>
              </a:rPr>
              <a:t> </a:t>
            </a:r>
            <a:r>
              <a:rPr lang="fr-FR" sz="1800" dirty="0">
                <a:solidFill>
                  <a:srgbClr val="FFFFFF"/>
                </a:solidFill>
                <a:latin typeface="Monaco" pitchFamily="2" charset="77"/>
              </a:rPr>
              <a:t>cat</a:t>
            </a:r>
            <a:r>
              <a:rPr lang="fr-FR" sz="1800" dirty="0">
                <a:solidFill>
                  <a:srgbClr val="F4F4F4"/>
                </a:solidFill>
                <a:latin typeface="Monaco" pitchFamily="2" charset="77"/>
              </a:rPr>
              <a:t> </a:t>
            </a:r>
            <a:r>
              <a:rPr lang="fr-FR" sz="1800" dirty="0">
                <a:solidFill>
                  <a:srgbClr val="34BBC8"/>
                </a:solidFill>
                <a:latin typeface="Monaco" pitchFamily="2" charset="77"/>
              </a:rPr>
              <a:t>services/</a:t>
            </a:r>
            <a:r>
              <a:rPr lang="fr-FR" sz="1800" dirty="0" err="1">
                <a:solidFill>
                  <a:srgbClr val="34BBC8"/>
                </a:solidFill>
                <a:latin typeface="Monaco" pitchFamily="2" charset="77"/>
              </a:rPr>
              <a:t>com.sap.ipa.publish</a:t>
            </a:r>
            <a:r>
              <a:rPr lang="fr-FR" sz="1800" dirty="0">
                <a:solidFill>
                  <a:srgbClr val="34BBC8"/>
                </a:solidFill>
                <a:latin typeface="Monaco" pitchFamily="2" charset="77"/>
              </a:rPr>
              <a:t>/</a:t>
            </a:r>
            <a:r>
              <a:rPr lang="fr-FR" sz="1800" dirty="0" err="1">
                <a:solidFill>
                  <a:srgbClr val="34BBC8"/>
                </a:solidFill>
                <a:latin typeface="Monaco" pitchFamily="2" charset="77"/>
              </a:rPr>
              <a:t>Jenkinsfile</a:t>
            </a:r>
            <a:endParaRPr lang="fr-FR" dirty="0"/>
          </a:p>
          <a:p>
            <a:r>
              <a:rPr lang="fr-FR" dirty="0"/>
              <a:t>#!/</a:t>
            </a:r>
            <a:r>
              <a:rPr lang="fr-FR" dirty="0" err="1"/>
              <a:t>usr</a:t>
            </a:r>
            <a:r>
              <a:rPr lang="fr-FR" dirty="0"/>
              <a:t>/bin/</a:t>
            </a:r>
            <a:r>
              <a:rPr lang="fr-FR" dirty="0" err="1"/>
              <a:t>env</a:t>
            </a:r>
            <a:r>
              <a:rPr lang="fr-FR" dirty="0"/>
              <a:t> </a:t>
            </a:r>
            <a:r>
              <a:rPr lang="fr-FR" dirty="0" err="1"/>
              <a:t>groovy</a:t>
            </a:r>
            <a:endParaRPr lang="fr-FR" dirty="0"/>
          </a:p>
          <a:p>
            <a:r>
              <a:rPr lang="fr-FR" dirty="0"/>
              <a:t>@Library(['piper-lib', 'piper-lib-os' , '</a:t>
            </a:r>
            <a:r>
              <a:rPr lang="fr-FR" dirty="0" err="1"/>
              <a:t>ipa-library</a:t>
            </a:r>
            <a:r>
              <a:rPr lang="fr-FR" dirty="0"/>
              <a:t>']) _</a:t>
            </a:r>
          </a:p>
          <a:p>
            <a:endParaRPr lang="fr-FR" dirty="0"/>
          </a:p>
          <a:p>
            <a:r>
              <a:rPr lang="fr-FR" dirty="0"/>
              <a:t>pipeline {</a:t>
            </a:r>
          </a:p>
          <a:p>
            <a:r>
              <a:rPr lang="fr-FR" dirty="0"/>
              <a:t>    </a:t>
            </a:r>
            <a:r>
              <a:rPr lang="fr-FR" dirty="0" err="1"/>
              <a:t>environment</a:t>
            </a:r>
            <a:r>
              <a:rPr lang="fr-FR" dirty="0"/>
              <a:t> {</a:t>
            </a:r>
          </a:p>
          <a:p>
            <a:r>
              <a:rPr lang="fr-FR" dirty="0"/>
              <a:t>        CF_SPACE = '</a:t>
            </a:r>
            <a:r>
              <a:rPr lang="fr-FR" dirty="0">
                <a:solidFill>
                  <a:schemeClr val="accent1"/>
                </a:solidFill>
              </a:rPr>
              <a:t>{{</a:t>
            </a:r>
            <a:r>
              <a:rPr lang="fr-FR" dirty="0" err="1">
                <a:solidFill>
                  <a:schemeClr val="accent1"/>
                </a:solidFill>
              </a:rPr>
              <a:t>cf.space</a:t>
            </a:r>
            <a:r>
              <a:rPr lang="fr-FR" dirty="0">
                <a:solidFill>
                  <a:schemeClr val="accent1"/>
                </a:solidFill>
              </a:rPr>
              <a:t>}}</a:t>
            </a:r>
            <a:r>
              <a:rPr lang="fr-FR" dirty="0"/>
              <a:t>'</a:t>
            </a:r>
          </a:p>
          <a:p>
            <a:r>
              <a:rPr lang="fr-FR" dirty="0"/>
              <a:t>        CF_ORG = '</a:t>
            </a:r>
            <a:r>
              <a:rPr lang="fr-FR" dirty="0">
                <a:solidFill>
                  <a:schemeClr val="accent1"/>
                </a:solidFill>
              </a:rPr>
              <a:t>{{</a:t>
            </a:r>
            <a:r>
              <a:rPr lang="fr-FR" dirty="0" err="1">
                <a:solidFill>
                  <a:schemeClr val="accent1"/>
                </a:solidFill>
              </a:rPr>
              <a:t>cf.org</a:t>
            </a:r>
            <a:r>
              <a:rPr lang="fr-FR" dirty="0">
                <a:solidFill>
                  <a:schemeClr val="accent1"/>
                </a:solidFill>
              </a:rPr>
              <a:t>}}</a:t>
            </a:r>
            <a:r>
              <a:rPr lang="fr-FR" dirty="0"/>
              <a:t>'</a:t>
            </a:r>
          </a:p>
          <a:p>
            <a:r>
              <a:rPr lang="fr-FR" dirty="0"/>
              <a:t>        OWNER = '</a:t>
            </a:r>
            <a:r>
              <a:rPr lang="fr-FR" dirty="0">
                <a:solidFill>
                  <a:schemeClr val="accent1"/>
                </a:solidFill>
              </a:rPr>
              <a:t>{{</a:t>
            </a:r>
            <a:r>
              <a:rPr lang="fr-FR" dirty="0" err="1">
                <a:solidFill>
                  <a:schemeClr val="accent1"/>
                </a:solidFill>
              </a:rPr>
              <a:t>cf.owner</a:t>
            </a:r>
            <a:r>
              <a:rPr lang="fr-FR" dirty="0">
                <a:solidFill>
                  <a:schemeClr val="accent1"/>
                </a:solidFill>
              </a:rPr>
              <a:t>}}</a:t>
            </a:r>
            <a:r>
              <a:rPr lang="fr-FR" dirty="0"/>
              <a:t>'</a:t>
            </a:r>
          </a:p>
          <a:p>
            <a:r>
              <a:rPr lang="fr-FR" dirty="0"/>
              <a:t>        CF_SUB_ACCOUNT = '</a:t>
            </a:r>
            <a:r>
              <a:rPr lang="fr-FR" dirty="0">
                <a:solidFill>
                  <a:schemeClr val="accent1"/>
                </a:solidFill>
              </a:rPr>
              <a:t>{{</a:t>
            </a:r>
            <a:r>
              <a:rPr lang="fr-FR" dirty="0" err="1">
                <a:solidFill>
                  <a:schemeClr val="accent1"/>
                </a:solidFill>
              </a:rPr>
              <a:t>cf.subaccount</a:t>
            </a:r>
            <a:r>
              <a:rPr lang="fr-FR" dirty="0">
                <a:solidFill>
                  <a:schemeClr val="accent1"/>
                </a:solidFill>
              </a:rPr>
              <a:t>}}</a:t>
            </a:r>
            <a:r>
              <a:rPr lang="fr-FR" dirty="0"/>
              <a:t>'</a:t>
            </a:r>
          </a:p>
          <a:p>
            <a:r>
              <a:rPr lang="fr-FR" dirty="0"/>
              <a:t>        CF_SUB_ID = '</a:t>
            </a:r>
            <a:r>
              <a:rPr lang="fr-FR" dirty="0">
                <a:solidFill>
                  <a:schemeClr val="accent1"/>
                </a:solidFill>
              </a:rPr>
              <a:t>{{</a:t>
            </a:r>
            <a:r>
              <a:rPr lang="fr-FR" dirty="0" err="1">
                <a:solidFill>
                  <a:schemeClr val="accent1"/>
                </a:solidFill>
              </a:rPr>
              <a:t>cf.subid</a:t>
            </a:r>
            <a:r>
              <a:rPr lang="fr-FR" dirty="0">
                <a:solidFill>
                  <a:schemeClr val="accent1"/>
                </a:solidFill>
              </a:rPr>
              <a:t>}}</a:t>
            </a:r>
            <a:r>
              <a:rPr lang="fr-FR" dirty="0"/>
              <a:t>'</a:t>
            </a:r>
          </a:p>
          <a:p>
            <a:r>
              <a:rPr lang="fr-FR" dirty="0"/>
              <a:t>        SERVICE_NAME = '</a:t>
            </a:r>
            <a:r>
              <a:rPr lang="fr-FR" dirty="0" err="1"/>
              <a:t>com.sap.ipa.publish</a:t>
            </a:r>
            <a:r>
              <a:rPr lang="fr-FR" dirty="0"/>
              <a:t>'</a:t>
            </a:r>
          </a:p>
          <a:p>
            <a:r>
              <a:rPr lang="fr-FR" dirty="0"/>
              <a:t>    }</a:t>
            </a:r>
          </a:p>
          <a:p>
            <a:endParaRPr lang="fr-FR" sz="1600" dirty="0">
              <a:solidFill>
                <a:srgbClr val="F4F4F4"/>
              </a:solidFill>
              <a:effectLst/>
              <a:latin typeface="Monaco" pitchFamily="2" charset="77"/>
            </a:endParaRPr>
          </a:p>
        </p:txBody>
      </p:sp>
    </p:spTree>
    <p:extLst>
      <p:ext uri="{BB962C8B-B14F-4D97-AF65-F5344CB8AC3E}">
        <p14:creationId xmlns:p14="http://schemas.microsoft.com/office/powerpoint/2010/main" val="160604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a:xfrm>
            <a:off x="377902" y="3090446"/>
            <a:ext cx="8587678" cy="677108"/>
          </a:xfrm>
        </p:spPr>
        <p:txBody>
          <a:bodyPr/>
          <a:lstStyle/>
          <a:p>
            <a:r>
              <a:rPr lang="en-US" dirty="0" err="1"/>
              <a:t>Differenciation</a:t>
            </a:r>
            <a:endParaRPr lang="en-US" dirty="0">
              <a:solidFill>
                <a:schemeClr val="accent1"/>
              </a:solidFill>
            </a:endParaRPr>
          </a:p>
        </p:txBody>
      </p:sp>
    </p:spTree>
    <p:extLst>
      <p:ext uri="{BB962C8B-B14F-4D97-AF65-F5344CB8AC3E}">
        <p14:creationId xmlns:p14="http://schemas.microsoft.com/office/powerpoint/2010/main" val="1424147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1">
            <a:extLst>
              <a:ext uri="{FF2B5EF4-FFF2-40B4-BE49-F238E27FC236}">
                <a16:creationId xmlns:a16="http://schemas.microsoft.com/office/drawing/2014/main" id="{7C0D76F8-8FBF-374E-8D7A-81AF73CA0B77}"/>
              </a:ext>
            </a:extLst>
          </p:cNvPr>
          <p:cNvSpPr txBox="1">
            <a:spLocks/>
          </p:cNvSpPr>
          <p:nvPr/>
        </p:nvSpPr>
        <p:spPr>
          <a:xfrm>
            <a:off x="377901" y="1620000"/>
            <a:ext cx="8387674" cy="4716000"/>
          </a:xfrm>
          <a:prstGeom prst="rect">
            <a:avLst/>
          </a:prstGeom>
          <a:noFill/>
          <a:ln>
            <a:noFill/>
          </a:ln>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It converts Declarative </a:t>
            </a:r>
            <a:r>
              <a:rPr lang="en-US"/>
              <a:t>PipelineDSL</a:t>
            </a:r>
            <a:r>
              <a:rPr lang="en-US" dirty="0"/>
              <a:t> to </a:t>
            </a:r>
            <a:r>
              <a:rPr lang="en-US" dirty="0" err="1"/>
              <a:t>JobDSL</a:t>
            </a:r>
            <a:endParaRPr lang="en-US" dirty="0"/>
          </a:p>
        </p:txBody>
      </p:sp>
      <p:sp>
        <p:nvSpPr>
          <p:cNvPr id="24" name="Title"/>
          <p:cNvSpPr>
            <a:spLocks noGrp="1"/>
          </p:cNvSpPr>
          <p:nvPr>
            <p:ph type="title"/>
          </p:nvPr>
        </p:nvSpPr>
        <p:spPr/>
        <p:txBody>
          <a:bodyPr/>
          <a:lstStyle/>
          <a:p>
            <a:r>
              <a:rPr lang="en-US" dirty="0"/>
              <a:t>How it works</a:t>
            </a:r>
          </a:p>
        </p:txBody>
      </p:sp>
      <p:sp>
        <p:nvSpPr>
          <p:cNvPr id="8" name="Rectangle 7">
            <a:extLst>
              <a:ext uri="{FF2B5EF4-FFF2-40B4-BE49-F238E27FC236}">
                <a16:creationId xmlns:a16="http://schemas.microsoft.com/office/drawing/2014/main" id="{373F5953-4D39-A74A-A1BB-EC95B06181CD}"/>
              </a:ext>
            </a:extLst>
          </p:cNvPr>
          <p:cNvSpPr/>
          <p:nvPr/>
        </p:nvSpPr>
        <p:spPr>
          <a:xfrm>
            <a:off x="3858321" y="4239703"/>
            <a:ext cx="5129562" cy="1754326"/>
          </a:xfrm>
          <a:prstGeom prst="rect">
            <a:avLst/>
          </a:prstGeom>
        </p:spPr>
        <p:txBody>
          <a:bodyPr wrap="square">
            <a:spAutoFit/>
          </a:bodyPr>
          <a:lstStyle/>
          <a:p>
            <a:r>
              <a:rPr lang="fr-FR" sz="1200" dirty="0" err="1"/>
              <a:t>pipelineJob</a:t>
            </a:r>
            <a:r>
              <a:rPr lang="fr-FR" sz="1200" dirty="0"/>
              <a:t>(‘</a:t>
            </a:r>
            <a:r>
              <a:rPr lang="fr-FR" sz="1200" dirty="0" err="1">
                <a:solidFill>
                  <a:schemeClr val="accent1"/>
                </a:solidFill>
              </a:rPr>
              <a:t>com.sap.ipa.publish</a:t>
            </a:r>
            <a:r>
              <a:rPr lang="fr-FR" sz="1200" dirty="0"/>
              <a:t>') {</a:t>
            </a:r>
          </a:p>
          <a:p>
            <a:r>
              <a:rPr lang="fr-FR" sz="1200" dirty="0"/>
              <a:t>    </a:t>
            </a:r>
            <a:r>
              <a:rPr lang="fr-FR" sz="1200" dirty="0" err="1"/>
              <a:t>environmentVariables</a:t>
            </a:r>
            <a:r>
              <a:rPr lang="fr-FR" sz="1200" dirty="0"/>
              <a:t> {</a:t>
            </a:r>
          </a:p>
          <a:p>
            <a:r>
              <a:rPr lang="fr-FR" sz="1200" dirty="0"/>
              <a:t>        </a:t>
            </a:r>
            <a:r>
              <a:rPr lang="fr-FR" sz="1200" dirty="0" err="1"/>
              <a:t>env</a:t>
            </a:r>
            <a:r>
              <a:rPr lang="fr-FR" sz="1200" dirty="0"/>
              <a:t>(‘CF_SPACE’, ‘</a:t>
            </a:r>
            <a:r>
              <a:rPr lang="fr-FR" sz="1200" dirty="0" err="1">
                <a:solidFill>
                  <a:schemeClr val="accent1"/>
                </a:solidFill>
              </a:rPr>
              <a:t>integration</a:t>
            </a:r>
            <a:r>
              <a:rPr lang="fr-FR" sz="1200" dirty="0"/>
              <a:t>’)</a:t>
            </a:r>
          </a:p>
          <a:p>
            <a:r>
              <a:rPr lang="fr-FR" sz="1200" dirty="0"/>
              <a:t>        </a:t>
            </a:r>
            <a:r>
              <a:rPr lang="fr-FR" sz="1200" dirty="0" err="1"/>
              <a:t>env</a:t>
            </a:r>
            <a:r>
              <a:rPr lang="fr-FR" sz="1200" dirty="0"/>
              <a:t>(‘ CF_ORG ’, ‘</a:t>
            </a:r>
            <a:r>
              <a:rPr lang="fr-FR" sz="1200" dirty="0" err="1">
                <a:solidFill>
                  <a:schemeClr val="accent1"/>
                </a:solidFill>
              </a:rPr>
              <a:t>IPA_Dev</a:t>
            </a:r>
            <a:r>
              <a:rPr lang="fr-FR" sz="1200" dirty="0"/>
              <a:t>’)</a:t>
            </a:r>
          </a:p>
          <a:p>
            <a:r>
              <a:rPr lang="fr-FR" sz="1200" dirty="0"/>
              <a:t>        </a:t>
            </a:r>
            <a:r>
              <a:rPr lang="fr-FR" sz="1200" dirty="0" err="1"/>
              <a:t>env</a:t>
            </a:r>
            <a:r>
              <a:rPr lang="fr-FR" sz="1200" dirty="0"/>
              <a:t>(‘ OWNER ’, ‘</a:t>
            </a:r>
            <a:r>
              <a:rPr lang="fr-FR" sz="1200" dirty="0" err="1">
                <a:solidFill>
                  <a:schemeClr val="accent1"/>
                </a:solidFill>
              </a:rPr>
              <a:t>integration</a:t>
            </a:r>
            <a:r>
              <a:rPr lang="fr-FR" sz="1200" dirty="0"/>
              <a:t>’)</a:t>
            </a:r>
          </a:p>
          <a:p>
            <a:r>
              <a:rPr lang="fr-FR" sz="1200" dirty="0"/>
              <a:t>        </a:t>
            </a:r>
            <a:r>
              <a:rPr lang="fr-FR" sz="1200" dirty="0" err="1"/>
              <a:t>env</a:t>
            </a:r>
            <a:r>
              <a:rPr lang="fr-FR" sz="1200" dirty="0"/>
              <a:t>(‘ CF_SUB_ACCOUNT ’, ‘</a:t>
            </a:r>
            <a:r>
              <a:rPr lang="fr-FR" sz="1200" dirty="0" err="1">
                <a:solidFill>
                  <a:schemeClr val="accent1"/>
                </a:solidFill>
              </a:rPr>
              <a:t>dev</a:t>
            </a:r>
            <a:r>
              <a:rPr lang="fr-FR" sz="1200" dirty="0"/>
              <a:t>’)</a:t>
            </a:r>
          </a:p>
          <a:p>
            <a:r>
              <a:rPr lang="fr-FR" sz="1200" dirty="0"/>
              <a:t>        </a:t>
            </a:r>
            <a:r>
              <a:rPr lang="fr-FR" sz="1200" dirty="0" err="1"/>
              <a:t>env</a:t>
            </a:r>
            <a:r>
              <a:rPr lang="fr-FR" sz="1200" dirty="0"/>
              <a:t>(‘ CF_SUB_ID ’, '</a:t>
            </a:r>
            <a:r>
              <a:rPr lang="fr-FR" sz="1200" dirty="0">
                <a:solidFill>
                  <a:schemeClr val="accent1"/>
                </a:solidFill>
              </a:rPr>
              <a:t>f96feccd-e3c9-4ee2-acb0-f5876d8a4593</a:t>
            </a:r>
            <a:r>
              <a:rPr lang="fr-FR" sz="1200" dirty="0"/>
              <a:t>’)</a:t>
            </a:r>
          </a:p>
          <a:p>
            <a:r>
              <a:rPr lang="fr-FR" sz="1200" dirty="0"/>
              <a:t>        </a:t>
            </a:r>
            <a:r>
              <a:rPr lang="fr-FR" sz="1200" dirty="0" err="1"/>
              <a:t>env</a:t>
            </a:r>
            <a:r>
              <a:rPr lang="fr-FR" sz="1200" dirty="0"/>
              <a:t>(‘ SERVICE_NAME ’, '</a:t>
            </a:r>
            <a:r>
              <a:rPr lang="fr-FR" sz="1200" dirty="0" err="1"/>
              <a:t>com.sap.ipa.publish</a:t>
            </a:r>
            <a:r>
              <a:rPr lang="fr-FR" sz="1200" dirty="0"/>
              <a:t>’)</a:t>
            </a:r>
          </a:p>
          <a:p>
            <a:r>
              <a:rPr lang="fr-FR" sz="1200" dirty="0"/>
              <a:t>    }</a:t>
            </a:r>
          </a:p>
        </p:txBody>
      </p:sp>
      <p:sp>
        <p:nvSpPr>
          <p:cNvPr id="5" name="Rectangle 4">
            <a:extLst>
              <a:ext uri="{FF2B5EF4-FFF2-40B4-BE49-F238E27FC236}">
                <a16:creationId xmlns:a16="http://schemas.microsoft.com/office/drawing/2014/main" id="{7C46647A-F4CA-9445-974C-5271888FB559}"/>
              </a:ext>
            </a:extLst>
          </p:cNvPr>
          <p:cNvSpPr/>
          <p:nvPr/>
        </p:nvSpPr>
        <p:spPr>
          <a:xfrm>
            <a:off x="3858321" y="5994029"/>
            <a:ext cx="4907254" cy="307777"/>
          </a:xfrm>
          <a:prstGeom prst="rect">
            <a:avLst/>
          </a:prstGeom>
        </p:spPr>
        <p:txBody>
          <a:bodyPr wrap="square">
            <a:spAutoFit/>
          </a:bodyPr>
          <a:lstStyle/>
          <a:p>
            <a:r>
              <a:rPr lang="fr-FR" sz="1400" dirty="0">
                <a:hlinkClick r:id="rId2"/>
              </a:rPr>
              <a:t>https://jenkinsci.github.io/job-dsl-plugin/#path/pipelineJob</a:t>
            </a:r>
            <a:r>
              <a:rPr lang="fr-FR" sz="1400" dirty="0"/>
              <a:t> </a:t>
            </a:r>
          </a:p>
        </p:txBody>
      </p:sp>
      <p:sp>
        <p:nvSpPr>
          <p:cNvPr id="19" name="U-Turn Arrow 18">
            <a:extLst>
              <a:ext uri="{FF2B5EF4-FFF2-40B4-BE49-F238E27FC236}">
                <a16:creationId xmlns:a16="http://schemas.microsoft.com/office/drawing/2014/main" id="{753ADA5C-151D-BB4B-804B-B724DBC7A5FA}"/>
              </a:ext>
            </a:extLst>
          </p:cNvPr>
          <p:cNvSpPr/>
          <p:nvPr/>
        </p:nvSpPr>
        <p:spPr bwMode="gray">
          <a:xfrm rot="16200000" flipH="1">
            <a:off x="909993" y="2812960"/>
            <a:ext cx="3605439" cy="2414595"/>
          </a:xfrm>
          <a:prstGeom prst="uturnArrow">
            <a:avLst/>
          </a:prstGeom>
          <a:solidFill>
            <a:schemeClr val="accent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2A1C0F5D-2F6C-B14E-BBE7-095CD7737B8B}"/>
              </a:ext>
            </a:extLst>
          </p:cNvPr>
          <p:cNvSpPr/>
          <p:nvPr/>
        </p:nvSpPr>
        <p:spPr>
          <a:xfrm>
            <a:off x="546408" y="2112043"/>
            <a:ext cx="4572000" cy="1754326"/>
          </a:xfrm>
          <a:prstGeom prst="rect">
            <a:avLst/>
          </a:prstGeom>
          <a:solidFill>
            <a:schemeClr val="bg1"/>
          </a:solidFill>
        </p:spPr>
        <p:txBody>
          <a:bodyPr>
            <a:spAutoFit/>
          </a:bodyPr>
          <a:lstStyle/>
          <a:p>
            <a:r>
              <a:rPr lang="fr-FR" sz="1200" dirty="0"/>
              <a:t>pipeline {</a:t>
            </a:r>
          </a:p>
          <a:p>
            <a:r>
              <a:rPr lang="fr-FR" sz="1200" dirty="0"/>
              <a:t>    </a:t>
            </a:r>
            <a:r>
              <a:rPr lang="fr-FR" sz="1200" dirty="0" err="1"/>
              <a:t>environment</a:t>
            </a:r>
            <a:r>
              <a:rPr lang="fr-FR" sz="1200" dirty="0"/>
              <a:t> {</a:t>
            </a:r>
          </a:p>
          <a:p>
            <a:r>
              <a:rPr lang="fr-FR" sz="1200" dirty="0"/>
              <a:t>        CF_SPACE = ‘</a:t>
            </a:r>
            <a:r>
              <a:rPr lang="fr-FR" sz="1200" dirty="0" err="1">
                <a:solidFill>
                  <a:schemeClr val="accent1"/>
                </a:solidFill>
              </a:rPr>
              <a:t>integration</a:t>
            </a:r>
            <a:r>
              <a:rPr lang="fr-FR" sz="1200" dirty="0"/>
              <a:t>'</a:t>
            </a:r>
          </a:p>
          <a:p>
            <a:r>
              <a:rPr lang="fr-FR" sz="1200" dirty="0"/>
              <a:t>        CF_ORG = ‘</a:t>
            </a:r>
            <a:r>
              <a:rPr lang="fr-FR" sz="1200" dirty="0" err="1">
                <a:solidFill>
                  <a:schemeClr val="accent1"/>
                </a:solidFill>
              </a:rPr>
              <a:t>IPA_Dev</a:t>
            </a:r>
            <a:r>
              <a:rPr lang="fr-FR" sz="1200" dirty="0"/>
              <a:t>'</a:t>
            </a:r>
          </a:p>
          <a:p>
            <a:r>
              <a:rPr lang="fr-FR" sz="1200" dirty="0"/>
              <a:t>        OWNER = ‘</a:t>
            </a:r>
            <a:r>
              <a:rPr lang="fr-FR" sz="1200" dirty="0" err="1">
                <a:solidFill>
                  <a:schemeClr val="accent1"/>
                </a:solidFill>
              </a:rPr>
              <a:t>integration</a:t>
            </a:r>
            <a:r>
              <a:rPr lang="fr-FR" sz="1200" dirty="0"/>
              <a:t>'</a:t>
            </a:r>
          </a:p>
          <a:p>
            <a:r>
              <a:rPr lang="fr-FR" sz="1200" dirty="0"/>
              <a:t>        CF_SUB_ACCOUNT = ‘</a:t>
            </a:r>
            <a:r>
              <a:rPr lang="fr-FR" sz="1200" dirty="0" err="1">
                <a:solidFill>
                  <a:schemeClr val="accent1"/>
                </a:solidFill>
              </a:rPr>
              <a:t>dev</a:t>
            </a:r>
            <a:r>
              <a:rPr lang="fr-FR" sz="1200" dirty="0"/>
              <a:t>'</a:t>
            </a:r>
          </a:p>
          <a:p>
            <a:r>
              <a:rPr lang="fr-FR" sz="1200" dirty="0"/>
              <a:t>        CF_SUB_ID = '</a:t>
            </a:r>
            <a:r>
              <a:rPr lang="fr-FR" sz="1200" dirty="0">
                <a:solidFill>
                  <a:schemeClr val="accent1"/>
                </a:solidFill>
              </a:rPr>
              <a:t>f96feccd-e3c9-4ee2-acb0-f5876d8a4593</a:t>
            </a:r>
            <a:r>
              <a:rPr lang="fr-FR" sz="1200" dirty="0"/>
              <a:t>'</a:t>
            </a:r>
          </a:p>
          <a:p>
            <a:r>
              <a:rPr lang="fr-FR" sz="1200" dirty="0"/>
              <a:t>        SERVICE_NAME = '</a:t>
            </a:r>
            <a:r>
              <a:rPr lang="fr-FR" sz="1200" dirty="0" err="1"/>
              <a:t>com.sap.ipa.publish</a:t>
            </a:r>
            <a:r>
              <a:rPr lang="fr-FR" sz="1200" dirty="0"/>
              <a:t>'</a:t>
            </a:r>
          </a:p>
          <a:p>
            <a:r>
              <a:rPr lang="fr-FR" sz="1200" dirty="0"/>
              <a:t>    }</a:t>
            </a:r>
          </a:p>
        </p:txBody>
      </p:sp>
    </p:spTree>
    <p:extLst>
      <p:ext uri="{BB962C8B-B14F-4D97-AF65-F5344CB8AC3E}">
        <p14:creationId xmlns:p14="http://schemas.microsoft.com/office/powerpoint/2010/main" val="4161838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column 1">
            <a:extLst>
              <a:ext uri="{FF2B5EF4-FFF2-40B4-BE49-F238E27FC236}">
                <a16:creationId xmlns:a16="http://schemas.microsoft.com/office/drawing/2014/main" id="{7C0D76F8-8FBF-374E-8D7A-81AF73CA0B77}"/>
              </a:ext>
            </a:extLst>
          </p:cNvPr>
          <p:cNvSpPr txBox="1">
            <a:spLocks/>
          </p:cNvSpPr>
          <p:nvPr/>
        </p:nvSpPr>
        <p:spPr>
          <a:xfrm>
            <a:off x="377901" y="1620000"/>
            <a:ext cx="8387674" cy="4716000"/>
          </a:xfrm>
          <a:prstGeom prst="rect">
            <a:avLst/>
          </a:prstGeom>
          <a:noFill/>
          <a:ln>
            <a:noFill/>
          </a:ln>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You only need one script, the pipeline</a:t>
            </a:r>
          </a:p>
          <a:p>
            <a:pPr lvl="1"/>
            <a:r>
              <a:rPr lang="en-US" dirty="0"/>
              <a:t>It is more intelligent that </a:t>
            </a:r>
            <a:r>
              <a:rPr lang="en-US" dirty="0" err="1"/>
              <a:t>JobDSL</a:t>
            </a:r>
            <a:endParaRPr lang="en-US" dirty="0"/>
          </a:p>
          <a:p>
            <a:pPr lvl="2"/>
            <a:r>
              <a:rPr lang="en-US" dirty="0"/>
              <a:t> deactivated jobs stay deactivated upon generation</a:t>
            </a:r>
          </a:p>
          <a:p>
            <a:pPr lvl="2"/>
            <a:r>
              <a:rPr lang="en-US" dirty="0"/>
              <a:t> extract job description from pipeline first comment</a:t>
            </a:r>
          </a:p>
          <a:p>
            <a:pPr lvl="1"/>
            <a:r>
              <a:rPr lang="en-US" dirty="0"/>
              <a:t>It is a shared library you invoke with one step</a:t>
            </a:r>
          </a:p>
        </p:txBody>
      </p:sp>
      <p:sp>
        <p:nvSpPr>
          <p:cNvPr id="24" name="Title"/>
          <p:cNvSpPr>
            <a:spLocks noGrp="1"/>
          </p:cNvSpPr>
          <p:nvPr>
            <p:ph type="title"/>
          </p:nvPr>
        </p:nvSpPr>
        <p:spPr/>
        <p:txBody>
          <a:bodyPr/>
          <a:lstStyle/>
          <a:p>
            <a:r>
              <a:rPr lang="en-US" dirty="0"/>
              <a:t>How it works</a:t>
            </a:r>
          </a:p>
        </p:txBody>
      </p:sp>
      <p:graphicFrame>
        <p:nvGraphicFramePr>
          <p:cNvPr id="22" name="Table 21">
            <a:extLst>
              <a:ext uri="{FF2B5EF4-FFF2-40B4-BE49-F238E27FC236}">
                <a16:creationId xmlns:a16="http://schemas.microsoft.com/office/drawing/2014/main" id="{B2606E1D-61D2-D64A-A7A8-BAD0AF444854}"/>
              </a:ext>
            </a:extLst>
          </p:cNvPr>
          <p:cNvGraphicFramePr>
            <a:graphicFrameLocks noGrp="1"/>
          </p:cNvGraphicFramePr>
          <p:nvPr>
            <p:extLst>
              <p:ext uri="{D42A27DB-BD31-4B8C-83A1-F6EECF244321}">
                <p14:modId xmlns:p14="http://schemas.microsoft.com/office/powerpoint/2010/main" val="2243532238"/>
              </p:ext>
            </p:extLst>
          </p:nvPr>
        </p:nvGraphicFramePr>
        <p:xfrm>
          <a:off x="480219" y="3400395"/>
          <a:ext cx="8285356" cy="2108674"/>
        </p:xfrm>
        <a:graphic>
          <a:graphicData uri="http://schemas.openxmlformats.org/drawingml/2006/table">
            <a:tbl>
              <a:tblPr/>
              <a:tblGrid>
                <a:gridCol w="1275834">
                  <a:extLst>
                    <a:ext uri="{9D8B030D-6E8A-4147-A177-3AD203B41FA5}">
                      <a16:colId xmlns:a16="http://schemas.microsoft.com/office/drawing/2014/main" val="3680673035"/>
                    </a:ext>
                  </a:extLst>
                </a:gridCol>
                <a:gridCol w="7009522">
                  <a:extLst>
                    <a:ext uri="{9D8B030D-6E8A-4147-A177-3AD203B41FA5}">
                      <a16:colId xmlns:a16="http://schemas.microsoft.com/office/drawing/2014/main" val="3649123857"/>
                    </a:ext>
                  </a:extLst>
                </a:gridCol>
              </a:tblGrid>
              <a:tr h="184033">
                <a:tc>
                  <a:txBody>
                    <a:bodyPr/>
                    <a:lstStyle/>
                    <a:p>
                      <a:pPr algn="r" fontAlgn="t"/>
                      <a:r>
                        <a:rPr lang="fr-FR" sz="1400" dirty="0">
                          <a:effectLst/>
                          <a:latin typeface="SFMono-Regular"/>
                        </a:rPr>
                        <a:t>22</a:t>
                      </a:r>
                    </a:p>
                  </a:txBody>
                  <a:tcPr marL="42262" marR="42262" marT="20286" marB="20286">
                    <a:lnL>
                      <a:noFill/>
                    </a:lnL>
                    <a:lnR>
                      <a:noFill/>
                    </a:lnR>
                    <a:lnT>
                      <a:noFill/>
                    </a:lnT>
                    <a:lnB>
                      <a:noFill/>
                    </a:lnB>
                    <a:solidFill>
                      <a:srgbClr val="FFFFFF"/>
                    </a:solidFill>
                  </a:tcPr>
                </a:tc>
                <a:tc>
                  <a:txBody>
                    <a:bodyPr/>
                    <a:lstStyle/>
                    <a:p>
                      <a:pPr fontAlgn="t"/>
                      <a:r>
                        <a:rPr lang="fr-FR" sz="1400" dirty="0">
                          <a:solidFill>
                            <a:srgbClr val="D73A49"/>
                          </a:solidFill>
                          <a:effectLst/>
                          <a:latin typeface="SFMono-Regular"/>
                        </a:rPr>
                        <a:t>@Library</a:t>
                      </a:r>
                      <a:r>
                        <a:rPr lang="fr-FR" sz="1400" dirty="0">
                          <a:solidFill>
                            <a:srgbClr val="24292E"/>
                          </a:solidFill>
                          <a:effectLst/>
                          <a:latin typeface="SFMono-Regular"/>
                        </a:rPr>
                        <a:t>([</a:t>
                      </a:r>
                      <a:r>
                        <a:rPr lang="fr-FR" sz="1400" dirty="0">
                          <a:solidFill>
                            <a:srgbClr val="032F62"/>
                          </a:solidFill>
                          <a:effectLst/>
                          <a:latin typeface="SFMono-Regular"/>
                        </a:rPr>
                        <a:t>'</a:t>
                      </a:r>
                      <a:r>
                        <a:rPr lang="fr-FR" sz="1400" dirty="0" err="1">
                          <a:solidFill>
                            <a:srgbClr val="032F62"/>
                          </a:solidFill>
                          <a:effectLst/>
                          <a:latin typeface="SFMono-Regular"/>
                        </a:rPr>
                        <a:t>corydoras</a:t>
                      </a:r>
                      <a:r>
                        <a:rPr lang="fr-FR" sz="1400" dirty="0">
                          <a:solidFill>
                            <a:srgbClr val="032F62"/>
                          </a:solidFill>
                          <a:effectLst/>
                          <a:latin typeface="SFMono-Regular"/>
                        </a:rPr>
                        <a:t>-lib'</a:t>
                      </a:r>
                      <a:r>
                        <a:rPr lang="fr-FR" sz="1400" dirty="0">
                          <a:solidFill>
                            <a:srgbClr val="24292E"/>
                          </a:solidFill>
                          <a:effectLst/>
                          <a:latin typeface="SFMono-Regular"/>
                        </a:rPr>
                        <a:t>]) _</a:t>
                      </a:r>
                    </a:p>
                  </a:txBody>
                  <a:tcPr marL="42262" marR="42262" marT="20286" marB="20286">
                    <a:lnL>
                      <a:noFill/>
                    </a:lnL>
                    <a:lnR>
                      <a:noFill/>
                    </a:lnR>
                    <a:lnT>
                      <a:noFill/>
                    </a:lnT>
                    <a:lnB>
                      <a:noFill/>
                    </a:lnB>
                    <a:solidFill>
                      <a:srgbClr val="FFFFFF"/>
                    </a:solidFill>
                  </a:tcPr>
                </a:tc>
                <a:extLst>
                  <a:ext uri="{0D108BD9-81ED-4DB2-BD59-A6C34878D82A}">
                    <a16:rowId xmlns:a16="http://schemas.microsoft.com/office/drawing/2014/main" val="1438097389"/>
                  </a:ext>
                </a:extLst>
              </a:tr>
              <a:tr h="184033">
                <a:tc>
                  <a:txBody>
                    <a:bodyPr/>
                    <a:lstStyle/>
                    <a:p>
                      <a:pPr algn="r" fontAlgn="t"/>
                      <a:endParaRPr lang="fr-FR" sz="1400" dirty="0">
                        <a:effectLst/>
                        <a:latin typeface="SFMono-Regular"/>
                      </a:endParaRPr>
                    </a:p>
                  </a:txBody>
                  <a:tcPr marL="42262" marR="42262" marT="20286" marB="20286">
                    <a:lnL>
                      <a:noFill/>
                    </a:lnL>
                    <a:lnR>
                      <a:noFill/>
                    </a:lnR>
                    <a:lnT>
                      <a:noFill/>
                    </a:lnT>
                    <a:lnB>
                      <a:noFill/>
                    </a:lnB>
                    <a:solidFill>
                      <a:srgbClr val="FFFFFF"/>
                    </a:solidFill>
                  </a:tcPr>
                </a:tc>
                <a:tc>
                  <a:txBody>
                    <a:bodyPr/>
                    <a:lstStyle/>
                    <a:p>
                      <a:pPr fontAlgn="t"/>
                      <a:endParaRPr lang="fr-FR" sz="1400">
                        <a:solidFill>
                          <a:srgbClr val="24292E"/>
                        </a:solidFill>
                        <a:effectLst/>
                        <a:latin typeface="SFMono-Regular"/>
                      </a:endParaRPr>
                    </a:p>
                  </a:txBody>
                  <a:tcPr marL="42262" marR="42262" marT="20286" marB="20286">
                    <a:lnL>
                      <a:noFill/>
                    </a:lnL>
                    <a:lnR>
                      <a:noFill/>
                    </a:lnR>
                    <a:lnT>
                      <a:noFill/>
                    </a:lnT>
                    <a:lnB>
                      <a:noFill/>
                    </a:lnB>
                    <a:solidFill>
                      <a:srgbClr val="FFFFFF"/>
                    </a:solidFill>
                  </a:tcPr>
                </a:tc>
                <a:extLst>
                  <a:ext uri="{0D108BD9-81ED-4DB2-BD59-A6C34878D82A}">
                    <a16:rowId xmlns:a16="http://schemas.microsoft.com/office/drawing/2014/main" val="4063659230"/>
                  </a:ext>
                </a:extLst>
              </a:tr>
              <a:tr h="184033">
                <a:tc>
                  <a:txBody>
                    <a:bodyPr/>
                    <a:lstStyle/>
                    <a:p>
                      <a:pPr algn="r" fontAlgn="t"/>
                      <a:endParaRPr lang="fr-FR" sz="1400" dirty="0">
                        <a:effectLst/>
                        <a:latin typeface="SFMono-Regular"/>
                      </a:endParaRPr>
                    </a:p>
                  </a:txBody>
                  <a:tcPr marL="42262" marR="42262" marT="20286" marB="20286">
                    <a:lnL>
                      <a:noFill/>
                    </a:lnL>
                    <a:lnR>
                      <a:noFill/>
                    </a:lnR>
                    <a:lnT>
                      <a:noFill/>
                    </a:lnT>
                    <a:lnB>
                      <a:noFill/>
                    </a:lnB>
                    <a:solidFill>
                      <a:srgbClr val="FFFFFF"/>
                    </a:solidFill>
                  </a:tcPr>
                </a:tc>
                <a:tc>
                  <a:txBody>
                    <a:bodyPr/>
                    <a:lstStyle/>
                    <a:p>
                      <a:pPr fontAlgn="t"/>
                      <a:r>
                        <a:rPr lang="fr-FR" sz="1400" dirty="0" err="1">
                          <a:solidFill>
                            <a:srgbClr val="24292E"/>
                          </a:solidFill>
                          <a:effectLst/>
                          <a:latin typeface="SFMono-Regular"/>
                        </a:rPr>
                        <a:t>generateJobs</a:t>
                      </a:r>
                      <a:r>
                        <a:rPr lang="fr-FR" sz="1400" dirty="0">
                          <a:solidFill>
                            <a:srgbClr val="24292E"/>
                          </a:solidFill>
                          <a:effectLst/>
                          <a:latin typeface="SFMono-Regular"/>
                        </a:rPr>
                        <a:t> {</a:t>
                      </a:r>
                    </a:p>
                  </a:txBody>
                  <a:tcPr marL="42262" marR="42262" marT="20286" marB="20286">
                    <a:lnL>
                      <a:noFill/>
                    </a:lnL>
                    <a:lnR>
                      <a:noFill/>
                    </a:lnR>
                    <a:lnT>
                      <a:noFill/>
                    </a:lnT>
                    <a:lnB>
                      <a:noFill/>
                    </a:lnB>
                    <a:solidFill>
                      <a:srgbClr val="FFFFFF"/>
                    </a:solidFill>
                  </a:tcPr>
                </a:tc>
                <a:extLst>
                  <a:ext uri="{0D108BD9-81ED-4DB2-BD59-A6C34878D82A}">
                    <a16:rowId xmlns:a16="http://schemas.microsoft.com/office/drawing/2014/main" val="3823297084"/>
                  </a:ext>
                </a:extLst>
              </a:tr>
              <a:tr h="184033">
                <a:tc>
                  <a:txBody>
                    <a:bodyPr/>
                    <a:lstStyle/>
                    <a:p>
                      <a:pPr algn="r" fontAlgn="t"/>
                      <a:endParaRPr lang="fr-FR" sz="1400" dirty="0">
                        <a:effectLst/>
                        <a:latin typeface="SFMono-Regular"/>
                      </a:endParaRPr>
                    </a:p>
                  </a:txBody>
                  <a:tcPr marL="42262" marR="42262" marT="20286" marB="20286">
                    <a:lnL>
                      <a:noFill/>
                    </a:lnL>
                    <a:lnR>
                      <a:noFill/>
                    </a:lnR>
                    <a:lnT>
                      <a:noFill/>
                    </a:lnT>
                    <a:lnB>
                      <a:noFill/>
                    </a:lnB>
                    <a:solidFill>
                      <a:srgbClr val="FFFFFF"/>
                    </a:solidFill>
                  </a:tcPr>
                </a:tc>
                <a:tc>
                  <a:txBody>
                    <a:bodyPr/>
                    <a:lstStyle/>
                    <a:p>
                      <a:pPr fontAlgn="t"/>
                      <a:r>
                        <a:rPr lang="fr-FR" sz="1400" dirty="0">
                          <a:solidFill>
                            <a:srgbClr val="24292E"/>
                          </a:solidFill>
                          <a:effectLst/>
                          <a:latin typeface="SFMono-Regular"/>
                        </a:rPr>
                        <a:t>    </a:t>
                      </a:r>
                      <a:r>
                        <a:rPr lang="fr-FR" sz="1400" dirty="0" err="1">
                          <a:solidFill>
                            <a:srgbClr val="24292E"/>
                          </a:solidFill>
                          <a:effectLst/>
                          <a:latin typeface="SFMono-Regular"/>
                        </a:rPr>
                        <a:t>path</a:t>
                      </a:r>
                      <a:r>
                        <a:rPr lang="fr-FR" sz="1400" dirty="0">
                          <a:solidFill>
                            <a:srgbClr val="24292E"/>
                          </a:solidFill>
                          <a:effectLst/>
                          <a:latin typeface="SFMono-Regular"/>
                        </a:rPr>
                        <a:t> </a:t>
                      </a:r>
                      <a:r>
                        <a:rPr lang="fr-FR" sz="1400" dirty="0">
                          <a:solidFill>
                            <a:srgbClr val="D73A49"/>
                          </a:solidFill>
                          <a:effectLst/>
                          <a:latin typeface="SFMono-Regular"/>
                        </a:rPr>
                        <a:t>=</a:t>
                      </a:r>
                      <a:r>
                        <a:rPr lang="fr-FR" sz="1400" dirty="0">
                          <a:solidFill>
                            <a:srgbClr val="24292E"/>
                          </a:solidFill>
                          <a:effectLst/>
                          <a:latin typeface="SFMono-Regular"/>
                        </a:rPr>
                        <a:t> </a:t>
                      </a:r>
                      <a:r>
                        <a:rPr lang="fr-FR" sz="1400" dirty="0">
                          <a:solidFill>
                            <a:srgbClr val="032F62"/>
                          </a:solidFill>
                          <a:effectLst/>
                          <a:latin typeface="SFMono-Regular"/>
                        </a:rPr>
                        <a:t>'.pipeline/*'</a:t>
                      </a:r>
                      <a:endParaRPr lang="fr-FR" sz="1400" dirty="0">
                        <a:solidFill>
                          <a:srgbClr val="24292E"/>
                        </a:solidFill>
                        <a:effectLst/>
                        <a:latin typeface="SFMono-Regular"/>
                      </a:endParaRPr>
                    </a:p>
                  </a:txBody>
                  <a:tcPr marL="42262" marR="42262" marT="20286" marB="20286">
                    <a:lnL>
                      <a:noFill/>
                    </a:lnL>
                    <a:lnR>
                      <a:noFill/>
                    </a:lnR>
                    <a:lnT>
                      <a:noFill/>
                    </a:lnT>
                    <a:lnB>
                      <a:noFill/>
                    </a:lnB>
                    <a:solidFill>
                      <a:srgbClr val="FFFFFF"/>
                    </a:solidFill>
                  </a:tcPr>
                </a:tc>
                <a:extLst>
                  <a:ext uri="{0D108BD9-81ED-4DB2-BD59-A6C34878D82A}">
                    <a16:rowId xmlns:a16="http://schemas.microsoft.com/office/drawing/2014/main" val="9879088"/>
                  </a:ext>
                </a:extLst>
              </a:tr>
              <a:tr h="278540">
                <a:tc>
                  <a:txBody>
                    <a:bodyPr/>
                    <a:lstStyle/>
                    <a:p>
                      <a:pPr algn="r" fontAlgn="t"/>
                      <a:endParaRPr lang="fr-FR" sz="1400" dirty="0">
                        <a:effectLst/>
                        <a:latin typeface="SFMono-Regular"/>
                      </a:endParaRPr>
                    </a:p>
                  </a:txBody>
                  <a:tcPr marL="42262" marR="42262" marT="20286" marB="20286">
                    <a:lnL>
                      <a:noFill/>
                    </a:lnL>
                    <a:lnR>
                      <a:noFill/>
                    </a:lnR>
                    <a:lnT>
                      <a:noFill/>
                    </a:lnT>
                    <a:lnB>
                      <a:noFill/>
                    </a:lnB>
                    <a:solidFill>
                      <a:srgbClr val="FFFFFF"/>
                    </a:solidFill>
                  </a:tcPr>
                </a:tc>
                <a:tc>
                  <a:txBody>
                    <a:bodyPr/>
                    <a:lstStyle/>
                    <a:p>
                      <a:pPr fontAlgn="t"/>
                      <a:r>
                        <a:rPr lang="fr-FR" sz="1400" dirty="0">
                          <a:solidFill>
                            <a:srgbClr val="24292E"/>
                          </a:solidFill>
                          <a:effectLst/>
                          <a:latin typeface="SFMono-Regular"/>
                        </a:rPr>
                        <a:t>    </a:t>
                      </a:r>
                      <a:r>
                        <a:rPr lang="fr-FR" sz="1400" dirty="0" err="1">
                          <a:solidFill>
                            <a:srgbClr val="24292E"/>
                          </a:solidFill>
                          <a:effectLst/>
                          <a:latin typeface="SFMono-Regular"/>
                        </a:rPr>
                        <a:t>gitRemoteUrl</a:t>
                      </a:r>
                      <a:r>
                        <a:rPr lang="fr-FR" sz="1400" dirty="0">
                          <a:solidFill>
                            <a:srgbClr val="24292E"/>
                          </a:solidFill>
                          <a:effectLst/>
                          <a:latin typeface="SFMono-Regular"/>
                        </a:rPr>
                        <a:t> </a:t>
                      </a:r>
                      <a:r>
                        <a:rPr lang="fr-FR" sz="1400" dirty="0">
                          <a:solidFill>
                            <a:srgbClr val="D73A49"/>
                          </a:solidFill>
                          <a:effectLst/>
                          <a:latin typeface="SFMono-Regular"/>
                        </a:rPr>
                        <a:t>=</a:t>
                      </a:r>
                      <a:r>
                        <a:rPr lang="fr-FR" sz="1400" dirty="0">
                          <a:solidFill>
                            <a:srgbClr val="24292E"/>
                          </a:solidFill>
                          <a:effectLst/>
                          <a:latin typeface="SFMono-Regular"/>
                        </a:rPr>
                        <a:t> </a:t>
                      </a:r>
                      <a:r>
                        <a:rPr lang="fr-FR" sz="1400" dirty="0">
                          <a:solidFill>
                            <a:srgbClr val="032F62"/>
                          </a:solidFill>
                          <a:effectLst/>
                          <a:latin typeface="SFMono-Regular"/>
                        </a:rPr>
                        <a:t>'https://</a:t>
                      </a:r>
                      <a:r>
                        <a:rPr lang="fr-FR" sz="1400" dirty="0" err="1">
                          <a:solidFill>
                            <a:srgbClr val="032F62"/>
                          </a:solidFill>
                          <a:effectLst/>
                          <a:latin typeface="SFMono-Regular"/>
                        </a:rPr>
                        <a:t>github.wdf.sap.corp</a:t>
                      </a:r>
                      <a:r>
                        <a:rPr lang="fr-FR" sz="1400" dirty="0">
                          <a:solidFill>
                            <a:srgbClr val="032F62"/>
                          </a:solidFill>
                          <a:effectLst/>
                          <a:latin typeface="SFMono-Regular"/>
                        </a:rPr>
                        <a:t>/ML-Leonardo/</a:t>
                      </a:r>
                      <a:r>
                        <a:rPr lang="fr-FR" sz="1400" dirty="0" err="1">
                          <a:solidFill>
                            <a:srgbClr val="032F62"/>
                          </a:solidFill>
                          <a:effectLst/>
                          <a:latin typeface="SFMono-Regular"/>
                        </a:rPr>
                        <a:t>ML-IPA.git</a:t>
                      </a:r>
                      <a:r>
                        <a:rPr lang="fr-FR" sz="1400" dirty="0">
                          <a:solidFill>
                            <a:srgbClr val="032F62"/>
                          </a:solidFill>
                          <a:effectLst/>
                          <a:latin typeface="SFMono-Regular"/>
                        </a:rPr>
                        <a:t>'</a:t>
                      </a:r>
                      <a:endParaRPr lang="fr-FR" sz="1400" dirty="0">
                        <a:solidFill>
                          <a:srgbClr val="24292E"/>
                        </a:solidFill>
                        <a:effectLst/>
                        <a:latin typeface="SFMono-Regular"/>
                      </a:endParaRPr>
                    </a:p>
                  </a:txBody>
                  <a:tcPr marL="42262" marR="42262" marT="20286" marB="20286">
                    <a:lnL>
                      <a:noFill/>
                    </a:lnL>
                    <a:lnR>
                      <a:noFill/>
                    </a:lnR>
                    <a:lnT>
                      <a:noFill/>
                    </a:lnT>
                    <a:lnB>
                      <a:noFill/>
                    </a:lnB>
                    <a:solidFill>
                      <a:srgbClr val="FFFFFF"/>
                    </a:solidFill>
                  </a:tcPr>
                </a:tc>
                <a:extLst>
                  <a:ext uri="{0D108BD9-81ED-4DB2-BD59-A6C34878D82A}">
                    <a16:rowId xmlns:a16="http://schemas.microsoft.com/office/drawing/2014/main" val="314466664"/>
                  </a:ext>
                </a:extLst>
              </a:tr>
              <a:tr h="306542">
                <a:tc>
                  <a:txBody>
                    <a:bodyPr/>
                    <a:lstStyle/>
                    <a:p>
                      <a:pPr algn="r" fontAlgn="t"/>
                      <a:endParaRPr lang="fr-FR" sz="1400" dirty="0">
                        <a:effectLst/>
                        <a:latin typeface="SFMono-Regular"/>
                      </a:endParaRPr>
                    </a:p>
                  </a:txBody>
                  <a:tcPr marL="42262" marR="42262" marT="20286" marB="20286">
                    <a:lnL>
                      <a:noFill/>
                    </a:lnL>
                    <a:lnR>
                      <a:noFill/>
                    </a:lnR>
                    <a:lnT>
                      <a:noFill/>
                    </a:lnT>
                    <a:lnB>
                      <a:noFill/>
                    </a:lnB>
                    <a:solidFill>
                      <a:srgbClr val="FFFFFF"/>
                    </a:solidFill>
                  </a:tcPr>
                </a:tc>
                <a:tc>
                  <a:txBody>
                    <a:bodyPr/>
                    <a:lstStyle/>
                    <a:p>
                      <a:pPr fontAlgn="t"/>
                      <a:r>
                        <a:rPr lang="fr-FR" sz="1400" dirty="0">
                          <a:solidFill>
                            <a:srgbClr val="24292E"/>
                          </a:solidFill>
                          <a:effectLst/>
                          <a:latin typeface="SFMono-Regular"/>
                        </a:rPr>
                        <a:t>    </a:t>
                      </a:r>
                      <a:r>
                        <a:rPr lang="fr-FR" sz="1400" dirty="0" err="1">
                          <a:solidFill>
                            <a:srgbClr val="24292E"/>
                          </a:solidFill>
                          <a:effectLst/>
                          <a:latin typeface="SFMono-Regular"/>
                        </a:rPr>
                        <a:t>gitConfigJenkinsBranch</a:t>
                      </a:r>
                      <a:r>
                        <a:rPr lang="fr-FR" sz="1400" dirty="0">
                          <a:solidFill>
                            <a:srgbClr val="24292E"/>
                          </a:solidFill>
                          <a:effectLst/>
                          <a:latin typeface="SFMono-Regular"/>
                        </a:rPr>
                        <a:t> </a:t>
                      </a:r>
                      <a:r>
                        <a:rPr lang="fr-FR" sz="1400" dirty="0">
                          <a:solidFill>
                            <a:srgbClr val="D73A49"/>
                          </a:solidFill>
                          <a:effectLst/>
                          <a:latin typeface="SFMono-Regular"/>
                        </a:rPr>
                        <a:t>=</a:t>
                      </a:r>
                      <a:r>
                        <a:rPr lang="fr-FR" sz="1400" dirty="0">
                          <a:solidFill>
                            <a:srgbClr val="24292E"/>
                          </a:solidFill>
                          <a:effectLst/>
                          <a:latin typeface="SFMono-Regular"/>
                        </a:rPr>
                        <a:t> </a:t>
                      </a:r>
                      <a:r>
                        <a:rPr lang="fr-FR" sz="1400" dirty="0">
                          <a:solidFill>
                            <a:srgbClr val="032F62"/>
                          </a:solidFill>
                          <a:effectLst/>
                          <a:latin typeface="SFMono-Regular"/>
                        </a:rPr>
                        <a:t>'master'</a:t>
                      </a:r>
                      <a:endParaRPr lang="fr-FR" sz="1400" dirty="0">
                        <a:solidFill>
                          <a:srgbClr val="24292E"/>
                        </a:solidFill>
                        <a:effectLst/>
                        <a:latin typeface="SFMono-Regular"/>
                      </a:endParaRPr>
                    </a:p>
                  </a:txBody>
                  <a:tcPr marL="42262" marR="42262" marT="20286" marB="20286">
                    <a:lnL>
                      <a:noFill/>
                    </a:lnL>
                    <a:lnR>
                      <a:noFill/>
                    </a:lnR>
                    <a:lnT>
                      <a:noFill/>
                    </a:lnT>
                    <a:lnB>
                      <a:noFill/>
                    </a:lnB>
                    <a:solidFill>
                      <a:srgbClr val="FFFFFF"/>
                    </a:solidFill>
                  </a:tcPr>
                </a:tc>
                <a:extLst>
                  <a:ext uri="{0D108BD9-81ED-4DB2-BD59-A6C34878D82A}">
                    <a16:rowId xmlns:a16="http://schemas.microsoft.com/office/drawing/2014/main" val="2886643760"/>
                  </a:ext>
                </a:extLst>
              </a:tr>
              <a:tr h="184033">
                <a:tc>
                  <a:txBody>
                    <a:bodyPr/>
                    <a:lstStyle/>
                    <a:p>
                      <a:pPr algn="r" fontAlgn="t"/>
                      <a:endParaRPr lang="fr-FR" sz="1400" dirty="0">
                        <a:effectLst/>
                        <a:latin typeface="SFMono-Regular"/>
                      </a:endParaRPr>
                    </a:p>
                  </a:txBody>
                  <a:tcPr marL="42262" marR="42262" marT="20286" marB="20286">
                    <a:lnL>
                      <a:noFill/>
                    </a:lnL>
                    <a:lnR>
                      <a:noFill/>
                    </a:lnR>
                    <a:lnT>
                      <a:noFill/>
                    </a:lnT>
                    <a:lnB>
                      <a:noFill/>
                    </a:lnB>
                    <a:solidFill>
                      <a:srgbClr val="FFFFFF"/>
                    </a:solidFill>
                  </a:tcPr>
                </a:tc>
                <a:tc>
                  <a:txBody>
                    <a:bodyPr/>
                    <a:lstStyle/>
                    <a:p>
                      <a:pPr fontAlgn="t"/>
                      <a:r>
                        <a:rPr lang="fr-FR" sz="1400" dirty="0">
                          <a:solidFill>
                            <a:srgbClr val="24292E"/>
                          </a:solidFill>
                          <a:effectLst/>
                          <a:latin typeface="SFMono-Regular"/>
                        </a:rPr>
                        <a:t>    </a:t>
                      </a:r>
                      <a:r>
                        <a:rPr lang="fr-FR" sz="1400" dirty="0" err="1">
                          <a:solidFill>
                            <a:srgbClr val="24292E"/>
                          </a:solidFill>
                          <a:effectLst/>
                          <a:latin typeface="SFMono-Regular"/>
                        </a:rPr>
                        <a:t>useTemplate</a:t>
                      </a:r>
                      <a:r>
                        <a:rPr lang="fr-FR" sz="1400" dirty="0">
                          <a:solidFill>
                            <a:srgbClr val="24292E"/>
                          </a:solidFill>
                          <a:effectLst/>
                          <a:latin typeface="SFMono-Regular"/>
                        </a:rPr>
                        <a:t> </a:t>
                      </a:r>
                      <a:r>
                        <a:rPr lang="fr-FR" sz="1400" dirty="0">
                          <a:solidFill>
                            <a:srgbClr val="D73A49"/>
                          </a:solidFill>
                          <a:effectLst/>
                          <a:latin typeface="SFMono-Regular"/>
                        </a:rPr>
                        <a:t>=</a:t>
                      </a:r>
                      <a:r>
                        <a:rPr lang="fr-FR" sz="1400" dirty="0">
                          <a:solidFill>
                            <a:srgbClr val="24292E"/>
                          </a:solidFill>
                          <a:effectLst/>
                          <a:latin typeface="SFMono-Regular"/>
                        </a:rPr>
                        <a:t> </a:t>
                      </a:r>
                      <a:r>
                        <a:rPr lang="fr-FR" sz="1400" dirty="0" err="1">
                          <a:solidFill>
                            <a:srgbClr val="005CC5"/>
                          </a:solidFill>
                          <a:effectLst/>
                          <a:latin typeface="SFMono-Regular"/>
                        </a:rPr>
                        <a:t>true</a:t>
                      </a:r>
                      <a:endParaRPr lang="fr-FR" sz="1400" dirty="0">
                        <a:solidFill>
                          <a:srgbClr val="24292E"/>
                        </a:solidFill>
                        <a:effectLst/>
                        <a:latin typeface="SFMono-Regular"/>
                      </a:endParaRPr>
                    </a:p>
                  </a:txBody>
                  <a:tcPr marL="42262" marR="42262" marT="20286" marB="20286">
                    <a:lnL>
                      <a:noFill/>
                    </a:lnL>
                    <a:lnR>
                      <a:noFill/>
                    </a:lnR>
                    <a:lnT>
                      <a:noFill/>
                    </a:lnT>
                    <a:lnB>
                      <a:noFill/>
                    </a:lnB>
                    <a:solidFill>
                      <a:srgbClr val="FFFFFF"/>
                    </a:solidFill>
                  </a:tcPr>
                </a:tc>
                <a:extLst>
                  <a:ext uri="{0D108BD9-81ED-4DB2-BD59-A6C34878D82A}">
                    <a16:rowId xmlns:a16="http://schemas.microsoft.com/office/drawing/2014/main" val="2759504584"/>
                  </a:ext>
                </a:extLst>
              </a:tr>
              <a:tr h="184033">
                <a:tc>
                  <a:txBody>
                    <a:bodyPr/>
                    <a:lstStyle/>
                    <a:p>
                      <a:pPr algn="r" fontAlgn="t"/>
                      <a:endParaRPr lang="fr-FR" sz="1400" dirty="0">
                        <a:effectLst/>
                        <a:latin typeface="SFMono-Regular"/>
                      </a:endParaRPr>
                    </a:p>
                  </a:txBody>
                  <a:tcPr marL="42262" marR="42262" marT="20286" marB="20286">
                    <a:lnL>
                      <a:noFill/>
                    </a:lnL>
                    <a:lnR>
                      <a:noFill/>
                    </a:lnR>
                    <a:lnT>
                      <a:noFill/>
                    </a:lnT>
                    <a:lnB>
                      <a:noFill/>
                    </a:lnB>
                    <a:solidFill>
                      <a:srgbClr val="FFFFFF"/>
                    </a:solidFill>
                  </a:tcPr>
                </a:tc>
                <a:tc>
                  <a:txBody>
                    <a:bodyPr/>
                    <a:lstStyle/>
                    <a:p>
                      <a:pPr fontAlgn="t"/>
                      <a:r>
                        <a:rPr lang="fr-FR" sz="1400" dirty="0">
                          <a:solidFill>
                            <a:srgbClr val="24292E"/>
                          </a:solidFill>
                          <a:effectLst/>
                          <a:latin typeface="SFMono-Regular"/>
                        </a:rPr>
                        <a:t>}</a:t>
                      </a:r>
                    </a:p>
                  </a:txBody>
                  <a:tcPr marL="42262" marR="42262" marT="20286" marB="20286">
                    <a:lnL>
                      <a:noFill/>
                    </a:lnL>
                    <a:lnR>
                      <a:noFill/>
                    </a:lnR>
                    <a:lnT>
                      <a:noFill/>
                    </a:lnT>
                    <a:lnB>
                      <a:noFill/>
                    </a:lnB>
                    <a:solidFill>
                      <a:srgbClr val="FFFFFF"/>
                    </a:solidFill>
                  </a:tcPr>
                </a:tc>
                <a:extLst>
                  <a:ext uri="{0D108BD9-81ED-4DB2-BD59-A6C34878D82A}">
                    <a16:rowId xmlns:a16="http://schemas.microsoft.com/office/drawing/2014/main" val="1247337376"/>
                  </a:ext>
                </a:extLst>
              </a:tr>
            </a:tbl>
          </a:graphicData>
        </a:graphic>
      </p:graphicFrame>
      <p:sp>
        <p:nvSpPr>
          <p:cNvPr id="23" name="Rectangle 22">
            <a:extLst>
              <a:ext uri="{FF2B5EF4-FFF2-40B4-BE49-F238E27FC236}">
                <a16:creationId xmlns:a16="http://schemas.microsoft.com/office/drawing/2014/main" id="{A56302EE-49ED-A340-932C-1AE62892ECAB}"/>
              </a:ext>
            </a:extLst>
          </p:cNvPr>
          <p:cNvSpPr/>
          <p:nvPr/>
        </p:nvSpPr>
        <p:spPr>
          <a:xfrm>
            <a:off x="488698" y="5630147"/>
            <a:ext cx="8276877" cy="307777"/>
          </a:xfrm>
          <a:prstGeom prst="rect">
            <a:avLst/>
          </a:prstGeom>
        </p:spPr>
        <p:txBody>
          <a:bodyPr wrap="square">
            <a:spAutoFit/>
          </a:bodyPr>
          <a:lstStyle/>
          <a:p>
            <a:r>
              <a:rPr lang="fr-FR" sz="1400" dirty="0">
                <a:hlinkClick r:id="rId2"/>
              </a:rPr>
              <a:t>https://github.wdf.sap.corp/ML-Leonardo/ML-IPA/blob/config/jenkins/jobs/generateJenkinsfile.groovy</a:t>
            </a:r>
            <a:r>
              <a:rPr lang="fr-FR" sz="1400" dirty="0"/>
              <a:t> </a:t>
            </a:r>
          </a:p>
        </p:txBody>
      </p:sp>
    </p:spTree>
    <p:extLst>
      <p:ext uri="{BB962C8B-B14F-4D97-AF65-F5344CB8AC3E}">
        <p14:creationId xmlns:p14="http://schemas.microsoft.com/office/powerpoint/2010/main" val="149892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p:txBody>
          <a:bodyPr/>
          <a:lstStyle/>
          <a:p>
            <a:r>
              <a:rPr lang="en-US" dirty="0"/>
              <a:t>What remains to be improved</a:t>
            </a:r>
          </a:p>
        </p:txBody>
      </p:sp>
      <p:sp>
        <p:nvSpPr>
          <p:cNvPr id="3" name="Text Placeholder column 1">
            <a:extLst>
              <a:ext uri="{FF2B5EF4-FFF2-40B4-BE49-F238E27FC236}">
                <a16:creationId xmlns:a16="http://schemas.microsoft.com/office/drawing/2014/main" id="{17838B53-91C0-5146-B90F-17D8A2D5A3A6}"/>
              </a:ext>
            </a:extLst>
          </p:cNvPr>
          <p:cNvSpPr txBox="1">
            <a:spLocks/>
          </p:cNvSpPr>
          <p:nvPr/>
        </p:nvSpPr>
        <p:spPr>
          <a:xfrm>
            <a:off x="377901" y="1620000"/>
            <a:ext cx="8387674" cy="4716000"/>
          </a:xfrm>
          <a:prstGeom prst="rect">
            <a:avLst/>
          </a:prstGeom>
          <a:noFill/>
          <a:ln>
            <a:noFill/>
          </a:ln>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scripts needs to be approved at this time from </a:t>
            </a:r>
            <a:r>
              <a:rPr lang="en-US" dirty="0">
                <a:solidFill>
                  <a:schemeClr val="accent1"/>
                </a:solidFill>
              </a:rPr>
              <a:t>/</a:t>
            </a:r>
            <a:r>
              <a:rPr lang="en-US" dirty="0" err="1">
                <a:solidFill>
                  <a:schemeClr val="accent1"/>
                </a:solidFill>
              </a:rPr>
              <a:t>scriptApproval</a:t>
            </a:r>
            <a:r>
              <a:rPr lang="en-US" dirty="0">
                <a:solidFill>
                  <a:schemeClr val="accent1"/>
                </a:solidFill>
              </a:rPr>
              <a:t> </a:t>
            </a:r>
            <a:r>
              <a:rPr lang="en-US" dirty="0"/>
              <a:t>page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Parser is almost 100% complete, almost</a:t>
            </a:r>
          </a:p>
          <a:p>
            <a:pPr lvl="2"/>
            <a:r>
              <a:rPr lang="en-US" dirty="0"/>
              <a:t> No support of groovy variables in environments declaration</a:t>
            </a:r>
          </a:p>
          <a:p>
            <a:pPr lvl="2"/>
            <a:r>
              <a:rPr lang="en-US" dirty="0"/>
              <a:t> Triggers </a:t>
            </a:r>
            <a:r>
              <a:rPr lang="en-US" dirty="0" err="1"/>
              <a:t>pollSCM</a:t>
            </a:r>
            <a:r>
              <a:rPr lang="en-US" dirty="0"/>
              <a:t> is replaced as </a:t>
            </a:r>
            <a:r>
              <a:rPr lang="en-US" dirty="0" err="1"/>
              <a:t>scm</a:t>
            </a:r>
            <a:endParaRPr lang="en-US" dirty="0"/>
          </a:p>
          <a:p>
            <a:pPr lvl="2"/>
            <a:r>
              <a:rPr lang="en-US" dirty="0"/>
              <a:t> Trigger upstream must be formatted as described in the documentation. </a:t>
            </a:r>
            <a:r>
              <a:rPr lang="en-US" dirty="0">
                <a:solidFill>
                  <a:schemeClr val="accent1"/>
                </a:solidFill>
              </a:rPr>
              <a:t>threshold: </a:t>
            </a:r>
            <a:r>
              <a:rPr lang="en-US" dirty="0" err="1">
                <a:solidFill>
                  <a:schemeClr val="accent1"/>
                </a:solidFill>
              </a:rPr>
              <a:t>hudson.model.Result.SUCCESS</a:t>
            </a:r>
            <a:r>
              <a:rPr lang="en-US" dirty="0"/>
              <a:t> is supported but syntax threshold: </a:t>
            </a:r>
            <a:r>
              <a:rPr lang="en-US" dirty="0">
                <a:solidFill>
                  <a:schemeClr val="accent1"/>
                </a:solidFill>
              </a:rPr>
              <a:t>SUCCESS</a:t>
            </a:r>
            <a:r>
              <a:rPr lang="en-US" dirty="0"/>
              <a:t> is not</a:t>
            </a:r>
          </a:p>
        </p:txBody>
      </p:sp>
      <p:pic>
        <p:nvPicPr>
          <p:cNvPr id="4" name="Picture 3">
            <a:extLst>
              <a:ext uri="{FF2B5EF4-FFF2-40B4-BE49-F238E27FC236}">
                <a16:creationId xmlns:a16="http://schemas.microsoft.com/office/drawing/2014/main" id="{1D05A52F-5708-A147-9545-EFE023429302}"/>
              </a:ext>
            </a:extLst>
          </p:cNvPr>
          <p:cNvPicPr>
            <a:picLocks noChangeAspect="1"/>
          </p:cNvPicPr>
          <p:nvPr/>
        </p:nvPicPr>
        <p:blipFill>
          <a:blip r:embed="rId2"/>
          <a:stretch>
            <a:fillRect/>
          </a:stretch>
        </p:blipFill>
        <p:spPr>
          <a:xfrm>
            <a:off x="705130" y="2333548"/>
            <a:ext cx="7733216" cy="1085560"/>
          </a:xfrm>
          <a:prstGeom prst="rect">
            <a:avLst/>
          </a:prstGeom>
        </p:spPr>
      </p:pic>
    </p:spTree>
    <p:extLst>
      <p:ext uri="{BB962C8B-B14F-4D97-AF65-F5344CB8AC3E}">
        <p14:creationId xmlns:p14="http://schemas.microsoft.com/office/powerpoint/2010/main" val="22256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p:txBody>
          <a:bodyPr/>
          <a:lstStyle/>
          <a:p>
            <a:r>
              <a:rPr lang="en-US" dirty="0"/>
              <a:t>Sustainability</a:t>
            </a:r>
          </a:p>
        </p:txBody>
      </p:sp>
      <p:sp>
        <p:nvSpPr>
          <p:cNvPr id="3" name="Text Placeholder column 1">
            <a:extLst>
              <a:ext uri="{FF2B5EF4-FFF2-40B4-BE49-F238E27FC236}">
                <a16:creationId xmlns:a16="http://schemas.microsoft.com/office/drawing/2014/main" id="{17838B53-91C0-5146-B90F-17D8A2D5A3A6}"/>
              </a:ext>
            </a:extLst>
          </p:cNvPr>
          <p:cNvSpPr txBox="1">
            <a:spLocks/>
          </p:cNvSpPr>
          <p:nvPr/>
        </p:nvSpPr>
        <p:spPr>
          <a:xfrm>
            <a:off x="377901" y="1620000"/>
            <a:ext cx="8387674" cy="4716000"/>
          </a:xfrm>
          <a:prstGeom prst="rect">
            <a:avLst/>
          </a:prstGeom>
          <a:noFill/>
          <a:ln>
            <a:noFill/>
          </a:ln>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Quality</a:t>
            </a:r>
          </a:p>
          <a:p>
            <a:pPr lvl="2"/>
            <a:r>
              <a:rPr lang="en-US" dirty="0"/>
              <a:t> Unit tested with Spock</a:t>
            </a:r>
          </a:p>
          <a:p>
            <a:pPr lvl="2"/>
            <a:r>
              <a:rPr lang="en-US" dirty="0"/>
              <a:t> </a:t>
            </a:r>
            <a:r>
              <a:rPr lang="en-US" dirty="0" err="1"/>
              <a:t>Linted</a:t>
            </a:r>
            <a:r>
              <a:rPr lang="en-US" dirty="0"/>
              <a:t> with </a:t>
            </a:r>
            <a:r>
              <a:rPr lang="en-US" dirty="0" err="1"/>
              <a:t>Codenarc</a:t>
            </a:r>
            <a:endParaRPr lang="en-US" dirty="0"/>
          </a:p>
          <a:p>
            <a:pPr lvl="1"/>
            <a:r>
              <a:rPr lang="en-US" dirty="0"/>
              <a:t>Support</a:t>
            </a:r>
          </a:p>
          <a:p>
            <a:pPr lvl="2"/>
            <a:r>
              <a:rPr lang="en-US" dirty="0"/>
              <a:t> </a:t>
            </a:r>
            <a:r>
              <a:rPr lang="en-US" dirty="0" err="1"/>
              <a:t>JobDSL</a:t>
            </a:r>
            <a:r>
              <a:rPr lang="en-US" dirty="0"/>
              <a:t> warns when a method will be deprecated several </a:t>
            </a:r>
            <a:r>
              <a:rPr lang="en-US" dirty="0" err="1"/>
              <a:t>jenkins</a:t>
            </a:r>
            <a:r>
              <a:rPr lang="en-US" dirty="0"/>
              <a:t> version before the method is really deprecated</a:t>
            </a:r>
          </a:p>
          <a:p>
            <a:pPr lvl="2"/>
            <a:r>
              <a:rPr lang="en-US" dirty="0"/>
              <a:t> Runs on ML-IPA, Jenkins version </a:t>
            </a:r>
            <a:r>
              <a:rPr lang="fr-FR" dirty="0"/>
              <a:t>2.107 </a:t>
            </a:r>
            <a:r>
              <a:rPr lang="fr-FR" dirty="0" err="1"/>
              <a:t>with</a:t>
            </a:r>
            <a:r>
              <a:rPr lang="fr-FR" dirty="0"/>
              <a:t> </a:t>
            </a:r>
            <a:r>
              <a:rPr lang="fr-FR" dirty="0" err="1"/>
              <a:t>JobDSL</a:t>
            </a:r>
            <a:r>
              <a:rPr lang="fr-FR" dirty="0"/>
              <a:t> 1.70</a:t>
            </a:r>
            <a:endParaRPr lang="en-US" dirty="0"/>
          </a:p>
          <a:p>
            <a:pPr lvl="1"/>
            <a:r>
              <a:rPr lang="en-US" dirty="0"/>
              <a:t>Looking for a community</a:t>
            </a:r>
          </a:p>
        </p:txBody>
      </p:sp>
    </p:spTree>
    <p:extLst>
      <p:ext uri="{BB962C8B-B14F-4D97-AF65-F5344CB8AC3E}">
        <p14:creationId xmlns:p14="http://schemas.microsoft.com/office/powerpoint/2010/main" val="183436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lstStyle/>
          <a:p>
            <a:r>
              <a:rPr lang="en-US" dirty="0"/>
              <a:t>Experience on Jenkins Pipelines</a:t>
            </a:r>
          </a:p>
          <a:p>
            <a:pPr lvl="1"/>
            <a:endParaRPr lang="en-US" dirty="0"/>
          </a:p>
          <a:p>
            <a:r>
              <a:rPr lang="en-US" dirty="0" err="1"/>
              <a:t>Corydoras</a:t>
            </a:r>
            <a:r>
              <a:rPr lang="en-US" dirty="0"/>
              <a:t> Template engine</a:t>
            </a:r>
          </a:p>
          <a:p>
            <a:endParaRPr lang="en-US" dirty="0"/>
          </a:p>
          <a:p>
            <a:r>
              <a:rPr lang="en-US" dirty="0" err="1"/>
              <a:t>Differenciation</a:t>
            </a:r>
            <a:endParaRPr lang="en-US" dirty="0"/>
          </a:p>
          <a:p>
            <a:pPr marL="0" lvl="1" indent="0">
              <a:buNone/>
            </a:pPr>
            <a:endParaRPr lang="en-US" dirty="0"/>
          </a:p>
          <a:p>
            <a:pPr lvl="1"/>
            <a:endParaRPr lang="en-US" dirty="0"/>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a:xfrm>
            <a:off x="377901" y="2905487"/>
            <a:ext cx="4194099" cy="2501010"/>
          </a:xfrm>
        </p:spPr>
        <p:txBody>
          <a:bodyPr/>
          <a:lstStyle/>
          <a:p>
            <a:r>
              <a:rPr lang="en-US" dirty="0"/>
              <a:t>Contact information:</a:t>
            </a:r>
          </a:p>
          <a:p>
            <a:pPr lvl="1"/>
            <a:r>
              <a:rPr lang="en-US" b="1" dirty="0"/>
              <a:t>Frederic Rousseau</a:t>
            </a:r>
          </a:p>
          <a:p>
            <a:pPr lvl="1"/>
            <a:r>
              <a:rPr lang="en-US" dirty="0"/>
              <a:t>Developer</a:t>
            </a:r>
          </a:p>
          <a:p>
            <a:pPr lvl="1"/>
            <a:r>
              <a:rPr lang="en-US" dirty="0"/>
              <a:t>SAP France</a:t>
            </a:r>
          </a:p>
          <a:p>
            <a:pPr lvl="1"/>
            <a:r>
              <a:rPr lang="en-US" dirty="0"/>
              <a:t>frederic.rousseau@sap.com</a:t>
            </a:r>
          </a:p>
          <a:p>
            <a:pPr lvl="1"/>
            <a:endParaRPr lang="en-US" dirty="0"/>
          </a:p>
        </p:txBody>
      </p:sp>
      <p:sp>
        <p:nvSpPr>
          <p:cNvPr id="2" name="Thank you"/>
          <p:cNvSpPr>
            <a:spLocks noGrp="1"/>
          </p:cNvSpPr>
          <p:nvPr>
            <p:ph type="ctrTitle"/>
          </p:nvPr>
        </p:nvSpPr>
        <p:spPr/>
        <p:txBody>
          <a:bodyPr/>
          <a:lstStyle/>
          <a:p>
            <a:r>
              <a:rPr lang="en-US" dirty="0"/>
              <a:t>Thank you.</a:t>
            </a:r>
          </a:p>
        </p:txBody>
      </p:sp>
      <p:sp>
        <p:nvSpPr>
          <p:cNvPr id="5" name="Rectangle 4">
            <a:extLst>
              <a:ext uri="{FF2B5EF4-FFF2-40B4-BE49-F238E27FC236}">
                <a16:creationId xmlns:a16="http://schemas.microsoft.com/office/drawing/2014/main" id="{F9DF3786-D9E6-7241-A05E-103D5E553874}"/>
              </a:ext>
            </a:extLst>
          </p:cNvPr>
          <p:cNvSpPr/>
          <p:nvPr/>
        </p:nvSpPr>
        <p:spPr>
          <a:xfrm>
            <a:off x="1260088" y="5183195"/>
            <a:ext cx="7225990" cy="738664"/>
          </a:xfrm>
          <a:prstGeom prst="rect">
            <a:avLst/>
          </a:prstGeom>
        </p:spPr>
        <p:txBody>
          <a:bodyPr wrap="square">
            <a:spAutoFit/>
          </a:bodyPr>
          <a:lstStyle/>
          <a:p>
            <a:r>
              <a:rPr lang="fr-FR" dirty="0">
                <a:hlinkClick r:id="rId2"/>
              </a:rPr>
              <a:t>https://github.wdf.sap.corp/devops-ci/corydoras/</a:t>
            </a:r>
            <a:endParaRPr lang="fr-FR" dirty="0"/>
          </a:p>
          <a:p>
            <a:endParaRPr lang="fr-FR" dirty="0"/>
          </a:p>
        </p:txBody>
      </p:sp>
      <p:pic>
        <p:nvPicPr>
          <p:cNvPr id="7" name="Picture 6">
            <a:extLst>
              <a:ext uri="{FF2B5EF4-FFF2-40B4-BE49-F238E27FC236}">
                <a16:creationId xmlns:a16="http://schemas.microsoft.com/office/drawing/2014/main" id="{05D8FFE3-BFE5-1646-9289-F1594B6060F0}"/>
              </a:ext>
            </a:extLst>
          </p:cNvPr>
          <p:cNvPicPr>
            <a:picLocks noChangeAspect="1"/>
          </p:cNvPicPr>
          <p:nvPr/>
        </p:nvPicPr>
        <p:blipFill>
          <a:blip r:embed="rId3"/>
          <a:stretch>
            <a:fillRect/>
          </a:stretch>
        </p:blipFill>
        <p:spPr>
          <a:xfrm>
            <a:off x="6866094" y="4043154"/>
            <a:ext cx="1896068" cy="1140041"/>
          </a:xfrm>
          <a:prstGeom prst="rect">
            <a:avLst/>
          </a:prstGeom>
        </p:spPr>
      </p:pic>
    </p:spTree>
    <p:extLst>
      <p:ext uri="{BB962C8B-B14F-4D97-AF65-F5344CB8AC3E}">
        <p14:creationId xmlns:p14="http://schemas.microsoft.com/office/powerpoint/2010/main" val="188185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a:xfrm>
            <a:off x="377902" y="3090446"/>
            <a:ext cx="8587678" cy="677108"/>
          </a:xfrm>
        </p:spPr>
        <p:txBody>
          <a:bodyPr/>
          <a:lstStyle/>
          <a:p>
            <a:r>
              <a:rPr lang="en-US" dirty="0"/>
              <a:t>Experience w/ </a:t>
            </a:r>
            <a:r>
              <a:rPr lang="en-US" dirty="0">
                <a:solidFill>
                  <a:schemeClr val="accent1"/>
                </a:solidFill>
              </a:rPr>
              <a:t>Jenkins Pipelines</a:t>
            </a:r>
          </a:p>
        </p:txBody>
      </p:sp>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ote placeholder"/>
          <p:cNvSpPr>
            <a:spLocks noGrp="1"/>
          </p:cNvSpPr>
          <p:nvPr>
            <p:ph type="body" sz="quarter" idx="10"/>
          </p:nvPr>
        </p:nvSpPr>
        <p:spPr/>
        <p:txBody>
          <a:bodyPr>
            <a:normAutofit lnSpcReduction="10000"/>
          </a:bodyPr>
          <a:lstStyle/>
          <a:p>
            <a:pPr lvl="0"/>
            <a:r>
              <a:rPr lang="en-US" dirty="0"/>
              <a:t>“</a:t>
            </a:r>
            <a:r>
              <a:rPr lang="en-US" dirty="0">
                <a:solidFill>
                  <a:schemeClr val="accent1"/>
                </a:solidFill>
              </a:rPr>
              <a:t>Jenkins Pipeline is a suite of plugins </a:t>
            </a:r>
            <a:r>
              <a:rPr lang="fr-FR" b="0" dirty="0" err="1"/>
              <a:t>which</a:t>
            </a:r>
            <a:r>
              <a:rPr lang="fr-FR" b="0" dirty="0"/>
              <a:t> supports </a:t>
            </a:r>
            <a:r>
              <a:rPr lang="fr-FR" b="0" dirty="0" err="1"/>
              <a:t>implementing</a:t>
            </a:r>
            <a:r>
              <a:rPr lang="fr-FR" b="0" dirty="0"/>
              <a:t> and </a:t>
            </a:r>
            <a:r>
              <a:rPr lang="fr-FR" b="0" dirty="0" err="1"/>
              <a:t>integrating</a:t>
            </a:r>
            <a:r>
              <a:rPr lang="fr-FR" b="0" dirty="0"/>
              <a:t> </a:t>
            </a:r>
            <a:r>
              <a:rPr lang="fr-FR" b="0" i="1" dirty="0" err="1"/>
              <a:t>continuous</a:t>
            </a:r>
            <a:r>
              <a:rPr lang="fr-FR" b="0" i="1" dirty="0"/>
              <a:t> </a:t>
            </a:r>
            <a:r>
              <a:rPr lang="fr-FR" b="0" i="1" dirty="0" err="1"/>
              <a:t>delivery</a:t>
            </a:r>
            <a:r>
              <a:rPr lang="fr-FR" b="0" i="1" dirty="0"/>
              <a:t> pipelines</a:t>
            </a:r>
            <a:r>
              <a:rPr lang="fr-FR" b="0" dirty="0"/>
              <a:t> </a:t>
            </a:r>
            <a:r>
              <a:rPr lang="fr-FR" b="0" dirty="0" err="1"/>
              <a:t>into</a:t>
            </a:r>
            <a:r>
              <a:rPr lang="fr-FR" b="0" dirty="0"/>
              <a:t> Jenkins</a:t>
            </a:r>
            <a:r>
              <a:rPr lang="en-US" dirty="0"/>
              <a:t>.”</a:t>
            </a:r>
          </a:p>
          <a:p>
            <a:pPr lvl="1"/>
            <a:r>
              <a:rPr lang="en-US" dirty="0">
                <a:hlinkClick r:id="rId2"/>
              </a:rPr>
              <a:t>https://jenkins.io/doc/book/pipeline/</a:t>
            </a:r>
            <a:r>
              <a:rPr lang="en-US" dirty="0"/>
              <a:t> </a:t>
            </a:r>
          </a:p>
        </p:txBody>
      </p:sp>
      <p:sp>
        <p:nvSpPr>
          <p:cNvPr id="3" name="Title">
            <a:extLst>
              <a:ext uri="{FF2B5EF4-FFF2-40B4-BE49-F238E27FC236}">
                <a16:creationId xmlns:a16="http://schemas.microsoft.com/office/drawing/2014/main" id="{27993540-ED09-C74C-9156-8687D990F574}"/>
              </a:ext>
            </a:extLst>
          </p:cNvPr>
          <p:cNvSpPr txBox="1">
            <a:spLocks/>
          </p:cNvSpPr>
          <p:nvPr/>
        </p:nvSpPr>
        <p:spPr>
          <a:xfrm>
            <a:off x="377902" y="504000"/>
            <a:ext cx="8387673" cy="369332"/>
          </a:xfrm>
          <a:prstGeom prst="rect">
            <a:avLst/>
          </a:prstGeom>
        </p:spPr>
        <p:txBody>
          <a:bodyPr/>
          <a:lstStyle>
            <a:lvl1pPr algn="l" defTabSz="816201" rtl="0" eaLnBrk="1" latinLnBrk="0" hangingPunct="1">
              <a:spcBef>
                <a:spcPct val="0"/>
              </a:spcBef>
              <a:buNone/>
              <a:defRPr sz="2400" b="1" kern="1200" baseline="0">
                <a:solidFill>
                  <a:schemeClr val="tx1"/>
                </a:solidFill>
                <a:latin typeface="+mj-lt"/>
                <a:ea typeface="+mj-ea"/>
                <a:cs typeface="+mj-cs"/>
              </a:defRPr>
            </a:lvl1pPr>
          </a:lstStyle>
          <a:p>
            <a:r>
              <a:rPr lang="en-US" dirty="0"/>
              <a:t>What are pipelines?</a:t>
            </a:r>
          </a:p>
        </p:txBody>
      </p:sp>
    </p:spTree>
    <p:extLst>
      <p:ext uri="{BB962C8B-B14F-4D97-AF65-F5344CB8AC3E}">
        <p14:creationId xmlns:p14="http://schemas.microsoft.com/office/powerpoint/2010/main" val="180141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ote placeholder"/>
          <p:cNvSpPr>
            <a:spLocks noGrp="1"/>
          </p:cNvSpPr>
          <p:nvPr>
            <p:ph type="body" sz="quarter" idx="10"/>
          </p:nvPr>
        </p:nvSpPr>
        <p:spPr/>
        <p:txBody>
          <a:bodyPr>
            <a:normAutofit lnSpcReduction="10000"/>
          </a:bodyPr>
          <a:lstStyle/>
          <a:p>
            <a:pPr lvl="0"/>
            <a:r>
              <a:rPr lang="en-US" dirty="0"/>
              <a:t>“</a:t>
            </a:r>
            <a:r>
              <a:rPr lang="fr-FR" b="0" dirty="0"/>
              <a:t>Pipelines are </a:t>
            </a:r>
            <a:r>
              <a:rPr lang="fr-FR" b="0" dirty="0" err="1"/>
              <a:t>implemented</a:t>
            </a:r>
            <a:r>
              <a:rPr lang="fr-FR" b="0" dirty="0"/>
              <a:t> in code and </a:t>
            </a:r>
            <a:r>
              <a:rPr lang="fr-FR" b="0" dirty="0" err="1"/>
              <a:t>typically</a:t>
            </a:r>
            <a:r>
              <a:rPr lang="fr-FR" b="0" dirty="0"/>
              <a:t> </a:t>
            </a:r>
            <a:r>
              <a:rPr lang="fr-FR" b="0" dirty="0" err="1"/>
              <a:t>checked</a:t>
            </a:r>
            <a:r>
              <a:rPr lang="fr-FR" b="0" dirty="0"/>
              <a:t> </a:t>
            </a:r>
            <a:r>
              <a:rPr lang="fr-FR" b="0" dirty="0" err="1"/>
              <a:t>into</a:t>
            </a:r>
            <a:r>
              <a:rPr lang="fr-FR" b="0" dirty="0"/>
              <a:t> source control, </a:t>
            </a:r>
            <a:r>
              <a:rPr lang="fr-FR" b="0" dirty="0" err="1"/>
              <a:t>giving</a:t>
            </a:r>
            <a:r>
              <a:rPr lang="fr-FR" b="0" dirty="0"/>
              <a:t> teams the </a:t>
            </a:r>
            <a:r>
              <a:rPr lang="fr-FR" b="0" dirty="0" err="1"/>
              <a:t>ability</a:t>
            </a:r>
            <a:r>
              <a:rPr lang="fr-FR" b="0" dirty="0"/>
              <a:t> to</a:t>
            </a:r>
            <a:r>
              <a:rPr lang="en-US" dirty="0">
                <a:solidFill>
                  <a:schemeClr val="accent1"/>
                </a:solidFill>
              </a:rPr>
              <a:t> edit, review and iterate upon their delivery</a:t>
            </a:r>
            <a:r>
              <a:rPr lang="fr-FR" b="0" dirty="0"/>
              <a:t>.</a:t>
            </a:r>
            <a:r>
              <a:rPr lang="en-US" dirty="0"/>
              <a:t>.”</a:t>
            </a:r>
          </a:p>
          <a:p>
            <a:pPr lvl="1"/>
            <a:r>
              <a:rPr lang="en-US" dirty="0">
                <a:hlinkClick r:id="rId2"/>
              </a:rPr>
              <a:t>https://jenkins.io/doc/book/pipeline/</a:t>
            </a:r>
            <a:r>
              <a:rPr lang="en-US" dirty="0"/>
              <a:t> </a:t>
            </a:r>
          </a:p>
        </p:txBody>
      </p:sp>
      <p:sp>
        <p:nvSpPr>
          <p:cNvPr id="3" name="Title">
            <a:extLst>
              <a:ext uri="{FF2B5EF4-FFF2-40B4-BE49-F238E27FC236}">
                <a16:creationId xmlns:a16="http://schemas.microsoft.com/office/drawing/2014/main" id="{A58AA7AB-BAEE-194D-B325-8ECB16C4BF9F}"/>
              </a:ext>
            </a:extLst>
          </p:cNvPr>
          <p:cNvSpPr txBox="1">
            <a:spLocks/>
          </p:cNvSpPr>
          <p:nvPr/>
        </p:nvSpPr>
        <p:spPr>
          <a:xfrm>
            <a:off x="377902" y="504000"/>
            <a:ext cx="8387673" cy="369332"/>
          </a:xfrm>
          <a:prstGeom prst="rect">
            <a:avLst/>
          </a:prstGeom>
        </p:spPr>
        <p:txBody>
          <a:bodyPr/>
          <a:lstStyle>
            <a:lvl1pPr algn="l" defTabSz="816201" rtl="0" eaLnBrk="1" latinLnBrk="0" hangingPunct="1">
              <a:spcBef>
                <a:spcPct val="0"/>
              </a:spcBef>
              <a:buNone/>
              <a:defRPr sz="2400" b="1" kern="1200" baseline="0">
                <a:solidFill>
                  <a:schemeClr val="tx1"/>
                </a:solidFill>
                <a:latin typeface="+mj-lt"/>
                <a:ea typeface="+mj-ea"/>
                <a:cs typeface="+mj-cs"/>
              </a:defRPr>
            </a:lvl1pPr>
          </a:lstStyle>
          <a:p>
            <a:r>
              <a:rPr lang="en-US" dirty="0"/>
              <a:t>Why to use pipeline?</a:t>
            </a:r>
          </a:p>
        </p:txBody>
      </p:sp>
    </p:spTree>
    <p:extLst>
      <p:ext uri="{BB962C8B-B14F-4D97-AF65-F5344CB8AC3E}">
        <p14:creationId xmlns:p14="http://schemas.microsoft.com/office/powerpoint/2010/main" val="375822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column 1"/>
          <p:cNvSpPr>
            <a:spLocks noGrp="1"/>
          </p:cNvSpPr>
          <p:nvPr>
            <p:ph type="body" sz="quarter" idx="10"/>
          </p:nvPr>
        </p:nvSpPr>
        <p:spPr>
          <a:xfrm>
            <a:off x="377900" y="1620000"/>
            <a:ext cx="8253143" cy="4716000"/>
          </a:xfrm>
        </p:spPr>
        <p:txBody>
          <a:bodyPr/>
          <a:lstStyle/>
          <a:p>
            <a:pPr lvl="1"/>
            <a:r>
              <a:rPr lang="en-US" dirty="0"/>
              <a:t>Node</a:t>
            </a:r>
          </a:p>
          <a:p>
            <a:pPr lvl="2"/>
            <a:r>
              <a:rPr lang="en-US" dirty="0"/>
              <a:t> a slave agent</a:t>
            </a:r>
          </a:p>
          <a:p>
            <a:pPr lvl="1"/>
            <a:r>
              <a:rPr lang="en-US" dirty="0"/>
              <a:t>Stage</a:t>
            </a:r>
          </a:p>
          <a:p>
            <a:pPr lvl="2"/>
            <a:r>
              <a:rPr lang="en-US" dirty="0"/>
              <a:t> A set of steps. The green or red dot you see in the pipeline</a:t>
            </a:r>
          </a:p>
          <a:p>
            <a:pPr lvl="1"/>
            <a:r>
              <a:rPr lang="en-US" dirty="0"/>
              <a:t>Steps</a:t>
            </a:r>
          </a:p>
          <a:p>
            <a:pPr lvl="2"/>
            <a:r>
              <a:rPr lang="en-US" dirty="0"/>
              <a:t> Methods: </a:t>
            </a:r>
            <a:r>
              <a:rPr lang="en-US" dirty="0" err="1"/>
              <a:t>sh</a:t>
            </a:r>
            <a:r>
              <a:rPr lang="en-US" dirty="0"/>
              <a:t>, </a:t>
            </a:r>
            <a:r>
              <a:rPr lang="en-US" dirty="0" err="1"/>
              <a:t>println</a:t>
            </a:r>
            <a:r>
              <a:rPr lang="en-US" dirty="0"/>
              <a:t>, echo, </a:t>
            </a:r>
            <a:r>
              <a:rPr lang="en-US" dirty="0" err="1"/>
              <a:t>readYaml</a:t>
            </a:r>
            <a:r>
              <a:rPr lang="en-US" dirty="0"/>
              <a:t>, … </a:t>
            </a:r>
          </a:p>
          <a:p>
            <a:pPr lvl="1"/>
            <a:endParaRPr lang="en-US" dirty="0"/>
          </a:p>
        </p:txBody>
      </p:sp>
      <p:sp>
        <p:nvSpPr>
          <p:cNvPr id="7" name="Title"/>
          <p:cNvSpPr>
            <a:spLocks noGrp="1"/>
          </p:cNvSpPr>
          <p:nvPr>
            <p:ph type="title"/>
          </p:nvPr>
        </p:nvSpPr>
        <p:spPr/>
        <p:txBody>
          <a:bodyPr/>
          <a:lstStyle/>
          <a:p>
            <a:r>
              <a:rPr lang="en-US" dirty="0"/>
              <a:t>Pipeline Key concepts</a:t>
            </a:r>
          </a:p>
        </p:txBody>
      </p:sp>
      <p:sp>
        <p:nvSpPr>
          <p:cNvPr id="4" name="Rectangle 3">
            <a:extLst>
              <a:ext uri="{FF2B5EF4-FFF2-40B4-BE49-F238E27FC236}">
                <a16:creationId xmlns:a16="http://schemas.microsoft.com/office/drawing/2014/main" id="{47764BEE-946A-994F-9BB7-052937C8D6C3}"/>
              </a:ext>
            </a:extLst>
          </p:cNvPr>
          <p:cNvSpPr/>
          <p:nvPr/>
        </p:nvSpPr>
        <p:spPr>
          <a:xfrm>
            <a:off x="4361374" y="5966668"/>
            <a:ext cx="3877985" cy="369332"/>
          </a:xfrm>
          <a:prstGeom prst="rect">
            <a:avLst/>
          </a:prstGeom>
        </p:spPr>
        <p:txBody>
          <a:bodyPr wrap="none">
            <a:spAutoFit/>
          </a:bodyPr>
          <a:lstStyle/>
          <a:p>
            <a:r>
              <a:rPr lang="fr-FR" sz="1800" dirty="0">
                <a:hlinkClick r:id="rId2"/>
              </a:rPr>
              <a:t>https://jenkins.io/doc/pipeline/steps/</a:t>
            </a:r>
            <a:r>
              <a:rPr lang="fr-FR" sz="1800" dirty="0"/>
              <a:t> </a:t>
            </a:r>
          </a:p>
        </p:txBody>
      </p:sp>
    </p:spTree>
    <p:extLst>
      <p:ext uri="{BB962C8B-B14F-4D97-AF65-F5344CB8AC3E}">
        <p14:creationId xmlns:p14="http://schemas.microsoft.com/office/powerpoint/2010/main" val="85401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p:txBody>
          <a:bodyPr/>
          <a:lstStyle/>
          <a:p>
            <a:pPr lvl="0"/>
            <a:r>
              <a:rPr lang="en-US" dirty="0"/>
              <a:t>What pipelines are not</a:t>
            </a:r>
          </a:p>
          <a:p>
            <a:pPr lvl="1"/>
            <a:r>
              <a:rPr lang="en-US" dirty="0"/>
              <a:t>Not a job</a:t>
            </a:r>
          </a:p>
          <a:p>
            <a:pPr lvl="1"/>
            <a:r>
              <a:rPr lang="en-US" dirty="0"/>
              <a:t>Not fully editable with the editor</a:t>
            </a:r>
          </a:p>
          <a:p>
            <a:pPr lvl="1"/>
            <a:r>
              <a:rPr lang="en-US" dirty="0"/>
              <a:t>Cannot access core </a:t>
            </a:r>
            <a:r>
              <a:rPr lang="en-US" dirty="0" err="1"/>
              <a:t>jenkins</a:t>
            </a:r>
            <a:r>
              <a:rPr lang="en-US" dirty="0"/>
              <a:t> methods</a:t>
            </a:r>
          </a:p>
          <a:p>
            <a:pPr lvl="1"/>
            <a:r>
              <a:rPr lang="en-US" dirty="0"/>
              <a:t>Not systematically versioned </a:t>
            </a:r>
          </a:p>
        </p:txBody>
      </p:sp>
      <p:sp>
        <p:nvSpPr>
          <p:cNvPr id="8" name="Text Placeholder column 1"/>
          <p:cNvSpPr>
            <a:spLocks noGrp="1"/>
          </p:cNvSpPr>
          <p:nvPr>
            <p:ph type="body" sz="quarter" idx="10"/>
          </p:nvPr>
        </p:nvSpPr>
        <p:spPr/>
        <p:txBody>
          <a:bodyPr/>
          <a:lstStyle/>
          <a:p>
            <a:pPr lvl="0"/>
            <a:r>
              <a:rPr lang="en-US" dirty="0"/>
              <a:t>What pipelines are</a:t>
            </a:r>
          </a:p>
          <a:p>
            <a:pPr lvl="1"/>
            <a:r>
              <a:rPr lang="en-US" dirty="0"/>
              <a:t>Type of </a:t>
            </a:r>
            <a:r>
              <a:rPr lang="en-US" dirty="0" err="1"/>
              <a:t>jenkins</a:t>
            </a:r>
            <a:r>
              <a:rPr lang="en-US" dirty="0"/>
              <a:t> job</a:t>
            </a:r>
          </a:p>
          <a:p>
            <a:pPr lvl="1"/>
            <a:r>
              <a:rPr lang="en-US" dirty="0"/>
              <a:t>Written in groovy</a:t>
            </a:r>
          </a:p>
          <a:p>
            <a:pPr lvl="1"/>
            <a:r>
              <a:rPr lang="en-US" dirty="0"/>
              <a:t>Quality checked: Testable / </a:t>
            </a:r>
            <a:r>
              <a:rPr lang="en-US" dirty="0" err="1"/>
              <a:t>Lintable</a:t>
            </a:r>
            <a:endParaRPr lang="en-US" dirty="0"/>
          </a:p>
          <a:p>
            <a:pPr lvl="1"/>
            <a:r>
              <a:rPr lang="en-US" dirty="0"/>
              <a:t>Editable with pipeline editor</a:t>
            </a:r>
          </a:p>
          <a:p>
            <a:pPr lvl="1"/>
            <a:r>
              <a:rPr lang="en-US" dirty="0"/>
              <a:t>Extendable with</a:t>
            </a:r>
          </a:p>
          <a:p>
            <a:pPr lvl="2"/>
            <a:r>
              <a:rPr lang="en-US" dirty="0"/>
              <a:t> plugins</a:t>
            </a:r>
          </a:p>
          <a:p>
            <a:pPr lvl="2"/>
            <a:r>
              <a:rPr lang="en-US" dirty="0"/>
              <a:t> shared libraries</a:t>
            </a:r>
          </a:p>
          <a:p>
            <a:pPr lvl="1"/>
            <a:r>
              <a:rPr lang="en-US" dirty="0"/>
              <a:t>Sandboxed</a:t>
            </a:r>
          </a:p>
          <a:p>
            <a:pPr lvl="1"/>
            <a:r>
              <a:rPr lang="en-US" dirty="0"/>
              <a:t>Still in active development</a:t>
            </a:r>
          </a:p>
          <a:p>
            <a:pPr lvl="1"/>
            <a:r>
              <a:rPr lang="en-US" dirty="0"/>
              <a:t>Branded as the future of </a:t>
            </a:r>
            <a:r>
              <a:rPr lang="en-US" dirty="0" err="1"/>
              <a:t>jenkins</a:t>
            </a:r>
            <a:endParaRPr lang="en-US" dirty="0"/>
          </a:p>
          <a:p>
            <a:pPr lvl="1"/>
            <a:endParaRPr lang="en-US" dirty="0"/>
          </a:p>
        </p:txBody>
      </p:sp>
      <p:sp>
        <p:nvSpPr>
          <p:cNvPr id="7" name="Title"/>
          <p:cNvSpPr>
            <a:spLocks noGrp="1"/>
          </p:cNvSpPr>
          <p:nvPr>
            <p:ph type="title"/>
          </p:nvPr>
        </p:nvSpPr>
        <p:spPr/>
        <p:txBody>
          <a:bodyPr/>
          <a:lstStyle/>
          <a:p>
            <a:r>
              <a:rPr lang="en-US" dirty="0"/>
              <a:t>What pipelines are and are not</a:t>
            </a:r>
          </a:p>
        </p:txBody>
      </p:sp>
    </p:spTree>
    <p:extLst>
      <p:ext uri="{BB962C8B-B14F-4D97-AF65-F5344CB8AC3E}">
        <p14:creationId xmlns:p14="http://schemas.microsoft.com/office/powerpoint/2010/main" val="331225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p:txBody>
          <a:bodyPr/>
          <a:lstStyle/>
          <a:p>
            <a:r>
              <a:rPr lang="en-US" dirty="0"/>
              <a:t>Pipelines pains</a:t>
            </a:r>
          </a:p>
        </p:txBody>
      </p:sp>
      <p:sp>
        <p:nvSpPr>
          <p:cNvPr id="3" name="Text Placeholder column 1">
            <a:extLst>
              <a:ext uri="{FF2B5EF4-FFF2-40B4-BE49-F238E27FC236}">
                <a16:creationId xmlns:a16="http://schemas.microsoft.com/office/drawing/2014/main" id="{17838B53-91C0-5146-B90F-17D8A2D5A3A6}"/>
              </a:ext>
            </a:extLst>
          </p:cNvPr>
          <p:cNvSpPr txBox="1">
            <a:spLocks/>
          </p:cNvSpPr>
          <p:nvPr/>
        </p:nvSpPr>
        <p:spPr>
          <a:xfrm>
            <a:off x="377901" y="1620000"/>
            <a:ext cx="8387674" cy="4716000"/>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Can configure a job but is not a job</a:t>
            </a:r>
          </a:p>
          <a:p>
            <a:pPr lvl="2"/>
            <a:r>
              <a:rPr lang="en-US" dirty="0"/>
              <a:t> Triggers</a:t>
            </a:r>
          </a:p>
          <a:p>
            <a:pPr lvl="2"/>
            <a:r>
              <a:rPr lang="en-US" dirty="0"/>
              <a:t> Environment variables</a:t>
            </a:r>
          </a:p>
          <a:p>
            <a:pPr lvl="2"/>
            <a:r>
              <a:rPr lang="en-US" dirty="0"/>
              <a:t> Job permissions</a:t>
            </a:r>
          </a:p>
          <a:p>
            <a:pPr lvl="1"/>
            <a:r>
              <a:rPr lang="en-US" dirty="0"/>
              <a:t>Must be triggered a first time to generate job configurations</a:t>
            </a:r>
          </a:p>
          <a:p>
            <a:pPr lvl="2"/>
            <a:r>
              <a:rPr lang="en-US" dirty="0"/>
              <a:t> When job trigger is changed from </a:t>
            </a:r>
            <a:r>
              <a:rPr lang="en-US" dirty="0" err="1"/>
              <a:t>scm</a:t>
            </a:r>
            <a:r>
              <a:rPr lang="en-US" dirty="0"/>
              <a:t> it is reflected in the actual job, only after next execution </a:t>
            </a:r>
          </a:p>
          <a:p>
            <a:pPr lvl="2"/>
            <a:r>
              <a:rPr lang="en-US" dirty="0"/>
              <a:t> Job permissions can be skipped the first time the job is configured</a:t>
            </a:r>
          </a:p>
          <a:p>
            <a:pPr lvl="1"/>
            <a:r>
              <a:rPr lang="en-US" dirty="0" err="1"/>
              <a:t>Github</a:t>
            </a:r>
            <a:r>
              <a:rPr lang="en-US" dirty="0"/>
              <a:t> button is not set by default</a:t>
            </a:r>
          </a:p>
          <a:p>
            <a:pPr lvl="1"/>
            <a:r>
              <a:rPr lang="en-US" dirty="0"/>
              <a:t>Can read property files only inside a node</a:t>
            </a:r>
          </a:p>
          <a:p>
            <a:pPr lvl="1"/>
            <a:r>
              <a:rPr lang="en-US" dirty="0"/>
              <a:t>Need to be set manually on </a:t>
            </a:r>
            <a:r>
              <a:rPr lang="en-US" dirty="0" err="1"/>
              <a:t>jenkins</a:t>
            </a:r>
            <a:endParaRPr lang="en-US" dirty="0"/>
          </a:p>
        </p:txBody>
      </p:sp>
    </p:spTree>
    <p:extLst>
      <p:ext uri="{BB962C8B-B14F-4D97-AF65-F5344CB8AC3E}">
        <p14:creationId xmlns:p14="http://schemas.microsoft.com/office/powerpoint/2010/main" val="360274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a:xfrm>
            <a:off x="377902" y="3090446"/>
            <a:ext cx="8587678" cy="677108"/>
          </a:xfrm>
        </p:spPr>
        <p:txBody>
          <a:bodyPr/>
          <a:lstStyle/>
          <a:p>
            <a:r>
              <a:rPr lang="en-US" dirty="0" err="1"/>
              <a:t>Corydoras</a:t>
            </a:r>
            <a:r>
              <a:rPr lang="en-US" dirty="0"/>
              <a:t> </a:t>
            </a:r>
            <a:r>
              <a:rPr lang="en-US" dirty="0">
                <a:solidFill>
                  <a:schemeClr val="accent1"/>
                </a:solidFill>
              </a:rPr>
              <a:t>Template Engine</a:t>
            </a:r>
          </a:p>
        </p:txBody>
      </p:sp>
      <p:pic>
        <p:nvPicPr>
          <p:cNvPr id="4" name="Picture 3">
            <a:extLst>
              <a:ext uri="{FF2B5EF4-FFF2-40B4-BE49-F238E27FC236}">
                <a16:creationId xmlns:a16="http://schemas.microsoft.com/office/drawing/2014/main" id="{C5DDF367-570C-DA4B-9D95-7010E5146815}"/>
              </a:ext>
            </a:extLst>
          </p:cNvPr>
          <p:cNvPicPr>
            <a:picLocks noChangeAspect="1"/>
          </p:cNvPicPr>
          <p:nvPr/>
        </p:nvPicPr>
        <p:blipFill>
          <a:blip r:embed="rId3"/>
          <a:stretch>
            <a:fillRect/>
          </a:stretch>
        </p:blipFill>
        <p:spPr>
          <a:xfrm>
            <a:off x="6866094" y="4234068"/>
            <a:ext cx="1896068" cy="1140041"/>
          </a:xfrm>
          <a:prstGeom prst="rect">
            <a:avLst/>
          </a:prstGeom>
        </p:spPr>
      </p:pic>
    </p:spTree>
    <p:extLst>
      <p:ext uri="{BB962C8B-B14F-4D97-AF65-F5344CB8AC3E}">
        <p14:creationId xmlns:p14="http://schemas.microsoft.com/office/powerpoint/2010/main" val="211916088"/>
      </p:ext>
    </p:extLst>
  </p:cSld>
  <p:clrMapOvr>
    <a:masterClrMapping/>
  </p:clrMapOvr>
</p:sld>
</file>

<file path=ppt/theme/theme1.xml><?xml version="1.0" encoding="utf-8"?>
<a:theme xmlns:a="http://schemas.openxmlformats.org/drawingml/2006/main" name="SAP 2018 4x3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4x3_black.potx" id="{33F942EA-CBBA-48A1-ABA0-1BC3448EF07A}" vid="{23574CE3-C32C-44C7-B005-AE16BAD81E5A}"/>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2018 4x3 black</Template>
  <TotalTime>386</TotalTime>
  <Words>844</Words>
  <Application>Microsoft Macintosh PowerPoint</Application>
  <PresentationFormat>On-screen Show (4:3)</PresentationFormat>
  <Paragraphs>177</Paragraphs>
  <Slides>21</Slides>
  <Notes>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 Unicode MS</vt:lpstr>
      <vt:lpstr>Arial</vt:lpstr>
      <vt:lpstr>Courier New</vt:lpstr>
      <vt:lpstr>Monaco</vt:lpstr>
      <vt:lpstr>SFMono-Regular</vt:lpstr>
      <vt:lpstr>Symbol</vt:lpstr>
      <vt:lpstr>Wingdings</vt:lpstr>
      <vt:lpstr>Wingdings</vt:lpstr>
      <vt:lpstr>SAP 2018 4x3 black</vt:lpstr>
      <vt:lpstr>Job generation w/ templating Corydoras</vt:lpstr>
      <vt:lpstr>Agenda</vt:lpstr>
      <vt:lpstr>Experience w/ Jenkins Pipelines</vt:lpstr>
      <vt:lpstr>PowerPoint Presentation</vt:lpstr>
      <vt:lpstr>PowerPoint Presentation</vt:lpstr>
      <vt:lpstr>Pipeline Key concepts</vt:lpstr>
      <vt:lpstr>What pipelines are and are not</vt:lpstr>
      <vt:lpstr>Pipelines pains</vt:lpstr>
      <vt:lpstr>Corydoras Template Engine</vt:lpstr>
      <vt:lpstr>goal</vt:lpstr>
      <vt:lpstr>Eliminate pain points: No configuration, security</vt:lpstr>
      <vt:lpstr>Template engine</vt:lpstr>
      <vt:lpstr>Example of property file</vt:lpstr>
      <vt:lpstr>Example of Job template</vt:lpstr>
      <vt:lpstr>Differenciation</vt:lpstr>
      <vt:lpstr>How it works</vt:lpstr>
      <vt:lpstr>How it works</vt:lpstr>
      <vt:lpstr>What remains to be improved</vt:lpstr>
      <vt:lpstr>Sustainability</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generation and templating Corydoras</dc:title>
  <dc:creator>Frederic ROUSSEAU</dc:creator>
  <cp:keywords>2018/4:3/black</cp:keywords>
  <cp:lastModifiedBy>Frederic ROUSSEAU</cp:lastModifiedBy>
  <cp:revision>16</cp:revision>
  <dcterms:created xsi:type="dcterms:W3CDTF">2018-09-25T09:16:17Z</dcterms:created>
  <dcterms:modified xsi:type="dcterms:W3CDTF">2018-09-25T15:54:01Z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