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4"/>
  </p:notesMasterIdLst>
  <p:handoutMasterIdLst>
    <p:handoutMasterId r:id="rId15"/>
  </p:handoutMasterIdLst>
  <p:sldIdLst>
    <p:sldId id="2880" r:id="rId5"/>
    <p:sldId id="2869" r:id="rId6"/>
    <p:sldId id="2870" r:id="rId7"/>
    <p:sldId id="2879" r:id="rId8"/>
    <p:sldId id="471" r:id="rId9"/>
    <p:sldId id="2878" r:id="rId10"/>
    <p:sldId id="409" r:id="rId11"/>
    <p:sldId id="2874" r:id="rId12"/>
    <p:sldId id="463"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en, Meghan" initials="GM" lastIdx="0" clrIdx="0">
    <p:extLst>
      <p:ext uri="{19B8F6BF-5375-455C-9EA6-DF929625EA0E}">
        <p15:presenceInfo xmlns:p15="http://schemas.microsoft.com/office/powerpoint/2012/main" userId="S-1-5-21-74642-3284969411-2123768488-7679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8039"/>
    <a:srgbClr val="C8468A"/>
    <a:srgbClr val="005B9C"/>
    <a:srgbClr val="E9822C"/>
    <a:srgbClr val="6CB744"/>
    <a:srgbClr val="00B0DE"/>
    <a:srgbClr val="0FAAFF"/>
    <a:srgbClr val="FECE59"/>
    <a:srgbClr val="0F46A7"/>
    <a:srgbClr val="970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6D1933-210D-4386-9BE0-333A1FE28F76}" v="78" dt="2020-12-10T07:27:26.079"/>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270" y="90"/>
      </p:cViewPr>
      <p:guideLst>
        <p:guide pos="3841"/>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h, Markus" userId="3f14300a-113b-4666-82b5-e7511371e573" providerId="ADAL" clId="{A76D1933-210D-4386-9BE0-333A1FE28F76}"/>
    <pc:docChg chg="custSel addSld delSld modSld sldOrd">
      <pc:chgData name="Fath, Markus" userId="3f14300a-113b-4666-82b5-e7511371e573" providerId="ADAL" clId="{A76D1933-210D-4386-9BE0-333A1FE28F76}" dt="2020-12-10T07:27:26.079" v="303"/>
      <pc:docMkLst>
        <pc:docMk/>
      </pc:docMkLst>
      <pc:sldChg chg="add">
        <pc:chgData name="Fath, Markus" userId="3f14300a-113b-4666-82b5-e7511371e573" providerId="ADAL" clId="{A76D1933-210D-4386-9BE0-333A1FE28F76}" dt="2020-12-09T19:59:00.028" v="22"/>
        <pc:sldMkLst>
          <pc:docMk/>
          <pc:sldMk cId="2434791481" sldId="409"/>
        </pc:sldMkLst>
      </pc:sldChg>
      <pc:sldChg chg="ord">
        <pc:chgData name="Fath, Markus" userId="3f14300a-113b-4666-82b5-e7511371e573" providerId="ADAL" clId="{A76D1933-210D-4386-9BE0-333A1FE28F76}" dt="2020-12-09T20:05:12.807" v="235"/>
        <pc:sldMkLst>
          <pc:docMk/>
          <pc:sldMk cId="452211692" sldId="2869"/>
        </pc:sldMkLst>
      </pc:sldChg>
      <pc:sldChg chg="delSp modSp">
        <pc:chgData name="Fath, Markus" userId="3f14300a-113b-4666-82b5-e7511371e573" providerId="ADAL" clId="{A76D1933-210D-4386-9BE0-333A1FE28F76}" dt="2020-12-10T07:27:08.334" v="300" actId="20577"/>
        <pc:sldMkLst>
          <pc:docMk/>
          <pc:sldMk cId="3738014644" sldId="2870"/>
        </pc:sldMkLst>
        <pc:spChg chg="del">
          <ac:chgData name="Fath, Markus" userId="3f14300a-113b-4666-82b5-e7511371e573" providerId="ADAL" clId="{A76D1933-210D-4386-9BE0-333A1FE28F76}" dt="2020-12-10T07:14:48.473" v="269" actId="478"/>
          <ac:spMkLst>
            <pc:docMk/>
            <pc:sldMk cId="3738014644" sldId="2870"/>
            <ac:spMk id="2" creationId="{5685E288-41E7-4FFF-BC5A-07BFB906E710}"/>
          </ac:spMkLst>
        </pc:spChg>
        <pc:spChg chg="mod">
          <ac:chgData name="Fath, Markus" userId="3f14300a-113b-4666-82b5-e7511371e573" providerId="ADAL" clId="{A76D1933-210D-4386-9BE0-333A1FE28F76}" dt="2020-12-10T07:14:26.038" v="261" actId="20577"/>
          <ac:spMkLst>
            <pc:docMk/>
            <pc:sldMk cId="3738014644" sldId="2870"/>
            <ac:spMk id="4" creationId="{3F7B63B1-38E9-4D6D-B08D-6EE497142849}"/>
          </ac:spMkLst>
        </pc:spChg>
        <pc:spChg chg="mod">
          <ac:chgData name="Fath, Markus" userId="3f14300a-113b-4666-82b5-e7511371e573" providerId="ADAL" clId="{A76D1933-210D-4386-9BE0-333A1FE28F76}" dt="2020-12-10T07:27:08.334" v="300" actId="20577"/>
          <ac:spMkLst>
            <pc:docMk/>
            <pc:sldMk cId="3738014644" sldId="2870"/>
            <ac:spMk id="5" creationId="{2F2FEA67-F7E1-4F18-86F6-1752E44993D9}"/>
          </ac:spMkLst>
        </pc:spChg>
        <pc:spChg chg="del">
          <ac:chgData name="Fath, Markus" userId="3f14300a-113b-4666-82b5-e7511371e573" providerId="ADAL" clId="{A76D1933-210D-4386-9BE0-333A1FE28F76}" dt="2020-12-10T07:14:48.473" v="269" actId="478"/>
          <ac:spMkLst>
            <pc:docMk/>
            <pc:sldMk cId="3738014644" sldId="2870"/>
            <ac:spMk id="6" creationId="{60FBEE22-62E8-4BCC-AE9F-6669BB17818D}"/>
          </ac:spMkLst>
        </pc:spChg>
        <pc:spChg chg="del">
          <ac:chgData name="Fath, Markus" userId="3f14300a-113b-4666-82b5-e7511371e573" providerId="ADAL" clId="{A76D1933-210D-4386-9BE0-333A1FE28F76}" dt="2020-12-10T07:14:48.473" v="269" actId="478"/>
          <ac:spMkLst>
            <pc:docMk/>
            <pc:sldMk cId="3738014644" sldId="2870"/>
            <ac:spMk id="7" creationId="{D68D681F-5F94-41A8-819D-BF17CC725AA8}"/>
          </ac:spMkLst>
        </pc:spChg>
        <pc:spChg chg="del">
          <ac:chgData name="Fath, Markus" userId="3f14300a-113b-4666-82b5-e7511371e573" providerId="ADAL" clId="{A76D1933-210D-4386-9BE0-333A1FE28F76}" dt="2020-12-10T07:14:48.473" v="269" actId="478"/>
          <ac:spMkLst>
            <pc:docMk/>
            <pc:sldMk cId="3738014644" sldId="2870"/>
            <ac:spMk id="8" creationId="{2F7ADBDF-1C4D-4AE6-BF49-09C914D4095D}"/>
          </ac:spMkLst>
        </pc:spChg>
      </pc:sldChg>
      <pc:sldChg chg="modSp">
        <pc:chgData name="Fath, Markus" userId="3f14300a-113b-4666-82b5-e7511371e573" providerId="ADAL" clId="{A76D1933-210D-4386-9BE0-333A1FE28F76}" dt="2020-12-09T20:34:52.276" v="251" actId="20577"/>
        <pc:sldMkLst>
          <pc:docMk/>
          <pc:sldMk cId="2333743106" sldId="2874"/>
        </pc:sldMkLst>
        <pc:spChg chg="mod">
          <ac:chgData name="Fath, Markus" userId="3f14300a-113b-4666-82b5-e7511371e573" providerId="ADAL" clId="{A76D1933-210D-4386-9BE0-333A1FE28F76}" dt="2020-12-09T20:34:46.732" v="243" actId="20577"/>
          <ac:spMkLst>
            <pc:docMk/>
            <pc:sldMk cId="2333743106" sldId="2874"/>
            <ac:spMk id="2" creationId="{2C539364-7C2D-4BEC-A037-EA94C7500926}"/>
          </ac:spMkLst>
        </pc:spChg>
        <pc:spChg chg="mod">
          <ac:chgData name="Fath, Markus" userId="3f14300a-113b-4666-82b5-e7511371e573" providerId="ADAL" clId="{A76D1933-210D-4386-9BE0-333A1FE28F76}" dt="2020-12-09T20:34:52.276" v="251" actId="20577"/>
          <ac:spMkLst>
            <pc:docMk/>
            <pc:sldMk cId="2333743106" sldId="2874"/>
            <ac:spMk id="8" creationId="{7F7044DB-5DB8-47B4-989C-A90BA7F4CDF3}"/>
          </ac:spMkLst>
        </pc:spChg>
      </pc:sldChg>
      <pc:sldChg chg="modTransition">
        <pc:chgData name="Fath, Markus" userId="3f14300a-113b-4666-82b5-e7511371e573" providerId="ADAL" clId="{A76D1933-210D-4386-9BE0-333A1FE28F76}" dt="2020-12-10T07:19:55.063" v="270"/>
        <pc:sldMkLst>
          <pc:docMk/>
          <pc:sldMk cId="3319018228" sldId="2878"/>
        </pc:sldMkLst>
      </pc:sldChg>
      <pc:sldChg chg="addSp delSp modSp ord modTransition">
        <pc:chgData name="Fath, Markus" userId="3f14300a-113b-4666-82b5-e7511371e573" providerId="ADAL" clId="{A76D1933-210D-4386-9BE0-333A1FE28F76}" dt="2020-12-10T07:27:26.079" v="303"/>
        <pc:sldMkLst>
          <pc:docMk/>
          <pc:sldMk cId="3254006576" sldId="2879"/>
        </pc:sldMkLst>
        <pc:spChg chg="mod">
          <ac:chgData name="Fath, Markus" userId="3f14300a-113b-4666-82b5-e7511371e573" providerId="ADAL" clId="{A76D1933-210D-4386-9BE0-333A1FE28F76}" dt="2020-12-10T07:27:26.079" v="303"/>
          <ac:spMkLst>
            <pc:docMk/>
            <pc:sldMk cId="3254006576" sldId="2879"/>
            <ac:spMk id="2" creationId="{33B451EA-ABF2-40FB-A087-08D52422C4A8}"/>
          </ac:spMkLst>
        </pc:spChg>
        <pc:picChg chg="add del">
          <ac:chgData name="Fath, Markus" userId="3f14300a-113b-4666-82b5-e7511371e573" providerId="ADAL" clId="{A76D1933-210D-4386-9BE0-333A1FE28F76}" dt="2020-12-09T19:58:40.883" v="21"/>
          <ac:picMkLst>
            <pc:docMk/>
            <pc:sldMk cId="3254006576" sldId="2879"/>
            <ac:picMk id="1030" creationId="{52FF3C6A-32A8-4B74-915C-61ED2B5748E6}"/>
          </ac:picMkLst>
        </pc:picChg>
      </pc:sldChg>
      <pc:sldChg chg="modSp add del">
        <pc:chgData name="Fath, Markus" userId="3f14300a-113b-4666-82b5-e7511371e573" providerId="ADAL" clId="{A76D1933-210D-4386-9BE0-333A1FE28F76}" dt="2020-12-09T19:59:05.592" v="23" actId="2696"/>
        <pc:sldMkLst>
          <pc:docMk/>
          <pc:sldMk cId="672842672" sldId="2880"/>
        </pc:sldMkLst>
        <pc:spChg chg="mod">
          <ac:chgData name="Fath, Markus" userId="3f14300a-113b-4666-82b5-e7511371e573" providerId="ADAL" clId="{A76D1933-210D-4386-9BE0-333A1FE28F76}" dt="2020-12-09T19:53:21.191" v="19"/>
          <ac:spMkLst>
            <pc:docMk/>
            <pc:sldMk cId="672842672" sldId="2880"/>
            <ac:spMk id="2" creationId="{6F18E07D-41CA-40AC-901D-9CD0E73421C3}"/>
          </ac:spMkLst>
        </pc:spChg>
        <pc:spChg chg="mod">
          <ac:chgData name="Fath, Markus" userId="3f14300a-113b-4666-82b5-e7511371e573" providerId="ADAL" clId="{A76D1933-210D-4386-9BE0-333A1FE28F76}" dt="2020-12-09T19:53:18.954" v="18" actId="20577"/>
          <ac:spMkLst>
            <pc:docMk/>
            <pc:sldMk cId="672842672" sldId="2880"/>
            <ac:spMk id="3" creationId="{DCDD52A5-63F4-4B08-82F5-3EACD48B3363}"/>
          </ac:spMkLst>
        </pc:spChg>
      </pc:sldChg>
      <pc:sldChg chg="add del">
        <pc:chgData name="Fath, Markus" userId="3f14300a-113b-4666-82b5-e7511371e573" providerId="ADAL" clId="{A76D1933-210D-4386-9BE0-333A1FE28F76}" dt="2020-12-09T19:59:09.338" v="25"/>
        <pc:sldMkLst>
          <pc:docMk/>
          <pc:sldMk cId="1888693379" sldId="2880"/>
        </pc:sldMkLst>
      </pc:sldChg>
      <pc:sldChg chg="modSp add ord modAnim">
        <pc:chgData name="Fath, Markus" userId="3f14300a-113b-4666-82b5-e7511371e573" providerId="ADAL" clId="{A76D1933-210D-4386-9BE0-333A1FE28F76}" dt="2020-12-09T20:04:18.640" v="234" actId="20577"/>
        <pc:sldMkLst>
          <pc:docMk/>
          <pc:sldMk cId="2314036563" sldId="2880"/>
        </pc:sldMkLst>
        <pc:spChg chg="mod">
          <ac:chgData name="Fath, Markus" userId="3f14300a-113b-4666-82b5-e7511371e573" providerId="ADAL" clId="{A76D1933-210D-4386-9BE0-333A1FE28F76}" dt="2020-12-09T20:04:18.640" v="234" actId="20577"/>
          <ac:spMkLst>
            <pc:docMk/>
            <pc:sldMk cId="2314036563" sldId="2880"/>
            <ac:spMk id="2" creationId="{787ACEC5-4F06-4992-A907-5BF8DA0CCBB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a:p>
        </p:txBody>
      </p:sp>
    </p:spTree>
    <p:extLst>
      <p:ext uri="{BB962C8B-B14F-4D97-AF65-F5344CB8AC3E}">
        <p14:creationId xmlns:p14="http://schemas.microsoft.com/office/powerpoint/2010/main" val="3604046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a:p>
        </p:txBody>
      </p:sp>
    </p:spTree>
    <p:extLst>
      <p:ext uri="{BB962C8B-B14F-4D97-AF65-F5344CB8AC3E}">
        <p14:creationId xmlns:p14="http://schemas.microsoft.com/office/powerpoint/2010/main" val="65945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Andreas</a:t>
            </a:r>
            <a:endParaRPr lang="en-GB" dirty="0"/>
          </a:p>
        </p:txBody>
      </p:sp>
      <p:sp>
        <p:nvSpPr>
          <p:cNvPr id="4" name="Slide Number Placehold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63711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8C2C35-2B8A-446E-BEC0-FD36716C29AC}" type="slidenum">
              <a:rPr lang="en-US" smtClean="0"/>
              <a:pPr/>
              <a:t>8</a:t>
            </a:fld>
            <a:endParaRPr lang="en-US"/>
          </a:p>
        </p:txBody>
      </p:sp>
    </p:spTree>
    <p:extLst>
      <p:ext uri="{BB962C8B-B14F-4D97-AF65-F5344CB8AC3E}">
        <p14:creationId xmlns:p14="http://schemas.microsoft.com/office/powerpoint/2010/main" val="1493582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482309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a:t>
            </a:r>
          </a:p>
        </p:txBody>
      </p:sp>
      <p:pic>
        <p:nvPicPr>
          <p:cNvPr id="7" name="SAP Logo">
            <a:extLst>
              <a:ext uri="{FF2B5EF4-FFF2-40B4-BE49-F238E27FC236}">
                <a16:creationId xmlns:a16="http://schemas.microsoft.com/office/drawing/2014/main" id="{088ECA8E-FA1F-7A4A-B8A9-80CF42A3C6A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66072" y="6217668"/>
            <a:ext cx="1930000" cy="360000"/>
          </a:xfrm>
          <a:prstGeom prst="rect">
            <a:avLst/>
          </a:prstGeom>
        </p:spPr>
      </p:pic>
      <p:sp>
        <p:nvSpPr>
          <p:cNvPr id="8" name="Speaker">
            <a:extLst>
              <a:ext uri="{FF2B5EF4-FFF2-40B4-BE49-F238E27FC236}">
                <a16:creationId xmlns:a16="http://schemas.microsoft.com/office/drawing/2014/main" id="{6CA1EA28-24E6-4EDA-9582-9724E2C8528D}"/>
              </a:ext>
            </a:extLst>
          </p:cNvPr>
          <p:cNvSpPr>
            <a:spLocks noGrp="1"/>
          </p:cNvSpPr>
          <p:nvPr>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Tree>
    <p:extLst>
      <p:ext uri="{BB962C8B-B14F-4D97-AF65-F5344CB8AC3E}">
        <p14:creationId xmlns:p14="http://schemas.microsoft.com/office/powerpoint/2010/main" val="241264322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guide id="9" pos="704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bleed Image ">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image/screenshot</a:t>
            </a:r>
          </a:p>
        </p:txBody>
      </p:sp>
    </p:spTree>
    <p:extLst>
      <p:ext uri="{BB962C8B-B14F-4D97-AF65-F5344CB8AC3E}">
        <p14:creationId xmlns:p14="http://schemas.microsoft.com/office/powerpoint/2010/main" val="1901049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18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0"/>
            <a:ext cx="12195175" cy="28800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pic>
        <p:nvPicPr>
          <p:cNvPr id="10" name="SAP Logo">
            <a:extLst>
              <a:ext uri="{FF2B5EF4-FFF2-40B4-BE49-F238E27FC236}">
                <a16:creationId xmlns:a16="http://schemas.microsoft.com/office/drawing/2014/main" id="{C0619521-BE87-F64D-85CF-BDD5A1FE942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66072" y="6217668"/>
            <a:ext cx="1930000" cy="360000"/>
          </a:xfrm>
          <a:prstGeom prst="rect">
            <a:avLst/>
          </a:prstGeom>
        </p:spPr>
      </p:pic>
      <p:sp>
        <p:nvSpPr>
          <p:cNvPr id="11" name="Contact information">
            <a:extLst>
              <a:ext uri="{FF2B5EF4-FFF2-40B4-BE49-F238E27FC236}">
                <a16:creationId xmlns:a16="http://schemas.microsoft.com/office/drawing/2014/main" id="{953705C4-10D8-44D2-A563-498A9AF2B401}"/>
              </a:ext>
            </a:extLst>
          </p:cNvPr>
          <p:cNvSpPr>
            <a:spLocks noGrp="1"/>
          </p:cNvSpPr>
          <p:nvPr>
            <p:ph type="body" sz="quarter" idx="10" hasCustomPrompt="1"/>
          </p:nvPr>
        </p:nvSpPr>
        <p:spPr>
          <a:xfrm>
            <a:off x="504000" y="4446842"/>
            <a:ext cx="5593588" cy="1231106"/>
          </a:xfrm>
        </p:spPr>
        <p:txBody>
          <a:bodyPr anchor="t" anchorCtr="0">
            <a:spAutoFit/>
          </a:bodyPr>
          <a:lstStyle>
            <a:lvl1pPr>
              <a:spcBef>
                <a:spcPts val="0"/>
              </a:spcBef>
              <a:spcAft>
                <a:spcPts val="1200"/>
              </a:spcAft>
              <a:defRPr sz="1400" b="0"/>
            </a:lvl1pPr>
            <a:lvl2pPr marL="0" indent="0">
              <a:spcBef>
                <a:spcPts val="0"/>
              </a:spcBef>
              <a:buNone/>
              <a:defRPr sz="14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15" name="Title 13">
            <a:extLst>
              <a:ext uri="{FF2B5EF4-FFF2-40B4-BE49-F238E27FC236}">
                <a16:creationId xmlns:a16="http://schemas.microsoft.com/office/drawing/2014/main" id="{3E2CA39D-6DBB-4568-813B-F60B4DE95257}"/>
              </a:ext>
            </a:extLst>
          </p:cNvPr>
          <p:cNvSpPr txBox="1">
            <a:spLocks/>
          </p:cNvSpPr>
          <p:nvPr userDrawn="1"/>
        </p:nvSpPr>
        <p:spPr bwMode="black">
          <a:xfrm>
            <a:off x="504000" y="3300893"/>
            <a:ext cx="6661597" cy="677108"/>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4400">
                <a:solidFill>
                  <a:schemeClr val="accent1"/>
                </a:solidFill>
              </a:rPr>
              <a:t>Thank you. </a:t>
            </a:r>
          </a:p>
        </p:txBody>
      </p:sp>
    </p:spTree>
    <p:extLst>
      <p:ext uri="{BB962C8B-B14F-4D97-AF65-F5344CB8AC3E}">
        <p14:creationId xmlns:p14="http://schemas.microsoft.com/office/powerpoint/2010/main" val="2037191737"/>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or an SAP affiliate company. All rights reserved.</a:t>
            </a:r>
            <a:endParaRPr lang="en-US"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Cover without Image">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DF0B5A-BFDE-D940-B5DF-0074992BD6C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88" y="0"/>
            <a:ext cx="12192000" cy="6858000"/>
          </a:xfrm>
          <a:prstGeom prst="rect">
            <a:avLst/>
          </a:prstGeom>
        </p:spPr>
      </p:pic>
      <p:sp>
        <p:nvSpPr>
          <p:cNvPr id="6" name="Speaker"/>
          <p:cNvSpPr>
            <a:spLocks noGrp="1"/>
          </p:cNvSpPr>
          <p:nvPr userDrawn="1">
            <p:ph type="subTitle" idx="1" hasCustomPrompt="1"/>
          </p:nvPr>
        </p:nvSpPr>
        <p:spPr bwMode="black">
          <a:xfrm>
            <a:off x="288000" y="4483558"/>
            <a:ext cx="6257656"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bg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dirty="0"/>
              <a:t>Speaker’s Name, SAP</a:t>
            </a:r>
          </a:p>
          <a:p>
            <a:pPr marL="0" marR="0" lvl="0" indent="0" algn="l" defTabSz="108823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681103"/>
            <a:ext cx="6321030" cy="1495794"/>
          </a:xfrm>
        </p:spPr>
        <p:txBody>
          <a:bodyPr wrap="square">
            <a:noAutofit/>
          </a:bodyPr>
          <a:lstStyle>
            <a:lvl1pPr>
              <a:lnSpc>
                <a:spcPct val="90000"/>
              </a:lnSpc>
              <a:defRPr sz="3599">
                <a:solidFill>
                  <a:schemeClr val="bg1"/>
                </a:solidFill>
              </a:defRPr>
            </a:lvl1pPr>
          </a:lstStyle>
          <a:p>
            <a:pPr fontAlgn="base">
              <a:spcBef>
                <a:spcPct val="50000"/>
              </a:spcBef>
              <a:spcAft>
                <a:spcPct val="0"/>
              </a:spcAft>
              <a:buClr>
                <a:srgbClr val="F0AB00"/>
              </a:buClr>
              <a:buSzPct val="80000"/>
            </a:pPr>
            <a:r>
              <a:rPr lang="en-US" sz="3599" dirty="0"/>
              <a:t>Presentation Title </a:t>
            </a:r>
            <a:br>
              <a:rPr lang="en-US" sz="3599" dirty="0"/>
            </a:br>
            <a:r>
              <a:rPr lang="en-US" sz="3599" dirty="0"/>
              <a:t>Goes Here and Here.</a:t>
            </a:r>
            <a:endParaRPr lang="de-DE" sz="3599" kern="0" dirty="0" err="1">
              <a:ea typeface="Arial Unicode MS" pitchFamily="34" charset="-128"/>
              <a:cs typeface="Arial Unicode MS" pitchFamily="34" charset="-128"/>
            </a:endParaRPr>
          </a:p>
        </p:txBody>
      </p:sp>
      <p:pic>
        <p:nvPicPr>
          <p:cNvPr id="10" name="SAP Logo">
            <a:extLst>
              <a:ext uri="{FF2B5EF4-FFF2-40B4-BE49-F238E27FC236}">
                <a16:creationId xmlns:a16="http://schemas.microsoft.com/office/drawing/2014/main" id="{251CD224-43D4-4D54-87EA-DD5933D21141}"/>
              </a:ext>
            </a:extLst>
          </p:cNvPr>
          <p:cNvPicPr>
            <a:picLocks noChangeAspect="1"/>
          </p:cNvPicPr>
          <p:nvPr userDrawn="1"/>
        </p:nvPicPr>
        <p:blipFill>
          <a:blip r:embed="rId3"/>
          <a:stretch>
            <a:fillRect/>
          </a:stretch>
        </p:blipFill>
        <p:spPr>
          <a:xfrm>
            <a:off x="9949255" y="6219822"/>
            <a:ext cx="1963635" cy="355695"/>
          </a:xfrm>
          <a:prstGeom prst="rect">
            <a:avLst/>
          </a:prstGeom>
        </p:spPr>
      </p:pic>
      <p:sp>
        <p:nvSpPr>
          <p:cNvPr id="7" name="Text Placeholder 3">
            <a:extLst>
              <a:ext uri="{FF2B5EF4-FFF2-40B4-BE49-F238E27FC236}">
                <a16:creationId xmlns:a16="http://schemas.microsoft.com/office/drawing/2014/main" id="{1DA8F71E-1A59-40FB-B75E-B93321EDA8EB}"/>
              </a:ext>
            </a:extLst>
          </p:cNvPr>
          <p:cNvSpPr>
            <a:spLocks noGrp="1"/>
          </p:cNvSpPr>
          <p:nvPr>
            <p:ph type="body" sz="quarter" idx="13" hasCustomPrompt="1"/>
          </p:nvPr>
        </p:nvSpPr>
        <p:spPr>
          <a:xfrm>
            <a:off x="287338" y="2136046"/>
            <a:ext cx="2249033" cy="215444"/>
          </a:xfrm>
        </p:spPr>
        <p:txBody>
          <a:bodyPr wrap="square">
            <a:spAutoFit/>
          </a:bodyPr>
          <a:lstStyle>
            <a:lvl1pPr>
              <a:defRPr sz="1400" b="0">
                <a:solidFill>
                  <a:schemeClr val="bg1"/>
                </a:solidFill>
              </a:defRPr>
            </a:lvl1pPr>
          </a:lstStyle>
          <a:p>
            <a:pPr lvl="0"/>
            <a:r>
              <a:rPr lang="en-US" dirty="0"/>
              <a:t>Insert Session ID</a:t>
            </a:r>
          </a:p>
        </p:txBody>
      </p:sp>
    </p:spTree>
    <p:extLst>
      <p:ext uri="{BB962C8B-B14F-4D97-AF65-F5344CB8AC3E}">
        <p14:creationId xmlns:p14="http://schemas.microsoft.com/office/powerpoint/2010/main" val="39370593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684">
          <p15:clr>
            <a:srgbClr val="FBAE40"/>
          </p15:clr>
        </p15:guide>
        <p15:guide id="3" orient="horz" pos="2636">
          <p15:clr>
            <a:srgbClr val="FBAE40"/>
          </p15:clr>
        </p15:guide>
        <p15:guide id="4" orient="horz" pos="2160">
          <p15:clr>
            <a:srgbClr val="FBAE40"/>
          </p15:clr>
        </p15:guide>
        <p15:guide id="5" orient="horz" pos="2818">
          <p15:clr>
            <a:srgbClr val="FBAE40"/>
          </p15:clr>
        </p15:guide>
        <p15:guide id="7" orient="horz" pos="41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2230471"/>
            <a:ext cx="7867114" cy="677108"/>
          </a:xfrm>
        </p:spPr>
        <p:txBody>
          <a:bodyPr anchor="ctr" anchorCtr="0">
            <a:noAutofit/>
          </a:bodyPr>
          <a:lstStyle>
            <a:lvl1pPr>
              <a:defRPr sz="6000">
                <a:solidFill>
                  <a:schemeClr val="tx1"/>
                </a:solidFill>
                <a:latin typeface="+mj-lt"/>
              </a:defRPr>
            </a:lvl1pPr>
          </a:lstStyle>
          <a:p>
            <a:r>
              <a:rPr lang="en-US"/>
              <a:t>Demo</a:t>
            </a:r>
          </a:p>
        </p:txBody>
      </p:sp>
      <p:sp>
        <p:nvSpPr>
          <p:cNvPr id="4" name="Text Placeholder 3">
            <a:extLst>
              <a:ext uri="{FF2B5EF4-FFF2-40B4-BE49-F238E27FC236}">
                <a16:creationId xmlns:a16="http://schemas.microsoft.com/office/drawing/2014/main" id="{21D19BBE-2B2A-4839-AFC3-2AE120763C6C}"/>
              </a:ext>
            </a:extLst>
          </p:cNvPr>
          <p:cNvSpPr>
            <a:spLocks noGrp="1"/>
          </p:cNvSpPr>
          <p:nvPr>
            <p:ph type="body" sz="quarter" idx="10" hasCustomPrompt="1"/>
          </p:nvPr>
        </p:nvSpPr>
        <p:spPr>
          <a:xfrm>
            <a:off x="503238" y="3173188"/>
            <a:ext cx="7868459" cy="1741714"/>
          </a:xfrm>
        </p:spPr>
        <p:txBody>
          <a:bodyPr/>
          <a:lstStyle>
            <a:lvl1pPr>
              <a:defRPr/>
            </a:lvl1pPr>
            <a:lvl2pPr marL="0" indent="0">
              <a:buNone/>
              <a:defRPr/>
            </a:lvl2pPr>
          </a:lstStyle>
          <a:p>
            <a:r>
              <a:rPr lang="en-US"/>
              <a:t>Description text</a:t>
            </a:r>
          </a:p>
        </p:txBody>
      </p:sp>
      <p:cxnSp>
        <p:nvCxnSpPr>
          <p:cNvPr id="6" name="Straight Connector 5">
            <a:extLst>
              <a:ext uri="{FF2B5EF4-FFF2-40B4-BE49-F238E27FC236}">
                <a16:creationId xmlns:a16="http://schemas.microsoft.com/office/drawing/2014/main" id="{1F51EF05-6FBE-48A6-A7B6-BD96DAB0AB2A}"/>
              </a:ext>
            </a:extLst>
          </p:cNvPr>
          <p:cNvCxnSpPr>
            <a:cxnSpLocks/>
          </p:cNvCxnSpPr>
          <p:nvPr userDrawn="1"/>
        </p:nvCxnSpPr>
        <p:spPr>
          <a:xfrm>
            <a:off x="504000" y="2995266"/>
            <a:ext cx="2103129" cy="0"/>
          </a:xfrm>
          <a:prstGeom prst="line">
            <a:avLst/>
          </a:prstGeom>
          <a:ln w="28575">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618975"/>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b="0"/>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7" r:id="rId1"/>
    <p:sldLayoutId id="2147483741" r:id="rId2"/>
    <p:sldLayoutId id="2147483765" r:id="rId3"/>
    <p:sldLayoutId id="2147483767" r:id="rId4"/>
    <p:sldLayoutId id="2147483778" r:id="rId5"/>
    <p:sldLayoutId id="2147483743" r:id="rId6"/>
    <p:sldLayoutId id="2147483774" r:id="rId7"/>
    <p:sldLayoutId id="2147483745" r:id="rId8"/>
    <p:sldLayoutId id="2147483760" r:id="rId9"/>
    <p:sldLayoutId id="2147483768" r:id="rId10"/>
    <p:sldLayoutId id="2147483769" r:id="rId11"/>
    <p:sldLayoutId id="2147483770" r:id="rId12"/>
    <p:sldLayoutId id="2147483744" r:id="rId13"/>
    <p:sldLayoutId id="2147483757" r:id="rId14"/>
    <p:sldLayoutId id="2147483748" r:id="rId15"/>
    <p:sldLayoutId id="2147483762" r:id="rId16"/>
    <p:sldLayoutId id="2147483763" r:id="rId17"/>
    <p:sldLayoutId id="2147483751" r:id="rId18"/>
    <p:sldLayoutId id="2147483753" r:id="rId19"/>
    <p:sldLayoutId id="2147483779" r:id="rId20"/>
    <p:sldLayoutId id="2147483754" r:id="rId21"/>
    <p:sldLayoutId id="2147483780" r:id="rId22"/>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AP-samples/teched2020-DAT260" TargetMode="External"/><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hyperlink" Target="mailto:markus.fath@sap.com" TargetMode="External"/><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10.png"/><Relationship Id="rId5" Type="http://schemas.openxmlformats.org/officeDocument/2006/relationships/hyperlink" Target="mailto:mathias.Kemeter@sap.com" TargetMode="Externa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7ACEC5-4F06-4992-A907-5BF8DA0CCBB5}"/>
              </a:ext>
            </a:extLst>
          </p:cNvPr>
          <p:cNvSpPr>
            <a:spLocks noGrp="1"/>
          </p:cNvSpPr>
          <p:nvPr>
            <p:ph type="body" sz="quarter" idx="10"/>
          </p:nvPr>
        </p:nvSpPr>
        <p:spPr/>
        <p:txBody>
          <a:bodyPr>
            <a:normAutofit/>
          </a:bodyPr>
          <a:lstStyle/>
          <a:p>
            <a:r>
              <a:rPr lang="en-US" sz="2800" b="1" dirty="0"/>
              <a:t>Where are you located?</a:t>
            </a:r>
          </a:p>
          <a:p>
            <a:r>
              <a:rPr lang="en-US" sz="2800" b="1" dirty="0"/>
              <a:t>What’s you local time?</a:t>
            </a:r>
          </a:p>
          <a:p>
            <a:r>
              <a:rPr lang="en-US" sz="2800" b="1" dirty="0"/>
              <a:t>How many sessions did you attend at this TechEd so far?</a:t>
            </a:r>
          </a:p>
          <a:p>
            <a:r>
              <a:rPr lang="en-US" sz="2800" b="1" dirty="0"/>
              <a:t>Did you work with SAP HANA Spatial or Graph or both before?</a:t>
            </a:r>
          </a:p>
        </p:txBody>
      </p:sp>
      <p:sp>
        <p:nvSpPr>
          <p:cNvPr id="3" name="Title 2">
            <a:extLst>
              <a:ext uri="{FF2B5EF4-FFF2-40B4-BE49-F238E27FC236}">
                <a16:creationId xmlns:a16="http://schemas.microsoft.com/office/drawing/2014/main" id="{E447E64D-B3C0-497F-89FE-D6D256B6404D}"/>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31403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13D1BC-17CE-4200-9D58-0EFE75DA21F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629275" y="-9330"/>
            <a:ext cx="6565900" cy="3429000"/>
          </a:xfrm>
          <a:prstGeom prst="rect">
            <a:avLst/>
          </a:prstGeom>
        </p:spPr>
      </p:pic>
      <p:sp>
        <p:nvSpPr>
          <p:cNvPr id="12" name="Presentation Title">
            <a:extLst>
              <a:ext uri="{FF2B5EF4-FFF2-40B4-BE49-F238E27FC236}">
                <a16:creationId xmlns:a16="http://schemas.microsoft.com/office/drawing/2014/main" id="{07A2F104-EE97-8A4D-B5B2-E6B25F28F775}"/>
              </a:ext>
            </a:extLst>
          </p:cNvPr>
          <p:cNvSpPr>
            <a:spLocks noGrp="1"/>
          </p:cNvSpPr>
          <p:nvPr>
            <p:ph type="title"/>
          </p:nvPr>
        </p:nvSpPr>
        <p:spPr/>
        <p:txBody>
          <a:bodyPr/>
          <a:lstStyle/>
          <a:p>
            <a:r>
              <a:rPr lang="en-US" dirty="0">
                <a:solidFill>
                  <a:schemeClr val="accent1"/>
                </a:solidFill>
              </a:rPr>
              <a:t>DAT260 </a:t>
            </a:r>
            <a:r>
              <a:rPr lang="it-IT" dirty="0"/>
              <a:t>Multi-model Data Processing with </a:t>
            </a:r>
            <a:br>
              <a:rPr lang="it-IT" dirty="0"/>
            </a:br>
            <a:r>
              <a:rPr lang="it-IT" dirty="0"/>
              <a:t>SAP HANA </a:t>
            </a:r>
            <a:r>
              <a:rPr lang="it-IT" dirty="0" err="1"/>
              <a:t>Cloud</a:t>
            </a:r>
            <a:endParaRPr lang="de-DE" dirty="0">
              <a:solidFill>
                <a:schemeClr val="accent1"/>
              </a:solidFill>
            </a:endParaRPr>
          </a:p>
        </p:txBody>
      </p:sp>
      <p:sp>
        <p:nvSpPr>
          <p:cNvPr id="9" name="Subtitle 8">
            <a:extLst>
              <a:ext uri="{FF2B5EF4-FFF2-40B4-BE49-F238E27FC236}">
                <a16:creationId xmlns:a16="http://schemas.microsoft.com/office/drawing/2014/main" id="{B05631E9-D0D5-4CC0-A8A4-93C222F59586}"/>
              </a:ext>
            </a:extLst>
          </p:cNvPr>
          <p:cNvSpPr>
            <a:spLocks noGrp="1"/>
          </p:cNvSpPr>
          <p:nvPr>
            <p:ph type="subTitle" idx="1"/>
          </p:nvPr>
        </p:nvSpPr>
        <p:spPr/>
        <p:txBody>
          <a:bodyPr/>
          <a:lstStyle/>
          <a:p>
            <a:r>
              <a:rPr lang="en-US" dirty="0"/>
              <a:t>Mathias Kemeter, SAP SE</a:t>
            </a:r>
            <a:br>
              <a:rPr lang="en-US" dirty="0"/>
            </a:br>
            <a:r>
              <a:rPr lang="en-US" dirty="0"/>
              <a:t>Markus Fath, SAP SE</a:t>
            </a:r>
          </a:p>
        </p:txBody>
      </p:sp>
      <p:pic>
        <p:nvPicPr>
          <p:cNvPr id="6" name="Picture 5">
            <a:extLst>
              <a:ext uri="{FF2B5EF4-FFF2-40B4-BE49-F238E27FC236}">
                <a16:creationId xmlns:a16="http://schemas.microsoft.com/office/drawing/2014/main" id="{41B67090-A524-47D2-81F4-F08C341F567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0" y="-9331"/>
            <a:ext cx="8352815" cy="3430800"/>
          </a:xfrm>
          <a:prstGeom prst="rect">
            <a:avLst/>
          </a:prstGeom>
        </p:spPr>
      </p:pic>
    </p:spTree>
    <p:extLst>
      <p:ext uri="{BB962C8B-B14F-4D97-AF65-F5344CB8AC3E}">
        <p14:creationId xmlns:p14="http://schemas.microsoft.com/office/powerpoint/2010/main" val="452211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F2FEA67-F7E1-4F18-86F6-1752E44993D9}"/>
              </a:ext>
            </a:extLst>
          </p:cNvPr>
          <p:cNvSpPr>
            <a:spLocks noGrp="1"/>
          </p:cNvSpPr>
          <p:nvPr>
            <p:ph type="body" sz="quarter" idx="10"/>
          </p:nvPr>
        </p:nvSpPr>
        <p:spPr>
          <a:xfrm>
            <a:off x="504000" y="1620000"/>
            <a:ext cx="5593588" cy="4716000"/>
          </a:xfrm>
        </p:spPr>
        <p:txBody>
          <a:bodyPr>
            <a:normAutofit fontScale="92500" lnSpcReduction="20000"/>
          </a:bodyPr>
          <a:lstStyle/>
          <a:p>
            <a:r>
              <a:rPr lang="en-US" dirty="0"/>
              <a:t>Prerequisites and Introduction (20 min)</a:t>
            </a:r>
          </a:p>
          <a:p>
            <a:pPr marL="534988" lvl="1" indent="-177800"/>
            <a:r>
              <a:rPr lang="en-US" dirty="0"/>
              <a:t>Workshop demo scenario</a:t>
            </a:r>
          </a:p>
          <a:p>
            <a:pPr marL="534988" lvl="1" indent="-177800"/>
            <a:r>
              <a:rPr lang="en-US" dirty="0"/>
              <a:t>SAP HANA Cloud Trial</a:t>
            </a:r>
          </a:p>
          <a:p>
            <a:pPr marL="534988" lvl="1" indent="-177800"/>
            <a:r>
              <a:rPr lang="en-US" dirty="0"/>
              <a:t>DAT260 course content on github.com</a:t>
            </a:r>
          </a:p>
          <a:p>
            <a:pPr marL="534988" lvl="1" indent="-177800"/>
            <a:r>
              <a:rPr lang="en-US" dirty="0"/>
              <a:t>Data import</a:t>
            </a:r>
          </a:p>
          <a:p>
            <a:pPr marL="534988" lvl="1" indent="-177800"/>
            <a:r>
              <a:rPr lang="en-US" dirty="0" err="1"/>
              <a:t>DBeaver</a:t>
            </a:r>
            <a:endParaRPr lang="en-US" dirty="0"/>
          </a:p>
          <a:p>
            <a:r>
              <a:rPr lang="en-US" dirty="0"/>
              <a:t>Exercises 1-3 (spatial focus, 20 min)</a:t>
            </a:r>
          </a:p>
          <a:p>
            <a:r>
              <a:rPr lang="en-US" dirty="0"/>
              <a:t>Exercises 4-5 (spatial focus, 20 min)</a:t>
            </a:r>
          </a:p>
          <a:p>
            <a:r>
              <a:rPr lang="en-US" dirty="0"/>
              <a:t>Exercises 6-7 (graph focus, 20 min)</a:t>
            </a:r>
          </a:p>
          <a:p>
            <a:r>
              <a:rPr lang="en-US" dirty="0"/>
              <a:t>Exercises 8-9 (graph focus, 20 min)</a:t>
            </a:r>
          </a:p>
          <a:p>
            <a:r>
              <a:rPr lang="en-US" dirty="0"/>
              <a:t>Summary and wrap up</a:t>
            </a:r>
          </a:p>
          <a:p>
            <a:endParaRPr lang="en-US" dirty="0"/>
          </a:p>
        </p:txBody>
      </p:sp>
      <p:sp>
        <p:nvSpPr>
          <p:cNvPr id="4" name="Title 3">
            <a:extLst>
              <a:ext uri="{FF2B5EF4-FFF2-40B4-BE49-F238E27FC236}">
                <a16:creationId xmlns:a16="http://schemas.microsoft.com/office/drawing/2014/main" id="{3F7B63B1-38E9-4D6D-B08D-6EE497142849}"/>
              </a:ext>
            </a:extLst>
          </p:cNvPr>
          <p:cNvSpPr>
            <a:spLocks noGrp="1"/>
          </p:cNvSpPr>
          <p:nvPr>
            <p:ph type="title"/>
          </p:nvPr>
        </p:nvSpPr>
        <p:spPr/>
        <p:txBody>
          <a:bodyPr/>
          <a:lstStyle/>
          <a:p>
            <a:r>
              <a:rPr lang="en-US" dirty="0"/>
              <a:t>Agenda </a:t>
            </a:r>
            <a:r>
              <a:rPr lang="fr-FR" dirty="0"/>
              <a:t>8:50 AM - 10:50 AM CET</a:t>
            </a:r>
            <a:endParaRPr lang="en-US" dirty="0"/>
          </a:p>
        </p:txBody>
      </p:sp>
    </p:spTree>
    <p:extLst>
      <p:ext uri="{BB962C8B-B14F-4D97-AF65-F5344CB8AC3E}">
        <p14:creationId xmlns:p14="http://schemas.microsoft.com/office/powerpoint/2010/main" val="373801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B451EA-ABF2-40FB-A087-08D52422C4A8}"/>
              </a:ext>
            </a:extLst>
          </p:cNvPr>
          <p:cNvSpPr>
            <a:spLocks noGrp="1"/>
          </p:cNvSpPr>
          <p:nvPr>
            <p:ph type="body" sz="quarter" idx="10"/>
          </p:nvPr>
        </p:nvSpPr>
        <p:spPr/>
        <p:txBody>
          <a:bodyPr/>
          <a:lstStyle/>
          <a:p>
            <a:pPr marL="342900" lvl="1" indent="-342900">
              <a:spcBef>
                <a:spcPts val="1800"/>
              </a:spcBef>
              <a:buSzPct val="80000"/>
              <a:buNone/>
            </a:pPr>
            <a:r>
              <a:rPr lang="en-US" sz="2000" dirty="0"/>
              <a:t>Demo data</a:t>
            </a:r>
          </a:p>
          <a:p>
            <a:pPr marL="522864" lvl="1" indent="-342900"/>
            <a:r>
              <a:rPr lang="en-US" dirty="0"/>
              <a:t>London points-of-interest (POI)</a:t>
            </a:r>
          </a:p>
          <a:p>
            <a:pPr marL="522864" lvl="1" indent="-342900"/>
            <a:r>
              <a:rPr lang="en-US" dirty="0"/>
              <a:t>London street network</a:t>
            </a:r>
          </a:p>
          <a:p>
            <a:pPr marL="701675" lvl="2" indent="-342900"/>
            <a:r>
              <a:rPr lang="en-US" dirty="0"/>
              <a:t>Road segments and junctions</a:t>
            </a:r>
          </a:p>
          <a:p>
            <a:pPr marL="522864" lvl="1" indent="-342900"/>
            <a:r>
              <a:rPr lang="en-US" dirty="0"/>
              <a:t>London tube</a:t>
            </a:r>
          </a:p>
          <a:p>
            <a:pPr marL="701675" lvl="2" indent="-342900"/>
            <a:r>
              <a:rPr lang="en-US" dirty="0"/>
              <a:t>Tube lines and stations</a:t>
            </a:r>
          </a:p>
          <a:p>
            <a:pPr marL="342900" indent="-342900"/>
            <a:r>
              <a:rPr lang="en-US" dirty="0"/>
              <a:t>Sample tasks</a:t>
            </a:r>
          </a:p>
          <a:p>
            <a:pPr marL="522864" lvl="1" indent="-342900"/>
            <a:r>
              <a:rPr lang="en-US" dirty="0"/>
              <a:t>Basic spatial functions</a:t>
            </a:r>
          </a:p>
          <a:p>
            <a:pPr marL="522864" lvl="1" indent="-342900"/>
            <a:r>
              <a:rPr lang="en-US" dirty="0"/>
              <a:t>Spatial analysis of street network</a:t>
            </a:r>
          </a:p>
          <a:p>
            <a:pPr marL="522864" lvl="1" indent="-342900"/>
            <a:r>
              <a:rPr lang="en-US" dirty="0"/>
              <a:t>Finding paths on the street network</a:t>
            </a:r>
          </a:p>
        </p:txBody>
      </p:sp>
      <p:sp>
        <p:nvSpPr>
          <p:cNvPr id="3" name="Title 2">
            <a:extLst>
              <a:ext uri="{FF2B5EF4-FFF2-40B4-BE49-F238E27FC236}">
                <a16:creationId xmlns:a16="http://schemas.microsoft.com/office/drawing/2014/main" id="{3AB32F78-64DC-4D37-AA60-A34EAA8F9EFC}"/>
              </a:ext>
            </a:extLst>
          </p:cNvPr>
          <p:cNvSpPr>
            <a:spLocks noGrp="1"/>
          </p:cNvSpPr>
          <p:nvPr>
            <p:ph type="title"/>
          </p:nvPr>
        </p:nvSpPr>
        <p:spPr>
          <a:xfrm>
            <a:off x="504001" y="504000"/>
            <a:ext cx="11186476" cy="677108"/>
          </a:xfrm>
        </p:spPr>
        <p:txBody>
          <a:bodyPr/>
          <a:lstStyle/>
          <a:p>
            <a:r>
              <a:rPr lang="en-US" dirty="0"/>
              <a:t>Prerequisites and Introduction</a:t>
            </a:r>
            <a:br>
              <a:rPr lang="en-US" dirty="0"/>
            </a:br>
            <a:r>
              <a:rPr lang="en-US" sz="2000" b="0" dirty="0"/>
              <a:t>Demo Scenario and data</a:t>
            </a:r>
            <a:endParaRPr lang="en-US" b="0" dirty="0"/>
          </a:p>
        </p:txBody>
      </p:sp>
      <p:pic>
        <p:nvPicPr>
          <p:cNvPr id="1026" name="Picture 2">
            <a:extLst>
              <a:ext uri="{FF2B5EF4-FFF2-40B4-BE49-F238E27FC236}">
                <a16:creationId xmlns:a16="http://schemas.microsoft.com/office/drawing/2014/main" id="{6DB68309-533D-41B9-AC93-2BD0929B7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673" y="1619999"/>
            <a:ext cx="4271677" cy="2338683"/>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2426A57-40D2-4E22-9EA5-DC80C4A6A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4936" y="3757961"/>
            <a:ext cx="4899794" cy="2338683"/>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00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36FB8A-8DE4-4C45-AE4B-8ED21D144B0F}"/>
              </a:ext>
            </a:extLst>
          </p:cNvPr>
          <p:cNvSpPr>
            <a:spLocks noGrp="1"/>
          </p:cNvSpPr>
          <p:nvPr>
            <p:ph type="body" sz="quarter" idx="10"/>
          </p:nvPr>
        </p:nvSpPr>
        <p:spPr>
          <a:xfrm>
            <a:off x="504000" y="1620000"/>
            <a:ext cx="6201600" cy="4716000"/>
          </a:xfrm>
        </p:spPr>
        <p:txBody>
          <a:bodyPr/>
          <a:lstStyle/>
          <a:p>
            <a:r>
              <a:rPr lang="en-US" dirty="0"/>
              <a:t>Your SAP HANA Cloud Trial system is up and running</a:t>
            </a:r>
          </a:p>
          <a:p>
            <a:r>
              <a:rPr lang="en-US" dirty="0"/>
              <a:t>Access github.com</a:t>
            </a:r>
          </a:p>
          <a:p>
            <a:pPr marL="522864" lvl="1" indent="-342900"/>
            <a:r>
              <a:rPr lang="en-US" dirty="0">
                <a:hlinkClick r:id="rId3"/>
              </a:rPr>
              <a:t>https://github.com/SAP-samples/teched2020-DAT260</a:t>
            </a:r>
            <a:r>
              <a:rPr lang="en-US" dirty="0"/>
              <a:t> </a:t>
            </a:r>
          </a:p>
          <a:p>
            <a:pPr marL="522864" lvl="1" indent="-342900"/>
            <a:r>
              <a:rPr lang="en-US" dirty="0"/>
              <a:t>Download workshop data set from exercises/data/</a:t>
            </a:r>
          </a:p>
          <a:p>
            <a:r>
              <a:rPr lang="en-US" dirty="0"/>
              <a:t> Launch SAP HANA Database Explorer</a:t>
            </a:r>
          </a:p>
          <a:p>
            <a:pPr marL="522864" lvl="1" indent="-342900"/>
            <a:r>
              <a:rPr lang="en-US" dirty="0"/>
              <a:t>Import the data</a:t>
            </a:r>
          </a:p>
          <a:p>
            <a:pPr marL="342900" indent="-342900"/>
            <a:r>
              <a:rPr lang="en-US" dirty="0"/>
              <a:t>Alternative: </a:t>
            </a:r>
            <a:r>
              <a:rPr lang="en-US" dirty="0" err="1"/>
              <a:t>DBeaver</a:t>
            </a:r>
            <a:r>
              <a:rPr lang="en-US" dirty="0"/>
              <a:t> (open source database manager)</a:t>
            </a:r>
          </a:p>
          <a:p>
            <a:pPr marL="522864" lvl="1" indent="-342900"/>
            <a:r>
              <a:rPr lang="en-US" dirty="0"/>
              <a:t>Installation</a:t>
            </a:r>
          </a:p>
          <a:p>
            <a:pPr marL="522864" lvl="1" indent="-342900"/>
            <a:r>
              <a:rPr lang="en-US" dirty="0"/>
              <a:t>Spatial visualizations</a:t>
            </a:r>
          </a:p>
        </p:txBody>
      </p:sp>
      <p:sp>
        <p:nvSpPr>
          <p:cNvPr id="4" name="Title"/>
          <p:cNvSpPr>
            <a:spLocks noGrp="1"/>
          </p:cNvSpPr>
          <p:nvPr>
            <p:ph type="title"/>
          </p:nvPr>
        </p:nvSpPr>
        <p:spPr>
          <a:xfrm>
            <a:off x="504001" y="504000"/>
            <a:ext cx="11186476" cy="369332"/>
          </a:xfrm>
        </p:spPr>
        <p:txBody>
          <a:bodyPr/>
          <a:lstStyle/>
          <a:p>
            <a:r>
              <a:rPr lang="en-US" dirty="0"/>
              <a:t>Prerequisites and Introduction</a:t>
            </a:r>
            <a:endParaRPr lang="en-US" b="0" dirty="0"/>
          </a:p>
        </p:txBody>
      </p:sp>
      <p:pic>
        <p:nvPicPr>
          <p:cNvPr id="2" name="Picture 1">
            <a:extLst>
              <a:ext uri="{FF2B5EF4-FFF2-40B4-BE49-F238E27FC236}">
                <a16:creationId xmlns:a16="http://schemas.microsoft.com/office/drawing/2014/main" id="{7CF40E2A-0668-4739-A8B8-EAD243D97646}"/>
              </a:ext>
            </a:extLst>
          </p:cNvPr>
          <p:cNvPicPr>
            <a:picLocks noChangeAspect="1"/>
          </p:cNvPicPr>
          <p:nvPr/>
        </p:nvPicPr>
        <p:blipFill>
          <a:blip r:embed="rId4"/>
          <a:stretch>
            <a:fillRect/>
          </a:stretch>
        </p:blipFill>
        <p:spPr>
          <a:xfrm>
            <a:off x="7805844" y="1234190"/>
            <a:ext cx="3973833" cy="1848863"/>
          </a:xfrm>
          <a:prstGeom prst="rect">
            <a:avLst/>
          </a:prstGeom>
          <a:ln>
            <a:solidFill>
              <a:schemeClr val="tx1"/>
            </a:solidFill>
          </a:ln>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9A31AF4E-AF9E-44AE-861A-80526CFD55B7}"/>
              </a:ext>
            </a:extLst>
          </p:cNvPr>
          <p:cNvPicPr>
            <a:picLocks noChangeAspect="1"/>
          </p:cNvPicPr>
          <p:nvPr/>
        </p:nvPicPr>
        <p:blipFill>
          <a:blip r:embed="rId5"/>
          <a:stretch>
            <a:fillRect/>
          </a:stretch>
        </p:blipFill>
        <p:spPr>
          <a:xfrm>
            <a:off x="6097239" y="6997572"/>
            <a:ext cx="3973833" cy="2569904"/>
          </a:xfrm>
          <a:prstGeom prst="rect">
            <a:avLst/>
          </a:prstGeom>
          <a:ln>
            <a:solidFill>
              <a:schemeClr val="tx1"/>
            </a:solidFill>
          </a:ln>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EA8D6F67-7A1D-4F5B-A02C-477734FB1791}"/>
              </a:ext>
            </a:extLst>
          </p:cNvPr>
          <p:cNvPicPr>
            <a:picLocks noChangeAspect="1"/>
          </p:cNvPicPr>
          <p:nvPr/>
        </p:nvPicPr>
        <p:blipFill>
          <a:blip r:embed="rId6"/>
          <a:stretch>
            <a:fillRect/>
          </a:stretch>
        </p:blipFill>
        <p:spPr>
          <a:xfrm>
            <a:off x="7356083" y="2696729"/>
            <a:ext cx="3973833" cy="1848863"/>
          </a:xfrm>
          <a:prstGeom prst="rect">
            <a:avLst/>
          </a:prstGeom>
          <a:ln>
            <a:solidFill>
              <a:schemeClr val="tx1"/>
            </a:solid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BC539274-D652-4E14-9237-19F4C93E8978}"/>
              </a:ext>
            </a:extLst>
          </p:cNvPr>
          <p:cNvPicPr>
            <a:picLocks noChangeAspect="1"/>
          </p:cNvPicPr>
          <p:nvPr/>
        </p:nvPicPr>
        <p:blipFill>
          <a:blip r:embed="rId7"/>
          <a:stretch>
            <a:fillRect/>
          </a:stretch>
        </p:blipFill>
        <p:spPr>
          <a:xfrm>
            <a:off x="6906322" y="4176581"/>
            <a:ext cx="3973833" cy="238903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7337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38166A-0B35-4AFB-8E45-68F2516C8644}"/>
              </a:ext>
            </a:extLst>
          </p:cNvPr>
          <p:cNvSpPr>
            <a:spLocks noGrp="1"/>
          </p:cNvSpPr>
          <p:nvPr>
            <p:ph type="body" sz="quarter" idx="10"/>
          </p:nvPr>
        </p:nvSpPr>
        <p:spPr/>
        <p:txBody>
          <a:bodyPr/>
          <a:lstStyle/>
          <a:p>
            <a:r>
              <a:rPr lang="en-US" dirty="0"/>
              <a:t>Work on the exercises sequentially</a:t>
            </a:r>
          </a:p>
          <a:p>
            <a:pPr marL="522864" lvl="1" indent="-342900"/>
            <a:r>
              <a:rPr lang="en-US" dirty="0"/>
              <a:t>Read</a:t>
            </a:r>
          </a:p>
          <a:p>
            <a:pPr marL="522864" lvl="1" indent="-342900"/>
            <a:r>
              <a:rPr lang="en-US" dirty="0"/>
              <a:t>Copy a execute SQL statements</a:t>
            </a:r>
          </a:p>
          <a:p>
            <a:pPr marL="701675" lvl="2" indent="-342900"/>
            <a:r>
              <a:rPr lang="en-US" dirty="0"/>
              <a:t>In SAP HANA Database Explorer (F8 and F9)</a:t>
            </a:r>
          </a:p>
          <a:p>
            <a:pPr marL="701675" lvl="2" indent="-342900"/>
            <a:r>
              <a:rPr lang="en-US" dirty="0"/>
              <a:t>In </a:t>
            </a:r>
            <a:r>
              <a:rPr lang="en-US" dirty="0" err="1"/>
              <a:t>DBeaver</a:t>
            </a:r>
            <a:r>
              <a:rPr lang="en-US" dirty="0"/>
              <a:t> (Ctrl + Enter and Alt + X)</a:t>
            </a:r>
          </a:p>
          <a:p>
            <a:pPr marL="522864" lvl="1" indent="-342900"/>
            <a:r>
              <a:rPr lang="en-US" dirty="0"/>
              <a:t>Review results returned by SQL statements</a:t>
            </a:r>
          </a:p>
          <a:p>
            <a:pPr marL="342900" indent="-342900"/>
            <a:r>
              <a:rPr lang="en-US" dirty="0"/>
              <a:t>Questions</a:t>
            </a:r>
          </a:p>
          <a:p>
            <a:pPr marL="522864" lvl="1" indent="-342900"/>
            <a:r>
              <a:rPr lang="en-US" dirty="0"/>
              <a:t>Via chat</a:t>
            </a:r>
          </a:p>
          <a:p>
            <a:pPr marL="522864" lvl="1" indent="-342900"/>
            <a:r>
              <a:rPr lang="en-US" dirty="0"/>
              <a:t>Discussions will run in breakout rooms</a:t>
            </a:r>
          </a:p>
        </p:txBody>
      </p:sp>
      <p:sp>
        <p:nvSpPr>
          <p:cNvPr id="3" name="Title 2">
            <a:extLst>
              <a:ext uri="{FF2B5EF4-FFF2-40B4-BE49-F238E27FC236}">
                <a16:creationId xmlns:a16="http://schemas.microsoft.com/office/drawing/2014/main" id="{BD983C79-DE98-4068-93F2-832356E1D003}"/>
              </a:ext>
            </a:extLst>
          </p:cNvPr>
          <p:cNvSpPr>
            <a:spLocks noGrp="1"/>
          </p:cNvSpPr>
          <p:nvPr>
            <p:ph type="title"/>
          </p:nvPr>
        </p:nvSpPr>
        <p:spPr/>
        <p:txBody>
          <a:bodyPr/>
          <a:lstStyle/>
          <a:p>
            <a:r>
              <a:rPr lang="en-US" dirty="0"/>
              <a:t>Workshop</a:t>
            </a:r>
          </a:p>
        </p:txBody>
      </p:sp>
      <p:pic>
        <p:nvPicPr>
          <p:cNvPr id="4" name="Picture 3">
            <a:extLst>
              <a:ext uri="{FF2B5EF4-FFF2-40B4-BE49-F238E27FC236}">
                <a16:creationId xmlns:a16="http://schemas.microsoft.com/office/drawing/2014/main" id="{18B4EA08-882F-4215-A4B3-103556285FE4}"/>
              </a:ext>
            </a:extLst>
          </p:cNvPr>
          <p:cNvPicPr>
            <a:picLocks noChangeAspect="1"/>
          </p:cNvPicPr>
          <p:nvPr/>
        </p:nvPicPr>
        <p:blipFill>
          <a:blip r:embed="rId2"/>
          <a:stretch>
            <a:fillRect/>
          </a:stretch>
        </p:blipFill>
        <p:spPr>
          <a:xfrm>
            <a:off x="6353270" y="1620000"/>
            <a:ext cx="5337206" cy="2700372"/>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1901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a:xfrm>
            <a:off x="288851" y="4207627"/>
            <a:ext cx="6256027" cy="430887"/>
          </a:xfrm>
        </p:spPr>
        <p:txBody>
          <a:bodyPr/>
          <a:lstStyle/>
          <a:p>
            <a:r>
              <a:rPr lang="en-US" dirty="0"/>
              <a:t>December 8</a:t>
            </a:r>
            <a:r>
              <a:rPr lang="en-US" baseline="30000" dirty="0"/>
              <a:t>th</a:t>
            </a:r>
            <a:r>
              <a:rPr lang="en-US" dirty="0"/>
              <a:t>-10</a:t>
            </a:r>
            <a:r>
              <a:rPr lang="en-US" baseline="30000" dirty="0"/>
              <a:t>th</a:t>
            </a:r>
            <a:r>
              <a:rPr lang="en-US" dirty="0"/>
              <a:t>, 2020</a:t>
            </a:r>
          </a:p>
        </p:txBody>
      </p:sp>
      <p:sp>
        <p:nvSpPr>
          <p:cNvPr id="11" name="Title"/>
          <p:cNvSpPr>
            <a:spLocks noGrp="1"/>
          </p:cNvSpPr>
          <p:nvPr>
            <p:ph type="title"/>
          </p:nvPr>
        </p:nvSpPr>
        <p:spPr>
          <a:xfrm>
            <a:off x="288851" y="1761787"/>
            <a:ext cx="4557298" cy="1766788"/>
          </a:xfrm>
        </p:spPr>
        <p:txBody>
          <a:bodyPr/>
          <a:lstStyle/>
          <a:p>
            <a:r>
              <a:rPr lang="en-GB" sz="3200" dirty="0"/>
              <a:t>Our Session Schedule for </a:t>
            </a:r>
            <a:r>
              <a:rPr lang="en-GB" sz="3200" dirty="0">
                <a:solidFill>
                  <a:schemeClr val="tx1"/>
                </a:solidFill>
              </a:rPr>
              <a:t>Spatial Enthusiasts</a:t>
            </a:r>
            <a:r>
              <a:rPr lang="en-GB" sz="3200" dirty="0"/>
              <a:t>. </a:t>
            </a:r>
            <a:br>
              <a:rPr lang="en-GB" sz="3200" dirty="0"/>
            </a:br>
            <a:br>
              <a:rPr lang="en-GB" sz="3200" dirty="0"/>
            </a:br>
            <a:r>
              <a:rPr lang="en-GB" sz="3200" dirty="0"/>
              <a:t>Don‘t miss it!</a:t>
            </a:r>
            <a:endParaRPr lang="de-DE" sz="3200" dirty="0"/>
          </a:p>
        </p:txBody>
      </p:sp>
      <p:sp>
        <p:nvSpPr>
          <p:cNvPr id="9" name="TextBox 8">
            <a:extLst>
              <a:ext uri="{FF2B5EF4-FFF2-40B4-BE49-F238E27FC236}">
                <a16:creationId xmlns:a16="http://schemas.microsoft.com/office/drawing/2014/main" id="{2A6E89BF-2400-A746-B34E-3691716EF487}"/>
              </a:ext>
            </a:extLst>
          </p:cNvPr>
          <p:cNvSpPr txBox="1"/>
          <p:nvPr/>
        </p:nvSpPr>
        <p:spPr>
          <a:xfrm>
            <a:off x="188948" y="6121972"/>
            <a:ext cx="2337892" cy="387798"/>
          </a:xfrm>
          <a:prstGeom prst="rect">
            <a:avLst/>
          </a:prstGeom>
          <a:noFill/>
        </p:spPr>
        <p:txBody>
          <a:bodyPr wrap="square" rtlCol="0" anchor="b">
            <a:spAutoFit/>
          </a:bodyPr>
          <a:lstStyle/>
          <a:p>
            <a:r>
              <a:rPr lang="en-US" sz="1920" dirty="0">
                <a:solidFill>
                  <a:schemeClr val="bg1"/>
                </a:solidFill>
                <a:latin typeface="+mn-lt"/>
              </a:rPr>
              <a:t>#SAPTechEd</a:t>
            </a:r>
          </a:p>
        </p:txBody>
      </p:sp>
      <p:pic>
        <p:nvPicPr>
          <p:cNvPr id="10" name="Picture 9">
            <a:extLst>
              <a:ext uri="{FF2B5EF4-FFF2-40B4-BE49-F238E27FC236}">
                <a16:creationId xmlns:a16="http://schemas.microsoft.com/office/drawing/2014/main" id="{1BF85C40-6E70-9340-B775-94330D277274}"/>
              </a:ext>
            </a:extLst>
          </p:cNvPr>
          <p:cNvPicPr>
            <a:picLocks noChangeAspect="1"/>
          </p:cNvPicPr>
          <p:nvPr/>
        </p:nvPicPr>
        <p:blipFill>
          <a:blip r:embed="rId3"/>
          <a:stretch>
            <a:fillRect/>
          </a:stretch>
        </p:blipFill>
        <p:spPr>
          <a:xfrm>
            <a:off x="3750543" y="6130731"/>
            <a:ext cx="1662117" cy="333855"/>
          </a:xfrm>
          <a:prstGeom prst="rect">
            <a:avLst/>
          </a:prstGeom>
        </p:spPr>
      </p:pic>
      <p:grpSp>
        <p:nvGrpSpPr>
          <p:cNvPr id="12" name="Group 11">
            <a:extLst>
              <a:ext uri="{FF2B5EF4-FFF2-40B4-BE49-F238E27FC236}">
                <a16:creationId xmlns:a16="http://schemas.microsoft.com/office/drawing/2014/main" id="{8DD8D6B5-829E-E74D-8E33-81888D128E9E}"/>
              </a:ext>
            </a:extLst>
          </p:cNvPr>
          <p:cNvGrpSpPr/>
          <p:nvPr/>
        </p:nvGrpSpPr>
        <p:grpSpPr>
          <a:xfrm>
            <a:off x="273598" y="4956060"/>
            <a:ext cx="1852710" cy="530821"/>
            <a:chOff x="679018" y="3737489"/>
            <a:chExt cx="1672520" cy="445000"/>
          </a:xfrm>
        </p:grpSpPr>
        <p:sp>
          <p:nvSpPr>
            <p:cNvPr id="13" name="Rounded Rectangle 12">
              <a:extLst>
                <a:ext uri="{FF2B5EF4-FFF2-40B4-BE49-F238E27FC236}">
                  <a16:creationId xmlns:a16="http://schemas.microsoft.com/office/drawing/2014/main" id="{B83822DE-D664-3546-9EE1-682DDD58E439}"/>
                </a:ext>
              </a:extLst>
            </p:cNvPr>
            <p:cNvSpPr/>
            <p:nvPr userDrawn="1"/>
          </p:nvSpPr>
          <p:spPr bwMode="gray">
            <a:xfrm>
              <a:off x="679018" y="3737489"/>
              <a:ext cx="1672520" cy="445000"/>
            </a:xfrm>
            <a:prstGeom prst="roundRect">
              <a:avLst>
                <a:gd name="adj" fmla="val 12613"/>
              </a:avLst>
            </a:prstGeom>
            <a:solidFill>
              <a:schemeClr val="accent1"/>
            </a:solidFill>
            <a:ln w="25400" algn="ctr">
              <a:noFill/>
              <a:miter lim="800000"/>
              <a:headEnd/>
              <a:tailEnd/>
            </a:ln>
            <a:effectLst>
              <a:glow rad="914400">
                <a:schemeClr val="accent5">
                  <a:alpha val="14000"/>
                </a:schemeClr>
              </a:glow>
            </a:effectLst>
          </p:spPr>
          <p:txBody>
            <a:bodyPr lIns="90000" tIns="72000" rIns="90000" bIns="72000" rtlCol="0" anchor="ctr"/>
            <a:lstStyle/>
            <a:p>
              <a:pPr algn="ctr" defTabSz="975390" fontAlgn="base">
                <a:spcBef>
                  <a:spcPct val="50000"/>
                </a:spcBef>
                <a:spcAft>
                  <a:spcPct val="0"/>
                </a:spcAft>
                <a:buClr>
                  <a:srgbClr val="F0AB00"/>
                </a:buClr>
                <a:buSzPct val="80000"/>
              </a:pPr>
              <a:endParaRPr lang="en-US" sz="1813" kern="0" dirty="0" err="1">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B026D69B-7A3B-5741-8FF8-AFB007AAC9B8}"/>
                </a:ext>
              </a:extLst>
            </p:cNvPr>
            <p:cNvSpPr txBox="1"/>
            <p:nvPr userDrawn="1"/>
          </p:nvSpPr>
          <p:spPr>
            <a:xfrm>
              <a:off x="816744" y="3822590"/>
              <a:ext cx="1387336" cy="23388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13" kern="0" dirty="0">
                  <a:solidFill>
                    <a:schemeClr val="bg1"/>
                  </a:solidFill>
                  <a:latin typeface="+mn-lt"/>
                  <a:ea typeface="Arial Unicode MS" pitchFamily="34" charset="-128"/>
                  <a:cs typeface="Arial Unicode MS" pitchFamily="34" charset="-128"/>
                </a:rPr>
                <a:t>Sign Up Now</a:t>
              </a:r>
            </a:p>
          </p:txBody>
        </p:sp>
      </p:grpSp>
      <p:grpSp>
        <p:nvGrpSpPr>
          <p:cNvPr id="26" name="Group 25">
            <a:extLst>
              <a:ext uri="{FF2B5EF4-FFF2-40B4-BE49-F238E27FC236}">
                <a16:creationId xmlns:a16="http://schemas.microsoft.com/office/drawing/2014/main" id="{E16737EF-9B8C-FC43-8DCA-4CDA01C21CCE}"/>
              </a:ext>
            </a:extLst>
          </p:cNvPr>
          <p:cNvGrpSpPr/>
          <p:nvPr/>
        </p:nvGrpSpPr>
        <p:grpSpPr>
          <a:xfrm>
            <a:off x="4986825" y="101755"/>
            <a:ext cx="7206762" cy="1076415"/>
            <a:chOff x="8672099" y="1456502"/>
            <a:chExt cx="4426019" cy="876612"/>
          </a:xfrm>
        </p:grpSpPr>
        <p:sp>
          <p:nvSpPr>
            <p:cNvPr id="23" name="Text Placeholder 7">
              <a:extLst>
                <a:ext uri="{FF2B5EF4-FFF2-40B4-BE49-F238E27FC236}">
                  <a16:creationId xmlns:a16="http://schemas.microsoft.com/office/drawing/2014/main" id="{7490B4DE-EE02-B549-B237-F17A4AD03FA1}"/>
                </a:ext>
              </a:extLst>
            </p:cNvPr>
            <p:cNvSpPr txBox="1">
              <a:spLocks/>
            </p:cNvSpPr>
            <p:nvPr/>
          </p:nvSpPr>
          <p:spPr>
            <a:xfrm>
              <a:off x="8672100" y="1874069"/>
              <a:ext cx="4426018" cy="459045"/>
            </a:xfrm>
            <a:prstGeom prst="rect">
              <a:avLst/>
            </a:prstGeom>
            <a:solidFill>
              <a:schemeClr val="accent1">
                <a:alpha val="42000"/>
              </a:schemeClr>
            </a:solidFill>
          </p:spPr>
          <p:txBody>
            <a:bodyPr anchor="b"/>
            <a:lst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a:lstStyle>
            <a:p>
              <a:r>
                <a:rPr lang="en-US" sz="1600" i="1" dirty="0">
                  <a:solidFill>
                    <a:schemeClr val="bg1"/>
                  </a:solidFill>
                </a:rPr>
                <a:t>by Tom Turchioe &amp; Bill Gough</a:t>
              </a:r>
            </a:p>
          </p:txBody>
        </p:sp>
        <p:sp>
          <p:nvSpPr>
            <p:cNvPr id="22" name="Text Placeholder 6">
              <a:extLst>
                <a:ext uri="{FF2B5EF4-FFF2-40B4-BE49-F238E27FC236}">
                  <a16:creationId xmlns:a16="http://schemas.microsoft.com/office/drawing/2014/main" id="{B8A582F6-BC95-2E45-AB23-8D5AF7759F3C}"/>
                </a:ext>
              </a:extLst>
            </p:cNvPr>
            <p:cNvSpPr txBox="1">
              <a:spLocks/>
            </p:cNvSpPr>
            <p:nvPr/>
          </p:nvSpPr>
          <p:spPr>
            <a:xfrm>
              <a:off x="8672099" y="1456502"/>
              <a:ext cx="4426019" cy="417568"/>
            </a:xfrm>
            <a:prstGeom prst="rect">
              <a:avLst/>
            </a:prstGeom>
            <a:solidFill>
              <a:schemeClr val="accent1">
                <a:alpha val="42000"/>
              </a:schemeClr>
            </a:solidFill>
          </p:spPr>
          <p:txBody>
            <a:bodyPr/>
            <a:lst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a:lstStyle>
            <a:p>
              <a:r>
                <a:rPr lang="en-US" sz="1600" b="1" dirty="0">
                  <a:solidFill>
                    <a:schemeClr val="bg1"/>
                  </a:solidFill>
                </a:rPr>
                <a:t>PT102</a:t>
              </a:r>
              <a:r>
                <a:rPr lang="en-US" sz="2400" b="1" dirty="0">
                  <a:solidFill>
                    <a:schemeClr val="bg1"/>
                  </a:solidFill>
                </a:rPr>
                <a:t> </a:t>
              </a:r>
              <a:br>
                <a:rPr lang="en-US" sz="2400" b="1" dirty="0">
                  <a:solidFill>
                    <a:schemeClr val="bg1"/>
                  </a:solidFill>
                </a:rPr>
              </a:br>
              <a:r>
                <a:rPr lang="en-US" sz="2000" b="1" dirty="0">
                  <a:solidFill>
                    <a:schemeClr val="bg1"/>
                  </a:solidFill>
                </a:rPr>
                <a:t>Elevating the Power of Spatial Data</a:t>
              </a:r>
              <a:endParaRPr lang="en-US" sz="3000" b="1" dirty="0">
                <a:solidFill>
                  <a:schemeClr val="bg1"/>
                </a:solidFill>
              </a:endParaRPr>
            </a:p>
          </p:txBody>
        </p:sp>
      </p:grpSp>
      <p:sp>
        <p:nvSpPr>
          <p:cNvPr id="3" name="TextBox 2">
            <a:extLst>
              <a:ext uri="{FF2B5EF4-FFF2-40B4-BE49-F238E27FC236}">
                <a16:creationId xmlns:a16="http://schemas.microsoft.com/office/drawing/2014/main" id="{D3618C43-49BC-9749-B498-830D29E9188C}"/>
              </a:ext>
            </a:extLst>
          </p:cNvPr>
          <p:cNvSpPr txBox="1"/>
          <p:nvPr/>
        </p:nvSpPr>
        <p:spPr>
          <a:xfrm>
            <a:off x="1106639" y="667469"/>
            <a:ext cx="2555187"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400" b="1" kern="0" dirty="0">
                <a:solidFill>
                  <a:schemeClr val="bg1"/>
                </a:solidFill>
                <a:latin typeface="Arial" panose="020B0604020202020204" pitchFamily="34" charset="0"/>
                <a:ea typeface="Arial Unicode MS" panose="020B0604020202020204" pitchFamily="34" charset="-128"/>
                <a:cs typeface="Arial" panose="020B0604020202020204" pitchFamily="34" charset="0"/>
              </a:rPr>
              <a:t>Enterprise Spatial Intelligence</a:t>
            </a:r>
          </a:p>
        </p:txBody>
      </p:sp>
      <p:sp>
        <p:nvSpPr>
          <p:cNvPr id="4" name="Rounded Rectangle 3">
            <a:extLst>
              <a:ext uri="{FF2B5EF4-FFF2-40B4-BE49-F238E27FC236}">
                <a16:creationId xmlns:a16="http://schemas.microsoft.com/office/drawing/2014/main" id="{62A031B3-462E-A343-8732-8BEA52730DBD}"/>
              </a:ext>
            </a:extLst>
          </p:cNvPr>
          <p:cNvSpPr/>
          <p:nvPr/>
        </p:nvSpPr>
        <p:spPr bwMode="gray">
          <a:xfrm>
            <a:off x="-564942" y="533620"/>
            <a:ext cx="4489940" cy="483142"/>
          </a:xfrm>
          <a:prstGeom prst="roundRect">
            <a:avLst>
              <a:gd name="adj" fmla="val 50000"/>
            </a:avLst>
          </a:prstGeom>
          <a:noFill/>
          <a:ln w="2540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DE" sz="1800" kern="0" dirty="0" err="1">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F6FE2138-1A48-6C4D-8FFE-F0E96EA12881}"/>
              </a:ext>
            </a:extLst>
          </p:cNvPr>
          <p:cNvGrpSpPr/>
          <p:nvPr/>
        </p:nvGrpSpPr>
        <p:grpSpPr>
          <a:xfrm>
            <a:off x="4986825" y="2407231"/>
            <a:ext cx="7206762" cy="1384612"/>
            <a:chOff x="8672099" y="1456502"/>
            <a:chExt cx="4426019" cy="876613"/>
          </a:xfrm>
        </p:grpSpPr>
        <p:sp>
          <p:nvSpPr>
            <p:cNvPr id="21" name="Text Placeholder 7">
              <a:extLst>
                <a:ext uri="{FF2B5EF4-FFF2-40B4-BE49-F238E27FC236}">
                  <a16:creationId xmlns:a16="http://schemas.microsoft.com/office/drawing/2014/main" id="{B0DF4706-8547-834A-96B4-98C902068C25}"/>
                </a:ext>
              </a:extLst>
            </p:cNvPr>
            <p:cNvSpPr txBox="1">
              <a:spLocks/>
            </p:cNvSpPr>
            <p:nvPr/>
          </p:nvSpPr>
          <p:spPr>
            <a:xfrm>
              <a:off x="8672100" y="1873791"/>
              <a:ext cx="4426018" cy="459324"/>
            </a:xfrm>
            <a:prstGeom prst="rect">
              <a:avLst/>
            </a:prstGeom>
            <a:solidFill>
              <a:schemeClr val="accent1">
                <a:alpha val="42000"/>
              </a:schemeClr>
            </a:solidFill>
          </p:spPr>
          <p:txBody>
            <a:bodyPr anchor="b"/>
            <a:lst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a:lstStyle>
            <a:p>
              <a:r>
                <a:rPr lang="en-US" sz="1600" i="1" dirty="0">
                  <a:solidFill>
                    <a:schemeClr val="bg1"/>
                  </a:solidFill>
                </a:rPr>
                <a:t>by Thomas Hammer &amp; Mathias Kemeter</a:t>
              </a:r>
            </a:p>
          </p:txBody>
        </p:sp>
        <p:sp>
          <p:nvSpPr>
            <p:cNvPr id="20" name="Text Placeholder 6">
              <a:extLst>
                <a:ext uri="{FF2B5EF4-FFF2-40B4-BE49-F238E27FC236}">
                  <a16:creationId xmlns:a16="http://schemas.microsoft.com/office/drawing/2014/main" id="{5F7EFB91-08D6-EF46-9CF9-9AF0E62E3B2C}"/>
                </a:ext>
              </a:extLst>
            </p:cNvPr>
            <p:cNvSpPr txBox="1">
              <a:spLocks/>
            </p:cNvSpPr>
            <p:nvPr/>
          </p:nvSpPr>
          <p:spPr>
            <a:xfrm>
              <a:off x="8672099" y="1456502"/>
              <a:ext cx="4426019" cy="417568"/>
            </a:xfrm>
            <a:prstGeom prst="rect">
              <a:avLst/>
            </a:prstGeom>
            <a:solidFill>
              <a:schemeClr val="accent1">
                <a:alpha val="42000"/>
              </a:schemeClr>
            </a:solidFill>
          </p:spPr>
          <p:txBody>
            <a:bodyPr/>
            <a:lst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a:lstStyle>
            <a:p>
              <a:r>
                <a:rPr lang="en-US" sz="1600" b="1" dirty="0">
                  <a:solidFill>
                    <a:schemeClr val="bg1"/>
                  </a:solidFill>
                </a:rPr>
                <a:t>DAT201</a:t>
              </a:r>
              <a:r>
                <a:rPr lang="en-US" sz="2400" b="1" dirty="0">
                  <a:solidFill>
                    <a:schemeClr val="bg1"/>
                  </a:solidFill>
                </a:rPr>
                <a:t> </a:t>
              </a:r>
              <a:br>
                <a:rPr lang="en-US" sz="2400" b="1" dirty="0">
                  <a:solidFill>
                    <a:schemeClr val="bg1"/>
                  </a:solidFill>
                </a:rPr>
              </a:br>
              <a:r>
                <a:rPr lang="en-US" sz="2000" b="1" dirty="0">
                  <a:solidFill>
                    <a:schemeClr val="bg1"/>
                  </a:solidFill>
                </a:rPr>
                <a:t>Embedded Location Analytics and the Power of Geospatial Data with Partners</a:t>
              </a:r>
              <a:endParaRPr lang="en-US" sz="3000" b="1" dirty="0">
                <a:solidFill>
                  <a:schemeClr val="bg1"/>
                </a:solidFill>
              </a:endParaRPr>
            </a:p>
          </p:txBody>
        </p:sp>
      </p:grpSp>
      <p:grpSp>
        <p:nvGrpSpPr>
          <p:cNvPr id="25" name="Group 24">
            <a:extLst>
              <a:ext uri="{FF2B5EF4-FFF2-40B4-BE49-F238E27FC236}">
                <a16:creationId xmlns:a16="http://schemas.microsoft.com/office/drawing/2014/main" id="{25B90FA7-6D02-7240-87D7-B8318EA76C32}"/>
              </a:ext>
            </a:extLst>
          </p:cNvPr>
          <p:cNvGrpSpPr/>
          <p:nvPr/>
        </p:nvGrpSpPr>
        <p:grpSpPr>
          <a:xfrm>
            <a:off x="4986825" y="5028357"/>
            <a:ext cx="7206762" cy="1055920"/>
            <a:chOff x="8672099" y="1456502"/>
            <a:chExt cx="4426019" cy="876613"/>
          </a:xfrm>
        </p:grpSpPr>
        <p:sp>
          <p:nvSpPr>
            <p:cNvPr id="27" name="Text Placeholder 7">
              <a:extLst>
                <a:ext uri="{FF2B5EF4-FFF2-40B4-BE49-F238E27FC236}">
                  <a16:creationId xmlns:a16="http://schemas.microsoft.com/office/drawing/2014/main" id="{1C46A802-F669-1D49-8416-B4DBD4BF79B9}"/>
                </a:ext>
              </a:extLst>
            </p:cNvPr>
            <p:cNvSpPr txBox="1">
              <a:spLocks/>
            </p:cNvSpPr>
            <p:nvPr/>
          </p:nvSpPr>
          <p:spPr>
            <a:xfrm>
              <a:off x="8672100" y="1873791"/>
              <a:ext cx="4426018" cy="459324"/>
            </a:xfrm>
            <a:prstGeom prst="rect">
              <a:avLst/>
            </a:prstGeom>
            <a:solidFill>
              <a:schemeClr val="accent1">
                <a:alpha val="42000"/>
              </a:schemeClr>
            </a:solidFill>
          </p:spPr>
          <p:txBody>
            <a:bodyPr anchor="b"/>
            <a:lst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a:lstStyle>
            <a:p>
              <a:r>
                <a:rPr lang="en-US" sz="1600" i="1" dirty="0">
                  <a:solidFill>
                    <a:schemeClr val="bg1"/>
                  </a:solidFill>
                </a:rPr>
                <a:t>by Markus Fath &amp; Mathias Kemeter</a:t>
              </a:r>
            </a:p>
          </p:txBody>
        </p:sp>
        <p:sp>
          <p:nvSpPr>
            <p:cNvPr id="31" name="Text Placeholder 6">
              <a:extLst>
                <a:ext uri="{FF2B5EF4-FFF2-40B4-BE49-F238E27FC236}">
                  <a16:creationId xmlns:a16="http://schemas.microsoft.com/office/drawing/2014/main" id="{97246E43-2B7E-9049-9ED8-30D1D10C5DAB}"/>
                </a:ext>
              </a:extLst>
            </p:cNvPr>
            <p:cNvSpPr txBox="1">
              <a:spLocks/>
            </p:cNvSpPr>
            <p:nvPr/>
          </p:nvSpPr>
          <p:spPr>
            <a:xfrm>
              <a:off x="8672099" y="1456502"/>
              <a:ext cx="4426019" cy="417568"/>
            </a:xfrm>
            <a:prstGeom prst="rect">
              <a:avLst/>
            </a:prstGeom>
            <a:solidFill>
              <a:schemeClr val="accent1">
                <a:alpha val="42000"/>
              </a:schemeClr>
            </a:solidFill>
          </p:spPr>
          <p:txBody>
            <a:bodyPr/>
            <a:lst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a:lstStyle>
            <a:p>
              <a:r>
                <a:rPr lang="en-US" sz="1600" b="1" dirty="0">
                  <a:solidFill>
                    <a:schemeClr val="bg1"/>
                  </a:solidFill>
                </a:rPr>
                <a:t>DAT260</a:t>
              </a:r>
              <a:r>
                <a:rPr lang="en-US" sz="2400" b="1" dirty="0">
                  <a:solidFill>
                    <a:schemeClr val="bg1"/>
                  </a:solidFill>
                </a:rPr>
                <a:t> </a:t>
              </a:r>
              <a:br>
                <a:rPr lang="en-US" sz="2400" b="1" dirty="0">
                  <a:solidFill>
                    <a:schemeClr val="bg1"/>
                  </a:solidFill>
                </a:rPr>
              </a:br>
              <a:r>
                <a:rPr lang="en-US" sz="2000" b="1" dirty="0">
                  <a:solidFill>
                    <a:schemeClr val="bg1"/>
                  </a:solidFill>
                </a:rPr>
                <a:t>Multi-model Data Processing with SAP HANA Cloud</a:t>
              </a:r>
              <a:endParaRPr lang="en-US" sz="3000" b="1" dirty="0">
                <a:solidFill>
                  <a:schemeClr val="bg1"/>
                </a:solidFill>
              </a:endParaRPr>
            </a:p>
          </p:txBody>
        </p:sp>
      </p:grpSp>
      <p:grpSp>
        <p:nvGrpSpPr>
          <p:cNvPr id="32" name="Group 31">
            <a:extLst>
              <a:ext uri="{FF2B5EF4-FFF2-40B4-BE49-F238E27FC236}">
                <a16:creationId xmlns:a16="http://schemas.microsoft.com/office/drawing/2014/main" id="{B856953A-6F1A-0A48-AED5-792230899441}"/>
              </a:ext>
            </a:extLst>
          </p:cNvPr>
          <p:cNvGrpSpPr/>
          <p:nvPr/>
        </p:nvGrpSpPr>
        <p:grpSpPr>
          <a:xfrm>
            <a:off x="4986825" y="3870110"/>
            <a:ext cx="7206762" cy="1079983"/>
            <a:chOff x="8672099" y="1456502"/>
            <a:chExt cx="4426019" cy="876613"/>
          </a:xfrm>
        </p:grpSpPr>
        <p:sp>
          <p:nvSpPr>
            <p:cNvPr id="33" name="Text Placeholder 7">
              <a:extLst>
                <a:ext uri="{FF2B5EF4-FFF2-40B4-BE49-F238E27FC236}">
                  <a16:creationId xmlns:a16="http://schemas.microsoft.com/office/drawing/2014/main" id="{7DC329EC-0BD0-3545-969F-0F6028921A05}"/>
                </a:ext>
              </a:extLst>
            </p:cNvPr>
            <p:cNvSpPr txBox="1">
              <a:spLocks/>
            </p:cNvSpPr>
            <p:nvPr/>
          </p:nvSpPr>
          <p:spPr>
            <a:xfrm>
              <a:off x="8672100" y="1873791"/>
              <a:ext cx="4426018" cy="459324"/>
            </a:xfrm>
            <a:prstGeom prst="rect">
              <a:avLst/>
            </a:prstGeom>
            <a:solidFill>
              <a:schemeClr val="accent1">
                <a:alpha val="42000"/>
              </a:schemeClr>
            </a:solidFill>
          </p:spPr>
          <p:txBody>
            <a:bodyPr anchor="b"/>
            <a:lst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a:lstStyle>
            <a:p>
              <a:r>
                <a:rPr lang="en-US" sz="1600" i="1" dirty="0">
                  <a:solidFill>
                    <a:schemeClr val="bg1"/>
                  </a:solidFill>
                </a:rPr>
                <a:t>by Christoph Morgen</a:t>
              </a:r>
            </a:p>
          </p:txBody>
        </p:sp>
        <p:sp>
          <p:nvSpPr>
            <p:cNvPr id="34" name="Text Placeholder 6">
              <a:extLst>
                <a:ext uri="{FF2B5EF4-FFF2-40B4-BE49-F238E27FC236}">
                  <a16:creationId xmlns:a16="http://schemas.microsoft.com/office/drawing/2014/main" id="{B1DDBA2E-BC1A-2A40-B171-DA3A26B26DB5}"/>
                </a:ext>
              </a:extLst>
            </p:cNvPr>
            <p:cNvSpPr txBox="1">
              <a:spLocks/>
            </p:cNvSpPr>
            <p:nvPr/>
          </p:nvSpPr>
          <p:spPr>
            <a:xfrm>
              <a:off x="8672099" y="1456502"/>
              <a:ext cx="4426019" cy="417568"/>
            </a:xfrm>
            <a:prstGeom prst="rect">
              <a:avLst/>
            </a:prstGeom>
            <a:solidFill>
              <a:schemeClr val="accent1">
                <a:alpha val="42000"/>
              </a:schemeClr>
            </a:solidFill>
          </p:spPr>
          <p:txBody>
            <a:bodyPr/>
            <a:lst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a:lstStyle>
            <a:p>
              <a:r>
                <a:rPr lang="en-US" sz="1600" b="1" dirty="0">
                  <a:solidFill>
                    <a:schemeClr val="bg1"/>
                  </a:solidFill>
                </a:rPr>
                <a:t>DAT202</a:t>
              </a:r>
              <a:r>
                <a:rPr lang="en-US" sz="2400" b="1" dirty="0">
                  <a:solidFill>
                    <a:schemeClr val="bg1"/>
                  </a:solidFill>
                </a:rPr>
                <a:t> </a:t>
              </a:r>
              <a:br>
                <a:rPr lang="en-US" sz="2400" b="1" dirty="0">
                  <a:solidFill>
                    <a:schemeClr val="bg1"/>
                  </a:solidFill>
                </a:rPr>
              </a:br>
              <a:r>
                <a:rPr lang="en-US" sz="2000" b="1" dirty="0">
                  <a:solidFill>
                    <a:schemeClr val="bg1"/>
                  </a:solidFill>
                </a:rPr>
                <a:t>Performing Data Science with SAP HANA Cloud</a:t>
              </a:r>
              <a:endParaRPr lang="en-US" sz="3000" b="1" dirty="0">
                <a:solidFill>
                  <a:schemeClr val="bg1"/>
                </a:solidFill>
              </a:endParaRPr>
            </a:p>
          </p:txBody>
        </p:sp>
      </p:grpSp>
      <p:grpSp>
        <p:nvGrpSpPr>
          <p:cNvPr id="24" name="Group 23">
            <a:extLst>
              <a:ext uri="{FF2B5EF4-FFF2-40B4-BE49-F238E27FC236}">
                <a16:creationId xmlns:a16="http://schemas.microsoft.com/office/drawing/2014/main" id="{AC1A60A3-F3A8-204E-BA3C-E6E7F2F58766}"/>
              </a:ext>
            </a:extLst>
          </p:cNvPr>
          <p:cNvGrpSpPr/>
          <p:nvPr/>
        </p:nvGrpSpPr>
        <p:grpSpPr>
          <a:xfrm>
            <a:off x="4986825" y="1256435"/>
            <a:ext cx="7206762" cy="1072530"/>
            <a:chOff x="8672099" y="1456502"/>
            <a:chExt cx="4426019" cy="876613"/>
          </a:xfrm>
        </p:grpSpPr>
        <p:sp>
          <p:nvSpPr>
            <p:cNvPr id="28" name="Text Placeholder 7">
              <a:extLst>
                <a:ext uri="{FF2B5EF4-FFF2-40B4-BE49-F238E27FC236}">
                  <a16:creationId xmlns:a16="http://schemas.microsoft.com/office/drawing/2014/main" id="{C64E7A6C-F208-4A4C-B09C-3D6B403A4D3A}"/>
                </a:ext>
              </a:extLst>
            </p:cNvPr>
            <p:cNvSpPr txBox="1">
              <a:spLocks/>
            </p:cNvSpPr>
            <p:nvPr/>
          </p:nvSpPr>
          <p:spPr>
            <a:xfrm>
              <a:off x="8672100" y="1873791"/>
              <a:ext cx="4426018" cy="459324"/>
            </a:xfrm>
            <a:prstGeom prst="rect">
              <a:avLst/>
            </a:prstGeom>
            <a:solidFill>
              <a:schemeClr val="accent1">
                <a:alpha val="42000"/>
              </a:schemeClr>
            </a:solidFill>
          </p:spPr>
          <p:txBody>
            <a:bodyPr anchor="b"/>
            <a:lst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a:lstStyle>
            <a:p>
              <a:r>
                <a:rPr lang="en-US" sz="1600" i="1" dirty="0">
                  <a:solidFill>
                    <a:schemeClr val="bg1"/>
                  </a:solidFill>
                </a:rPr>
                <a:t>by Witalij Rudnicki</a:t>
              </a:r>
            </a:p>
          </p:txBody>
        </p:sp>
        <p:sp>
          <p:nvSpPr>
            <p:cNvPr id="29" name="Text Placeholder 6">
              <a:extLst>
                <a:ext uri="{FF2B5EF4-FFF2-40B4-BE49-F238E27FC236}">
                  <a16:creationId xmlns:a16="http://schemas.microsoft.com/office/drawing/2014/main" id="{32F249E4-5F3A-9B46-ACE5-16D9B8A90F5E}"/>
                </a:ext>
              </a:extLst>
            </p:cNvPr>
            <p:cNvSpPr txBox="1">
              <a:spLocks/>
            </p:cNvSpPr>
            <p:nvPr/>
          </p:nvSpPr>
          <p:spPr>
            <a:xfrm>
              <a:off x="8672099" y="1456502"/>
              <a:ext cx="4426019" cy="417568"/>
            </a:xfrm>
            <a:prstGeom prst="rect">
              <a:avLst/>
            </a:prstGeom>
            <a:solidFill>
              <a:schemeClr val="accent1">
                <a:alpha val="42000"/>
              </a:schemeClr>
            </a:solidFill>
          </p:spPr>
          <p:txBody>
            <a:bodyPr/>
            <a:lstStyle>
              <a:lvl1pPr marL="0" indent="0" algn="l" defTabSz="1088231" rtl="0" eaLnBrk="1" latinLnBrk="0" hangingPunct="1">
                <a:spcBef>
                  <a:spcPts val="1799"/>
                </a:spcBef>
                <a:buClr>
                  <a:schemeClr val="accent1"/>
                </a:buClr>
                <a:buSzPct val="80000"/>
                <a:buFontTx/>
                <a:buNone/>
                <a:defRPr sz="1999" b="0" kern="1200">
                  <a:solidFill>
                    <a:schemeClr val="tx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tx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tx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a:lstStyle>
            <a:p>
              <a:r>
                <a:rPr lang="en-US" sz="1600" b="1" dirty="0">
                  <a:solidFill>
                    <a:schemeClr val="bg1"/>
                  </a:solidFill>
                </a:rPr>
                <a:t>DAT108</a:t>
              </a:r>
              <a:r>
                <a:rPr lang="en-US" sz="2400" b="1" dirty="0">
                  <a:solidFill>
                    <a:schemeClr val="bg1"/>
                  </a:solidFill>
                </a:rPr>
                <a:t> </a:t>
              </a:r>
              <a:br>
                <a:rPr lang="en-US" sz="2400" b="1" dirty="0">
                  <a:solidFill>
                    <a:schemeClr val="bg1"/>
                  </a:solidFill>
                </a:rPr>
              </a:br>
              <a:r>
                <a:rPr lang="en-US" sz="2000" b="1" dirty="0">
                  <a:solidFill>
                    <a:schemeClr val="bg1"/>
                  </a:solidFill>
                </a:rPr>
                <a:t>Translytical Data Processing with SAP HANA Cloud</a:t>
              </a:r>
              <a:endParaRPr lang="en-US" sz="3000" b="1" dirty="0">
                <a:solidFill>
                  <a:schemeClr val="bg1"/>
                </a:solidFill>
              </a:endParaRPr>
            </a:p>
          </p:txBody>
        </p:sp>
      </p:grpSp>
    </p:spTree>
    <p:extLst>
      <p:ext uri="{BB962C8B-B14F-4D97-AF65-F5344CB8AC3E}">
        <p14:creationId xmlns:p14="http://schemas.microsoft.com/office/powerpoint/2010/main" val="243479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3343199-005C-4807-9E11-6C8F413DB41E}"/>
              </a:ext>
            </a:extLst>
          </p:cNvPr>
          <p:cNvGrpSpPr/>
          <p:nvPr/>
        </p:nvGrpSpPr>
        <p:grpSpPr>
          <a:xfrm>
            <a:off x="4724399" y="-9331"/>
            <a:ext cx="7470774" cy="2882767"/>
            <a:chOff x="4724399" y="-9331"/>
            <a:chExt cx="7470774" cy="2882767"/>
          </a:xfrm>
        </p:grpSpPr>
        <p:pic>
          <p:nvPicPr>
            <p:cNvPr id="5" name="Picture 4">
              <a:extLst>
                <a:ext uri="{FF2B5EF4-FFF2-40B4-BE49-F238E27FC236}">
                  <a16:creationId xmlns:a16="http://schemas.microsoft.com/office/drawing/2014/main" id="{78C44422-C13B-4738-B7F7-B1E0B085BFE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75190" y="-9331"/>
              <a:ext cx="6819983" cy="2882767"/>
            </a:xfrm>
            <a:prstGeom prst="rect">
              <a:avLst/>
            </a:prstGeom>
          </p:spPr>
        </p:pic>
        <p:pic>
          <p:nvPicPr>
            <p:cNvPr id="9" name="Picture 8">
              <a:extLst>
                <a:ext uri="{FF2B5EF4-FFF2-40B4-BE49-F238E27FC236}">
                  <a16:creationId xmlns:a16="http://schemas.microsoft.com/office/drawing/2014/main" id="{99840AC1-922C-41E8-8B22-33952585529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flipH="1">
              <a:off x="4724399" y="-9331"/>
              <a:ext cx="650781" cy="2882767"/>
            </a:xfrm>
            <a:prstGeom prst="rect">
              <a:avLst/>
            </a:prstGeom>
          </p:spPr>
        </p:pic>
      </p:grpSp>
      <p:sp>
        <p:nvSpPr>
          <p:cNvPr id="2" name="Text Placeholder 1">
            <a:extLst>
              <a:ext uri="{FF2B5EF4-FFF2-40B4-BE49-F238E27FC236}">
                <a16:creationId xmlns:a16="http://schemas.microsoft.com/office/drawing/2014/main" id="{2C539364-7C2D-4BEC-A037-EA94C7500926}"/>
              </a:ext>
            </a:extLst>
          </p:cNvPr>
          <p:cNvSpPr>
            <a:spLocks noGrp="1"/>
          </p:cNvSpPr>
          <p:nvPr>
            <p:ph type="body" sz="quarter" idx="10"/>
          </p:nvPr>
        </p:nvSpPr>
        <p:spPr>
          <a:xfrm>
            <a:off x="504000" y="4446842"/>
            <a:ext cx="5593588" cy="1015663"/>
          </a:xfrm>
        </p:spPr>
        <p:txBody>
          <a:bodyPr/>
          <a:lstStyle/>
          <a:p>
            <a:r>
              <a:rPr lang="en-US" dirty="0"/>
              <a:t>Contact information:</a:t>
            </a:r>
          </a:p>
          <a:p>
            <a:pPr lvl="1"/>
            <a:r>
              <a:rPr lang="en-US" b="1" dirty="0"/>
              <a:t>Mathias Kemeter</a:t>
            </a:r>
          </a:p>
          <a:p>
            <a:pPr lvl="1"/>
            <a:r>
              <a:rPr lang="en-US" dirty="0"/>
              <a:t>Head of SAP HANA Spatial, SAP SE</a:t>
            </a:r>
          </a:p>
          <a:p>
            <a:pPr lvl="1"/>
            <a:r>
              <a:rPr lang="en-US" dirty="0">
                <a:hlinkClick r:id="rId5"/>
              </a:rPr>
              <a:t>mathias.kemeter@sap.com</a:t>
            </a:r>
            <a:r>
              <a:rPr lang="en-US" dirty="0"/>
              <a:t> </a:t>
            </a:r>
          </a:p>
        </p:txBody>
      </p:sp>
      <p:pic>
        <p:nvPicPr>
          <p:cNvPr id="7" name="Picture 6">
            <a:extLst>
              <a:ext uri="{FF2B5EF4-FFF2-40B4-BE49-F238E27FC236}">
                <a16:creationId xmlns:a16="http://schemas.microsoft.com/office/drawing/2014/main" id="{8CCD1C6A-D425-4BBD-961F-4DF459FA0E2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 y="-9331"/>
            <a:ext cx="7020573" cy="2883600"/>
          </a:xfrm>
          <a:prstGeom prst="rect">
            <a:avLst/>
          </a:prstGeom>
        </p:spPr>
      </p:pic>
      <p:sp>
        <p:nvSpPr>
          <p:cNvPr id="8" name="Text Placeholder 1">
            <a:extLst>
              <a:ext uri="{FF2B5EF4-FFF2-40B4-BE49-F238E27FC236}">
                <a16:creationId xmlns:a16="http://schemas.microsoft.com/office/drawing/2014/main" id="{7F7044DB-5DB8-47B4-989C-A90BA7F4CDF3}"/>
              </a:ext>
            </a:extLst>
          </p:cNvPr>
          <p:cNvSpPr txBox="1">
            <a:spLocks/>
          </p:cNvSpPr>
          <p:nvPr/>
        </p:nvSpPr>
        <p:spPr bwMode="black">
          <a:xfrm>
            <a:off x="6097588" y="4446841"/>
            <a:ext cx="5593588" cy="1077218"/>
          </a:xfrm>
          <a:prstGeom prst="rect">
            <a:avLst/>
          </a:prstGeom>
        </p:spPr>
        <p:txBody>
          <a:bodyPr vert="horz" lIns="0" tIns="0" rIns="0" bIns="0" rtlCol="0" anchor="t" anchorCtr="0">
            <a:spAutoFit/>
          </a:bodyPr>
          <a:lstStyle>
            <a:lvl1pPr marL="0" indent="0" algn="l" defTabSz="1088558" rtl="0" eaLnBrk="1" latinLnBrk="0" hangingPunct="1">
              <a:spcBef>
                <a:spcPts val="0"/>
              </a:spcBef>
              <a:spcAft>
                <a:spcPts val="1200"/>
              </a:spcAft>
              <a:buClr>
                <a:schemeClr val="accent1"/>
              </a:buClr>
              <a:buSzPct val="80000"/>
              <a:buFontTx/>
              <a:buNone/>
              <a:defRPr sz="1400" b="0" kern="1200">
                <a:solidFill>
                  <a:schemeClr val="tx1"/>
                </a:solidFill>
                <a:latin typeface="+mn-lt"/>
                <a:ea typeface="+mn-ea"/>
                <a:cs typeface="+mn-cs"/>
              </a:defRPr>
            </a:lvl1pPr>
            <a:lvl2pPr marL="0" indent="0" algn="l" defTabSz="1088558" rtl="0" eaLnBrk="1" latinLnBrk="0" hangingPunct="1">
              <a:spcBef>
                <a:spcPts val="0"/>
              </a:spcBef>
              <a:buClr>
                <a:schemeClr val="accent1"/>
              </a:buClr>
              <a:buSzPct val="100000"/>
              <a:buFont typeface="Wingdings" pitchFamily="2" charset="2"/>
              <a:buNone/>
              <a:defRPr sz="1400" b="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b="1" dirty="0"/>
              <a:t> </a:t>
            </a:r>
          </a:p>
          <a:p>
            <a:pPr lvl="1"/>
            <a:endParaRPr lang="en-US" b="1" dirty="0"/>
          </a:p>
          <a:p>
            <a:pPr lvl="1"/>
            <a:r>
              <a:rPr lang="en-US" b="1" dirty="0"/>
              <a:t>Markus Fath</a:t>
            </a:r>
          </a:p>
          <a:p>
            <a:pPr lvl="1"/>
            <a:r>
              <a:rPr lang="en-US" dirty="0"/>
              <a:t>Head of SAP </a:t>
            </a:r>
            <a:r>
              <a:rPr lang="en-US"/>
              <a:t>HANA Graph, SAP SE</a:t>
            </a:r>
            <a:endParaRPr lang="en-US" dirty="0"/>
          </a:p>
          <a:p>
            <a:pPr lvl="1"/>
            <a:r>
              <a:rPr lang="en-US" dirty="0">
                <a:hlinkClick r:id="rId7"/>
              </a:rPr>
              <a:t>markus.fath@sap.com</a:t>
            </a:r>
            <a:r>
              <a:rPr lang="en-US" dirty="0"/>
              <a:t>   </a:t>
            </a:r>
          </a:p>
        </p:txBody>
      </p:sp>
    </p:spTree>
    <p:extLst>
      <p:ext uri="{BB962C8B-B14F-4D97-AF65-F5344CB8AC3E}">
        <p14:creationId xmlns:p14="http://schemas.microsoft.com/office/powerpoint/2010/main" val="2333743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845444"/>
      </p:ext>
    </p:extLst>
  </p:cSld>
  <p:clrMapOvr>
    <a:masterClrMapping/>
  </p:clrMapOvr>
  <p:transition spd="med"/>
</p:sld>
</file>

<file path=ppt/theme/theme1.xml><?xml version="1.0" encoding="utf-8"?>
<a:theme xmlns:a="http://schemas.openxmlformats.org/drawingml/2006/main" name="SAP 2020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DRAFT_SAP_TechEd2019_PPT_Template_v3.pptx" id="{5CE09729-E1B5-4076-AB13-E8750EF847BF}" vid="{81842A67-F7C1-45FB-A7FE-048144FFF778}"/>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820F3033455448A19E237BA15264A3" ma:contentTypeVersion="11" ma:contentTypeDescription="Create a new document." ma:contentTypeScope="" ma:versionID="e66650a7bf7a575a7f07f00c80e2bea8">
  <xsd:schema xmlns:xsd="http://www.w3.org/2001/XMLSchema" xmlns:xs="http://www.w3.org/2001/XMLSchema" xmlns:p="http://schemas.microsoft.com/office/2006/metadata/properties" xmlns:ns3="539b3f7f-e5d7-4bb6-ae0a-be8b7e472059" xmlns:ns4="377f1e07-9c56-47c0-8830-951c6e87014a" targetNamespace="http://schemas.microsoft.com/office/2006/metadata/properties" ma:root="true" ma:fieldsID="dd6921aae4b0ade4f4e5b7269cc9bc84" ns3:_="" ns4:_="">
    <xsd:import namespace="539b3f7f-e5d7-4bb6-ae0a-be8b7e472059"/>
    <xsd:import namespace="377f1e07-9c56-47c0-8830-951c6e87014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9b3f7f-e5d7-4bb6-ae0a-be8b7e47205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7f1e07-9c56-47c0-8830-951c6e87014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539b3f7f-e5d7-4bb6-ae0a-be8b7e472059">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22DF6A-717D-4C4A-A63A-F42AC49060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9b3f7f-e5d7-4bb6-ae0a-be8b7e472059"/>
    <ds:schemaRef ds:uri="377f1e07-9c56-47c0-8830-951c6e8701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3CC803-9048-4B8E-A0C7-A1EDA1A63C7E}">
  <ds:schemaRefs>
    <ds:schemaRef ds:uri="http://schemas.microsoft.com/office/2006/metadata/properties"/>
    <ds:schemaRef ds:uri="http://schemas.microsoft.com/office/infopath/2007/PartnerControls"/>
    <ds:schemaRef ds:uri="539b3f7f-e5d7-4bb6-ae0a-be8b7e472059"/>
  </ds:schemaRefs>
</ds:datastoreItem>
</file>

<file path=customXml/itemProps3.xml><?xml version="1.0" encoding="utf-8"?>
<ds:datastoreItem xmlns:ds="http://schemas.openxmlformats.org/officeDocument/2006/customXml" ds:itemID="{ECD7BB9F-F29C-4127-9AEA-EB5748BE85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SAP_TechEd2019_PPT_Template</Template>
  <TotalTime>851</TotalTime>
  <Words>417</Words>
  <Application>Microsoft Office PowerPoint</Application>
  <PresentationFormat>Custom</PresentationFormat>
  <Paragraphs>79</Paragraphs>
  <Slides>9</Slides>
  <Notes>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Courier New</vt:lpstr>
      <vt:lpstr>Symbol</vt:lpstr>
      <vt:lpstr>Wingdings</vt:lpstr>
      <vt:lpstr>Wingdings</vt:lpstr>
      <vt:lpstr>SAP 2020 16x9 white</vt:lpstr>
      <vt:lpstr>PowerPoint Presentation</vt:lpstr>
      <vt:lpstr>DAT260 Multi-model Data Processing with  SAP HANA Cloud</vt:lpstr>
      <vt:lpstr>Agenda 8:50 AM - 10:50 AM CET</vt:lpstr>
      <vt:lpstr>Prerequisites and Introduction Demo Scenario and data</vt:lpstr>
      <vt:lpstr>Prerequisites and Introduction</vt:lpstr>
      <vt:lpstr>Workshop</vt:lpstr>
      <vt:lpstr>Our Session Schedule for Spatial Enthusiasts.   Don‘t miss it!</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SAP TechEd 2020</dc:subject>
  <dc:creator>SAP</dc:creator>
  <cp:keywords>2020</cp:keywords>
  <dc:description/>
  <cp:lastModifiedBy>Fath, Markus</cp:lastModifiedBy>
  <cp:revision>2</cp:revision>
  <dcterms:created xsi:type="dcterms:W3CDTF">2019-04-18T08:24:37Z</dcterms:created>
  <dcterms:modified xsi:type="dcterms:W3CDTF">2020-12-10T07:27:34Z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0x01010054820F3033455448A19E237BA15264A3</vt:lpwstr>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AuthorIds_UIVersion_3072">
    <vt:lpwstr>11</vt:lpwstr>
  </property>
</Properties>
</file>