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3"/>
  </p:notesMasterIdLst>
  <p:handoutMasterIdLst>
    <p:handoutMasterId r:id="rId24"/>
  </p:handoutMasterIdLst>
  <p:sldIdLst>
    <p:sldId id="402" r:id="rId5"/>
    <p:sldId id="344" r:id="rId6"/>
    <p:sldId id="470" r:id="rId7"/>
    <p:sldId id="2880" r:id="rId8"/>
    <p:sldId id="2872" r:id="rId9"/>
    <p:sldId id="2881" r:id="rId10"/>
    <p:sldId id="2142532797" r:id="rId11"/>
    <p:sldId id="2882" r:id="rId12"/>
    <p:sldId id="2142532798" r:id="rId13"/>
    <p:sldId id="2883" r:id="rId14"/>
    <p:sldId id="2877" r:id="rId15"/>
    <p:sldId id="2884" r:id="rId16"/>
    <p:sldId id="2878" r:id="rId17"/>
    <p:sldId id="2879" r:id="rId18"/>
    <p:sldId id="2871" r:id="rId19"/>
    <p:sldId id="2142532795" r:id="rId20"/>
    <p:sldId id="2142532794" r:id="rId21"/>
    <p:sldId id="265" r:id="rId2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2BBDD-2112-470B-A291-9511BE601D3C}" v="22" dt="2020-11-18T10:23:52.017"/>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72" autoAdjust="0"/>
    <p:restoredTop sz="81935" autoAdjust="0"/>
  </p:normalViewPr>
  <p:slideViewPr>
    <p:cSldViewPr snapToGrid="0" showGuides="1">
      <p:cViewPr varScale="1">
        <p:scale>
          <a:sx n="105" d="100"/>
          <a:sy n="105" d="100"/>
        </p:scale>
        <p:origin x="2274" y="108"/>
      </p:cViewPr>
      <p:guideLst>
        <p:guide pos="3841"/>
        <p:guide orient="horz" pos="2160"/>
      </p:guideLst>
    </p:cSldViewPr>
  </p:slideViewPr>
  <p:outlineViewPr>
    <p:cViewPr>
      <p:scale>
        <a:sx n="33" d="100"/>
        <a:sy n="33" d="100"/>
      </p:scale>
      <p:origin x="0" y="-2958"/>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4007706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3927610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3144235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4058004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5"/>
          </p:nvPr>
        </p:nvSpPr>
        <p:spPr/>
        <p:txBody>
          <a:bodyPr/>
          <a:lstStyle/>
          <a:p>
            <a:fld id="{FB6B3FB6-9580-41DC-B3E7-54C46CBFADA4}" type="slidenum">
              <a:rPr lang="en-US" smtClean="0"/>
              <a:pPr/>
              <a:t>15</a:t>
            </a:fld>
            <a:endParaRPr lang="en-US" dirty="0"/>
          </a:p>
        </p:txBody>
      </p:sp>
      <p:sp>
        <p:nvSpPr>
          <p:cNvPr id="3" name="Slide Image Placeholder 2"/>
          <p:cNvSpPr>
            <a:spLocks noGrp="1" noRot="1" noChangeAspect="1"/>
          </p:cNvSpPr>
          <p:nvPr>
            <p:ph type="sldImg"/>
          </p:nvPr>
        </p:nvSpPr>
        <p:spPr/>
      </p:sp>
      <p:sp>
        <p:nvSpPr>
          <p:cNvPr id="7" name="Notes Placeholder 6"/>
          <p:cNvSpPr>
            <a:spLocks noGrp="1"/>
          </p:cNvSpPr>
          <p:nvPr>
            <p:ph type="body" idx="1"/>
          </p:nvPr>
        </p:nvSpPr>
        <p:spPr/>
        <p:txBody>
          <a:bodyPr/>
          <a:lstStyle/>
          <a:p>
            <a:pPr marL="0" indent="0">
              <a:buFont typeface="Wingdings" panose="05000000000000000000" pitchFamily="2" charset="2"/>
              <a:buNone/>
            </a:pPr>
            <a:endParaRPr lang="en-US" dirty="0"/>
          </a:p>
        </p:txBody>
      </p:sp>
    </p:spTree>
    <p:extLst>
      <p:ext uri="{BB962C8B-B14F-4D97-AF65-F5344CB8AC3E}">
        <p14:creationId xmlns:p14="http://schemas.microsoft.com/office/powerpoint/2010/main" val="1631356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SAP Learning Hub platform provides exactly that</a:t>
            </a:r>
          </a:p>
          <a:p>
            <a:pPr lvl="0"/>
            <a:r>
              <a:rPr lang="en-US" sz="1400" dirty="0"/>
              <a:t>Unlimited access to all of our content, always up to date, over 3000 titles in multiple languages</a:t>
            </a:r>
          </a:p>
          <a:p>
            <a:pPr lvl="0"/>
            <a:r>
              <a:rPr lang="en-US" sz="1400" dirty="0"/>
              <a:t>Unlimited access to SAP Learning Rooms, which provide structured and non-structured,  SAP instructor-led, social learning and collaboration where learners can get coaching and answers to their question</a:t>
            </a:r>
          </a:p>
          <a:p>
            <a:pPr lvl="0"/>
            <a:r>
              <a:rPr lang="en-US" sz="1400" dirty="0"/>
              <a:t>The exclusive right to buy access to live SAP systems on demand, like purchasing internet access in a hotel room</a:t>
            </a:r>
          </a:p>
          <a:p>
            <a:r>
              <a:rPr lang="en-US" sz="1400" b="1" dirty="0"/>
              <a:t>AND</a:t>
            </a:r>
            <a:endParaRPr lang="en-US" sz="1400" dirty="0"/>
          </a:p>
          <a:p>
            <a:pPr lvl="0"/>
            <a:r>
              <a:rPr lang="en-US" sz="1400" dirty="0"/>
              <a:t>Powerful LMS capabilities to run, manage and measure company specific enablement programs</a:t>
            </a:r>
          </a:p>
          <a:p>
            <a:endParaRPr lang="en-US" sz="1400" dirty="0"/>
          </a:p>
          <a:p>
            <a:r>
              <a:rPr lang="en-US" sz="1400" b="1" dirty="0"/>
              <a:t>ALL for one SINGLE 12-months subscription fee that is lower than the costs of attending ONE 3-day classroom course.</a:t>
            </a:r>
            <a:endParaRPr lang="en-US" sz="1400" dirty="0"/>
          </a:p>
          <a:p>
            <a:endParaRPr lang="en-US" dirty="0"/>
          </a:p>
        </p:txBody>
      </p:sp>
      <p:sp>
        <p:nvSpPr>
          <p:cNvPr id="4" name="Slide Number Placeholder 3"/>
          <p:cNvSpPr>
            <a:spLocks noGrp="1"/>
          </p:cNvSpPr>
          <p:nvPr>
            <p:ph type="sldNum" sz="quarter" idx="5"/>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2592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601026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566769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226280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292990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3539124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3054515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3771553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2740535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9.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DF0B5A-BFDE-D940-B5DF-0074992BD6C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587" y="0"/>
            <a:ext cx="12192000" cy="6858000"/>
          </a:xfrm>
          <a:prstGeom prst="rect">
            <a:avLst/>
          </a:prstGeom>
        </p:spPr>
      </p:pic>
      <p:sp>
        <p:nvSpPr>
          <p:cNvPr id="24" name="Classification"/>
          <p:cNvSpPr txBox="1"/>
          <p:nvPr userDrawn="1"/>
        </p:nvSpPr>
        <p:spPr>
          <a:xfrm>
            <a:off x="288000" y="5308918"/>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solidFill>
                  <a:schemeClr val="bg1"/>
                </a:solidFill>
              </a:rPr>
              <a:t>PUBLIC</a:t>
            </a:r>
            <a:endParaRPr lang="en-US" sz="900" b="0" dirty="0">
              <a:solidFill>
                <a:schemeClr val="bg1"/>
              </a:solidFill>
            </a:endParaRPr>
          </a:p>
        </p:txBody>
      </p:sp>
      <p:sp>
        <p:nvSpPr>
          <p:cNvPr id="6" name="Speaker"/>
          <p:cNvSpPr>
            <a:spLocks noGrp="1"/>
          </p:cNvSpPr>
          <p:nvPr userDrawn="1">
            <p:ph type="subTitle" idx="1" hasCustomPrompt="1"/>
          </p:nvPr>
        </p:nvSpPr>
        <p:spPr bwMode="black">
          <a:xfrm>
            <a:off x="287999" y="4483556"/>
            <a:ext cx="6257656"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bg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681103"/>
            <a:ext cx="6321030" cy="1495794"/>
          </a:xfrm>
        </p:spPr>
        <p:txBody>
          <a:bodyPr wrap="square">
            <a:noAutofit/>
          </a:bodyPr>
          <a:lstStyle>
            <a:lvl1pPr>
              <a:lnSpc>
                <a:spcPct val="90000"/>
              </a:lnSpc>
              <a:defRPr sz="3600">
                <a:solidFill>
                  <a:schemeClr val="bg1"/>
                </a:solidFill>
              </a:defRPr>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a:extLst>
              <a:ext uri="{FF2B5EF4-FFF2-40B4-BE49-F238E27FC236}">
                <a16:creationId xmlns:a16="http://schemas.microsoft.com/office/drawing/2014/main" id="{251CD224-43D4-4D54-87EA-DD5933D21141}"/>
              </a:ext>
            </a:extLst>
          </p:cNvPr>
          <p:cNvPicPr>
            <a:picLocks noChangeAspect="1"/>
          </p:cNvPicPr>
          <p:nvPr userDrawn="1"/>
        </p:nvPicPr>
        <p:blipFill>
          <a:blip r:embed="rId3"/>
          <a:stretch>
            <a:fillRect/>
          </a:stretch>
        </p:blipFill>
        <p:spPr>
          <a:xfrm>
            <a:off x="9949255" y="6219820"/>
            <a:ext cx="1963635" cy="355695"/>
          </a:xfrm>
          <a:prstGeom prst="rect">
            <a:avLst/>
          </a:prstGeom>
        </p:spPr>
      </p:pic>
      <p:sp>
        <p:nvSpPr>
          <p:cNvPr id="7" name="Text Placeholder 3">
            <a:extLst>
              <a:ext uri="{FF2B5EF4-FFF2-40B4-BE49-F238E27FC236}">
                <a16:creationId xmlns:a16="http://schemas.microsoft.com/office/drawing/2014/main" id="{1DA8F71E-1A59-40FB-B75E-B93321EDA8EB}"/>
              </a:ext>
            </a:extLst>
          </p:cNvPr>
          <p:cNvSpPr>
            <a:spLocks noGrp="1"/>
          </p:cNvSpPr>
          <p:nvPr>
            <p:ph type="body" sz="quarter" idx="13" hasCustomPrompt="1"/>
          </p:nvPr>
        </p:nvSpPr>
        <p:spPr>
          <a:xfrm>
            <a:off x="287337" y="2136046"/>
            <a:ext cx="2249033" cy="215444"/>
          </a:xfrm>
        </p:spPr>
        <p:txBody>
          <a:bodyPr wrap="square">
            <a:spAutoFit/>
          </a:bodyPr>
          <a:lstStyle>
            <a:lvl1pPr>
              <a:defRPr sz="1400" b="0">
                <a:solidFill>
                  <a:schemeClr val="bg1"/>
                </a:solidFill>
              </a:defRPr>
            </a:lvl1pPr>
          </a:lstStyle>
          <a:p>
            <a:pPr lvl="0"/>
            <a:r>
              <a:rPr lang="en-US" dirty="0"/>
              <a:t>Insert Session ID</a:t>
            </a:r>
          </a:p>
        </p:txBody>
      </p:sp>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684" userDrawn="1">
          <p15:clr>
            <a:srgbClr val="FBAE40"/>
          </p15:clr>
        </p15:guide>
        <p15:guide id="3" orient="horz" pos="2636" userDrawn="1">
          <p15:clr>
            <a:srgbClr val="FBAE40"/>
          </p15:clr>
        </p15:guide>
        <p15:guide id="4" orient="horz" pos="2160" userDrawn="1">
          <p15:clr>
            <a:srgbClr val="FBAE40"/>
          </p15:clr>
        </p15:guide>
        <p15:guide id="5" orient="horz" pos="2818" userDrawn="1">
          <p15:clr>
            <a:srgbClr val="FBAE40"/>
          </p15:clr>
        </p15:guide>
        <p15:guide id="7" orient="horz" pos="414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image/screenshot</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_Thank You">
    <p:bg>
      <p:bgRef idx="1001">
        <a:schemeClr val="bg1"/>
      </p:bgRef>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45BAA6A-1407-B741-B71B-7031C86EADC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587" y="0"/>
            <a:ext cx="12192000" cy="6858000"/>
          </a:xfrm>
          <a:prstGeom prst="rect">
            <a:avLst/>
          </a:prstGeom>
        </p:spPr>
      </p:pic>
      <p:pic>
        <p:nvPicPr>
          <p:cNvPr id="15" name="SAP Logo">
            <a:extLst>
              <a:ext uri="{FF2B5EF4-FFF2-40B4-BE49-F238E27FC236}">
                <a16:creationId xmlns:a16="http://schemas.microsoft.com/office/drawing/2014/main" id="{A6BCD0D8-DE21-2F4F-9D95-2D49805C8CCC}"/>
              </a:ext>
            </a:extLst>
          </p:cNvPr>
          <p:cNvPicPr>
            <a:picLocks noChangeAspect="1"/>
          </p:cNvPicPr>
          <p:nvPr userDrawn="1"/>
        </p:nvPicPr>
        <p:blipFill>
          <a:blip r:embed="rId3"/>
          <a:stretch>
            <a:fillRect/>
          </a:stretch>
        </p:blipFill>
        <p:spPr>
          <a:xfrm>
            <a:off x="9725564" y="5994000"/>
            <a:ext cx="1963635" cy="355695"/>
          </a:xfrm>
          <a:prstGeom prst="rect">
            <a:avLst/>
          </a:prstGeom>
        </p:spPr>
      </p:pic>
      <p:sp>
        <p:nvSpPr>
          <p:cNvPr id="9" name="Title 1">
            <a:extLst>
              <a:ext uri="{FF2B5EF4-FFF2-40B4-BE49-F238E27FC236}">
                <a16:creationId xmlns:a16="http://schemas.microsoft.com/office/drawing/2014/main" id="{93A28391-59F5-4ACF-B10A-0F7015453EB8}"/>
              </a:ext>
            </a:extLst>
          </p:cNvPr>
          <p:cNvSpPr txBox="1">
            <a:spLocks/>
          </p:cNvSpPr>
          <p:nvPr userDrawn="1"/>
        </p:nvSpPr>
        <p:spPr bwMode="gray">
          <a:xfrm>
            <a:off x="503238" y="3805105"/>
            <a:ext cx="4468929" cy="276999"/>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1800" dirty="0">
                <a:solidFill>
                  <a:schemeClr val="bg1"/>
                </a:solidFill>
              </a:rPr>
              <a:t>Contact for further topic inquiries</a:t>
            </a:r>
          </a:p>
        </p:txBody>
      </p:sp>
      <p:sp>
        <p:nvSpPr>
          <p:cNvPr id="14" name="Text Placeholder 12">
            <a:extLst>
              <a:ext uri="{FF2B5EF4-FFF2-40B4-BE49-F238E27FC236}">
                <a16:creationId xmlns:a16="http://schemas.microsoft.com/office/drawing/2014/main" id="{20051A13-3EE4-481F-B78A-62197586D253}"/>
              </a:ext>
            </a:extLst>
          </p:cNvPr>
          <p:cNvSpPr>
            <a:spLocks noGrp="1"/>
          </p:cNvSpPr>
          <p:nvPr>
            <p:ph type="body" sz="quarter" idx="15" hasCustomPrompt="1"/>
          </p:nvPr>
        </p:nvSpPr>
        <p:spPr>
          <a:xfrm>
            <a:off x="503238" y="4276022"/>
            <a:ext cx="2864651" cy="701731"/>
          </a:xfrm>
        </p:spPr>
        <p:txBody>
          <a:bodyPr wrap="square">
            <a:spAutoFit/>
          </a:bodyPr>
          <a:lstStyle>
            <a:lvl1pPr>
              <a:spcBef>
                <a:spcPts val="0"/>
              </a:spcBef>
              <a:defRPr sz="1400">
                <a:solidFill>
                  <a:schemeClr val="bg1"/>
                </a:solidFill>
              </a:defRPr>
            </a:lvl1pPr>
          </a:lstStyle>
          <a:p>
            <a:pPr>
              <a:lnSpc>
                <a:spcPct val="95000"/>
              </a:lnSpc>
              <a:spcBef>
                <a:spcPts val="1200"/>
              </a:spcBef>
            </a:pPr>
            <a:r>
              <a:rPr lang="en-US" sz="1600" b="0" dirty="0"/>
              <a:t>F name MI. L name</a:t>
            </a:r>
          </a:p>
          <a:p>
            <a:pPr>
              <a:lnSpc>
                <a:spcPct val="95000"/>
              </a:lnSpc>
              <a:spcBef>
                <a:spcPts val="0"/>
              </a:spcBef>
            </a:pPr>
            <a:r>
              <a:rPr lang="en-US" sz="1600" b="0" dirty="0"/>
              <a:t>Title</a:t>
            </a:r>
          </a:p>
          <a:p>
            <a:pPr>
              <a:lnSpc>
                <a:spcPct val="95000"/>
              </a:lnSpc>
              <a:spcBef>
                <a:spcPts val="0"/>
              </a:spcBef>
            </a:pPr>
            <a:r>
              <a:rPr lang="en-US" sz="1600" b="0" dirty="0"/>
              <a:t>E-mail address</a:t>
            </a:r>
          </a:p>
        </p:txBody>
      </p:sp>
      <p:sp>
        <p:nvSpPr>
          <p:cNvPr id="11" name="Title 13">
            <a:extLst>
              <a:ext uri="{FF2B5EF4-FFF2-40B4-BE49-F238E27FC236}">
                <a16:creationId xmlns:a16="http://schemas.microsoft.com/office/drawing/2014/main" id="{9B37D5D4-6863-468C-86DC-44459915742F}"/>
              </a:ext>
            </a:extLst>
          </p:cNvPr>
          <p:cNvSpPr txBox="1">
            <a:spLocks/>
          </p:cNvSpPr>
          <p:nvPr userDrawn="1"/>
        </p:nvSpPr>
        <p:spPr bwMode="black">
          <a:xfrm>
            <a:off x="512291" y="2685939"/>
            <a:ext cx="6513197" cy="461665"/>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3000" dirty="0">
                <a:solidFill>
                  <a:schemeClr val="bg1"/>
                </a:solidFill>
              </a:rPr>
              <a:t>Thanks for attending this session. </a:t>
            </a:r>
          </a:p>
        </p:txBody>
      </p:sp>
      <p:sp>
        <p:nvSpPr>
          <p:cNvPr id="12" name="Text Placeholder 12">
            <a:extLst>
              <a:ext uri="{FF2B5EF4-FFF2-40B4-BE49-F238E27FC236}">
                <a16:creationId xmlns:a16="http://schemas.microsoft.com/office/drawing/2014/main" id="{0B4389D3-C11E-4705-839F-95BB74480C74}"/>
              </a:ext>
            </a:extLst>
          </p:cNvPr>
          <p:cNvSpPr>
            <a:spLocks noGrp="1"/>
          </p:cNvSpPr>
          <p:nvPr>
            <p:ph type="body" sz="quarter" idx="16" hasCustomPrompt="1"/>
          </p:nvPr>
        </p:nvSpPr>
        <p:spPr>
          <a:xfrm>
            <a:off x="3722382" y="4276022"/>
            <a:ext cx="2864651" cy="701731"/>
          </a:xfrm>
        </p:spPr>
        <p:txBody>
          <a:bodyPr wrap="square">
            <a:spAutoFit/>
          </a:bodyPr>
          <a:lstStyle>
            <a:lvl1pPr>
              <a:spcBef>
                <a:spcPts val="0"/>
              </a:spcBef>
              <a:defRPr sz="1400">
                <a:solidFill>
                  <a:schemeClr val="bg1"/>
                </a:solidFill>
              </a:defRPr>
            </a:lvl1pPr>
          </a:lstStyle>
          <a:p>
            <a:pPr>
              <a:lnSpc>
                <a:spcPct val="95000"/>
              </a:lnSpc>
              <a:spcBef>
                <a:spcPts val="1200"/>
              </a:spcBef>
            </a:pPr>
            <a:r>
              <a:rPr lang="en-US" sz="1600" b="0" dirty="0"/>
              <a:t>F name MI. L name</a:t>
            </a:r>
          </a:p>
          <a:p>
            <a:pPr>
              <a:lnSpc>
                <a:spcPct val="95000"/>
              </a:lnSpc>
              <a:spcBef>
                <a:spcPts val="0"/>
              </a:spcBef>
            </a:pPr>
            <a:r>
              <a:rPr lang="en-US" sz="1600" b="0" dirty="0"/>
              <a:t>Title</a:t>
            </a:r>
          </a:p>
          <a:p>
            <a:pPr>
              <a:lnSpc>
                <a:spcPct val="95000"/>
              </a:lnSpc>
              <a:spcBef>
                <a:spcPts val="0"/>
              </a:spcBef>
            </a:pPr>
            <a:r>
              <a:rPr lang="en-US" sz="1600" b="0" dirty="0"/>
              <a:t>E-mail address</a:t>
            </a:r>
          </a:p>
        </p:txBody>
      </p:sp>
    </p:spTree>
    <p:extLst>
      <p:ext uri="{BB962C8B-B14F-4D97-AF65-F5344CB8AC3E}">
        <p14:creationId xmlns:p14="http://schemas.microsoft.com/office/powerpoint/2010/main" val="662717289"/>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93839B-5ED9-DE43-B01D-DA19F8FFD6A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587" y="0"/>
            <a:ext cx="12192000" cy="6858000"/>
          </a:xfrm>
          <a:prstGeom prst="rect">
            <a:avLst/>
          </a:prstGeom>
        </p:spPr>
      </p:pic>
      <p:sp>
        <p:nvSpPr>
          <p:cNvPr id="2" name="Divider text"/>
          <p:cNvSpPr>
            <a:spLocks noGrp="1"/>
          </p:cNvSpPr>
          <p:nvPr>
            <p:ph type="ctrTitle" hasCustomPrompt="1"/>
          </p:nvPr>
        </p:nvSpPr>
        <p:spPr bwMode="black">
          <a:xfrm>
            <a:off x="504000" y="3090446"/>
            <a:ext cx="6023549" cy="677108"/>
          </a:xfrm>
        </p:spPr>
        <p:txBody>
          <a:bodyPr anchor="ctr" anchorCtr="0">
            <a:noAutofit/>
          </a:bodyPr>
          <a:lstStyle>
            <a:lvl1pPr>
              <a:defRPr sz="4400">
                <a:solidFill>
                  <a:schemeClr val="bg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04887009"/>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1607B7-13E9-444A-95BC-1760988760A3}"/>
              </a:ext>
            </a:extLst>
          </p:cNvPr>
          <p:cNvPicPr>
            <a:picLocks noChangeAspect="1"/>
          </p:cNvPicPr>
          <p:nvPr userDrawn="1"/>
        </p:nvPicPr>
        <p:blipFill rotWithShape="1">
          <a:blip r:embed="rId2"/>
          <a:srcRect l="18988" r="21863"/>
          <a:stretch/>
        </p:blipFill>
        <p:spPr>
          <a:xfrm>
            <a:off x="6110514" y="0"/>
            <a:ext cx="6084661" cy="6858000"/>
          </a:xfrm>
          <a:prstGeom prst="rect">
            <a:avLst/>
          </a:prstGeom>
        </p:spPr>
      </p:pic>
      <p:pic>
        <p:nvPicPr>
          <p:cNvPr id="4" name="Picture 3">
            <a:extLst>
              <a:ext uri="{FF2B5EF4-FFF2-40B4-BE49-F238E27FC236}">
                <a16:creationId xmlns:a16="http://schemas.microsoft.com/office/drawing/2014/main" id="{6BB07182-3F98-3A40-BD25-D87C86E5F94B}"/>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587" y="0"/>
            <a:ext cx="9438248" cy="6858000"/>
          </a:xfrm>
          <a:prstGeom prst="rect">
            <a:avLst/>
          </a:prstGeom>
        </p:spPr>
      </p:pic>
      <p:sp>
        <p:nvSpPr>
          <p:cNvPr id="2" name="Divider text"/>
          <p:cNvSpPr>
            <a:spLocks noGrp="1"/>
          </p:cNvSpPr>
          <p:nvPr>
            <p:ph type="ctrTitle" hasCustomPrompt="1"/>
          </p:nvPr>
        </p:nvSpPr>
        <p:spPr bwMode="black">
          <a:xfrm>
            <a:off x="503999" y="1635879"/>
            <a:ext cx="5344539" cy="3325419"/>
          </a:xfrm>
        </p:spPr>
        <p:txBody>
          <a:bodyPr anchor="t" anchorCtr="0">
            <a:noAutofit/>
          </a:bodyPr>
          <a:lstStyle>
            <a:lvl1pPr>
              <a:defRPr sz="4400">
                <a:solidFill>
                  <a:schemeClr val="bg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856363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1457">
          <p15:clr>
            <a:srgbClr val="FBAE40"/>
          </p15:clr>
        </p15:guide>
        <p15:guide id="2" pos="7364">
          <p15:clr>
            <a:srgbClr val="FBAE40"/>
          </p15:clr>
        </p15:guide>
        <p15:guide id="3" pos="317">
          <p15:clr>
            <a:srgbClr val="FBAE40"/>
          </p15:clr>
        </p15:guide>
        <p15:guide id="5" orient="horz" pos="102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3920150" y="2742974"/>
            <a:ext cx="4302172" cy="677108"/>
          </a:xfrm>
        </p:spPr>
        <p:txBody>
          <a:bodyPr anchor="ctr" anchorCtr="0">
            <a:noAutofit/>
          </a:bodyPr>
          <a:lstStyle>
            <a:lvl1pPr>
              <a:defRPr sz="7000">
                <a:solidFill>
                  <a:schemeClr val="tx1"/>
                </a:solidFill>
                <a:latin typeface="+mj-lt"/>
              </a:defRPr>
            </a:lvl1pPr>
          </a:lstStyle>
          <a:p>
            <a:r>
              <a:rPr lang="en-US" dirty="0"/>
              <a:t>Demo</a:t>
            </a:r>
            <a:endParaRPr lang="de-DE" dirty="0"/>
          </a:p>
        </p:txBody>
      </p:sp>
      <p:sp>
        <p:nvSpPr>
          <p:cNvPr id="3" name="Speaker">
            <a:extLst>
              <a:ext uri="{FF2B5EF4-FFF2-40B4-BE49-F238E27FC236}">
                <a16:creationId xmlns:a16="http://schemas.microsoft.com/office/drawing/2014/main" id="{881E003D-24EE-4551-8BAA-BE515C6734F6}"/>
              </a:ext>
            </a:extLst>
          </p:cNvPr>
          <p:cNvSpPr>
            <a:spLocks noGrp="1"/>
          </p:cNvSpPr>
          <p:nvPr>
            <p:ph type="subTitle" idx="1" hasCustomPrompt="1"/>
          </p:nvPr>
        </p:nvSpPr>
        <p:spPr bwMode="black">
          <a:xfrm>
            <a:off x="3920500" y="3644604"/>
            <a:ext cx="6789749"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Insert demo title</a:t>
            </a:r>
          </a:p>
        </p:txBody>
      </p:sp>
      <p:pic>
        <p:nvPicPr>
          <p:cNvPr id="6" name="Picture 5">
            <a:extLst>
              <a:ext uri="{FF2B5EF4-FFF2-40B4-BE49-F238E27FC236}">
                <a16:creationId xmlns:a16="http://schemas.microsoft.com/office/drawing/2014/main" id="{47107125-964C-4E1C-A430-D905CD4F1A14}"/>
              </a:ext>
            </a:extLst>
          </p:cNvPr>
          <p:cNvPicPr>
            <a:picLocks noChangeAspect="1"/>
          </p:cNvPicPr>
          <p:nvPr userDrawn="1"/>
        </p:nvPicPr>
        <p:blipFill>
          <a:blip r:embed="rId2"/>
          <a:stretch>
            <a:fillRect/>
          </a:stretch>
        </p:blipFill>
        <p:spPr>
          <a:xfrm>
            <a:off x="1237071" y="1664208"/>
            <a:ext cx="2834642" cy="2834640"/>
          </a:xfrm>
          <a:prstGeom prst="rect">
            <a:avLst/>
          </a:prstGeom>
        </p:spPr>
      </p:pic>
      <p:sp>
        <p:nvSpPr>
          <p:cNvPr id="7" name="Slide number">
            <a:extLst>
              <a:ext uri="{FF2B5EF4-FFF2-40B4-BE49-F238E27FC236}">
                <a16:creationId xmlns:a16="http://schemas.microsoft.com/office/drawing/2014/main" id="{30226F92-6F40-4387-AF72-B78C2DB7B7ED}"/>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8" name="Classification">
            <a:extLst>
              <a:ext uri="{FF2B5EF4-FFF2-40B4-BE49-F238E27FC236}">
                <a16:creationId xmlns:a16="http://schemas.microsoft.com/office/drawing/2014/main" id="{22DCB51E-12CA-46BA-BCAF-5C150CB0A934}"/>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9" name="Copyright">
            <a:extLst>
              <a:ext uri="{FF2B5EF4-FFF2-40B4-BE49-F238E27FC236}">
                <a16:creationId xmlns:a16="http://schemas.microsoft.com/office/drawing/2014/main" id="{EFC59EDC-6743-44C2-A968-112EDBAA1038}"/>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9740934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3" r:id="rId1"/>
    <p:sldLayoutId id="2147483741" r:id="rId2"/>
    <p:sldLayoutId id="2147483802" r:id="rId3"/>
    <p:sldLayoutId id="2147483801" r:id="rId4"/>
    <p:sldLayoutId id="2147483800" r:id="rId5"/>
    <p:sldLayoutId id="2147483743" r:id="rId6"/>
    <p:sldLayoutId id="2147483774" r:id="rId7"/>
    <p:sldLayoutId id="2147483745" r:id="rId8"/>
    <p:sldLayoutId id="2147483760" r:id="rId9"/>
    <p:sldLayoutId id="2147483768" r:id="rId10"/>
    <p:sldLayoutId id="2147483769" r:id="rId11"/>
    <p:sldLayoutId id="2147483770" r:id="rId12"/>
    <p:sldLayoutId id="2147483744" r:id="rId13"/>
    <p:sldLayoutId id="2147483757" r:id="rId14"/>
    <p:sldLayoutId id="2147483748" r:id="rId15"/>
    <p:sldLayoutId id="2147483771" r:id="rId16"/>
    <p:sldLayoutId id="2147483763" r:id="rId17"/>
    <p:sldLayoutId id="2147483751" r:id="rId18"/>
    <p:sldLayoutId id="2147483756" r:id="rId19"/>
    <p:sldLayoutId id="2147483805" r:id="rId20"/>
    <p:sldLayoutId id="2147483754" r:id="rId21"/>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https://community.sap.com/topics/enterprise-threat-detection"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learninghub.sap.com/teched"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hyperlink" Target="mailto:a.lingscheid@sap.com" TargetMode="External"/><Relationship Id="rId2" Type="http://schemas.openxmlformats.org/officeDocument/2006/relationships/hyperlink" Target="mailto:m.schmitt@sap.com" TargetMode="Externa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
          <p:cNvSpPr>
            <a:spLocks noGrp="1"/>
          </p:cNvSpPr>
          <p:nvPr>
            <p:ph type="subTitle" idx="1"/>
          </p:nvPr>
        </p:nvSpPr>
        <p:spPr/>
        <p:txBody>
          <a:bodyPr/>
          <a:lstStyle/>
          <a:p>
            <a:r>
              <a:rPr lang="en-US" dirty="0"/>
              <a:t>Michael Schmitt, Arndt Lingscheid, SAP</a:t>
            </a:r>
          </a:p>
        </p:txBody>
      </p:sp>
      <p:sp>
        <p:nvSpPr>
          <p:cNvPr id="11" name="Title"/>
          <p:cNvSpPr>
            <a:spLocks noGrp="1"/>
          </p:cNvSpPr>
          <p:nvPr>
            <p:ph type="title"/>
          </p:nvPr>
        </p:nvSpPr>
        <p:spPr/>
        <p:txBody>
          <a:bodyPr/>
          <a:lstStyle/>
          <a:p>
            <a:r>
              <a:rPr lang="en-US" dirty="0"/>
              <a:t>Hands-On Session SAP Enterprise Threat Detection</a:t>
            </a:r>
            <a:br>
              <a:rPr lang="en-US" dirty="0"/>
            </a:br>
            <a:r>
              <a:rPr lang="en-US" dirty="0"/>
              <a:t>Exercises</a:t>
            </a:r>
            <a:endParaRPr lang="de-DE" dirty="0"/>
          </a:p>
        </p:txBody>
      </p:sp>
      <p:sp>
        <p:nvSpPr>
          <p:cNvPr id="5" name="Text Placeholder 4">
            <a:extLst>
              <a:ext uri="{FF2B5EF4-FFF2-40B4-BE49-F238E27FC236}">
                <a16:creationId xmlns:a16="http://schemas.microsoft.com/office/drawing/2014/main" id="{2BCD9951-5E85-45CD-AF8B-902799AE1A98}"/>
              </a:ext>
            </a:extLst>
          </p:cNvPr>
          <p:cNvSpPr>
            <a:spLocks noGrp="1"/>
          </p:cNvSpPr>
          <p:nvPr>
            <p:ph type="body" sz="quarter" idx="13"/>
          </p:nvPr>
        </p:nvSpPr>
        <p:spPr/>
        <p:txBody>
          <a:bodyPr/>
          <a:lstStyle/>
          <a:p>
            <a:r>
              <a:rPr lang="en-US" dirty="0"/>
              <a:t>IIS 267</a:t>
            </a:r>
          </a:p>
        </p:txBody>
      </p:sp>
    </p:spTree>
    <p:extLst>
      <p:ext uri="{BB962C8B-B14F-4D97-AF65-F5344CB8AC3E}">
        <p14:creationId xmlns:p14="http://schemas.microsoft.com/office/powerpoint/2010/main" val="331687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8EAFD0-E97B-4A79-AA26-70311983378D}"/>
              </a:ext>
            </a:extLst>
          </p:cNvPr>
          <p:cNvSpPr>
            <a:spLocks noGrp="1"/>
          </p:cNvSpPr>
          <p:nvPr>
            <p:ph type="body" sz="quarter" idx="10"/>
          </p:nvPr>
        </p:nvSpPr>
        <p:spPr/>
        <p:txBody>
          <a:bodyPr>
            <a:normAutofit/>
          </a:bodyPr>
          <a:lstStyle/>
          <a:p>
            <a:r>
              <a:rPr lang="en-US" b="1" dirty="0"/>
              <a:t>Security Aspect</a:t>
            </a:r>
            <a:r>
              <a:rPr lang="en-US" dirty="0"/>
              <a:t>:</a:t>
            </a:r>
          </a:p>
          <a:p>
            <a:pPr lvl="1"/>
            <a:r>
              <a:rPr lang="en-US" dirty="0"/>
              <a:t>As a User of a special authorized group you can find the real user behind a User Pseudonym</a:t>
            </a:r>
            <a:r>
              <a:rPr lang="de-DE" dirty="0"/>
              <a:t> </a:t>
            </a:r>
          </a:p>
          <a:p>
            <a:r>
              <a:rPr lang="en-US" b="1" dirty="0"/>
              <a:t>Tool Aspect:</a:t>
            </a:r>
            <a:r>
              <a:rPr lang="en-US" dirty="0"/>
              <a:t> </a:t>
            </a:r>
          </a:p>
          <a:p>
            <a:pPr lvl="1"/>
            <a:r>
              <a:rPr lang="en-US" dirty="0"/>
              <a:t>You learned how to resolve a User with “Resolve User Identity”</a:t>
            </a:r>
          </a:p>
        </p:txBody>
      </p:sp>
      <p:sp>
        <p:nvSpPr>
          <p:cNvPr id="4" name="Title"/>
          <p:cNvSpPr>
            <a:spLocks noGrp="1"/>
          </p:cNvSpPr>
          <p:nvPr>
            <p:ph type="title"/>
          </p:nvPr>
        </p:nvSpPr>
        <p:spPr>
          <a:xfrm>
            <a:off x="504001" y="504000"/>
            <a:ext cx="11186476" cy="738664"/>
          </a:xfrm>
        </p:spPr>
        <p:txBody>
          <a:bodyPr/>
          <a:lstStyle/>
          <a:p>
            <a:r>
              <a:rPr lang="en-US" dirty="0"/>
              <a:t>EX 4: </a:t>
            </a:r>
            <a:r>
              <a:rPr lang="en-US" cap="all" dirty="0"/>
              <a:t>Pseudonymization of User Data</a:t>
            </a:r>
            <a:br>
              <a:rPr lang="en-US" cap="all" dirty="0"/>
            </a:br>
            <a:r>
              <a:rPr lang="en-US" cap="all" dirty="0"/>
              <a:t>SUMMARY</a:t>
            </a:r>
            <a:endParaRPr lang="en-US" dirty="0"/>
          </a:p>
        </p:txBody>
      </p:sp>
    </p:spTree>
    <p:extLst>
      <p:ext uri="{BB962C8B-B14F-4D97-AF65-F5344CB8AC3E}">
        <p14:creationId xmlns:p14="http://schemas.microsoft.com/office/powerpoint/2010/main" val="118220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8EAFD0-E97B-4A79-AA26-70311983378D}"/>
              </a:ext>
            </a:extLst>
          </p:cNvPr>
          <p:cNvSpPr>
            <a:spLocks noGrp="1"/>
          </p:cNvSpPr>
          <p:nvPr>
            <p:ph type="body" sz="quarter" idx="10"/>
          </p:nvPr>
        </p:nvSpPr>
        <p:spPr/>
        <p:txBody>
          <a:bodyPr>
            <a:normAutofit/>
          </a:bodyPr>
          <a:lstStyle/>
          <a:p>
            <a:r>
              <a:rPr lang="en-US" b="1" dirty="0"/>
              <a:t>Security Aspect</a:t>
            </a:r>
            <a:r>
              <a:rPr lang="en-US" dirty="0"/>
              <a:t>: </a:t>
            </a:r>
          </a:p>
          <a:p>
            <a:pPr lvl="1"/>
            <a:r>
              <a:rPr lang="en-US" dirty="0"/>
              <a:t>Security Monitoring Agent needs to have an overview of the whole landscape. </a:t>
            </a:r>
          </a:p>
          <a:p>
            <a:pPr lvl="2"/>
            <a:r>
              <a:rPr lang="en-US" dirty="0"/>
              <a:t>Active alerts</a:t>
            </a:r>
          </a:p>
          <a:p>
            <a:pPr lvl="2"/>
            <a:r>
              <a:rPr lang="en-US" dirty="0"/>
              <a:t>Status of investigations</a:t>
            </a:r>
          </a:p>
          <a:p>
            <a:pPr lvl="2"/>
            <a:r>
              <a:rPr lang="en-US" dirty="0"/>
              <a:t>Log events</a:t>
            </a:r>
          </a:p>
          <a:p>
            <a:pPr lvl="2"/>
            <a:r>
              <a:rPr lang="en-US" dirty="0"/>
              <a:t>Health Checks</a:t>
            </a:r>
          </a:p>
          <a:p>
            <a:pPr lvl="1"/>
            <a:r>
              <a:rPr lang="en-US" dirty="0"/>
              <a:t>Content of the monitor must be able to be configured individually. </a:t>
            </a:r>
          </a:p>
          <a:p>
            <a:r>
              <a:rPr lang="en-US" b="1" dirty="0"/>
              <a:t>Tool Aspect:</a:t>
            </a:r>
            <a:r>
              <a:rPr lang="en-US" dirty="0"/>
              <a:t> </a:t>
            </a:r>
          </a:p>
          <a:p>
            <a:pPr lvl="1"/>
            <a:r>
              <a:rPr lang="en-US" dirty="0"/>
              <a:t>Monitoring dashboards provide an overview of the events, alerts, and investigations in the system. </a:t>
            </a:r>
          </a:p>
          <a:p>
            <a:pPr lvl="1"/>
            <a:r>
              <a:rPr lang="en-US" dirty="0"/>
              <a:t>You can adjust the refresh rate, the number of charts and patterns displayed, and the time span monitored by the indicators of the Monitoring application. </a:t>
            </a:r>
          </a:p>
          <a:p>
            <a:pPr lvl="1"/>
            <a:r>
              <a:rPr lang="en-US" dirty="0"/>
              <a:t>Monitoring dashboards can be customized the way you need.</a:t>
            </a:r>
          </a:p>
        </p:txBody>
      </p:sp>
      <p:sp>
        <p:nvSpPr>
          <p:cNvPr id="4" name="Title"/>
          <p:cNvSpPr>
            <a:spLocks noGrp="1"/>
          </p:cNvSpPr>
          <p:nvPr>
            <p:ph type="title"/>
          </p:nvPr>
        </p:nvSpPr>
        <p:spPr>
          <a:xfrm>
            <a:off x="504001" y="504000"/>
            <a:ext cx="11186476" cy="738664"/>
          </a:xfrm>
        </p:spPr>
        <p:txBody>
          <a:bodyPr/>
          <a:lstStyle/>
          <a:p>
            <a:r>
              <a:rPr lang="en-US" dirty="0"/>
              <a:t>EX 5: </a:t>
            </a:r>
            <a:r>
              <a:rPr lang="en-US" cap="all" dirty="0"/>
              <a:t>Monitoring </a:t>
            </a:r>
            <a:r>
              <a:rPr lang="en-US" cap="all" dirty="0" err="1"/>
              <a:t>DashboardS</a:t>
            </a:r>
            <a:br>
              <a:rPr lang="en-US" cap="all" dirty="0"/>
            </a:br>
            <a:r>
              <a:rPr lang="en-US" cap="all" dirty="0"/>
              <a:t>introduction</a:t>
            </a:r>
            <a:endParaRPr lang="en-US" dirty="0"/>
          </a:p>
        </p:txBody>
      </p:sp>
    </p:spTree>
    <p:extLst>
      <p:ext uri="{BB962C8B-B14F-4D97-AF65-F5344CB8AC3E}">
        <p14:creationId xmlns:p14="http://schemas.microsoft.com/office/powerpoint/2010/main" val="468815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8EAFD0-E97B-4A79-AA26-70311983378D}"/>
              </a:ext>
            </a:extLst>
          </p:cNvPr>
          <p:cNvSpPr>
            <a:spLocks noGrp="1"/>
          </p:cNvSpPr>
          <p:nvPr>
            <p:ph type="body" sz="quarter" idx="10"/>
          </p:nvPr>
        </p:nvSpPr>
        <p:spPr/>
        <p:txBody>
          <a:bodyPr>
            <a:normAutofit/>
          </a:bodyPr>
          <a:lstStyle/>
          <a:p>
            <a:r>
              <a:rPr lang="en-US" b="1" dirty="0"/>
              <a:t>Security Aspect</a:t>
            </a:r>
            <a:r>
              <a:rPr lang="en-US" dirty="0"/>
              <a:t>: </a:t>
            </a:r>
          </a:p>
          <a:p>
            <a:pPr lvl="1"/>
            <a:r>
              <a:rPr lang="en-US" dirty="0"/>
              <a:t>As a Security Monitoring Agent you have learned that the Monitoring Dashboard is the most important tool for you to deal with your daily security monitoring task. </a:t>
            </a:r>
          </a:p>
          <a:p>
            <a:r>
              <a:rPr lang="en-US" b="1" dirty="0"/>
              <a:t>Tool Aspect:</a:t>
            </a:r>
            <a:r>
              <a:rPr lang="en-US" dirty="0"/>
              <a:t> </a:t>
            </a:r>
          </a:p>
          <a:p>
            <a:pPr lvl="1"/>
            <a:r>
              <a:rPr lang="en-US" dirty="0"/>
              <a:t>You should be able to open the default Monitoring Dashboard</a:t>
            </a:r>
            <a:endParaRPr lang="de-DE" dirty="0"/>
          </a:p>
          <a:p>
            <a:pPr lvl="1"/>
            <a:r>
              <a:rPr lang="de-DE" dirty="0" err="1"/>
              <a:t>You</a:t>
            </a:r>
            <a:r>
              <a:rPr lang="de-DE" dirty="0"/>
              <a:t> </a:t>
            </a:r>
            <a:r>
              <a:rPr lang="de-DE" dirty="0" err="1"/>
              <a:t>can</a:t>
            </a:r>
            <a:r>
              <a:rPr lang="de-DE" dirty="0"/>
              <a:t> </a:t>
            </a:r>
            <a:r>
              <a:rPr lang="de-DE" dirty="0" err="1"/>
              <a:t>now</a:t>
            </a:r>
            <a:r>
              <a:rPr lang="de-DE" dirty="0"/>
              <a:t> </a:t>
            </a:r>
            <a:r>
              <a:rPr lang="de-DE" dirty="0" err="1"/>
              <a:t>customize</a:t>
            </a:r>
            <a:r>
              <a:rPr lang="de-DE" dirty="0"/>
              <a:t> </a:t>
            </a:r>
            <a:r>
              <a:rPr lang="en-US" dirty="0"/>
              <a:t>Monitoring Dashboard and save it as your favorite</a:t>
            </a:r>
          </a:p>
        </p:txBody>
      </p:sp>
      <p:sp>
        <p:nvSpPr>
          <p:cNvPr id="4" name="Title"/>
          <p:cNvSpPr>
            <a:spLocks noGrp="1"/>
          </p:cNvSpPr>
          <p:nvPr>
            <p:ph type="title"/>
          </p:nvPr>
        </p:nvSpPr>
        <p:spPr>
          <a:xfrm>
            <a:off x="504001" y="504000"/>
            <a:ext cx="11186476" cy="738664"/>
          </a:xfrm>
        </p:spPr>
        <p:txBody>
          <a:bodyPr/>
          <a:lstStyle/>
          <a:p>
            <a:r>
              <a:rPr lang="en-US" dirty="0"/>
              <a:t>EX 5: </a:t>
            </a:r>
            <a:r>
              <a:rPr lang="en-US" cap="all" dirty="0"/>
              <a:t>Monitoring </a:t>
            </a:r>
            <a:r>
              <a:rPr lang="en-US" cap="all" dirty="0" err="1"/>
              <a:t>DashboardS</a:t>
            </a:r>
            <a:br>
              <a:rPr lang="en-US" cap="all" dirty="0"/>
            </a:br>
            <a:r>
              <a:rPr lang="en-US" cap="all" dirty="0"/>
              <a:t>summary</a:t>
            </a:r>
            <a:endParaRPr lang="en-US" dirty="0"/>
          </a:p>
        </p:txBody>
      </p:sp>
    </p:spTree>
    <p:extLst>
      <p:ext uri="{BB962C8B-B14F-4D97-AF65-F5344CB8AC3E}">
        <p14:creationId xmlns:p14="http://schemas.microsoft.com/office/powerpoint/2010/main" val="912821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8EAFD0-E97B-4A79-AA26-70311983378D}"/>
              </a:ext>
            </a:extLst>
          </p:cNvPr>
          <p:cNvSpPr>
            <a:spLocks noGrp="1"/>
          </p:cNvSpPr>
          <p:nvPr>
            <p:ph type="body" sz="quarter" idx="10"/>
          </p:nvPr>
        </p:nvSpPr>
        <p:spPr/>
        <p:txBody>
          <a:bodyPr>
            <a:normAutofit lnSpcReduction="10000"/>
          </a:bodyPr>
          <a:lstStyle/>
          <a:p>
            <a:r>
              <a:rPr lang="en-US" b="1" dirty="0"/>
              <a:t>Security Aspect</a:t>
            </a:r>
            <a:r>
              <a:rPr lang="en-US" dirty="0"/>
              <a:t>: </a:t>
            </a:r>
          </a:p>
          <a:p>
            <a:pPr lvl="1"/>
            <a:r>
              <a:rPr lang="en-US" dirty="0"/>
              <a:t>In the daily life of a Security Expert you have to monitor a lot of systems, devices and networks. It is pretty possible, that at certain point of time some logs written by an application or device cannot be interpreted by current ETD. ETD Log Learning application fills this gap and allows you to parse any text-based logs and normalize such log data into the semantic data model of SAP ETD with its semantic events and attributes. </a:t>
            </a:r>
          </a:p>
          <a:p>
            <a:pPr lvl="1"/>
            <a:r>
              <a:rPr lang="en-US" dirty="0"/>
              <a:t>With common semantic model you can correlate newly normalized log with other known logs. In this way, ETD can be extended to monitor potentially any systems which logs are learned by ETD.</a:t>
            </a:r>
          </a:p>
          <a:p>
            <a:r>
              <a:rPr lang="en-US" b="1" dirty="0"/>
              <a:t>Tool Aspect:</a:t>
            </a:r>
            <a:r>
              <a:rPr lang="en-US" dirty="0"/>
              <a:t> </a:t>
            </a:r>
          </a:p>
          <a:p>
            <a:pPr lvl="1"/>
            <a:r>
              <a:rPr lang="en-US" dirty="0"/>
              <a:t>The Log Learning application analyzes each entry in the log to find elements like variables and key-value lists. </a:t>
            </a:r>
          </a:p>
          <a:p>
            <a:pPr lvl="1"/>
            <a:r>
              <a:rPr lang="en-US" dirty="0"/>
              <a:t>It represents the discovered elements as what are called annotations. For example, a timestamp is represented by the annotation. During analysis each log entry is analyzed into a sequence of annotations, which might be interspersed with fixed text. This sequence is called the markup for the log entry. Entries with the same markup are grouped together and are considered to be instances of the same entry type. </a:t>
            </a:r>
          </a:p>
          <a:p>
            <a:pPr lvl="1"/>
            <a:r>
              <a:rPr lang="en-US" dirty="0"/>
              <a:t>The entry type is a technical artefact with an ID. As a user, you work with the markup to specify how to normalize the log entry type to the semantic data model of SAP Enterprise Threat Detection.</a:t>
            </a:r>
          </a:p>
        </p:txBody>
      </p:sp>
      <p:sp>
        <p:nvSpPr>
          <p:cNvPr id="4" name="Title"/>
          <p:cNvSpPr>
            <a:spLocks noGrp="1"/>
          </p:cNvSpPr>
          <p:nvPr>
            <p:ph type="title"/>
          </p:nvPr>
        </p:nvSpPr>
        <p:spPr>
          <a:xfrm>
            <a:off x="504001" y="504000"/>
            <a:ext cx="11186476" cy="738664"/>
          </a:xfrm>
        </p:spPr>
        <p:txBody>
          <a:bodyPr/>
          <a:lstStyle/>
          <a:p>
            <a:r>
              <a:rPr lang="en-US" dirty="0"/>
              <a:t>EX 6: </a:t>
            </a:r>
            <a:r>
              <a:rPr lang="en-US" cap="all" dirty="0"/>
              <a:t>Log Learning – How to learn a new log source</a:t>
            </a:r>
            <a:br>
              <a:rPr lang="en-US" cap="all" dirty="0"/>
            </a:br>
            <a:r>
              <a:rPr lang="en-US" cap="all" dirty="0"/>
              <a:t>Introduction</a:t>
            </a:r>
            <a:endParaRPr lang="en-US" dirty="0"/>
          </a:p>
        </p:txBody>
      </p:sp>
    </p:spTree>
    <p:extLst>
      <p:ext uri="{BB962C8B-B14F-4D97-AF65-F5344CB8AC3E}">
        <p14:creationId xmlns:p14="http://schemas.microsoft.com/office/powerpoint/2010/main" val="896994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8EAFD0-E97B-4A79-AA26-70311983378D}"/>
              </a:ext>
            </a:extLst>
          </p:cNvPr>
          <p:cNvSpPr>
            <a:spLocks noGrp="1"/>
          </p:cNvSpPr>
          <p:nvPr>
            <p:ph type="body" sz="quarter" idx="10"/>
          </p:nvPr>
        </p:nvSpPr>
        <p:spPr/>
        <p:txBody>
          <a:bodyPr>
            <a:normAutofit/>
          </a:bodyPr>
          <a:lstStyle/>
          <a:p>
            <a:r>
              <a:rPr lang="en-US" b="1" dirty="0"/>
              <a:t>Security Aspect</a:t>
            </a:r>
            <a:r>
              <a:rPr lang="en-US" dirty="0"/>
              <a:t>: </a:t>
            </a:r>
          </a:p>
          <a:p>
            <a:pPr lvl="1"/>
            <a:r>
              <a:rPr lang="en-US" dirty="0"/>
              <a:t>As a Security Expert you have extended your monitoring boundary to include a new log - SSH log - into the system. </a:t>
            </a:r>
          </a:p>
          <a:p>
            <a:pPr lvl="1"/>
            <a:r>
              <a:rPr lang="en-US" dirty="0"/>
              <a:t>Based on the data in the SSH log you can monitor the activities of </a:t>
            </a:r>
            <a:r>
              <a:rPr lang="en-US" dirty="0" err="1"/>
              <a:t>ssh</a:t>
            </a:r>
            <a:r>
              <a:rPr lang="en-US" dirty="0"/>
              <a:t> access in your system landscape. </a:t>
            </a:r>
          </a:p>
          <a:p>
            <a:pPr lvl="1"/>
            <a:r>
              <a:rPr lang="en-US" dirty="0"/>
              <a:t>Patterns can be built to trigger alerts if disallowed </a:t>
            </a:r>
            <a:r>
              <a:rPr lang="en-US" dirty="0" err="1"/>
              <a:t>ssh</a:t>
            </a:r>
            <a:r>
              <a:rPr lang="en-US" dirty="0"/>
              <a:t> login happens.</a:t>
            </a:r>
            <a:r>
              <a:rPr lang="de-DE" dirty="0"/>
              <a:t> </a:t>
            </a:r>
          </a:p>
          <a:p>
            <a:r>
              <a:rPr lang="en-US" b="1" dirty="0"/>
              <a:t>Tool Aspect:</a:t>
            </a:r>
            <a:r>
              <a:rPr lang="en-US" dirty="0"/>
              <a:t> </a:t>
            </a:r>
          </a:p>
          <a:p>
            <a:pPr lvl="1"/>
            <a:r>
              <a:rPr lang="en-US" dirty="0"/>
              <a:t>You learned how to use the Log Learning application to parse a Unrecognized Log, assign this log to a new Log Type, associate the log to a Semantic Event and link Annotation to Semantic Attributes. </a:t>
            </a:r>
          </a:p>
          <a:p>
            <a:pPr lvl="1"/>
            <a:r>
              <a:rPr lang="en-US" dirty="0"/>
              <a:t>You can now create a Run, and follow the workflow of activation, testing and productive deployment to finish the Log Learning process. </a:t>
            </a:r>
          </a:p>
          <a:p>
            <a:pPr lvl="1"/>
            <a:r>
              <a:rPr lang="en-US" dirty="0"/>
              <a:t>The verification is done in Forensic Lab.</a:t>
            </a:r>
          </a:p>
        </p:txBody>
      </p:sp>
      <p:sp>
        <p:nvSpPr>
          <p:cNvPr id="4" name="Title"/>
          <p:cNvSpPr>
            <a:spLocks noGrp="1"/>
          </p:cNvSpPr>
          <p:nvPr>
            <p:ph type="title"/>
          </p:nvPr>
        </p:nvSpPr>
        <p:spPr>
          <a:xfrm>
            <a:off x="504001" y="504000"/>
            <a:ext cx="11186476" cy="738664"/>
          </a:xfrm>
        </p:spPr>
        <p:txBody>
          <a:bodyPr/>
          <a:lstStyle/>
          <a:p>
            <a:r>
              <a:rPr lang="en-US"/>
              <a:t>EX 6: </a:t>
            </a:r>
            <a:r>
              <a:rPr lang="en-US" cap="all" dirty="0"/>
              <a:t>Log Learning – How to learn a new log source </a:t>
            </a:r>
            <a:br>
              <a:rPr lang="en-US" cap="all" dirty="0"/>
            </a:br>
            <a:r>
              <a:rPr lang="en-US" cap="all" dirty="0"/>
              <a:t>Summary</a:t>
            </a:r>
            <a:endParaRPr lang="en-US" dirty="0"/>
          </a:p>
        </p:txBody>
      </p:sp>
    </p:spTree>
    <p:extLst>
      <p:ext uri="{BB962C8B-B14F-4D97-AF65-F5344CB8AC3E}">
        <p14:creationId xmlns:p14="http://schemas.microsoft.com/office/powerpoint/2010/main" val="2803625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noChangeArrowheads="1"/>
          </p:cNvSpPr>
          <p:nvPr>
            <p:ph type="title"/>
          </p:nvPr>
        </p:nvSpPr>
        <p:spPr bwMode="gray">
          <a:xfrm>
            <a:off x="504001" y="504000"/>
            <a:ext cx="11186476" cy="369332"/>
          </a:xfrm>
        </p:spPr>
        <p:txBody>
          <a:bodyPr/>
          <a:lstStyle/>
          <a:p>
            <a:r>
              <a:rPr lang="en-US" dirty="0">
                <a:solidFill>
                  <a:schemeClr val="tx1"/>
                </a:solidFill>
              </a:rPr>
              <a:t>More </a:t>
            </a:r>
            <a:r>
              <a:rPr lang="en-US" dirty="0">
                <a:solidFill>
                  <a:schemeClr val="accent1"/>
                </a:solidFill>
              </a:rPr>
              <a:t>information</a:t>
            </a:r>
          </a:p>
        </p:txBody>
      </p:sp>
      <p:pic>
        <p:nvPicPr>
          <p:cNvPr id="14" name="Picture 13">
            <a:extLst>
              <a:ext uri="{FF2B5EF4-FFF2-40B4-BE49-F238E27FC236}">
                <a16:creationId xmlns:a16="http://schemas.microsoft.com/office/drawing/2014/main" id="{8FB7BAD0-D221-4143-BB64-BEBCA757DC8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14943" y="79611"/>
            <a:ext cx="2089064" cy="2089064"/>
          </a:xfrm>
          <a:prstGeom prst="rect">
            <a:avLst/>
          </a:prstGeom>
        </p:spPr>
      </p:pic>
      <p:graphicFrame>
        <p:nvGraphicFramePr>
          <p:cNvPr id="8" name="Table 7">
            <a:extLst>
              <a:ext uri="{FF2B5EF4-FFF2-40B4-BE49-F238E27FC236}">
                <a16:creationId xmlns:a16="http://schemas.microsoft.com/office/drawing/2014/main" id="{2DBB7A76-517A-4137-8EF3-935C64DD6636}"/>
              </a:ext>
            </a:extLst>
          </p:cNvPr>
          <p:cNvGraphicFramePr>
            <a:graphicFrameLocks noGrp="1"/>
          </p:cNvGraphicFramePr>
          <p:nvPr>
            <p:extLst>
              <p:ext uri="{D42A27DB-BD31-4B8C-83A1-F6EECF244321}">
                <p14:modId xmlns:p14="http://schemas.microsoft.com/office/powerpoint/2010/main" val="1734892382"/>
              </p:ext>
            </p:extLst>
          </p:nvPr>
        </p:nvGraphicFramePr>
        <p:xfrm>
          <a:off x="503237" y="1925356"/>
          <a:ext cx="11187239" cy="1980686"/>
        </p:xfrm>
        <a:graphic>
          <a:graphicData uri="http://schemas.openxmlformats.org/drawingml/2006/table">
            <a:tbl>
              <a:tblPr firstRow="1" bandRow="1">
                <a:tableStyleId>{2D5ABB26-0587-4C30-8999-92F81FD0307C}</a:tableStyleId>
              </a:tblPr>
              <a:tblGrid>
                <a:gridCol w="11187239">
                  <a:extLst>
                    <a:ext uri="{9D8B030D-6E8A-4147-A177-3AD203B41FA5}">
                      <a16:colId xmlns:a16="http://schemas.microsoft.com/office/drawing/2014/main" val="20000"/>
                    </a:ext>
                  </a:extLst>
                </a:gridCol>
              </a:tblGrid>
              <a:tr h="34582">
                <a:tc>
                  <a:txBody>
                    <a:bodyPr/>
                    <a:lstStyle/>
                    <a:p>
                      <a:pPr marL="0" algn="l" defTabSz="1088776" rtl="0" eaLnBrk="1" latinLnBrk="0" hangingPunct="1">
                        <a:spcBef>
                          <a:spcPts val="0"/>
                        </a:spcBef>
                        <a:buClr>
                          <a:srgbClr val="F48B00"/>
                        </a:buClr>
                      </a:pPr>
                      <a:r>
                        <a:rPr lang="en-US" sz="1800" b="1" kern="1200" dirty="0">
                          <a:solidFill>
                            <a:schemeClr val="tx1"/>
                          </a:solidFill>
                          <a:latin typeface="+mn-lt"/>
                          <a:ea typeface="+mn-ea"/>
                          <a:cs typeface="+mn-cs"/>
                        </a:rPr>
                        <a:t>Related SAP TechEd sessions</a:t>
                      </a:r>
                    </a:p>
                  </a:txBody>
                  <a:tcPr marL="0" marR="0" marT="0" marB="0">
                    <a:noFill/>
                  </a:tcPr>
                </a:tc>
                <a:extLst>
                  <a:ext uri="{0D108BD9-81ED-4DB2-BD59-A6C34878D82A}">
                    <a16:rowId xmlns:a16="http://schemas.microsoft.com/office/drawing/2014/main" val="10000"/>
                  </a:ext>
                </a:extLst>
              </a:tr>
              <a:tr h="0">
                <a:tc>
                  <a:txBody>
                    <a:bodyPr/>
                    <a:lstStyle/>
                    <a:p>
                      <a:pPr marL="177800" indent="-177800" algn="l" defTabSz="1088558" rtl="0" eaLnBrk="1" latinLnBrk="0" hangingPunct="1">
                        <a:spcBef>
                          <a:spcPts val="0"/>
                        </a:spcBef>
                        <a:spcAft>
                          <a:spcPts val="0"/>
                        </a:spcAft>
                        <a:buClr>
                          <a:schemeClr val="accent1"/>
                        </a:buClr>
                        <a:buFont typeface="Wingdings" panose="05000000000000000000" pitchFamily="2" charset="2"/>
                        <a:buChar char="§"/>
                      </a:pPr>
                      <a:r>
                        <a:rPr lang="en-US" sz="1400" kern="1200" dirty="0">
                          <a:solidFill>
                            <a:schemeClr val="tx1"/>
                          </a:solidFill>
                          <a:latin typeface="+mn-lt"/>
                          <a:ea typeface="+mn-ea"/>
                          <a:cs typeface="+mn-cs"/>
                        </a:rPr>
                        <a:t>IIS125 – Round Table: Secure the Intelligent Enterprise</a:t>
                      </a:r>
                    </a:p>
                  </a:txBody>
                  <a:tcPr marL="0" marR="0" marT="71983" marB="216000">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algn="l" defTabSz="1088776" rtl="0" eaLnBrk="1" latinLnBrk="0" hangingPunct="1">
                        <a:spcBef>
                          <a:spcPts val="0"/>
                        </a:spcBef>
                        <a:buClr>
                          <a:srgbClr val="F48B00"/>
                        </a:buClr>
                      </a:pPr>
                      <a:r>
                        <a:rPr lang="en-US" sz="1800" b="1" kern="1200" dirty="0">
                          <a:solidFill>
                            <a:schemeClr val="tx1"/>
                          </a:solidFill>
                          <a:latin typeface="+mn-lt"/>
                          <a:ea typeface="+mn-ea"/>
                          <a:cs typeface="+mn-cs"/>
                        </a:rPr>
                        <a:t>Public</a:t>
                      </a:r>
                      <a:r>
                        <a:rPr lang="en-US" sz="1800" b="1" kern="1200" baseline="0" dirty="0">
                          <a:solidFill>
                            <a:schemeClr val="tx1"/>
                          </a:solidFill>
                          <a:latin typeface="+mn-lt"/>
                          <a:ea typeface="+mn-ea"/>
                          <a:cs typeface="+mn-cs"/>
                        </a:rPr>
                        <a:t> SAP </a:t>
                      </a:r>
                      <a:r>
                        <a:rPr lang="en-US" sz="1800" b="1" kern="1200" dirty="0">
                          <a:solidFill>
                            <a:schemeClr val="tx1"/>
                          </a:solidFill>
                          <a:latin typeface="+mn-lt"/>
                          <a:ea typeface="+mn-ea"/>
                          <a:cs typeface="+mn-cs"/>
                        </a:rPr>
                        <a:t>Web sites</a:t>
                      </a:r>
                    </a:p>
                  </a:txBody>
                  <a:tcPr marL="0" marR="0" marT="216000" marB="0">
                    <a:lnT w="635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marL="177800" marR="0" lvl="0" indent="-177800" algn="l" defTabSz="1088558"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400" kern="1200" dirty="0">
                          <a:solidFill>
                            <a:schemeClr val="tx1"/>
                          </a:solidFill>
                          <a:latin typeface="+mn-lt"/>
                          <a:ea typeface="+mn-ea"/>
                          <a:cs typeface="+mn-cs"/>
                        </a:rPr>
                        <a:t>SAP Community: </a:t>
                      </a:r>
                      <a:r>
                        <a:rPr lang="en-US" sz="1400" kern="1200" dirty="0">
                          <a:solidFill>
                            <a:schemeClr val="tx1"/>
                          </a:solidFill>
                          <a:latin typeface="+mn-lt"/>
                          <a:ea typeface="+mn-ea"/>
                          <a:cs typeface="+mn-cs"/>
                          <a:hlinkClick r:id="rId4"/>
                        </a:rPr>
                        <a:t>https://community.sap.com/topics/enterprise-threat-detection</a:t>
                      </a:r>
                      <a:endParaRPr lang="en-US" sz="1400" kern="1200" dirty="0">
                        <a:solidFill>
                          <a:schemeClr val="tx1"/>
                        </a:solidFill>
                        <a:latin typeface="+mn-lt"/>
                        <a:ea typeface="+mn-ea"/>
                        <a:cs typeface="+mn-cs"/>
                      </a:endParaRPr>
                    </a:p>
                    <a:p>
                      <a:pPr marL="0" marR="0" lvl="0" indent="0" algn="l" defTabSz="1088558"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endParaRPr lang="en-US" sz="1400" kern="1200" dirty="0">
                        <a:solidFill>
                          <a:schemeClr val="tx1"/>
                        </a:solidFill>
                        <a:latin typeface="+mn-lt"/>
                        <a:ea typeface="+mn-ea"/>
                        <a:cs typeface="+mn-cs"/>
                      </a:endParaRPr>
                    </a:p>
                  </a:txBody>
                  <a:tcPr marL="0" marR="0" marT="71983" marB="216000">
                    <a:lnT w="9525"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71754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4AB9880B-A6F3-BC40-B31E-2B49151ECDA9}"/>
              </a:ext>
            </a:extLst>
          </p:cNvPr>
          <p:cNvSpPr>
            <a:spLocks noGrp="1"/>
          </p:cNvSpPr>
          <p:nvPr>
            <p:ph type="body" sz="quarter" idx="10"/>
          </p:nvPr>
        </p:nvSpPr>
        <p:spPr>
          <a:xfrm>
            <a:off x="1346200" y="2632998"/>
            <a:ext cx="7493000" cy="1715854"/>
          </a:xfrm>
        </p:spPr>
        <p:txBody>
          <a:bodyPr wrap="square">
            <a:spAutoFit/>
          </a:bodyPr>
          <a:lstStyle/>
          <a:p>
            <a:pPr lvl="0" defTabSz="1088776" fontAlgn="base">
              <a:spcBef>
                <a:spcPts val="600"/>
              </a:spcBef>
              <a:spcAft>
                <a:spcPct val="0"/>
              </a:spcAft>
              <a:buClr>
                <a:srgbClr val="F0AB00"/>
              </a:buClr>
            </a:pPr>
            <a:r>
              <a:rPr lang="en-US" sz="1800" b="1" kern="0" dirty="0">
                <a:ea typeface="Arial Unicode MS" pitchFamily="34" charset="-128"/>
                <a:cs typeface="Arial Unicode MS" pitchFamily="34" charset="-128"/>
              </a:rPr>
              <a:t>Deepen your </a:t>
            </a:r>
            <a:r>
              <a:rPr lang="en-US" sz="1800" b="1" kern="0" dirty="0">
                <a:solidFill>
                  <a:srgbClr val="F0AB00"/>
                </a:solidFill>
                <a:ea typeface="Arial Unicode MS" pitchFamily="34" charset="-128"/>
                <a:cs typeface="Arial Unicode MS" pitchFamily="34" charset="-128"/>
              </a:rPr>
              <a:t>learning experience from SAP TechEd</a:t>
            </a:r>
          </a:p>
          <a:p>
            <a:pPr defTabSz="1084371" fontAlgn="base">
              <a:spcBef>
                <a:spcPts val="300"/>
              </a:spcBef>
              <a:buClr>
                <a:schemeClr val="tx2"/>
              </a:buClr>
              <a:defRPr/>
            </a:pPr>
            <a:r>
              <a:rPr lang="en-US" sz="1600" spc="-5" dirty="0">
                <a:cs typeface="Arial"/>
                <a:hlinkClick r:id="rId3"/>
              </a:rPr>
              <a:t>Activate your free access</a:t>
            </a:r>
            <a:r>
              <a:rPr lang="en-US" sz="1600" spc="-5" dirty="0">
                <a:cs typeface="Arial"/>
              </a:rPr>
              <a:t> to SAP Learning Hub, event edition, for:</a:t>
            </a:r>
          </a:p>
          <a:p>
            <a:pPr marL="180000" lvl="1" indent="-180000" defTabSz="1084371" fontAlgn="base">
              <a:spcBef>
                <a:spcPts val="1200"/>
              </a:spcBef>
              <a:defRPr/>
            </a:pPr>
            <a:r>
              <a:rPr lang="en-US" sz="1500" b="1" spc="-5" dirty="0">
                <a:cs typeface="Arial"/>
              </a:rPr>
              <a:t>Learning Journey </a:t>
            </a:r>
            <a:r>
              <a:rPr lang="en-US" sz="1500" spc="-5" dirty="0">
                <a:cs typeface="Arial"/>
              </a:rPr>
              <a:t>illustrations to guide you through </a:t>
            </a:r>
            <a:r>
              <a:rPr lang="en-US" sz="1500" b="1" spc="-5" dirty="0">
                <a:cs typeface="Arial"/>
              </a:rPr>
              <a:t>c</a:t>
            </a:r>
            <a:r>
              <a:rPr lang="en-US" sz="1500" b="1" spc="-5" dirty="0">
                <a:solidFill>
                  <a:srgbClr val="000000"/>
                </a:solidFill>
                <a:cs typeface="Arial"/>
              </a:rPr>
              <a:t>omplementary</a:t>
            </a:r>
            <a:r>
              <a:rPr lang="en-US" sz="1500" spc="-5" dirty="0">
                <a:solidFill>
                  <a:srgbClr val="000000"/>
                </a:solidFill>
                <a:cs typeface="Arial"/>
              </a:rPr>
              <a:t> self-paced learning content</a:t>
            </a:r>
            <a:endParaRPr lang="en-US" sz="1500" b="1" spc="-5" dirty="0">
              <a:cs typeface="Arial"/>
            </a:endParaRPr>
          </a:p>
          <a:p>
            <a:pPr marL="180000" lvl="1" indent="-180000" defTabSz="1084371" fontAlgn="base">
              <a:spcBef>
                <a:spcPts val="300"/>
              </a:spcBef>
              <a:defRPr/>
            </a:pPr>
            <a:r>
              <a:rPr lang="en-US" sz="1500" b="1" spc="-5" dirty="0">
                <a:cs typeface="Arial"/>
              </a:rPr>
              <a:t>Content</a:t>
            </a:r>
            <a:r>
              <a:rPr lang="en-US" sz="1500" spc="-5" dirty="0">
                <a:cs typeface="Arial"/>
              </a:rPr>
              <a:t> </a:t>
            </a:r>
            <a:r>
              <a:rPr lang="en-US" sz="1500" b="1" spc="-5" dirty="0">
                <a:cs typeface="Arial"/>
              </a:rPr>
              <a:t>specific to SAP TechEd </a:t>
            </a:r>
            <a:r>
              <a:rPr lang="en-US" sz="1500" spc="-5" dirty="0">
                <a:cs typeface="Arial"/>
              </a:rPr>
              <a:t>in the online </a:t>
            </a:r>
            <a:r>
              <a:rPr lang="en-US" sz="1500" b="1" spc="-5" dirty="0">
                <a:cs typeface="Arial"/>
              </a:rPr>
              <a:t>SAP Learning Room for SAP TechEd</a:t>
            </a:r>
          </a:p>
          <a:p>
            <a:pPr marL="180000" lvl="1" indent="-180000" defTabSz="1084371" fontAlgn="base">
              <a:spcBef>
                <a:spcPts val="300"/>
              </a:spcBef>
              <a:defRPr/>
            </a:pPr>
            <a:r>
              <a:rPr lang="en-US" sz="1500" spc="-5" dirty="0">
                <a:cs typeface="Arial"/>
              </a:rPr>
              <a:t>Access to SAP experts in </a:t>
            </a:r>
            <a:r>
              <a:rPr lang="en-US" sz="1500" b="1" spc="-5" dirty="0">
                <a:cs typeface="Arial"/>
              </a:rPr>
              <a:t>special live sessions</a:t>
            </a:r>
            <a:endParaRPr lang="en-US" sz="1500" spc="-5" dirty="0">
              <a:solidFill>
                <a:srgbClr val="000000"/>
              </a:solidFill>
              <a:cs typeface="Arial"/>
            </a:endParaRPr>
          </a:p>
        </p:txBody>
      </p:sp>
      <p:sp>
        <p:nvSpPr>
          <p:cNvPr id="3" name="Title 2">
            <a:extLst>
              <a:ext uri="{FF2B5EF4-FFF2-40B4-BE49-F238E27FC236}">
                <a16:creationId xmlns:a16="http://schemas.microsoft.com/office/drawing/2014/main" id="{B61A3AF5-B530-B241-B4B4-0C4DF157EE77}"/>
              </a:ext>
            </a:extLst>
          </p:cNvPr>
          <p:cNvSpPr>
            <a:spLocks noGrp="1"/>
          </p:cNvSpPr>
          <p:nvPr>
            <p:ph type="title"/>
          </p:nvPr>
        </p:nvSpPr>
        <p:spPr>
          <a:xfrm>
            <a:off x="504001" y="504000"/>
            <a:ext cx="8628848" cy="630942"/>
          </a:xfrm>
        </p:spPr>
        <p:txBody>
          <a:bodyPr/>
          <a:lstStyle/>
          <a:p>
            <a:r>
              <a:rPr lang="en-US" sz="2300" dirty="0"/>
              <a:t>Continue your </a:t>
            </a:r>
            <a:r>
              <a:rPr lang="en-US" sz="2300" dirty="0">
                <a:solidFill>
                  <a:schemeClr val="accent1"/>
                </a:solidFill>
              </a:rPr>
              <a:t>learning experience </a:t>
            </a:r>
            <a:r>
              <a:rPr lang="en-US" sz="2300" dirty="0"/>
              <a:t>from SAP TechEd in 2020</a:t>
            </a:r>
            <a:br>
              <a:rPr lang="en-US" sz="2300" dirty="0"/>
            </a:br>
            <a:r>
              <a:rPr lang="en-US" sz="1800" b="0" dirty="0"/>
              <a:t>Your e</a:t>
            </a:r>
            <a:r>
              <a:rPr lang="en-US" sz="1800" b="0" dirty="0">
                <a:solidFill>
                  <a:srgbClr val="000000"/>
                </a:solidFill>
              </a:rPr>
              <a:t>xclusive path to build and maintain SAP solution skills anytime, any place</a:t>
            </a:r>
            <a:endParaRPr lang="en-US" sz="1800" b="0" dirty="0"/>
          </a:p>
        </p:txBody>
      </p:sp>
      <p:sp>
        <p:nvSpPr>
          <p:cNvPr id="33" name="Text Placeholder 2">
            <a:extLst>
              <a:ext uri="{FF2B5EF4-FFF2-40B4-BE49-F238E27FC236}">
                <a16:creationId xmlns:a16="http://schemas.microsoft.com/office/drawing/2014/main" id="{77B29412-5A4A-594F-8769-DC25A6C676C4}"/>
              </a:ext>
            </a:extLst>
          </p:cNvPr>
          <p:cNvSpPr txBox="1">
            <a:spLocks/>
          </p:cNvSpPr>
          <p:nvPr/>
        </p:nvSpPr>
        <p:spPr bwMode="black">
          <a:xfrm>
            <a:off x="1346200" y="4710496"/>
            <a:ext cx="6654800" cy="1677382"/>
          </a:xfrm>
          <a:prstGeom prst="rect">
            <a:avLst/>
          </a:prstGeom>
        </p:spPr>
        <p:txBody>
          <a:bodyPr vert="horz" wrap="square" lIns="0" tIns="0" rIns="0" bIns="0" rtlCol="0">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0" defTabSz="1088776" fontAlgn="base">
              <a:spcBef>
                <a:spcPts val="600"/>
              </a:spcBef>
              <a:spcAft>
                <a:spcPct val="0"/>
              </a:spcAft>
              <a:buClr>
                <a:srgbClr val="F0AB00"/>
              </a:buClr>
            </a:pPr>
            <a:r>
              <a:rPr lang="en-US" sz="1800" b="1" kern="0" dirty="0">
                <a:ea typeface="Arial Unicode MS" pitchFamily="34" charset="-128"/>
                <a:cs typeface="Arial Unicode MS" pitchFamily="34" charset="-128"/>
              </a:rPr>
              <a:t>Deepen and validate your </a:t>
            </a:r>
            <a:r>
              <a:rPr lang="en-US" sz="1800" b="1" kern="0" dirty="0">
                <a:solidFill>
                  <a:srgbClr val="F0AB00"/>
                </a:solidFill>
                <a:ea typeface="Arial Unicode MS" pitchFamily="34" charset="-128"/>
                <a:cs typeface="Arial Unicode MS" pitchFamily="34" charset="-128"/>
              </a:rPr>
              <a:t>SAP solution skills</a:t>
            </a:r>
          </a:p>
          <a:p>
            <a:pPr defTabSz="1084371" fontAlgn="base">
              <a:spcBef>
                <a:spcPts val="300"/>
              </a:spcBef>
              <a:buClr>
                <a:schemeClr val="tx2"/>
              </a:buClr>
              <a:defRPr/>
            </a:pPr>
            <a:r>
              <a:rPr lang="en-US" sz="1600" spc="-5" dirty="0">
                <a:cs typeface="Arial"/>
                <a:hlinkClick r:id="rId3"/>
              </a:rPr>
              <a:t>Subscribe</a:t>
            </a:r>
            <a:r>
              <a:rPr lang="en-US" sz="1600" spc="-5" dirty="0">
                <a:cs typeface="Arial"/>
              </a:rPr>
              <a:t> to SAP Learning Hub, solution editions, for:</a:t>
            </a:r>
          </a:p>
          <a:p>
            <a:pPr marL="180000" lvl="1" indent="-180000" defTabSz="1084371" fontAlgn="base">
              <a:spcBef>
                <a:spcPts val="1200"/>
              </a:spcBef>
              <a:defRPr/>
            </a:pPr>
            <a:r>
              <a:rPr lang="en-US" sz="1500" b="1" spc="-5" dirty="0">
                <a:cs typeface="Arial"/>
              </a:rPr>
              <a:t>Solution-specific Learning Journey guides, content,</a:t>
            </a:r>
            <a:r>
              <a:rPr lang="en-US" sz="1500" spc="-5" dirty="0">
                <a:cs typeface="Arial"/>
              </a:rPr>
              <a:t> </a:t>
            </a:r>
            <a:r>
              <a:rPr lang="en-US" sz="1500" b="1" spc="-5" dirty="0">
                <a:cs typeface="Arial"/>
              </a:rPr>
              <a:t>collaborative learning,</a:t>
            </a:r>
            <a:r>
              <a:rPr lang="en-US" sz="1500" spc="-5" dirty="0">
                <a:cs typeface="Arial"/>
              </a:rPr>
              <a:t> and </a:t>
            </a:r>
            <a:r>
              <a:rPr lang="en-US" sz="1500" b="1" spc="-5" dirty="0">
                <a:cs typeface="Arial"/>
              </a:rPr>
              <a:t>hands-on practice </a:t>
            </a:r>
            <a:r>
              <a:rPr lang="en-US" sz="1500" spc="-5" dirty="0">
                <a:cs typeface="Arial"/>
              </a:rPr>
              <a:t>for your role and goals </a:t>
            </a:r>
          </a:p>
          <a:p>
            <a:pPr marL="180000" lvl="1" indent="-180000" defTabSz="1084371" fontAlgn="base">
              <a:spcBef>
                <a:spcPts val="300"/>
              </a:spcBef>
              <a:defRPr/>
            </a:pPr>
            <a:r>
              <a:rPr lang="en-US" sz="1500" spc="-5" dirty="0">
                <a:cs typeface="Arial"/>
              </a:rPr>
              <a:t>Drive performance and business success with validated solution expertise from the </a:t>
            </a:r>
            <a:r>
              <a:rPr lang="en-US" sz="1500" b="1" spc="-5" dirty="0">
                <a:cs typeface="Arial"/>
              </a:rPr>
              <a:t>SAP Global Certification </a:t>
            </a:r>
            <a:r>
              <a:rPr lang="en-US" sz="1500" spc="-5" dirty="0">
                <a:cs typeface="Arial"/>
              </a:rPr>
              <a:t>program</a:t>
            </a:r>
          </a:p>
        </p:txBody>
      </p:sp>
      <p:sp>
        <p:nvSpPr>
          <p:cNvPr id="2" name="Rectangle 1">
            <a:extLst>
              <a:ext uri="{FF2B5EF4-FFF2-40B4-BE49-F238E27FC236}">
                <a16:creationId xmlns:a16="http://schemas.microsoft.com/office/drawing/2014/main" id="{B090F694-9437-4AB2-8643-8751D4EF32B0}"/>
              </a:ext>
            </a:extLst>
          </p:cNvPr>
          <p:cNvSpPr/>
          <p:nvPr/>
        </p:nvSpPr>
        <p:spPr>
          <a:xfrm>
            <a:off x="501649" y="1630401"/>
            <a:ext cx="7181851" cy="738664"/>
          </a:xfrm>
          <a:prstGeom prst="rect">
            <a:avLst/>
          </a:prstGeom>
        </p:spPr>
        <p:txBody>
          <a:bodyPr wrap="square" lIns="0" tIns="0" bIns="0">
            <a:spAutoFit/>
          </a:bodyPr>
          <a:lstStyle/>
          <a:p>
            <a:pPr fontAlgn="base">
              <a:spcBef>
                <a:spcPct val="50000"/>
              </a:spcBef>
              <a:spcAft>
                <a:spcPct val="0"/>
              </a:spcAft>
              <a:buClr>
                <a:srgbClr val="F0AB00"/>
              </a:buClr>
              <a:buSzPct val="80000"/>
            </a:pPr>
            <a:r>
              <a:rPr lang="en-US" sz="1600" b="1" dirty="0"/>
              <a:t>Get empowered </a:t>
            </a:r>
            <a:r>
              <a:rPr lang="en-US" sz="1600" b="1" kern="0" dirty="0">
                <a:ea typeface="Arial Unicode MS" pitchFamily="34" charset="-128"/>
                <a:cs typeface="Arial Unicode MS" pitchFamily="34" charset="-128"/>
              </a:rPr>
              <a:t>with access to relevant, up-to-date digital learning for SAP TechEd participants through a complete enablement solution that drives adoption and innovation.</a:t>
            </a:r>
          </a:p>
        </p:txBody>
      </p:sp>
      <p:sp>
        <p:nvSpPr>
          <p:cNvPr id="6" name="Rectangle 5">
            <a:extLst>
              <a:ext uri="{FF2B5EF4-FFF2-40B4-BE49-F238E27FC236}">
                <a16:creationId xmlns:a16="http://schemas.microsoft.com/office/drawing/2014/main" id="{82F6D6A2-345A-4A74-BA84-75CDAE7D32D5}"/>
              </a:ext>
            </a:extLst>
          </p:cNvPr>
          <p:cNvSpPr/>
          <p:nvPr/>
        </p:nvSpPr>
        <p:spPr>
          <a:xfrm>
            <a:off x="9362773" y="523479"/>
            <a:ext cx="2375300" cy="3354765"/>
          </a:xfrm>
          <a:prstGeom prst="rect">
            <a:avLst/>
          </a:prstGeom>
        </p:spPr>
        <p:txBody>
          <a:bodyPr wrap="square" lIns="0" tIns="0" rIns="0" bIns="0">
            <a:spAutoFit/>
          </a:bodyPr>
          <a:lstStyle/>
          <a:p>
            <a:r>
              <a:rPr lang="en-US" sz="1800" b="1" dirty="0"/>
              <a:t>Your benefits</a:t>
            </a:r>
            <a:endParaRPr lang="en-US" sz="1600" b="1" dirty="0"/>
          </a:p>
          <a:p>
            <a:pPr marL="180000" indent="-180000">
              <a:spcBef>
                <a:spcPts val="800"/>
              </a:spcBef>
              <a:buClr>
                <a:schemeClr val="accent1"/>
              </a:buClr>
              <a:buFont typeface="Wingdings" panose="05000000000000000000" pitchFamily="2" charset="2"/>
              <a:buChar char="§"/>
            </a:pPr>
            <a:r>
              <a:rPr lang="en-US" sz="1500" dirty="0"/>
              <a:t>Gain insight into the latest innovations, and master software proficiency</a:t>
            </a:r>
          </a:p>
          <a:p>
            <a:pPr marL="180000" indent="-180000">
              <a:spcBef>
                <a:spcPts val="800"/>
              </a:spcBef>
              <a:buClr>
                <a:schemeClr val="accent1"/>
              </a:buClr>
              <a:buFont typeface="Wingdings" panose="05000000000000000000" pitchFamily="2" charset="2"/>
              <a:buChar char="§"/>
            </a:pPr>
            <a:r>
              <a:rPr lang="en-US" sz="1500" dirty="0"/>
              <a:t>Keep skills up-to-date, </a:t>
            </a:r>
            <a:br>
              <a:rPr lang="en-US" sz="1500" dirty="0"/>
            </a:br>
            <a:r>
              <a:rPr lang="en-US" sz="1500" dirty="0"/>
              <a:t>and enable performance and business success with help from SAP solution experts </a:t>
            </a:r>
          </a:p>
          <a:p>
            <a:pPr marL="180000" indent="-180000">
              <a:spcBef>
                <a:spcPts val="800"/>
              </a:spcBef>
              <a:buClr>
                <a:schemeClr val="accent1"/>
              </a:buClr>
              <a:buFont typeface="Wingdings" panose="05000000000000000000" pitchFamily="2" charset="2"/>
              <a:buChar char="§"/>
            </a:pPr>
            <a:r>
              <a:rPr lang="en-US" sz="1500" dirty="0"/>
              <a:t>Achieve competitive advantages and digital transformation success  with trusted certifications</a:t>
            </a:r>
          </a:p>
        </p:txBody>
      </p:sp>
      <p:grpSp>
        <p:nvGrpSpPr>
          <p:cNvPr id="13" name="Group 12">
            <a:extLst>
              <a:ext uri="{FF2B5EF4-FFF2-40B4-BE49-F238E27FC236}">
                <a16:creationId xmlns:a16="http://schemas.microsoft.com/office/drawing/2014/main" id="{E36EDB46-628E-423D-B2DC-B9DE41927DDE}"/>
              </a:ext>
            </a:extLst>
          </p:cNvPr>
          <p:cNvGrpSpPr/>
          <p:nvPr/>
        </p:nvGrpSpPr>
        <p:grpSpPr>
          <a:xfrm>
            <a:off x="9560512" y="5776166"/>
            <a:ext cx="1916137" cy="572852"/>
            <a:chOff x="9774213" y="5596011"/>
            <a:chExt cx="1916137" cy="572852"/>
          </a:xfrm>
        </p:grpSpPr>
        <p:sp>
          <p:nvSpPr>
            <p:cNvPr id="50" name="TextBox 49">
              <a:extLst>
                <a:ext uri="{FF2B5EF4-FFF2-40B4-BE49-F238E27FC236}">
                  <a16:creationId xmlns:a16="http://schemas.microsoft.com/office/drawing/2014/main" id="{505E3487-1742-42D9-8600-D6066869AC17}"/>
                </a:ext>
              </a:extLst>
            </p:cNvPr>
            <p:cNvSpPr txBox="1"/>
            <p:nvPr/>
          </p:nvSpPr>
          <p:spPr>
            <a:xfrm>
              <a:off x="9774213" y="5984197"/>
              <a:ext cx="1916137" cy="184666"/>
            </a:xfrm>
            <a:prstGeom prst="rect">
              <a:avLst/>
            </a:prstGeom>
            <a:noFill/>
          </p:spPr>
          <p:txBody>
            <a:bodyPr wrap="square" lIns="0" tIns="0" rIns="0" bIns="0" rtlCol="0">
              <a:spAutoFit/>
            </a:bodyPr>
            <a:lstStyle/>
            <a:p>
              <a:pPr marL="0" marR="0" lvl="0" indent="0" algn="l"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a:ln>
                    <a:noFill/>
                  </a:ln>
                  <a:effectLst/>
                  <a:uLnTx/>
                  <a:uFillTx/>
                  <a:latin typeface="Arial"/>
                  <a:ea typeface="Arial Unicode MS" pitchFamily="34" charset="-128"/>
                  <a:cs typeface="Arial Unicode MS" pitchFamily="34" charset="-128"/>
                </a:rPr>
                <a:t>SAP </a:t>
              </a:r>
              <a:r>
                <a:rPr lang="en-US" sz="1200" kern="0" dirty="0">
                  <a:ea typeface="Arial Unicode MS" pitchFamily="34" charset="-128"/>
                  <a:cs typeface="Arial Unicode MS" pitchFamily="34" charset="-128"/>
                </a:rPr>
                <a:t>Global Certifications</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TextBox 50">
              <a:extLst>
                <a:ext uri="{FF2B5EF4-FFF2-40B4-BE49-F238E27FC236}">
                  <a16:creationId xmlns:a16="http://schemas.microsoft.com/office/drawing/2014/main" id="{A70123F7-B3D2-4A61-86F5-BD872D71D771}"/>
                </a:ext>
              </a:extLst>
            </p:cNvPr>
            <p:cNvSpPr txBox="1"/>
            <p:nvPr/>
          </p:nvSpPr>
          <p:spPr>
            <a:xfrm>
              <a:off x="9774213" y="5596011"/>
              <a:ext cx="1078476" cy="369332"/>
            </a:xfrm>
            <a:prstGeom prst="rect">
              <a:avLst/>
            </a:prstGeom>
            <a:noFill/>
          </p:spPr>
          <p:txBody>
            <a:bodyPr wrap="square" lIns="0" tIns="0" rIns="0" bIns="0" rtlCol="0">
              <a:spAutoFit/>
            </a:bodyPr>
            <a:lstStyle/>
            <a:p>
              <a:pPr marL="0" marR="0" lvl="0" indent="0" algn="l"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2400" b="1" i="0" u="none" strike="noStrike" kern="0" cap="none" spc="0" normalizeH="0" baseline="0" noProof="0" dirty="0">
                  <a:ln>
                    <a:noFill/>
                  </a:ln>
                  <a:solidFill>
                    <a:schemeClr val="accent1"/>
                  </a:solidFill>
                  <a:effectLst/>
                  <a:uLnTx/>
                  <a:uFillTx/>
                  <a:latin typeface="Arial"/>
                  <a:ea typeface="Arial Unicode MS" pitchFamily="34" charset="-128"/>
                  <a:cs typeface="Arial Unicode MS" pitchFamily="34" charset="-128"/>
                </a:rPr>
                <a:t>150+</a:t>
              </a:r>
            </a:p>
          </p:txBody>
        </p:sp>
      </p:grpSp>
      <p:grpSp>
        <p:nvGrpSpPr>
          <p:cNvPr id="15" name="Group 14">
            <a:extLst>
              <a:ext uri="{FF2B5EF4-FFF2-40B4-BE49-F238E27FC236}">
                <a16:creationId xmlns:a16="http://schemas.microsoft.com/office/drawing/2014/main" id="{6028BF7E-F2BE-459D-A001-9F27242E1062}"/>
              </a:ext>
            </a:extLst>
          </p:cNvPr>
          <p:cNvGrpSpPr/>
          <p:nvPr/>
        </p:nvGrpSpPr>
        <p:grpSpPr>
          <a:xfrm>
            <a:off x="9560512" y="4921099"/>
            <a:ext cx="2239602" cy="560127"/>
            <a:chOff x="9774213" y="4698085"/>
            <a:chExt cx="2239602" cy="560127"/>
          </a:xfrm>
        </p:grpSpPr>
        <p:sp>
          <p:nvSpPr>
            <p:cNvPr id="52" name="TextBox 51">
              <a:extLst>
                <a:ext uri="{FF2B5EF4-FFF2-40B4-BE49-F238E27FC236}">
                  <a16:creationId xmlns:a16="http://schemas.microsoft.com/office/drawing/2014/main" id="{55FB8D00-70BC-4C30-AAB4-9D5E603420EE}"/>
                </a:ext>
              </a:extLst>
            </p:cNvPr>
            <p:cNvSpPr txBox="1"/>
            <p:nvPr/>
          </p:nvSpPr>
          <p:spPr>
            <a:xfrm>
              <a:off x="9774213" y="5073546"/>
              <a:ext cx="2239602" cy="184666"/>
            </a:xfrm>
            <a:prstGeom prst="rect">
              <a:avLst/>
            </a:prstGeom>
            <a:noFill/>
          </p:spPr>
          <p:txBody>
            <a:bodyPr wrap="square" lIns="0" tIns="0" rIns="0" bIns="0" rtlCol="0">
              <a:spAutoFit/>
            </a:bodyPr>
            <a:lstStyle/>
            <a:p>
              <a:pPr marL="0" marR="0" lvl="0" indent="0" algn="l" defTabSz="1088449" rtl="0" eaLnBrk="1" fontAlgn="base" latinLnBrk="0" hangingPunct="1">
                <a:lnSpc>
                  <a:spcPct val="100000"/>
                </a:lnSpc>
                <a:spcAft>
                  <a:spcPct val="0"/>
                </a:spcAft>
                <a:buClr>
                  <a:srgbClr val="F0AB00"/>
                </a:buClr>
                <a:buSzPct val="80000"/>
                <a:buFontTx/>
                <a:buNone/>
                <a:tabLst/>
                <a:defRPr/>
              </a:pPr>
              <a:r>
                <a:rPr lang="en-US" sz="1200" kern="0" dirty="0">
                  <a:ea typeface="Arial Unicode MS" pitchFamily="34" charset="-128"/>
                  <a:cs typeface="Arial Unicode MS" pitchFamily="34" charset="-128"/>
                </a:rPr>
                <a:t>Experts</a:t>
              </a:r>
              <a:r>
                <a:rPr kumimoji="0" lang="en-US" sz="1200" b="0" i="0" u="none" strike="noStrike" kern="0" cap="none" spc="0" normalizeH="0" baseline="0" noProof="0" dirty="0">
                  <a:ln>
                    <a:noFill/>
                  </a:ln>
                  <a:effectLst/>
                  <a:uLnTx/>
                  <a:uFillTx/>
                  <a:latin typeface="Arial"/>
                  <a:ea typeface="Arial Unicode MS" pitchFamily="34" charset="-128"/>
                  <a:cs typeface="Arial Unicode MS" pitchFamily="34" charset="-128"/>
                </a:rPr>
                <a:t> getting certified per day</a:t>
              </a:r>
            </a:p>
          </p:txBody>
        </p:sp>
        <p:sp>
          <p:nvSpPr>
            <p:cNvPr id="53" name="TextBox 52">
              <a:extLst>
                <a:ext uri="{FF2B5EF4-FFF2-40B4-BE49-F238E27FC236}">
                  <a16:creationId xmlns:a16="http://schemas.microsoft.com/office/drawing/2014/main" id="{B85EEFE6-BD0E-472F-8830-4BDA05CEBEC8}"/>
                </a:ext>
              </a:extLst>
            </p:cNvPr>
            <p:cNvSpPr txBox="1"/>
            <p:nvPr/>
          </p:nvSpPr>
          <p:spPr>
            <a:xfrm>
              <a:off x="9774213" y="4698085"/>
              <a:ext cx="1455777" cy="369332"/>
            </a:xfrm>
            <a:prstGeom prst="rect">
              <a:avLst/>
            </a:prstGeom>
            <a:noFill/>
          </p:spPr>
          <p:txBody>
            <a:bodyPr wrap="square" lIns="0" tIns="0" rIns="0" bIns="0" rtlCol="0">
              <a:spAutoFit/>
            </a:bodyPr>
            <a:lstStyle/>
            <a:p>
              <a:pPr marL="0" marR="0" lvl="0" indent="0" algn="l" defTabSz="1088449" rtl="0" eaLnBrk="1" fontAlgn="base" latinLnBrk="0" hangingPunct="1">
                <a:lnSpc>
                  <a:spcPct val="100000"/>
                </a:lnSpc>
                <a:spcBef>
                  <a:spcPct val="50000"/>
                </a:spcBef>
                <a:spcAft>
                  <a:spcPct val="0"/>
                </a:spcAft>
                <a:buClr>
                  <a:srgbClr val="F0AB00"/>
                </a:buClr>
                <a:buSzPct val="80000"/>
                <a:buFontTx/>
                <a:buNone/>
                <a:tabLst/>
                <a:defRPr/>
              </a:pPr>
              <a:r>
                <a:rPr lang="en-US" sz="2400" b="1" kern="0" dirty="0">
                  <a:solidFill>
                    <a:schemeClr val="accent1"/>
                  </a:solidFill>
                  <a:ea typeface="Arial Unicode MS" pitchFamily="34" charset="-128"/>
                  <a:cs typeface="Arial Unicode MS" pitchFamily="34" charset="-128"/>
                </a:rPr>
                <a:t>1</a:t>
              </a:r>
              <a:r>
                <a:rPr kumimoji="0" lang="en-US" sz="2400" b="1" i="0" u="none" strike="noStrike" kern="0" cap="none" spc="0" normalizeH="0" baseline="0" noProof="0" dirty="0">
                  <a:ln>
                    <a:noFill/>
                  </a:ln>
                  <a:solidFill>
                    <a:schemeClr val="accent1"/>
                  </a:solidFill>
                  <a:effectLst/>
                  <a:uLnTx/>
                  <a:uFillTx/>
                  <a:latin typeface="Arial"/>
                  <a:ea typeface="Arial Unicode MS" pitchFamily="34" charset="-128"/>
                  <a:cs typeface="Arial Unicode MS" pitchFamily="34" charset="-128"/>
                </a:rPr>
                <a:t>00+</a:t>
              </a:r>
            </a:p>
          </p:txBody>
        </p:sp>
      </p:grpSp>
      <p:grpSp>
        <p:nvGrpSpPr>
          <p:cNvPr id="14" name="Group 13">
            <a:extLst>
              <a:ext uri="{FF2B5EF4-FFF2-40B4-BE49-F238E27FC236}">
                <a16:creationId xmlns:a16="http://schemas.microsoft.com/office/drawing/2014/main" id="{7A7C5E5B-2339-483C-A187-571BDD885B86}"/>
              </a:ext>
            </a:extLst>
          </p:cNvPr>
          <p:cNvGrpSpPr/>
          <p:nvPr/>
        </p:nvGrpSpPr>
        <p:grpSpPr>
          <a:xfrm>
            <a:off x="9561483" y="4070097"/>
            <a:ext cx="2085539" cy="556061"/>
            <a:chOff x="9775184" y="3889942"/>
            <a:chExt cx="2085539" cy="556061"/>
          </a:xfrm>
        </p:grpSpPr>
        <p:sp>
          <p:nvSpPr>
            <p:cNvPr id="47" name="TextBox 46">
              <a:extLst>
                <a:ext uri="{FF2B5EF4-FFF2-40B4-BE49-F238E27FC236}">
                  <a16:creationId xmlns:a16="http://schemas.microsoft.com/office/drawing/2014/main" id="{786A9E1E-477B-4730-B16F-3CA80E3B1A3A}"/>
                </a:ext>
              </a:extLst>
            </p:cNvPr>
            <p:cNvSpPr txBox="1"/>
            <p:nvPr/>
          </p:nvSpPr>
          <p:spPr>
            <a:xfrm>
              <a:off x="9775185" y="3889942"/>
              <a:ext cx="1733028" cy="369332"/>
            </a:xfrm>
            <a:prstGeom prst="rect">
              <a:avLst/>
            </a:prstGeom>
            <a:noFill/>
          </p:spPr>
          <p:txBody>
            <a:bodyPr wrap="square" lIns="0" tIns="0" rIns="0" bIns="0" rtlCol="0">
              <a:spAutoFit/>
            </a:bodyPr>
            <a:lstStyle/>
            <a:p>
              <a:pPr marL="0" marR="0" lvl="0" indent="0"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2400" b="1" i="0" u="none" strike="noStrike" kern="0" cap="none" spc="0" normalizeH="0" baseline="0" noProof="0" dirty="0">
                  <a:ln>
                    <a:noFill/>
                  </a:ln>
                  <a:solidFill>
                    <a:schemeClr val="accent1"/>
                  </a:solidFill>
                  <a:effectLst/>
                  <a:uLnTx/>
                  <a:uFillTx/>
                  <a:latin typeface="Arial"/>
                  <a:ea typeface="Arial Unicode MS" pitchFamily="34" charset="-128"/>
                  <a:cs typeface="Arial Unicode MS" pitchFamily="34" charset="-128"/>
                </a:rPr>
                <a:t>500,000+</a:t>
              </a:r>
            </a:p>
          </p:txBody>
        </p:sp>
        <p:sp>
          <p:nvSpPr>
            <p:cNvPr id="54" name="TextBox 53">
              <a:extLst>
                <a:ext uri="{FF2B5EF4-FFF2-40B4-BE49-F238E27FC236}">
                  <a16:creationId xmlns:a16="http://schemas.microsoft.com/office/drawing/2014/main" id="{B10BB3E9-A7A7-46C6-A29F-3D3106DDFD8D}"/>
                </a:ext>
              </a:extLst>
            </p:cNvPr>
            <p:cNvSpPr txBox="1"/>
            <p:nvPr/>
          </p:nvSpPr>
          <p:spPr>
            <a:xfrm>
              <a:off x="9775184" y="4261337"/>
              <a:ext cx="2085539" cy="184666"/>
            </a:xfrm>
            <a:prstGeom prst="rect">
              <a:avLst/>
            </a:prstGeom>
            <a:noFill/>
          </p:spPr>
          <p:txBody>
            <a:bodyPr wrap="square" lIns="0" tIns="0" rIns="0" bIns="0" rtlCol="0">
              <a:spAutoFit/>
            </a:bodyPr>
            <a:lstStyle/>
            <a:p>
              <a:pPr marL="0" marR="0" lvl="0" indent="0" defTabSz="1088449" rtl="0" eaLnBrk="1" fontAlgn="base" latinLnBrk="0" hangingPunct="1">
                <a:lnSpc>
                  <a:spcPct val="100000"/>
                </a:lnSpc>
                <a:spcAft>
                  <a:spcPct val="0"/>
                </a:spcAft>
                <a:buClr>
                  <a:srgbClr val="F0AB00"/>
                </a:buClr>
                <a:buSzPct val="80000"/>
                <a:buFontTx/>
                <a:buNone/>
                <a:tabLst/>
                <a:defRPr/>
              </a:pPr>
              <a:r>
                <a:rPr kumimoji="0" lang="en-US" sz="1200" b="0" i="0" u="none" strike="noStrike" kern="0" cap="none" spc="0" normalizeH="0" baseline="0" noProof="0" dirty="0">
                  <a:ln>
                    <a:noFill/>
                  </a:ln>
                  <a:effectLst/>
                  <a:uLnTx/>
                  <a:uFillTx/>
                  <a:latin typeface="Arial"/>
                  <a:ea typeface="Arial Unicode MS" pitchFamily="34" charset="-128"/>
                  <a:cs typeface="Arial Unicode MS" pitchFamily="34" charset="-128"/>
                </a:rPr>
                <a:t>Learners in SAP Learning Hub</a:t>
              </a:r>
            </a:p>
          </p:txBody>
        </p:sp>
      </p:grpSp>
      <p:pic>
        <p:nvPicPr>
          <p:cNvPr id="23" name="Picture 22">
            <a:extLst>
              <a:ext uri="{FF2B5EF4-FFF2-40B4-BE49-F238E27FC236}">
                <a16:creationId xmlns:a16="http://schemas.microsoft.com/office/drawing/2014/main" id="{A2AC2AB6-E8A4-4ACB-A53B-F054C5AEAF42}"/>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405301" y="2533792"/>
            <a:ext cx="792000" cy="792000"/>
          </a:xfrm>
          <a:prstGeom prst="rect">
            <a:avLst/>
          </a:prstGeom>
        </p:spPr>
      </p:pic>
      <p:pic>
        <p:nvPicPr>
          <p:cNvPr id="25" name="Picture 24">
            <a:extLst>
              <a:ext uri="{FF2B5EF4-FFF2-40B4-BE49-F238E27FC236}">
                <a16:creationId xmlns:a16="http://schemas.microsoft.com/office/drawing/2014/main" id="{D27F8A57-4139-45D9-A1E7-9B95D826C73B}"/>
              </a:ext>
            </a:extLst>
          </p:cNvPr>
          <p:cNvPicPr>
            <a:picLocks noChangeAspect="1"/>
          </p:cNvPicPr>
          <p:nvPr/>
        </p:nvPicPr>
        <p:blipFill>
          <a:blip r:embed="rId5"/>
          <a:srcRect/>
          <a:stretch/>
        </p:blipFill>
        <p:spPr>
          <a:xfrm>
            <a:off x="405301" y="4614711"/>
            <a:ext cx="792000" cy="792000"/>
          </a:xfrm>
          <a:prstGeom prst="rect">
            <a:avLst/>
          </a:prstGeom>
        </p:spPr>
      </p:pic>
      <p:cxnSp>
        <p:nvCxnSpPr>
          <p:cNvPr id="7" name="Straight Connector 6">
            <a:extLst>
              <a:ext uri="{FF2B5EF4-FFF2-40B4-BE49-F238E27FC236}">
                <a16:creationId xmlns:a16="http://schemas.microsoft.com/office/drawing/2014/main" id="{D08A7685-E9BF-439B-901A-41B4C1D94FE2}"/>
              </a:ext>
            </a:extLst>
          </p:cNvPr>
          <p:cNvCxnSpPr>
            <a:cxnSpLocks/>
          </p:cNvCxnSpPr>
          <p:nvPr/>
        </p:nvCxnSpPr>
        <p:spPr>
          <a:xfrm>
            <a:off x="9142491" y="504825"/>
            <a:ext cx="0" cy="5830888"/>
          </a:xfrm>
          <a:prstGeom prst="line">
            <a:avLst/>
          </a:prstGeom>
          <a:ln w="19050" cap="rnd">
            <a:solidFill>
              <a:schemeClr val="tx1">
                <a:alpha val="74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096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798F14-7941-4D4F-B067-868B77E3E8DC}"/>
              </a:ext>
            </a:extLst>
          </p:cNvPr>
          <p:cNvSpPr>
            <a:spLocks noGrp="1"/>
          </p:cNvSpPr>
          <p:nvPr>
            <p:ph type="body" sz="quarter" idx="15"/>
          </p:nvPr>
        </p:nvSpPr>
        <p:spPr>
          <a:xfrm>
            <a:off x="503237" y="4276022"/>
            <a:ext cx="4188505" cy="702000"/>
          </a:xfrm>
        </p:spPr>
        <p:txBody>
          <a:bodyPr>
            <a:noAutofit/>
          </a:bodyPr>
          <a:lstStyle/>
          <a:p>
            <a:r>
              <a:rPr lang="en-US" dirty="0"/>
              <a:t>Dr. Michael Schmitt</a:t>
            </a:r>
          </a:p>
          <a:p>
            <a:r>
              <a:rPr lang="en-US" dirty="0"/>
              <a:t>Product Manager Sap Enterprise Threat Detection</a:t>
            </a:r>
          </a:p>
          <a:p>
            <a:r>
              <a:rPr lang="en-US" dirty="0">
                <a:hlinkClick r:id="rId2"/>
              </a:rPr>
              <a:t>m.schmitt@sap.com</a:t>
            </a:r>
            <a:endParaRPr lang="en-US" dirty="0"/>
          </a:p>
          <a:p>
            <a:endParaRPr lang="en-US" dirty="0"/>
          </a:p>
        </p:txBody>
      </p:sp>
      <p:sp>
        <p:nvSpPr>
          <p:cNvPr id="3" name="Text Placeholder 2">
            <a:extLst>
              <a:ext uri="{FF2B5EF4-FFF2-40B4-BE49-F238E27FC236}">
                <a16:creationId xmlns:a16="http://schemas.microsoft.com/office/drawing/2014/main" id="{E92F8008-677C-4451-87EF-7B3C15FB56D7}"/>
              </a:ext>
            </a:extLst>
          </p:cNvPr>
          <p:cNvSpPr>
            <a:spLocks noGrp="1"/>
          </p:cNvSpPr>
          <p:nvPr>
            <p:ph type="body" sz="quarter" idx="16"/>
          </p:nvPr>
        </p:nvSpPr>
        <p:spPr>
          <a:xfrm>
            <a:off x="503237" y="5163259"/>
            <a:ext cx="4744584" cy="861774"/>
          </a:xfrm>
        </p:spPr>
        <p:txBody>
          <a:bodyPr/>
          <a:lstStyle/>
          <a:p>
            <a:r>
              <a:rPr lang="en-US" dirty="0"/>
              <a:t>Arndt Lingscheid</a:t>
            </a:r>
          </a:p>
          <a:p>
            <a:r>
              <a:rPr lang="en-US" dirty="0"/>
              <a:t>Product Manager Sap Enterprise Threat Detection</a:t>
            </a:r>
          </a:p>
          <a:p>
            <a:r>
              <a:rPr lang="en-US" dirty="0">
                <a:hlinkClick r:id="rId3"/>
              </a:rPr>
              <a:t>a.lingscheid@sap.com</a:t>
            </a:r>
            <a:endParaRPr lang="en-US" dirty="0"/>
          </a:p>
          <a:p>
            <a:endParaRPr lang="en-US" dirty="0"/>
          </a:p>
        </p:txBody>
      </p:sp>
    </p:spTree>
    <p:extLst>
      <p:ext uri="{BB962C8B-B14F-4D97-AF65-F5344CB8AC3E}">
        <p14:creationId xmlns:p14="http://schemas.microsoft.com/office/powerpoint/2010/main" val="1518136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normAutofit/>
          </a:bodyPr>
          <a:lstStyle/>
          <a:p>
            <a:pPr marL="342900" indent="-342900">
              <a:lnSpc>
                <a:spcPct val="150000"/>
              </a:lnSpc>
              <a:spcBef>
                <a:spcPts val="600"/>
              </a:spcBef>
              <a:buFont typeface="Arial" panose="020B0604020202020204" pitchFamily="34" charset="0"/>
              <a:buChar char="•"/>
            </a:pPr>
            <a:r>
              <a:rPr lang="en-US" dirty="0"/>
              <a:t>EX 1: Working with the Forensic Lab (15 min)</a:t>
            </a:r>
          </a:p>
          <a:p>
            <a:pPr marL="342900" indent="-342900">
              <a:lnSpc>
                <a:spcPct val="150000"/>
              </a:lnSpc>
              <a:spcBef>
                <a:spcPts val="600"/>
              </a:spcBef>
              <a:buFont typeface="Arial" panose="020B0604020202020204" pitchFamily="34" charset="0"/>
              <a:buChar char="•"/>
            </a:pPr>
            <a:r>
              <a:rPr lang="en-US" dirty="0"/>
              <a:t>EX 2: Browse and Model (10 min)</a:t>
            </a:r>
          </a:p>
          <a:p>
            <a:pPr marL="342900" indent="-342900">
              <a:lnSpc>
                <a:spcPct val="150000"/>
              </a:lnSpc>
              <a:spcBef>
                <a:spcPts val="600"/>
              </a:spcBef>
              <a:buFont typeface="Arial" panose="020B0604020202020204" pitchFamily="34" charset="0"/>
              <a:buChar char="•"/>
            </a:pPr>
            <a:r>
              <a:rPr lang="en-US" dirty="0"/>
              <a:t>EX 3: Processing alerts and investigations (15 min)</a:t>
            </a:r>
          </a:p>
          <a:p>
            <a:pPr marL="342900" indent="-342900">
              <a:lnSpc>
                <a:spcPct val="150000"/>
              </a:lnSpc>
              <a:spcBef>
                <a:spcPts val="600"/>
              </a:spcBef>
              <a:buFont typeface="Arial" panose="020B0604020202020204" pitchFamily="34" charset="0"/>
              <a:buChar char="•"/>
            </a:pPr>
            <a:r>
              <a:rPr lang="en-US" dirty="0"/>
              <a:t>EX 4: Pseudonymization of User Data (5 min)</a:t>
            </a:r>
          </a:p>
          <a:p>
            <a:pPr marL="342900" indent="-342900">
              <a:lnSpc>
                <a:spcPct val="150000"/>
              </a:lnSpc>
              <a:spcBef>
                <a:spcPts val="600"/>
              </a:spcBef>
              <a:buFont typeface="Arial" panose="020B0604020202020204" pitchFamily="34" charset="0"/>
              <a:buChar char="•"/>
            </a:pPr>
            <a:r>
              <a:rPr lang="en-US" dirty="0"/>
              <a:t>EX 5: Monitoring Dashboards (10 min)</a:t>
            </a:r>
          </a:p>
          <a:p>
            <a:pPr marL="342900" indent="-342900">
              <a:lnSpc>
                <a:spcPct val="150000"/>
              </a:lnSpc>
              <a:spcBef>
                <a:spcPts val="600"/>
              </a:spcBef>
              <a:buFont typeface="Arial" panose="020B0604020202020204" pitchFamily="34" charset="0"/>
              <a:buChar char="•"/>
            </a:pPr>
            <a:r>
              <a:rPr lang="en-US" dirty="0"/>
              <a:t>EX 6: Log Learning – How to learn a new log source (20 min)</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8EAFD0-E97B-4A79-AA26-70311983378D}"/>
              </a:ext>
            </a:extLst>
          </p:cNvPr>
          <p:cNvSpPr>
            <a:spLocks noGrp="1"/>
          </p:cNvSpPr>
          <p:nvPr>
            <p:ph type="body" sz="quarter" idx="10"/>
          </p:nvPr>
        </p:nvSpPr>
        <p:spPr/>
        <p:txBody>
          <a:bodyPr>
            <a:normAutofit fontScale="92500" lnSpcReduction="10000"/>
          </a:bodyPr>
          <a:lstStyle/>
          <a:p>
            <a:r>
              <a:rPr lang="en-US" b="1" dirty="0"/>
              <a:t>Security Aspect</a:t>
            </a:r>
            <a:r>
              <a:rPr lang="en-US" dirty="0"/>
              <a:t>: </a:t>
            </a:r>
          </a:p>
          <a:p>
            <a:pPr lvl="1"/>
            <a:r>
              <a:rPr lang="en-US" dirty="0"/>
              <a:t>The Security Expert sometimes needs to do an ad-hoc analysis about things that happen in the landscape, or he gets a hint about certain suspicious behavior of an IP Address, within an SAP System, of certain program calls etc.</a:t>
            </a:r>
            <a:endParaRPr lang="de-DE" dirty="0"/>
          </a:p>
          <a:p>
            <a:pPr lvl="1"/>
            <a:r>
              <a:rPr lang="en-US" dirty="0"/>
              <a:t>He might need to create own charts to easier interpret the data and the suspicious behavior within, and even he might need to create an own detection patterns to get future alerts about the suspicious actions he found during his analysis.</a:t>
            </a:r>
            <a:endParaRPr lang="de-DE" dirty="0"/>
          </a:p>
          <a:p>
            <a:r>
              <a:rPr lang="en-US" b="1" dirty="0"/>
              <a:t>Tool Aspect:</a:t>
            </a:r>
            <a:r>
              <a:rPr lang="en-US" dirty="0"/>
              <a:t> </a:t>
            </a:r>
          </a:p>
          <a:p>
            <a:pPr lvl="1"/>
            <a:r>
              <a:rPr lang="en-US" dirty="0"/>
              <a:t>The forensic lab is one the most important application in SAP Enterprise Threat Detection and helps you to gain insight about what is going on at present in your system landscape. </a:t>
            </a:r>
            <a:endParaRPr lang="de-DE" dirty="0"/>
          </a:p>
          <a:p>
            <a:pPr lvl="1"/>
            <a:r>
              <a:rPr lang="en-US" dirty="0"/>
              <a:t>Forensic lab supports workspaces for identifying and analyzing weaknesses or attacks and supports the modelling of charts or attack detection patterns. For attack detection patterns, you create the configurations, which you want SAP Enterprise Threat Detection to use to scan for events that match the pattern. No coding or complex regex/SQL queries are needed, instead SAP Enterprise Threat Detection takes care of transforming your attack detection pattern model to SAP HANA optimized queries.</a:t>
            </a:r>
            <a:endParaRPr lang="de-DE" dirty="0"/>
          </a:p>
          <a:p>
            <a:pPr lvl="1"/>
            <a:r>
              <a:rPr lang="en-US" dirty="0"/>
              <a:t>In this exercise you will learn how to work with the forensic lab, how to analyze log events and how to create charts and attack detection patterns are created. </a:t>
            </a:r>
            <a:endParaRPr lang="de-DE" dirty="0"/>
          </a:p>
        </p:txBody>
      </p:sp>
      <p:sp>
        <p:nvSpPr>
          <p:cNvPr id="4" name="Title"/>
          <p:cNvSpPr>
            <a:spLocks noGrp="1"/>
          </p:cNvSpPr>
          <p:nvPr>
            <p:ph type="title"/>
          </p:nvPr>
        </p:nvSpPr>
        <p:spPr>
          <a:xfrm>
            <a:off x="504001" y="504000"/>
            <a:ext cx="11186476" cy="738664"/>
          </a:xfrm>
        </p:spPr>
        <p:txBody>
          <a:bodyPr/>
          <a:lstStyle/>
          <a:p>
            <a:r>
              <a:rPr lang="en-US" dirty="0"/>
              <a:t>EX 1: </a:t>
            </a:r>
            <a:r>
              <a:rPr lang="en-US" cap="all" dirty="0"/>
              <a:t>Security Expert - Working with THE Forensic Lab</a:t>
            </a:r>
            <a:br>
              <a:rPr lang="en-US" cap="all" dirty="0"/>
            </a:br>
            <a:r>
              <a:rPr lang="en-US" cap="all" dirty="0"/>
              <a:t>Introduction </a:t>
            </a:r>
            <a:endParaRPr lang="en-US" dirty="0"/>
          </a:p>
        </p:txBody>
      </p:sp>
    </p:spTree>
    <p:extLst>
      <p:ext uri="{BB962C8B-B14F-4D97-AF65-F5344CB8AC3E}">
        <p14:creationId xmlns:p14="http://schemas.microsoft.com/office/powerpoint/2010/main" val="2725836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8EAFD0-E97B-4A79-AA26-70311983378D}"/>
              </a:ext>
            </a:extLst>
          </p:cNvPr>
          <p:cNvSpPr>
            <a:spLocks noGrp="1"/>
          </p:cNvSpPr>
          <p:nvPr>
            <p:ph type="body" sz="quarter" idx="10"/>
          </p:nvPr>
        </p:nvSpPr>
        <p:spPr/>
        <p:txBody>
          <a:bodyPr>
            <a:normAutofit/>
          </a:bodyPr>
          <a:lstStyle/>
          <a:p>
            <a:r>
              <a:rPr lang="en-US" b="1" dirty="0"/>
              <a:t>Security Aspect</a:t>
            </a:r>
            <a:r>
              <a:rPr lang="en-US" dirty="0"/>
              <a:t>: </a:t>
            </a:r>
          </a:p>
          <a:p>
            <a:pPr lvl="1"/>
            <a:r>
              <a:rPr lang="en-US" dirty="0"/>
              <a:t>As a Security Expert you are now able to do forensic analysis and find suspicious behaviors and evidences in big amounts of data. </a:t>
            </a:r>
          </a:p>
          <a:p>
            <a:pPr lvl="1"/>
            <a:r>
              <a:rPr lang="en-US" dirty="0"/>
              <a:t>Now you can visualize this data as to your needs and create own Attack Detection Patterns in case you need to get Alerts on future occurrences of this situation.</a:t>
            </a:r>
            <a:r>
              <a:rPr lang="de-DE" dirty="0"/>
              <a:t> </a:t>
            </a:r>
          </a:p>
          <a:p>
            <a:r>
              <a:rPr lang="en-US" b="1" dirty="0"/>
              <a:t>Tool Aspect:</a:t>
            </a:r>
            <a:r>
              <a:rPr lang="en-US" dirty="0"/>
              <a:t> </a:t>
            </a:r>
          </a:p>
          <a:p>
            <a:pPr lvl="1"/>
            <a:r>
              <a:rPr lang="en-US" dirty="0"/>
              <a:t>You learned how to use the Forensic Lab to look into data, create Charts and Patterns and how to save them and to make them available to others.</a:t>
            </a:r>
            <a:endParaRPr lang="de-DE" dirty="0"/>
          </a:p>
        </p:txBody>
      </p:sp>
      <p:sp>
        <p:nvSpPr>
          <p:cNvPr id="4" name="Title"/>
          <p:cNvSpPr>
            <a:spLocks noGrp="1"/>
          </p:cNvSpPr>
          <p:nvPr>
            <p:ph type="title"/>
          </p:nvPr>
        </p:nvSpPr>
        <p:spPr>
          <a:xfrm>
            <a:off x="504001" y="504000"/>
            <a:ext cx="11186476" cy="738664"/>
          </a:xfrm>
        </p:spPr>
        <p:txBody>
          <a:bodyPr/>
          <a:lstStyle/>
          <a:p>
            <a:r>
              <a:rPr lang="en-US" dirty="0"/>
              <a:t>EX 1: </a:t>
            </a:r>
            <a:r>
              <a:rPr lang="en-US" cap="all" dirty="0"/>
              <a:t>Security Expert - Working with THE Forensic Lab</a:t>
            </a:r>
            <a:br>
              <a:rPr lang="en-US" cap="all" dirty="0"/>
            </a:br>
            <a:r>
              <a:rPr lang="en-US" cap="all" dirty="0"/>
              <a:t>Summary </a:t>
            </a:r>
            <a:endParaRPr lang="en-US" dirty="0"/>
          </a:p>
        </p:txBody>
      </p:sp>
    </p:spTree>
    <p:extLst>
      <p:ext uri="{BB962C8B-B14F-4D97-AF65-F5344CB8AC3E}">
        <p14:creationId xmlns:p14="http://schemas.microsoft.com/office/powerpoint/2010/main" val="1583032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8EAFD0-E97B-4A79-AA26-70311983378D}"/>
              </a:ext>
            </a:extLst>
          </p:cNvPr>
          <p:cNvSpPr>
            <a:spLocks noGrp="1"/>
          </p:cNvSpPr>
          <p:nvPr>
            <p:ph type="body" sz="quarter" idx="10"/>
          </p:nvPr>
        </p:nvSpPr>
        <p:spPr/>
        <p:txBody>
          <a:bodyPr>
            <a:normAutofit/>
          </a:bodyPr>
          <a:lstStyle/>
          <a:p>
            <a:r>
              <a:rPr lang="en-US" b="1" dirty="0"/>
              <a:t>Security Aspect</a:t>
            </a:r>
            <a:r>
              <a:rPr lang="en-US" dirty="0"/>
              <a:t>: </a:t>
            </a:r>
          </a:p>
          <a:p>
            <a:pPr lvl="1"/>
            <a:r>
              <a:rPr lang="en-US" dirty="0"/>
              <a:t>As a Security Expert you very much have a feeling about anomalies and suspicious behavior within your systems and landscapes, by that if just looking at the data you would already find some presumably critical aspects that you want to explore. The invention of new Patterns based on this knowledge and these findings is the next important step to put your knowledge into automated action. In order to see if your pattern runs in the defined way, you may need to simulate the attack on a Test application, and presumably do a penetration test with Alert Checks.</a:t>
            </a:r>
          </a:p>
          <a:p>
            <a:r>
              <a:rPr lang="en-US" b="1" dirty="0"/>
              <a:t>Tool Aspect:</a:t>
            </a:r>
            <a:r>
              <a:rPr lang="en-US" dirty="0"/>
              <a:t> </a:t>
            </a:r>
          </a:p>
          <a:p>
            <a:pPr lvl="1"/>
            <a:r>
              <a:rPr lang="en-US" dirty="0"/>
              <a:t>You will use the Forensic Lab to model a Pattern of your choice, and then simulate the attack within an SAP S/4H system to verify that your first and/or your second Pattern works.</a:t>
            </a:r>
            <a:endParaRPr lang="de-DE" dirty="0"/>
          </a:p>
        </p:txBody>
      </p:sp>
      <p:sp>
        <p:nvSpPr>
          <p:cNvPr id="4" name="Title"/>
          <p:cNvSpPr>
            <a:spLocks noGrp="1"/>
          </p:cNvSpPr>
          <p:nvPr>
            <p:ph type="title"/>
          </p:nvPr>
        </p:nvSpPr>
        <p:spPr>
          <a:xfrm>
            <a:off x="504001" y="504000"/>
            <a:ext cx="11186476" cy="738664"/>
          </a:xfrm>
        </p:spPr>
        <p:txBody>
          <a:bodyPr/>
          <a:lstStyle/>
          <a:p>
            <a:r>
              <a:rPr lang="en-US" dirty="0"/>
              <a:t>EX 2: </a:t>
            </a:r>
            <a:r>
              <a:rPr lang="en-US" cap="all" dirty="0"/>
              <a:t>Browse and Model</a:t>
            </a:r>
            <a:br>
              <a:rPr lang="en-US" cap="all" dirty="0"/>
            </a:br>
            <a:r>
              <a:rPr lang="en-US" cap="all" dirty="0"/>
              <a:t>Introduction</a:t>
            </a:r>
            <a:endParaRPr lang="en-US" dirty="0"/>
          </a:p>
        </p:txBody>
      </p:sp>
    </p:spTree>
    <p:extLst>
      <p:ext uri="{BB962C8B-B14F-4D97-AF65-F5344CB8AC3E}">
        <p14:creationId xmlns:p14="http://schemas.microsoft.com/office/powerpoint/2010/main" val="2163226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8EAFD0-E97B-4A79-AA26-70311983378D}"/>
              </a:ext>
            </a:extLst>
          </p:cNvPr>
          <p:cNvSpPr>
            <a:spLocks noGrp="1"/>
          </p:cNvSpPr>
          <p:nvPr>
            <p:ph type="body" sz="quarter" idx="10"/>
          </p:nvPr>
        </p:nvSpPr>
        <p:spPr/>
        <p:txBody>
          <a:bodyPr>
            <a:normAutofit/>
          </a:bodyPr>
          <a:lstStyle/>
          <a:p>
            <a:r>
              <a:rPr lang="en-US" b="1" dirty="0"/>
              <a:t>Security Aspect</a:t>
            </a:r>
            <a:r>
              <a:rPr lang="en-US" dirty="0"/>
              <a:t>: </a:t>
            </a:r>
          </a:p>
          <a:p>
            <a:pPr lvl="1"/>
            <a:r>
              <a:rPr lang="en-US" dirty="0"/>
              <a:t>In the role of a Security Expert you have found suspicious behavior by Browsing through the data and you created/invented a Pattern based on these new findings. Then you did a hacking scenario/simulation to check whether your alert was raised.</a:t>
            </a:r>
            <a:endParaRPr lang="de-DE" dirty="0"/>
          </a:p>
          <a:p>
            <a:r>
              <a:rPr lang="en-US" b="1" dirty="0"/>
              <a:t>Tool Aspect:</a:t>
            </a:r>
            <a:r>
              <a:rPr lang="en-US" dirty="0"/>
              <a:t> </a:t>
            </a:r>
          </a:p>
          <a:p>
            <a:pPr lvl="1"/>
            <a:r>
              <a:rPr lang="en-US" dirty="0"/>
              <a:t>You got familiar with forensic lab, how to find very different kinds of data within the logs, and how to use the tools to build patterns and charts, and how to test the working of these patterns.</a:t>
            </a:r>
            <a:endParaRPr lang="de-DE" dirty="0"/>
          </a:p>
        </p:txBody>
      </p:sp>
      <p:sp>
        <p:nvSpPr>
          <p:cNvPr id="4" name="Title"/>
          <p:cNvSpPr>
            <a:spLocks noGrp="1"/>
          </p:cNvSpPr>
          <p:nvPr>
            <p:ph type="title"/>
          </p:nvPr>
        </p:nvSpPr>
        <p:spPr>
          <a:xfrm>
            <a:off x="504001" y="504000"/>
            <a:ext cx="11186476" cy="738664"/>
          </a:xfrm>
        </p:spPr>
        <p:txBody>
          <a:bodyPr/>
          <a:lstStyle/>
          <a:p>
            <a:r>
              <a:rPr lang="en-US" dirty="0"/>
              <a:t>EX 2: </a:t>
            </a:r>
            <a:r>
              <a:rPr lang="en-US" cap="all" dirty="0"/>
              <a:t>Browse and Model</a:t>
            </a:r>
            <a:br>
              <a:rPr lang="en-US" cap="all" dirty="0"/>
            </a:br>
            <a:r>
              <a:rPr lang="en-US" cap="all" dirty="0"/>
              <a:t>Summary</a:t>
            </a:r>
            <a:endParaRPr lang="en-US" dirty="0"/>
          </a:p>
        </p:txBody>
      </p:sp>
    </p:spTree>
    <p:extLst>
      <p:ext uri="{BB962C8B-B14F-4D97-AF65-F5344CB8AC3E}">
        <p14:creationId xmlns:p14="http://schemas.microsoft.com/office/powerpoint/2010/main" val="326835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8EAFD0-E97B-4A79-AA26-70311983378D}"/>
              </a:ext>
            </a:extLst>
          </p:cNvPr>
          <p:cNvSpPr>
            <a:spLocks noGrp="1"/>
          </p:cNvSpPr>
          <p:nvPr>
            <p:ph type="body" sz="quarter" idx="10"/>
          </p:nvPr>
        </p:nvSpPr>
        <p:spPr/>
        <p:txBody>
          <a:bodyPr>
            <a:normAutofit fontScale="92500" lnSpcReduction="10000"/>
          </a:bodyPr>
          <a:lstStyle/>
          <a:p>
            <a:r>
              <a:rPr lang="en-US" b="1" dirty="0"/>
              <a:t>Security Aspect</a:t>
            </a:r>
            <a:r>
              <a:rPr lang="en-US" dirty="0"/>
              <a:t>: </a:t>
            </a:r>
          </a:p>
          <a:p>
            <a:pPr lvl="1"/>
            <a:r>
              <a:rPr lang="en-US" dirty="0"/>
              <a:t>As a Security Analyst in Level 1, 2 or 3 one of your main tasks is to check for raised Alerts and to process them. You need to answer questions like</a:t>
            </a:r>
            <a:endParaRPr lang="de-DE" dirty="0"/>
          </a:p>
          <a:p>
            <a:pPr lvl="2"/>
            <a:r>
              <a:rPr lang="en-US" dirty="0"/>
              <a:t>Was this a real Alert or a false positive?</a:t>
            </a:r>
            <a:endParaRPr lang="de-DE" dirty="0"/>
          </a:p>
          <a:p>
            <a:pPr lvl="2"/>
            <a:r>
              <a:rPr lang="en-US" dirty="0"/>
              <a:t>What are evidences which need to be collected to proof the attack or misuse?</a:t>
            </a:r>
            <a:endParaRPr lang="de-DE" dirty="0"/>
          </a:p>
          <a:p>
            <a:pPr lvl="2"/>
            <a:r>
              <a:rPr lang="en-US" dirty="0"/>
              <a:t>Are there additional Alerts related to this Alert?</a:t>
            </a:r>
            <a:endParaRPr lang="de-DE" dirty="0"/>
          </a:p>
          <a:p>
            <a:pPr lvl="1"/>
            <a:r>
              <a:rPr lang="en-US" dirty="0"/>
              <a:t>Then you may need to collect the evidences and to follow a Standard Operation Procedure for the further actions.</a:t>
            </a:r>
            <a:endParaRPr lang="de-DE" dirty="0"/>
          </a:p>
          <a:p>
            <a:r>
              <a:rPr lang="en-US" b="1" dirty="0"/>
              <a:t>Tool Aspect:</a:t>
            </a:r>
            <a:r>
              <a:rPr lang="en-US" dirty="0"/>
              <a:t> </a:t>
            </a:r>
          </a:p>
          <a:p>
            <a:pPr lvl="1"/>
            <a:r>
              <a:rPr lang="en-US" dirty="0"/>
              <a:t>SAP Enterprise Threat Detection raises alerts as notification for potential attacks as they are happening. An alert includes references to the log events and the attack detection patterns or the anomaly detection patterns that led to its creation.</a:t>
            </a:r>
          </a:p>
          <a:p>
            <a:pPr lvl="1"/>
            <a:r>
              <a:rPr lang="en-US" dirty="0"/>
              <a:t>Alerts are processed and analyzed by making use of various applications provided by SAP Enterprise Threat Detection. After your analysis of an alert, you can mark it as an attack or a suspected attack and you can add it to an investigation. </a:t>
            </a:r>
          </a:p>
          <a:p>
            <a:pPr lvl="1"/>
            <a:r>
              <a:rPr lang="en-US" dirty="0"/>
              <a:t>Investigations are collections of related material such as alerts, related events, case files, and snapshots. They are the central item with which more than one person might work with (e.g. monitoring agents and/or security experts).</a:t>
            </a:r>
            <a:endParaRPr lang="de-DE" dirty="0"/>
          </a:p>
        </p:txBody>
      </p:sp>
      <p:sp>
        <p:nvSpPr>
          <p:cNvPr id="4" name="Title"/>
          <p:cNvSpPr>
            <a:spLocks noGrp="1"/>
          </p:cNvSpPr>
          <p:nvPr>
            <p:ph type="title"/>
          </p:nvPr>
        </p:nvSpPr>
        <p:spPr>
          <a:xfrm>
            <a:off x="504001" y="504000"/>
            <a:ext cx="11186476" cy="738664"/>
          </a:xfrm>
        </p:spPr>
        <p:txBody>
          <a:bodyPr/>
          <a:lstStyle/>
          <a:p>
            <a:r>
              <a:rPr lang="en-US" dirty="0"/>
              <a:t>EX 3: </a:t>
            </a:r>
            <a:r>
              <a:rPr lang="en-US" cap="all" dirty="0" err="1"/>
              <a:t>ProcessING</a:t>
            </a:r>
            <a:r>
              <a:rPr lang="en-US" cap="all" dirty="0"/>
              <a:t> alerts and investigations</a:t>
            </a:r>
            <a:br>
              <a:rPr lang="en-US" cap="all" dirty="0"/>
            </a:br>
            <a:r>
              <a:rPr lang="en-US" cap="all" dirty="0"/>
              <a:t>Introduction</a:t>
            </a:r>
            <a:endParaRPr lang="en-US" dirty="0"/>
          </a:p>
        </p:txBody>
      </p:sp>
    </p:spTree>
    <p:extLst>
      <p:ext uri="{BB962C8B-B14F-4D97-AF65-F5344CB8AC3E}">
        <p14:creationId xmlns:p14="http://schemas.microsoft.com/office/powerpoint/2010/main" val="1540402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8EAFD0-E97B-4A79-AA26-70311983378D}"/>
              </a:ext>
            </a:extLst>
          </p:cNvPr>
          <p:cNvSpPr>
            <a:spLocks noGrp="1"/>
          </p:cNvSpPr>
          <p:nvPr>
            <p:ph type="body" sz="quarter" idx="10"/>
          </p:nvPr>
        </p:nvSpPr>
        <p:spPr/>
        <p:txBody>
          <a:bodyPr>
            <a:normAutofit/>
          </a:bodyPr>
          <a:lstStyle/>
          <a:p>
            <a:r>
              <a:rPr lang="en-US" b="1" dirty="0"/>
              <a:t>Security Aspect</a:t>
            </a:r>
            <a:r>
              <a:rPr lang="en-US" dirty="0"/>
              <a:t>: As a Security Analyst you should be able to</a:t>
            </a:r>
          </a:p>
          <a:p>
            <a:pPr lvl="1"/>
            <a:r>
              <a:rPr lang="en-US" dirty="0"/>
              <a:t>Save the collected evidences to an investigation</a:t>
            </a:r>
          </a:p>
          <a:p>
            <a:pPr lvl="1"/>
            <a:r>
              <a:rPr lang="en-US" dirty="0"/>
              <a:t>Analyze the alert to avoid the false positives with several tools provided by ETD</a:t>
            </a:r>
          </a:p>
          <a:p>
            <a:pPr lvl="1"/>
            <a:r>
              <a:rPr lang="en-US" dirty="0"/>
              <a:t>Print the investigation </a:t>
            </a:r>
            <a:r>
              <a:rPr lang="en-US"/>
              <a:t>in PFD format </a:t>
            </a:r>
            <a:r>
              <a:rPr lang="en-US" dirty="0"/>
              <a:t>as a hard copy</a:t>
            </a:r>
          </a:p>
          <a:p>
            <a:r>
              <a:rPr lang="en-US" b="1" dirty="0"/>
              <a:t>Tool Aspect:</a:t>
            </a:r>
            <a:r>
              <a:rPr lang="en-US" dirty="0"/>
              <a:t> </a:t>
            </a:r>
          </a:p>
          <a:p>
            <a:pPr lvl="1">
              <a:buClr>
                <a:srgbClr val="F0AB00"/>
              </a:buClr>
            </a:pPr>
            <a:r>
              <a:rPr lang="en-US" dirty="0">
                <a:solidFill>
                  <a:srgbClr val="000000"/>
                </a:solidFill>
              </a:rPr>
              <a:t>You know now how to view the Alerts and how to create an Investigation and assign alerts to it.</a:t>
            </a:r>
          </a:p>
          <a:p>
            <a:pPr lvl="1">
              <a:buClr>
                <a:srgbClr val="F0AB00"/>
              </a:buClr>
            </a:pPr>
            <a:r>
              <a:rPr lang="en-US" dirty="0">
                <a:solidFill>
                  <a:srgbClr val="000000"/>
                </a:solidFill>
              </a:rPr>
              <a:t>The User behind this alert can be shown using Threat Situation</a:t>
            </a:r>
          </a:p>
          <a:p>
            <a:pPr lvl="1">
              <a:buClr>
                <a:srgbClr val="F0AB00"/>
              </a:buClr>
            </a:pPr>
            <a:r>
              <a:rPr lang="en-US" dirty="0">
                <a:solidFill>
                  <a:srgbClr val="000000"/>
                </a:solidFill>
              </a:rPr>
              <a:t>You can view the Events triggered the current alert</a:t>
            </a:r>
          </a:p>
          <a:p>
            <a:pPr lvl="1">
              <a:buClr>
                <a:srgbClr val="F0AB00"/>
              </a:buClr>
            </a:pPr>
            <a:r>
              <a:rPr lang="en-US" dirty="0">
                <a:solidFill>
                  <a:srgbClr val="000000"/>
                </a:solidFill>
              </a:rPr>
              <a:t>Add different objects to investigation</a:t>
            </a:r>
          </a:p>
          <a:p>
            <a:pPr lvl="1">
              <a:buClr>
                <a:srgbClr val="F0AB00"/>
              </a:buClr>
            </a:pPr>
            <a:r>
              <a:rPr lang="en-US" dirty="0">
                <a:solidFill>
                  <a:srgbClr val="000000"/>
                </a:solidFill>
              </a:rPr>
              <a:t>You get to know the advanced tools, such as Case Files</a:t>
            </a:r>
          </a:p>
          <a:p>
            <a:endParaRPr lang="en-US" dirty="0"/>
          </a:p>
        </p:txBody>
      </p:sp>
      <p:sp>
        <p:nvSpPr>
          <p:cNvPr id="4" name="Title"/>
          <p:cNvSpPr>
            <a:spLocks noGrp="1"/>
          </p:cNvSpPr>
          <p:nvPr>
            <p:ph type="title"/>
          </p:nvPr>
        </p:nvSpPr>
        <p:spPr>
          <a:xfrm>
            <a:off x="504001" y="504000"/>
            <a:ext cx="11186476" cy="738664"/>
          </a:xfrm>
        </p:spPr>
        <p:txBody>
          <a:bodyPr/>
          <a:lstStyle/>
          <a:p>
            <a:r>
              <a:rPr lang="en-US" dirty="0"/>
              <a:t>EX 3: </a:t>
            </a:r>
            <a:r>
              <a:rPr lang="en-US" cap="all" dirty="0" err="1"/>
              <a:t>ProcessING</a:t>
            </a:r>
            <a:r>
              <a:rPr lang="en-US" cap="all" dirty="0"/>
              <a:t> alerts and investigations</a:t>
            </a:r>
            <a:br>
              <a:rPr lang="en-US" cap="all" dirty="0"/>
            </a:br>
            <a:r>
              <a:rPr lang="en-US" cap="all" dirty="0"/>
              <a:t>summary</a:t>
            </a:r>
            <a:endParaRPr lang="en-US" dirty="0"/>
          </a:p>
        </p:txBody>
      </p:sp>
    </p:spTree>
    <p:extLst>
      <p:ext uri="{BB962C8B-B14F-4D97-AF65-F5344CB8AC3E}">
        <p14:creationId xmlns:p14="http://schemas.microsoft.com/office/powerpoint/2010/main" val="345785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8EAFD0-E97B-4A79-AA26-70311983378D}"/>
              </a:ext>
            </a:extLst>
          </p:cNvPr>
          <p:cNvSpPr>
            <a:spLocks noGrp="1"/>
          </p:cNvSpPr>
          <p:nvPr>
            <p:ph type="body" sz="quarter" idx="10"/>
          </p:nvPr>
        </p:nvSpPr>
        <p:spPr/>
        <p:txBody>
          <a:bodyPr>
            <a:normAutofit/>
          </a:bodyPr>
          <a:lstStyle/>
          <a:p>
            <a:r>
              <a:rPr lang="en-US" b="1" dirty="0"/>
              <a:t>Security Aspect</a:t>
            </a:r>
            <a:r>
              <a:rPr lang="en-US" dirty="0"/>
              <a:t>:</a:t>
            </a:r>
          </a:p>
          <a:p>
            <a:pPr lvl="1"/>
            <a:r>
              <a:rPr lang="en-US" dirty="0"/>
              <a:t>All the person-related data must be protected before the collected evidences indicating a real attack. </a:t>
            </a:r>
          </a:p>
          <a:p>
            <a:pPr lvl="1"/>
            <a:r>
              <a:rPr lang="en-US" dirty="0"/>
              <a:t>SAP Enterprise Threat Detection replaces the real user ID with User Pseudonym so that no user can be identified during all phases of analysis. </a:t>
            </a:r>
          </a:p>
          <a:p>
            <a:pPr lvl="1"/>
            <a:r>
              <a:rPr lang="en-US" dirty="0"/>
              <a:t>Only with very restrictive access right the User Pseudonym can be resolved to real user. </a:t>
            </a:r>
          </a:p>
          <a:p>
            <a:r>
              <a:rPr lang="en-US" b="1" dirty="0"/>
              <a:t>Tool Aspect:</a:t>
            </a:r>
            <a:r>
              <a:rPr lang="en-US" dirty="0"/>
              <a:t> </a:t>
            </a:r>
          </a:p>
          <a:p>
            <a:pPr lvl="1"/>
            <a:r>
              <a:rPr lang="en-US" dirty="0"/>
              <a:t>You will learn how to resolve the User Pseudonym</a:t>
            </a:r>
          </a:p>
        </p:txBody>
      </p:sp>
      <p:sp>
        <p:nvSpPr>
          <p:cNvPr id="4" name="Title"/>
          <p:cNvSpPr>
            <a:spLocks noGrp="1"/>
          </p:cNvSpPr>
          <p:nvPr>
            <p:ph type="title"/>
          </p:nvPr>
        </p:nvSpPr>
        <p:spPr>
          <a:xfrm>
            <a:off x="504001" y="504000"/>
            <a:ext cx="11186476" cy="738664"/>
          </a:xfrm>
        </p:spPr>
        <p:txBody>
          <a:bodyPr/>
          <a:lstStyle/>
          <a:p>
            <a:r>
              <a:rPr lang="en-US" dirty="0"/>
              <a:t>EX 4: </a:t>
            </a:r>
            <a:r>
              <a:rPr lang="en-US" cap="all" dirty="0"/>
              <a:t>Pseudonymization of User Data</a:t>
            </a:r>
            <a:br>
              <a:rPr lang="en-US" cap="all" dirty="0"/>
            </a:br>
            <a:r>
              <a:rPr lang="en-US" cap="all" dirty="0"/>
              <a:t>Introduction</a:t>
            </a:r>
            <a:endParaRPr lang="en-US" dirty="0"/>
          </a:p>
        </p:txBody>
      </p:sp>
    </p:spTree>
    <p:extLst>
      <p:ext uri="{BB962C8B-B14F-4D97-AF65-F5344CB8AC3E}">
        <p14:creationId xmlns:p14="http://schemas.microsoft.com/office/powerpoint/2010/main" val="439526881"/>
      </p:ext>
    </p:extLst>
  </p:cSld>
  <p:clrMapOvr>
    <a:masterClrMapping/>
  </p:clrMapOvr>
</p:sld>
</file>

<file path=ppt/theme/theme1.xml><?xml version="1.0" encoding="utf-8"?>
<a:theme xmlns:a="http://schemas.openxmlformats.org/drawingml/2006/main" name="SAP 2020 16x9 white">
  <a:themeElements>
    <a:clrScheme name="SAP">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6B9E"/>
      </a:hlink>
      <a:folHlink>
        <a:srgbClr val="006B9E"/>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8C6CA126410F74AB4CDED81C29A1372" ma:contentTypeVersion="12" ma:contentTypeDescription="Create a new document." ma:contentTypeScope="" ma:versionID="c5304db587a99869699f401f8ed2709c">
  <xsd:schema xmlns:xsd="http://www.w3.org/2001/XMLSchema" xmlns:xs="http://www.w3.org/2001/XMLSchema" xmlns:p="http://schemas.microsoft.com/office/2006/metadata/properties" xmlns:ns3="c42f1fa0-bd83-4c2b-a7a2-4adf4621ad85" xmlns:ns4="d49d4549-b823-4093-8160-cf52cb8e5665" targetNamespace="http://schemas.microsoft.com/office/2006/metadata/properties" ma:root="true" ma:fieldsID="5493802b7055c197b3504b5754370ebf" ns3:_="" ns4:_="">
    <xsd:import namespace="c42f1fa0-bd83-4c2b-a7a2-4adf4621ad85"/>
    <xsd:import namespace="d49d4549-b823-4093-8160-cf52cb8e566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2f1fa0-bd83-4c2b-a7a2-4adf4621ad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49d4549-b823-4093-8160-cf52cb8e566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A61EA0-C632-450D-8732-FBE1B6CC6F01}">
  <ds:schemaRefs>
    <ds:schemaRef ds:uri="d49d4549-b823-4093-8160-cf52cb8e5665"/>
    <ds:schemaRef ds:uri="http://purl.org/dc/elements/1.1/"/>
    <ds:schemaRef ds:uri="http://schemas.openxmlformats.org/package/2006/metadata/core-properties"/>
    <ds:schemaRef ds:uri="http://purl.org/dc/terms/"/>
    <ds:schemaRef ds:uri="http://www.w3.org/XML/1998/namespace"/>
    <ds:schemaRef ds:uri="http://schemas.microsoft.com/office/2006/documentManagement/types"/>
    <ds:schemaRef ds:uri="http://schemas.microsoft.com/office/2006/metadata/properties"/>
    <ds:schemaRef ds:uri="http://purl.org/dc/dcmitype/"/>
    <ds:schemaRef ds:uri="c42f1fa0-bd83-4c2b-a7a2-4adf4621ad85"/>
    <ds:schemaRef ds:uri="http://schemas.microsoft.com/office/infopath/2007/PartnerControls"/>
  </ds:schemaRefs>
</ds:datastoreItem>
</file>

<file path=customXml/itemProps2.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3.xml><?xml version="1.0" encoding="utf-8"?>
<ds:datastoreItem xmlns:ds="http://schemas.openxmlformats.org/officeDocument/2006/customXml" ds:itemID="{1A49A0C7-1F3B-46C8-AFAB-E3DEB44D0F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2f1fa0-bd83-4c2b-a7a2-4adf4621ad85"/>
    <ds:schemaRef ds:uri="d49d4549-b823-4093-8160-cf52cb8e56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SAP_2020_16x9_White</Template>
  <TotalTime>0</TotalTime>
  <Words>2160</Words>
  <Application>Microsoft Office PowerPoint</Application>
  <PresentationFormat>Custom</PresentationFormat>
  <Paragraphs>159</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Courier New</vt:lpstr>
      <vt:lpstr>Symbol</vt:lpstr>
      <vt:lpstr>Wingdings</vt:lpstr>
      <vt:lpstr>Wingdings</vt:lpstr>
      <vt:lpstr>SAP 2020 16x9 white</vt:lpstr>
      <vt:lpstr>Hands-On Session SAP Enterprise Threat Detection Exercises</vt:lpstr>
      <vt:lpstr>Agenda</vt:lpstr>
      <vt:lpstr>EX 1: Security Expert - Working with THE Forensic Lab Introduction </vt:lpstr>
      <vt:lpstr>EX 1: Security Expert - Working with THE Forensic Lab Summary </vt:lpstr>
      <vt:lpstr>EX 2: Browse and Model Introduction</vt:lpstr>
      <vt:lpstr>EX 2: Browse and Model Summary</vt:lpstr>
      <vt:lpstr>EX 3: ProcessING alerts and investigations Introduction</vt:lpstr>
      <vt:lpstr>EX 3: ProcessING alerts and investigations summary</vt:lpstr>
      <vt:lpstr>EX 4: Pseudonymization of User Data Introduction</vt:lpstr>
      <vt:lpstr>EX 4: Pseudonymization of User Data SUMMARY</vt:lpstr>
      <vt:lpstr>EX 5: Monitoring DashboardS introduction</vt:lpstr>
      <vt:lpstr>EX 5: Monitoring DashboardS summary</vt:lpstr>
      <vt:lpstr>EX 6: Log Learning – How to learn a new log source Introduction</vt:lpstr>
      <vt:lpstr>EX 6: Log Learning – How to learn a new log source  Summary</vt:lpstr>
      <vt:lpstr>More information</vt:lpstr>
      <vt:lpstr>Continue your learning experience from SAP TechEd in 2020 Your exclusive path to build and maintain SAP solution skills anytime, any place</vt:lpstr>
      <vt:lpstr>PowerPoint Presentation</vt:lpstr>
      <vt:lpstr>PowerPoint Presentation</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CFN - Title</dc:title>
  <dc:subject>SAP TechEd Digital 2020</dc:subject>
  <dc:creator>Speaker name</dc:creator>
  <cp:keywords>2020/16:9/white</cp:keywords>
  <dc:description/>
  <cp:lastModifiedBy>Lingscheid, Arndt</cp:lastModifiedBy>
  <cp:revision>21</cp:revision>
  <dcterms:created xsi:type="dcterms:W3CDTF">2020-08-13T16:29:30Z</dcterms:created>
  <dcterms:modified xsi:type="dcterms:W3CDTF">2020-11-18T11:47:23Z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0x01010048C6CA126410F74AB4CDED81C29A1372</vt:lpwstr>
  </property>
</Properties>
</file>