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 id="2147483800" r:id="rId6"/>
  </p:sldMasterIdLst>
  <p:notesMasterIdLst>
    <p:notesMasterId r:id="rId27"/>
  </p:notesMasterIdLst>
  <p:handoutMasterIdLst>
    <p:handoutMasterId r:id="rId28"/>
  </p:handoutMasterIdLst>
  <p:sldIdLst>
    <p:sldId id="447" r:id="rId7"/>
    <p:sldId id="402" r:id="rId8"/>
    <p:sldId id="848" r:id="rId9"/>
    <p:sldId id="344" r:id="rId10"/>
    <p:sldId id="2076136953" r:id="rId11"/>
    <p:sldId id="2076136940" r:id="rId12"/>
    <p:sldId id="2076136942" r:id="rId13"/>
    <p:sldId id="9191" r:id="rId14"/>
    <p:sldId id="2076136954" r:id="rId15"/>
    <p:sldId id="364" r:id="rId16"/>
    <p:sldId id="2076136950" r:id="rId17"/>
    <p:sldId id="429" r:id="rId18"/>
    <p:sldId id="575" r:id="rId19"/>
    <p:sldId id="574" r:id="rId20"/>
    <p:sldId id="2901" r:id="rId21"/>
    <p:sldId id="2076136938" r:id="rId22"/>
    <p:sldId id="2076136944" r:id="rId23"/>
    <p:sldId id="2076136951" r:id="rId24"/>
    <p:sldId id="2076136952"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A71D7-CB32-EE2A-6CFA-8919E6A2855A}" v="13" dt="2020-08-28T06:29:35.320"/>
    <p1510:client id="{5434C7E9-6820-D66C-03C6-08AD8CB6B98E}" v="52" dt="2020-08-28T05:00:21.441"/>
    <p1510:client id="{C8CA2032-53A5-41BA-B1D8-DCFABB79D24F}" v="3" dt="2020-08-28T09:08:18.181"/>
    <p1510:client id="{E37B7438-DD2E-1F4A-8366-01DA5FE8C766}" v="49" dt="2020-08-28T04:47:52.01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1977" autoAdjust="0"/>
  </p:normalViewPr>
  <p:slideViewPr>
    <p:cSldViewPr snapToGrid="0" showGuides="1">
      <p:cViewPr varScale="1">
        <p:scale>
          <a:sx n="86" d="100"/>
          <a:sy n="86" d="100"/>
        </p:scale>
        <p:origin x="1470" y="7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 Pierre" userId="ae9ed760-b7ab-4ee2-b537-86622f416c33" providerId="ADAL" clId="{C8CA2032-53A5-41BA-B1D8-DCFABB79D24F}"/>
    <pc:docChg chg="modSld">
      <pc:chgData name="COL, Pierre" userId="ae9ed760-b7ab-4ee2-b537-86622f416c33" providerId="ADAL" clId="{C8CA2032-53A5-41BA-B1D8-DCFABB79D24F}" dt="2020-08-28T09:08:19.769" v="8" actId="6549"/>
      <pc:docMkLst>
        <pc:docMk/>
      </pc:docMkLst>
      <pc:sldChg chg="modSp">
        <pc:chgData name="COL, Pierre" userId="ae9ed760-b7ab-4ee2-b537-86622f416c33" providerId="ADAL" clId="{C8CA2032-53A5-41BA-B1D8-DCFABB79D24F}" dt="2020-08-28T09:08:19.769" v="8" actId="6549"/>
        <pc:sldMkLst>
          <pc:docMk/>
          <pc:sldMk cId="1397077282" sldId="2076136951"/>
        </pc:sldMkLst>
        <pc:graphicFrameChg chg="mod modGraphic">
          <ac:chgData name="COL, Pierre" userId="ae9ed760-b7ab-4ee2-b537-86622f416c33" providerId="ADAL" clId="{C8CA2032-53A5-41BA-B1D8-DCFABB79D24F}" dt="2020-08-28T09:08:19.769" v="8" actId="6549"/>
          <ac:graphicFrameMkLst>
            <pc:docMk/>
            <pc:sldMk cId="1397077282" sldId="2076136951"/>
            <ac:graphicFrameMk id="8" creationId="{2DBB7A76-517A-4137-8EF3-935C64DD6636}"/>
          </ac:graphicFrameMkLst>
        </pc:graphicFrameChg>
      </pc:sldChg>
    </pc:docChg>
  </pc:docChgLst>
  <pc:docChgLst>
    <pc:chgData name="G, Vijay" userId="S::vijay.g@sap.com::dd727c51-114d-4788-9b93-e6a27c92bc2c" providerId="AD" clId="Web-{5434C7E9-6820-D66C-03C6-08AD8CB6B98E}"/>
    <pc:docChg chg="modSld">
      <pc:chgData name="G, Vijay" userId="S::vijay.g@sap.com::dd727c51-114d-4788-9b93-e6a27c92bc2c" providerId="AD" clId="Web-{5434C7E9-6820-D66C-03C6-08AD8CB6B98E}" dt="2020-08-28T05:00:20.863" v="48" actId="20577"/>
      <pc:docMkLst>
        <pc:docMk/>
      </pc:docMkLst>
      <pc:sldChg chg="modSp">
        <pc:chgData name="G, Vijay" userId="S::vijay.g@sap.com::dd727c51-114d-4788-9b93-e6a27c92bc2c" providerId="AD" clId="Web-{5434C7E9-6820-D66C-03C6-08AD8CB6B98E}" dt="2020-08-28T05:00:05.987" v="46" actId="20577"/>
        <pc:sldMkLst>
          <pc:docMk/>
          <pc:sldMk cId="1693693568" sldId="429"/>
        </pc:sldMkLst>
        <pc:spChg chg="mod">
          <ac:chgData name="G, Vijay" userId="S::vijay.g@sap.com::dd727c51-114d-4788-9b93-e6a27c92bc2c" providerId="AD" clId="Web-{5434C7E9-6820-D66C-03C6-08AD8CB6B98E}" dt="2020-08-28T05:00:05.987" v="46" actId="20577"/>
          <ac:spMkLst>
            <pc:docMk/>
            <pc:sldMk cId="1693693568" sldId="429"/>
            <ac:spMk id="3" creationId="{00000000-0000-0000-0000-000000000000}"/>
          </ac:spMkLst>
        </pc:spChg>
      </pc:sldChg>
      <pc:sldChg chg="modSp">
        <pc:chgData name="G, Vijay" userId="S::vijay.g@sap.com::dd727c51-114d-4788-9b93-e6a27c92bc2c" providerId="AD" clId="Web-{5434C7E9-6820-D66C-03C6-08AD8CB6B98E}" dt="2020-08-28T05:00:20.863" v="47" actId="20577"/>
        <pc:sldMkLst>
          <pc:docMk/>
          <pc:sldMk cId="1565350077" sldId="575"/>
        </pc:sldMkLst>
        <pc:spChg chg="mod">
          <ac:chgData name="G, Vijay" userId="S::vijay.g@sap.com::dd727c51-114d-4788-9b93-e6a27c92bc2c" providerId="AD" clId="Web-{5434C7E9-6820-D66C-03C6-08AD8CB6B98E}" dt="2020-08-28T04:59:05.565" v="42" actId="20577"/>
          <ac:spMkLst>
            <pc:docMk/>
            <pc:sldMk cId="1565350077" sldId="575"/>
            <ac:spMk id="3" creationId="{727B97F7-ACC5-844D-9F50-C5CA08926707}"/>
          </ac:spMkLst>
        </pc:spChg>
        <pc:spChg chg="mod">
          <ac:chgData name="G, Vijay" userId="S::vijay.g@sap.com::dd727c51-114d-4788-9b93-e6a27c92bc2c" providerId="AD" clId="Web-{5434C7E9-6820-D66C-03C6-08AD8CB6B98E}" dt="2020-08-28T05:00:20.863" v="47" actId="20577"/>
          <ac:spMkLst>
            <pc:docMk/>
            <pc:sldMk cId="1565350077" sldId="575"/>
            <ac:spMk id="6" creationId="{80A38249-D44D-44F2-BF75-0EA5CD36ECBE}"/>
          </ac:spMkLst>
        </pc:spChg>
      </pc:sldChg>
    </pc:docChg>
  </pc:docChgLst>
  <pc:docChgLst>
    <pc:chgData name="Bera, Moumita" userId="S::moumita.bera@sap.com::7bbc15d4-85f5-4e02-889c-ceacd7216b06" providerId="AD" clId="Web-{3A9A71D7-CB32-EE2A-6CFA-8919E6A2855A}"/>
    <pc:docChg chg="modSld">
      <pc:chgData name="Bera, Moumita" userId="S::moumita.bera@sap.com::7bbc15d4-85f5-4e02-889c-ceacd7216b06" providerId="AD" clId="Web-{3A9A71D7-CB32-EE2A-6CFA-8919E6A2855A}" dt="2020-08-28T06:29:30.991" v="5"/>
      <pc:docMkLst>
        <pc:docMk/>
      </pc:docMkLst>
      <pc:sldChg chg="modSp">
        <pc:chgData name="Bera, Moumita" userId="S::moumita.bera@sap.com::7bbc15d4-85f5-4e02-889c-ceacd7216b06" providerId="AD" clId="Web-{3A9A71D7-CB32-EE2A-6CFA-8919E6A2855A}" dt="2020-08-28T06:29:30.991" v="5"/>
        <pc:sldMkLst>
          <pc:docMk/>
          <pc:sldMk cId="1397077282" sldId="2076136951"/>
        </pc:sldMkLst>
        <pc:graphicFrameChg chg="mod modGraphic">
          <ac:chgData name="Bera, Moumita" userId="S::moumita.bera@sap.com::7bbc15d4-85f5-4e02-889c-ceacd7216b06" providerId="AD" clId="Web-{3A9A71D7-CB32-EE2A-6CFA-8919E6A2855A}" dt="2020-08-28T06:29:30.991" v="5"/>
          <ac:graphicFrameMkLst>
            <pc:docMk/>
            <pc:sldMk cId="1397077282" sldId="2076136951"/>
            <ac:graphicFrameMk id="8" creationId="{2DBB7A76-517A-4137-8EF3-935C64DD6636}"/>
          </ac:graphicFrameMkLst>
        </pc:graphicFrameChg>
      </pc:sldChg>
    </pc:docChg>
  </pc:docChgLst>
  <pc:docChgLst>
    <pc:chgData name="G, Vijay" userId="S::vijay.g@sap.com::dd727c51-114d-4788-9b93-e6a27c92bc2c" providerId="AD" clId="Web-{E37B7438-DD2E-1F4A-8366-01DA5FE8C766}"/>
    <pc:docChg chg="modSld">
      <pc:chgData name="G, Vijay" userId="S::vijay.g@sap.com::dd727c51-114d-4788-9b93-e6a27c92bc2c" providerId="AD" clId="Web-{E37B7438-DD2E-1F4A-8366-01DA5FE8C766}" dt="2020-08-28T04:47:51.574" v="46" actId="20577"/>
      <pc:docMkLst>
        <pc:docMk/>
      </pc:docMkLst>
      <pc:sldChg chg="modSp">
        <pc:chgData name="G, Vijay" userId="S::vijay.g@sap.com::dd727c51-114d-4788-9b93-e6a27c92bc2c" providerId="AD" clId="Web-{E37B7438-DD2E-1F4A-8366-01DA5FE8C766}" dt="2020-08-28T04:44:49.788" v="2" actId="20577"/>
        <pc:sldMkLst>
          <pc:docMk/>
          <pc:sldMk cId="0" sldId="344"/>
        </pc:sldMkLst>
        <pc:spChg chg="mod">
          <ac:chgData name="G, Vijay" userId="S::vijay.g@sap.com::dd727c51-114d-4788-9b93-e6a27c92bc2c" providerId="AD" clId="Web-{E37B7438-DD2E-1F4A-8366-01DA5FE8C766}" dt="2020-08-28T04:44:49.788" v="2" actId="20577"/>
          <ac:spMkLst>
            <pc:docMk/>
            <pc:sldMk cId="0" sldId="344"/>
            <ac:spMk id="3" creationId="{00000000-0000-0000-0000-000000000000}"/>
          </ac:spMkLst>
        </pc:spChg>
      </pc:sldChg>
      <pc:sldChg chg="modSp">
        <pc:chgData name="G, Vijay" userId="S::vijay.g@sap.com::dd727c51-114d-4788-9b93-e6a27c92bc2c" providerId="AD" clId="Web-{E37B7438-DD2E-1F4A-8366-01DA5FE8C766}" dt="2020-08-28T04:45:19.055" v="4" actId="20577"/>
        <pc:sldMkLst>
          <pc:docMk/>
          <pc:sldMk cId="1693693568" sldId="429"/>
        </pc:sldMkLst>
        <pc:spChg chg="mod">
          <ac:chgData name="G, Vijay" userId="S::vijay.g@sap.com::dd727c51-114d-4788-9b93-e6a27c92bc2c" providerId="AD" clId="Web-{E37B7438-DD2E-1F4A-8366-01DA5FE8C766}" dt="2020-08-28T04:45:19.055" v="4" actId="20577"/>
          <ac:spMkLst>
            <pc:docMk/>
            <pc:sldMk cId="1693693568" sldId="429"/>
            <ac:spMk id="3" creationId="{00000000-0000-0000-0000-000000000000}"/>
          </ac:spMkLst>
        </pc:spChg>
      </pc:sldChg>
      <pc:sldChg chg="modSp">
        <pc:chgData name="G, Vijay" userId="S::vijay.g@sap.com::dd727c51-114d-4788-9b93-e6a27c92bc2c" providerId="AD" clId="Web-{E37B7438-DD2E-1F4A-8366-01DA5FE8C766}" dt="2020-08-28T04:47:40.152" v="41" actId="20577"/>
        <pc:sldMkLst>
          <pc:docMk/>
          <pc:sldMk cId="804704232" sldId="574"/>
        </pc:sldMkLst>
        <pc:spChg chg="mod">
          <ac:chgData name="G, Vijay" userId="S::vijay.g@sap.com::dd727c51-114d-4788-9b93-e6a27c92bc2c" providerId="AD" clId="Web-{E37B7438-DD2E-1F4A-8366-01DA5FE8C766}" dt="2020-08-28T04:47:40.152" v="41" actId="20577"/>
          <ac:spMkLst>
            <pc:docMk/>
            <pc:sldMk cId="804704232" sldId="574"/>
            <ac:spMk id="4" creationId="{32D02533-E501-405C-A009-5245217D2902}"/>
          </ac:spMkLst>
        </pc:spChg>
      </pc:sldChg>
      <pc:sldChg chg="modSp">
        <pc:chgData name="G, Vijay" userId="S::vijay.g@sap.com::dd727c51-114d-4788-9b93-e6a27c92bc2c" providerId="AD" clId="Web-{E37B7438-DD2E-1F4A-8366-01DA5FE8C766}" dt="2020-08-28T04:47:51.574" v="45" actId="20577"/>
        <pc:sldMkLst>
          <pc:docMk/>
          <pc:sldMk cId="1565350077" sldId="575"/>
        </pc:sldMkLst>
        <pc:spChg chg="mod">
          <ac:chgData name="G, Vijay" userId="S::vijay.g@sap.com::dd727c51-114d-4788-9b93-e6a27c92bc2c" providerId="AD" clId="Web-{E37B7438-DD2E-1F4A-8366-01DA5FE8C766}" dt="2020-08-28T04:47:13.354" v="37" actId="20577"/>
          <ac:spMkLst>
            <pc:docMk/>
            <pc:sldMk cId="1565350077" sldId="575"/>
            <ac:spMk id="3" creationId="{727B97F7-ACC5-844D-9F50-C5CA08926707}"/>
          </ac:spMkLst>
        </pc:spChg>
        <pc:spChg chg="mod">
          <ac:chgData name="G, Vijay" userId="S::vijay.g@sap.com::dd727c51-114d-4788-9b93-e6a27c92bc2c" providerId="AD" clId="Web-{E37B7438-DD2E-1F4A-8366-01DA5FE8C766}" dt="2020-08-28T04:47:51.574" v="45" actId="20577"/>
          <ac:spMkLst>
            <pc:docMk/>
            <pc:sldMk cId="1565350077" sldId="575"/>
            <ac:spMk id="6" creationId="{80A38249-D44D-44F2-BF75-0EA5CD36EC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157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FB6B3FB6-9580-41DC-B3E7-54C46CBFADA4}"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3" name="Slide Image Placeholder 2"/>
          <p:cNvSpPr>
            <a:spLocks noGrp="1" noRot="1" noChangeAspect="1"/>
          </p:cNvSpPr>
          <p:nvPr>
            <p:ph type="sldImg"/>
          </p:nvPr>
        </p:nvSpPr>
        <p:spPr/>
      </p:sp>
      <p:sp>
        <p:nvSpPr>
          <p:cNvPr id="7" name="Notes Placeholder 6"/>
          <p:cNvSpPr>
            <a:spLocks noGrp="1"/>
          </p:cNvSpPr>
          <p:nvPr>
            <p:ph type="body" idx="1"/>
          </p:nvPr>
        </p:nvSpPr>
        <p:spPr/>
        <p:txBody>
          <a:bodyPr/>
          <a:lstStyle/>
          <a:p>
            <a:pPr marL="0" indent="0">
              <a:buFont typeface="Wingdings" panose="05000000000000000000" pitchFamily="2" charset="2"/>
              <a:buNone/>
            </a:pPr>
            <a:endParaRPr lang="en-US"/>
          </a:p>
        </p:txBody>
      </p:sp>
    </p:spTree>
    <p:extLst>
      <p:ext uri="{BB962C8B-B14F-4D97-AF65-F5344CB8AC3E}">
        <p14:creationId xmlns:p14="http://schemas.microsoft.com/office/powerpoint/2010/main" val="163135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6158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69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705" lvl="1" indent="-179705">
              <a:spcAft>
                <a:spcPts val="600"/>
              </a:spcAft>
              <a:buClrTx/>
              <a:buNone/>
            </a:pPr>
            <a:r>
              <a:rPr lang="de-DE" err="1"/>
              <a:t>Unattended</a:t>
            </a:r>
            <a:r>
              <a:rPr lang="de-DE"/>
              <a:t>: </a:t>
            </a:r>
          </a:p>
          <a:p>
            <a:pPr rtl="0" fontAlgn="base"/>
            <a:r>
              <a:rPr lang="en-US" sz="1400" b="0" i="0" u="none" strike="noStrike" kern="1200">
                <a:solidFill>
                  <a:schemeClr val="tx1"/>
                </a:solidFill>
                <a:effectLst/>
                <a:latin typeface="+mn-lt"/>
                <a:ea typeface="+mn-ea"/>
                <a:cs typeface="+mn-cs"/>
              </a:rPr>
              <a:t>Deployed on server</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Trigger-based</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Skip manual processes</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Automate a whole process</a:t>
            </a:r>
            <a:endParaRPr lang="en-US" sz="1400" b="0" i="0" kern="1200">
              <a:solidFill>
                <a:schemeClr val="tx1"/>
              </a:solidFill>
              <a:effectLst/>
              <a:latin typeface="+mn-lt"/>
              <a:ea typeface="+mn-ea"/>
              <a:cs typeface="+mn-cs"/>
            </a:endParaRPr>
          </a:p>
          <a:p>
            <a:pPr marL="179705" lvl="1" indent="-179705">
              <a:spcAft>
                <a:spcPts val="600"/>
              </a:spcAft>
              <a:buClrTx/>
              <a:buNone/>
            </a:pPr>
            <a:endParaRPr lang="de-DE"/>
          </a:p>
          <a:p>
            <a:pPr marL="179705" lvl="1" indent="-179705">
              <a:spcAft>
                <a:spcPts val="600"/>
              </a:spcAft>
              <a:buClrTx/>
              <a:buNone/>
            </a:pPr>
            <a:r>
              <a:rPr lang="en-US" sz="1100" i="1">
                <a:cs typeface="Helvetica" panose="020B0604020202020204" pitchFamily="34" charset="0"/>
              </a:rPr>
              <a:t>Example:</a:t>
            </a:r>
          </a:p>
          <a:p>
            <a:pPr>
              <a:spcBef>
                <a:spcPts val="600"/>
              </a:spcBef>
              <a:spcAft>
                <a:spcPts val="1200"/>
              </a:spcAft>
              <a:buClrTx/>
            </a:pPr>
            <a:r>
              <a:rPr lang="en-US" sz="1100" i="1">
                <a:latin typeface="+mn-lt"/>
                <a:cs typeface="Helvetica"/>
              </a:rPr>
              <a:t>Purchase Orders are sent to an inbox and have to be read, identified, information has to be taken and brought into ERP system to create the PO reference. A bot can run the full process autonomously.</a:t>
            </a:r>
          </a:p>
          <a:p>
            <a:endParaRPr lang="de-DE"/>
          </a:p>
          <a:p>
            <a:r>
              <a:rPr lang="de-DE" err="1"/>
              <a:t>Attended</a:t>
            </a:r>
            <a:r>
              <a:rPr lang="de-DE"/>
              <a:t>: </a:t>
            </a:r>
          </a:p>
          <a:p>
            <a:pPr rtl="0" fontAlgn="base"/>
            <a:r>
              <a:rPr lang="en-US" sz="1400" b="0" i="0" u="none" strike="noStrike" kern="1200">
                <a:solidFill>
                  <a:schemeClr val="tx1"/>
                </a:solidFill>
                <a:effectLst/>
                <a:latin typeface="+mn-lt"/>
                <a:ea typeface="+mn-ea"/>
                <a:cs typeface="+mn-cs"/>
              </a:rPr>
              <a:t>Deployed on user workstation</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Launched by user</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Ease manual processes</a:t>
            </a:r>
            <a:r>
              <a:rPr lang="en-US" sz="1400" b="0" i="0" kern="1200">
                <a:solidFill>
                  <a:schemeClr val="tx1"/>
                </a:solidFill>
                <a:effectLst/>
                <a:latin typeface="+mn-lt"/>
                <a:ea typeface="+mn-ea"/>
                <a:cs typeface="+mn-cs"/>
              </a:rPr>
              <a:t>​, </a:t>
            </a:r>
            <a:r>
              <a:rPr lang="en-US" sz="1400" b="0" i="0" u="none" strike="noStrike" kern="1200">
                <a:solidFill>
                  <a:schemeClr val="tx1"/>
                </a:solidFill>
                <a:effectLst/>
                <a:latin typeface="+mn-lt"/>
                <a:ea typeface="+mn-ea"/>
                <a:cs typeface="+mn-cs"/>
              </a:rPr>
              <a:t>Automate a part process</a:t>
            </a:r>
            <a:r>
              <a:rPr lang="en-US" sz="1400" b="0" i="0" kern="1200">
                <a:solidFill>
                  <a:schemeClr val="tx1"/>
                </a:solidFill>
                <a:effectLst/>
                <a:latin typeface="+mn-lt"/>
                <a:ea typeface="+mn-ea"/>
                <a:cs typeface="+mn-cs"/>
              </a:rPr>
              <a:t>​</a:t>
            </a:r>
          </a:p>
          <a:p>
            <a:endParaRPr lang="de-DE" sz="1100" i="1">
              <a:cs typeface="Helvetica" panose="020B0604020202020204" pitchFamily="34" charset="0"/>
            </a:endParaRPr>
          </a:p>
          <a:p>
            <a:r>
              <a:rPr lang="en-US" sz="1100" i="1">
                <a:cs typeface="Helvetica" panose="020B0604020202020204" pitchFamily="34" charset="0"/>
              </a:rPr>
              <a:t>Example:</a:t>
            </a:r>
          </a:p>
          <a:p>
            <a:r>
              <a:rPr lang="en-US" sz="1100" i="1">
                <a:cs typeface="Helvetica" panose="020B0604020202020204" pitchFamily="34" charset="0"/>
              </a:rPr>
              <a:t>An insurance clerk is called by a customer who has an accident. He doesn’t want to click through X different systems to get to his data, however, wants to have an overview/dashboard of the results of many sub steps needed to get the required data.</a:t>
            </a:r>
          </a:p>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243440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Further Business </a:t>
            </a:r>
            <a:r>
              <a:rPr lang="de-DE" err="1"/>
              <a:t>Benefits</a:t>
            </a:r>
            <a:r>
              <a:rPr lang="de-DE"/>
              <a:t>:</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Improve the process </a:t>
            </a:r>
            <a:r>
              <a:rPr lang="en-US" sz="1400">
                <a:solidFill>
                  <a:schemeClr val="accent1"/>
                </a:solidFill>
                <a:latin typeface="Arial" panose="020B0604020202020204" pitchFamily="34" charset="0"/>
                <a:cs typeface="Arial" panose="020B0604020202020204" pitchFamily="34" charset="0"/>
              </a:rPr>
              <a:t>efficiency</a:t>
            </a:r>
            <a:r>
              <a:rPr lang="en-US" sz="1400">
                <a:latin typeface="+mn-lt"/>
                <a:cs typeface="Helvetica" panose="020B0604020202020204" pitchFamily="34" charset="0"/>
              </a:rPr>
              <a:t>, saving time</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Improve the process </a:t>
            </a:r>
            <a:r>
              <a:rPr lang="en-US" sz="1400">
                <a:solidFill>
                  <a:schemeClr val="accent1"/>
                </a:solidFill>
                <a:latin typeface="Arial" panose="020B0604020202020204" pitchFamily="34" charset="0"/>
                <a:cs typeface="Arial" panose="020B0604020202020204" pitchFamily="34" charset="0"/>
              </a:rPr>
              <a:t>quality</a:t>
            </a:r>
            <a:r>
              <a:rPr lang="en-US" sz="1400">
                <a:latin typeface="+mn-lt"/>
                <a:cs typeface="Helvetica" panose="020B0604020202020204" pitchFamily="34" charset="0"/>
              </a:rPr>
              <a:t>, reducing errors</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Improve the </a:t>
            </a:r>
            <a:r>
              <a:rPr lang="en-US" sz="1400">
                <a:solidFill>
                  <a:schemeClr val="accent1"/>
                </a:solidFill>
                <a:latin typeface="Arial" panose="020B0604020202020204" pitchFamily="34" charset="0"/>
                <a:cs typeface="Arial" panose="020B0604020202020204" pitchFamily="34" charset="0"/>
              </a:rPr>
              <a:t>user satisfaction </a:t>
            </a:r>
            <a:r>
              <a:rPr lang="en-US" sz="1400">
                <a:latin typeface="+mn-lt"/>
                <a:cs typeface="Helvetica" panose="020B0604020202020204" pitchFamily="34" charset="0"/>
              </a:rPr>
              <a:t>and pride, removing boring tasks from the process</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Reinforcing </a:t>
            </a:r>
            <a:r>
              <a:rPr lang="en-US" sz="1400">
                <a:solidFill>
                  <a:schemeClr val="accent1"/>
                </a:solidFill>
                <a:latin typeface="Arial" panose="020B0604020202020204" pitchFamily="34" charset="0"/>
                <a:cs typeface="Arial" panose="020B0604020202020204" pitchFamily="34" charset="0"/>
              </a:rPr>
              <a:t>compliance</a:t>
            </a:r>
            <a:r>
              <a:rPr lang="en-US" sz="1400">
                <a:latin typeface="+mn-lt"/>
                <a:cs typeface="Helvetica" panose="020B0604020202020204" pitchFamily="34" charset="0"/>
              </a:rPr>
              <a:t>, introducing validations &amp; auto-reporting</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Cut the process execution time, generating immediate </a:t>
            </a:r>
            <a:r>
              <a:rPr lang="en-US" sz="1400">
                <a:solidFill>
                  <a:schemeClr val="accent1"/>
                </a:solidFill>
                <a:latin typeface="Arial" panose="020B0604020202020204" pitchFamily="34" charset="0"/>
                <a:cs typeface="Arial" panose="020B0604020202020204" pitchFamily="34" charset="0"/>
              </a:rPr>
              <a:t>savings</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Allow </a:t>
            </a:r>
            <a:r>
              <a:rPr lang="en-US" sz="1400">
                <a:solidFill>
                  <a:schemeClr val="accent1"/>
                </a:solidFill>
                <a:latin typeface="Arial" panose="020B0604020202020204" pitchFamily="34" charset="0"/>
                <a:cs typeface="Arial" panose="020B0604020202020204" pitchFamily="34" charset="0"/>
              </a:rPr>
              <a:t>parallelization</a:t>
            </a:r>
            <a:r>
              <a:rPr lang="en-US" sz="1400">
                <a:latin typeface="+mn-lt"/>
                <a:cs typeface="Helvetica" panose="020B0604020202020204" pitchFamily="34" charset="0"/>
              </a:rPr>
              <a:t> and immediate </a:t>
            </a:r>
            <a:r>
              <a:rPr lang="en-US" sz="1400">
                <a:solidFill>
                  <a:schemeClr val="accent1"/>
                </a:solidFill>
                <a:latin typeface="Arial" panose="020B0604020202020204" pitchFamily="34" charset="0"/>
                <a:cs typeface="Arial" panose="020B0604020202020204" pitchFamily="34" charset="0"/>
              </a:rPr>
              <a:t>scalability</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Introduce brand new technology </a:t>
            </a:r>
            <a:r>
              <a:rPr lang="en-US" sz="1400">
                <a:solidFill>
                  <a:schemeClr val="accent1"/>
                </a:solidFill>
                <a:latin typeface="Arial" panose="020B0604020202020204" pitchFamily="34" charset="0"/>
                <a:cs typeface="Arial" panose="020B0604020202020204" pitchFamily="34" charset="0"/>
              </a:rPr>
              <a:t>without any footprint </a:t>
            </a:r>
            <a:r>
              <a:rPr lang="en-US" sz="1400">
                <a:latin typeface="+mn-lt"/>
                <a:cs typeface="Helvetica" panose="020B0604020202020204" pitchFamily="34" charset="0"/>
              </a:rPr>
              <a:t>on the legacy</a:t>
            </a:r>
            <a:endParaRPr lang="en-US" sz="1400">
              <a:solidFill>
                <a:srgbClr val="F49100"/>
              </a:solidFill>
              <a:latin typeface="+mn-lt"/>
              <a:cs typeface="Helvetica" panose="020B0604020202020204" pitchFamily="34" charset="0"/>
            </a:endParaRP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Offer an </a:t>
            </a:r>
            <a:r>
              <a:rPr lang="en-US" sz="1400">
                <a:solidFill>
                  <a:schemeClr val="accent1"/>
                </a:solidFill>
                <a:latin typeface="Arial" panose="020B0604020202020204" pitchFamily="34" charset="0"/>
                <a:cs typeface="Arial" panose="020B0604020202020204" pitchFamily="34" charset="0"/>
              </a:rPr>
              <a:t>alternative</a:t>
            </a:r>
            <a:r>
              <a:rPr lang="en-US" sz="1400">
                <a:latin typeface="+mn-lt"/>
                <a:cs typeface="Helvetica" panose="020B0604020202020204" pitchFamily="34" charset="0"/>
              </a:rPr>
              <a:t> to APIs, web services and classical connections</a:t>
            </a:r>
          </a:p>
          <a:p>
            <a:pPr marL="285750" indent="-285750" algn="just">
              <a:spcAft>
                <a:spcPts val="1200"/>
              </a:spcAft>
              <a:buFont typeface="Arial" panose="020B0604020202020204" pitchFamily="34" charset="0"/>
              <a:buChar char="•"/>
            </a:pPr>
            <a:r>
              <a:rPr lang="en-US" sz="1400">
                <a:latin typeface="+mn-lt"/>
                <a:cs typeface="Helvetica" panose="020B0604020202020204" pitchFamily="34" charset="0"/>
              </a:rPr>
              <a:t>Prevent </a:t>
            </a:r>
            <a:r>
              <a:rPr lang="en-US" sz="1400">
                <a:solidFill>
                  <a:schemeClr val="accent1"/>
                </a:solidFill>
                <a:latin typeface="Arial" panose="020B0604020202020204" pitchFamily="34" charset="0"/>
                <a:cs typeface="Arial" panose="020B0604020202020204" pitchFamily="34" charset="0"/>
              </a:rPr>
              <a:t>long</a:t>
            </a:r>
            <a:r>
              <a:rPr lang="en-US" sz="1400">
                <a:solidFill>
                  <a:srgbClr val="F49100"/>
                </a:solidFill>
                <a:latin typeface="+mn-lt"/>
                <a:cs typeface="Helvetica" panose="020B0604020202020204" pitchFamily="34" charset="0"/>
              </a:rPr>
              <a:t> </a:t>
            </a:r>
            <a:r>
              <a:rPr lang="en-US" sz="1400">
                <a:solidFill>
                  <a:schemeClr val="accent1"/>
                </a:solidFill>
                <a:latin typeface="Arial" panose="020B0604020202020204" pitchFamily="34" charset="0"/>
                <a:cs typeface="Arial" panose="020B0604020202020204" pitchFamily="34" charset="0"/>
              </a:rPr>
              <a:t>and expensive development</a:t>
            </a:r>
          </a:p>
          <a:p>
            <a:endParaRPr lang="de-DE"/>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6497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853C9C7-37CE-4EAF-95A3-0F6E6274F799}"/>
              </a:ext>
            </a:extLst>
          </p:cNvPr>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853C9C7-37CE-4EAF-95A3-0F6E6274F79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385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57214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7.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9.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10.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3.xml"/><Relationship Id="rId6" Type="http://schemas.openxmlformats.org/officeDocument/2006/relationships/image" Target="../media/image7.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9.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
        <p:nvSpPr>
          <p:cNvPr id="7" name="Text Placeholder 3">
            <a:extLst>
              <a:ext uri="{FF2B5EF4-FFF2-40B4-BE49-F238E27FC236}">
                <a16:creationId xmlns:a16="http://schemas.microsoft.com/office/drawing/2014/main" id="{B8E1F4F5-B3C5-47E1-9CD7-E0A584597347}"/>
              </a:ext>
            </a:extLst>
          </p:cNvPr>
          <p:cNvSpPr>
            <a:spLocks noGrp="1"/>
          </p:cNvSpPr>
          <p:nvPr>
            <p:ph type="body" sz="quarter" idx="13" hasCustomPrompt="1"/>
          </p:nvPr>
        </p:nvSpPr>
        <p:spPr>
          <a:xfrm>
            <a:off x="287337" y="3600764"/>
            <a:ext cx="2249033" cy="215444"/>
          </a:xfrm>
        </p:spPr>
        <p:txBody>
          <a:bodyPr wrap="square">
            <a:spAutoFit/>
          </a:bodyPr>
          <a:lstStyle>
            <a:lvl1pPr>
              <a:defRPr sz="1400" b="0"/>
            </a:lvl1pPr>
          </a:lstStyle>
          <a:p>
            <a:pPr lvl="0"/>
            <a:r>
              <a:rPr lang="en-US" dirty="0"/>
              <a:t>Insert Session ID</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image/screenshot</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269902"/>
            <a:ext cx="2249033" cy="215444"/>
          </a:xfrm>
        </p:spPr>
        <p:txBody>
          <a:bodyPr wrap="square">
            <a:spAutoFit/>
          </a:bodyPr>
          <a:lstStyle>
            <a:lvl1pPr>
              <a:defRPr sz="1400" b="0"/>
            </a:lvl1pPr>
          </a:lstStyle>
          <a:p>
            <a:pPr lvl="0"/>
            <a:r>
              <a:rPr lang="en-US" dirty="0"/>
              <a:t>Insert Session ID</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
        <p:nvSpPr>
          <p:cNvPr id="7" name="Text Placeholder 3">
            <a:extLst>
              <a:ext uri="{FF2B5EF4-FFF2-40B4-BE49-F238E27FC236}">
                <a16:creationId xmlns:a16="http://schemas.microsoft.com/office/drawing/2014/main" id="{CC5DA657-F493-48EC-90FC-B29829A4EEFB}"/>
              </a:ext>
            </a:extLst>
          </p:cNvPr>
          <p:cNvSpPr>
            <a:spLocks noGrp="1"/>
          </p:cNvSpPr>
          <p:nvPr>
            <p:ph type="body" sz="quarter" idx="13" hasCustomPrompt="1"/>
          </p:nvPr>
        </p:nvSpPr>
        <p:spPr>
          <a:xfrm>
            <a:off x="287337" y="3600764"/>
            <a:ext cx="2249033" cy="215444"/>
          </a:xfrm>
        </p:spPr>
        <p:txBody>
          <a:bodyPr wrap="square">
            <a:spAutoFit/>
          </a:bodyPr>
          <a:lstStyle>
            <a:lvl1pPr>
              <a:defRPr sz="1400" b="0"/>
            </a:lvl1pPr>
          </a:lstStyle>
          <a:p>
            <a:pPr lvl="0"/>
            <a:r>
              <a:rPr lang="en-US"/>
              <a:t>Insert Session ID</a:t>
            </a:r>
          </a:p>
        </p:txBody>
      </p:sp>
    </p:spTree>
    <p:extLst>
      <p:ext uri="{BB962C8B-B14F-4D97-AF65-F5344CB8AC3E}">
        <p14:creationId xmlns:p14="http://schemas.microsoft.com/office/powerpoint/2010/main" val="3204505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81">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34731437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7">
          <p15:clr>
            <a:srgbClr val="FBAE40"/>
          </p15:clr>
        </p15:guide>
        <p15:guide id="7" orient="horz" pos="41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23690742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639339985"/>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04395666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673824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4888570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0044471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20717730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07837147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22846357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7685584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23039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97681781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35400283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3196694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377441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64037401"/>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28146595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878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16163131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rc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rc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rc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0677104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85F89319-632F-0948-93D3-22748C7AEB2B}"/>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F652101B-0C93-7042-8B1B-BC53F9B8FD4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8" name="Twitter icon with link">
            <a:hlinkClick r:id="rId9" tooltip="https://twitter.com/sap"/>
            <a:extLst>
              <a:ext uri="{FF2B5EF4-FFF2-40B4-BE49-F238E27FC236}">
                <a16:creationId xmlns:a16="http://schemas.microsoft.com/office/drawing/2014/main" id="{C4D0E2F6-D2A3-A647-9191-866BE1AC574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9" name="Facebook icon with link">
            <a:hlinkClick r:id="rId11"/>
            <a:extLst>
              <a:ext uri="{FF2B5EF4-FFF2-40B4-BE49-F238E27FC236}">
                <a16:creationId xmlns:a16="http://schemas.microsoft.com/office/drawing/2014/main" id="{18F69508-4786-4A46-BBD7-D0E8C1154C00}"/>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393045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hank You">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0"/>
            <a:ext cx="12195175" cy="28800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4337956"/>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03238" y="3328109"/>
            <a:ext cx="66615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t>Thanks for attending </a:t>
            </a:r>
            <a:r>
              <a:rPr lang="en-US" sz="3000">
                <a:solidFill>
                  <a:schemeClr val="accent1"/>
                </a:solidFill>
              </a:rPr>
              <a:t>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4570866"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pic>
        <p:nvPicPr>
          <p:cNvPr id="16" name="SAP Logo" descr="SAP Logo" title="SAP Logo">
            <a:extLst>
              <a:ext uri="{FF2B5EF4-FFF2-40B4-BE49-F238E27FC236}">
                <a16:creationId xmlns:a16="http://schemas.microsoft.com/office/drawing/2014/main" id="{ED783F49-F108-4DA6-B860-4A0A2C9A5F60}"/>
              </a:ext>
            </a:extLst>
          </p:cNvPr>
          <p:cNvPicPr>
            <a:picLocks noChangeAspect="1"/>
          </p:cNvPicPr>
          <p:nvPr userDrawn="1"/>
        </p:nvPicPr>
        <p:blipFill>
          <a:blip r:embed="rId2"/>
          <a:stretch>
            <a:fillRect/>
          </a:stretch>
        </p:blipFill>
        <p:spPr>
          <a:xfrm>
            <a:off x="9725565" y="5994000"/>
            <a:ext cx="1963635" cy="360000"/>
          </a:xfrm>
          <a:prstGeom prst="rect">
            <a:avLst/>
          </a:prstGeom>
        </p:spPr>
      </p:pic>
    </p:spTree>
    <p:extLst>
      <p:ext uri="{BB962C8B-B14F-4D97-AF65-F5344CB8AC3E}">
        <p14:creationId xmlns:p14="http://schemas.microsoft.com/office/powerpoint/2010/main" val="278605045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06293825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help.sap.com/viewer/82d5a2499d8449dda691bb4d5b3d7949/Cloud/en-U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help.sap.com/viewer/product/IRPA/Cloud/en-US" TargetMode="External"/><Relationship Id="rId1" Type="http://schemas.openxmlformats.org/officeDocument/2006/relationships/slideLayout" Target="../slideLayouts/slideLayout34.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help.sap.com/viewer/p/IRPA" TargetMode="External"/><Relationship Id="rId7" Type="http://schemas.openxmlformats.org/officeDocument/2006/relationships/hyperlink" Target="https://store.irpa.cfapps.eu10.hana.ondemand.com/" TargetMode="External"/><Relationship Id="rId2" Type="http://schemas.openxmlformats.org/officeDocument/2006/relationships/notesSlide" Target="../notesSlides/notesSlide9.xml"/><Relationship Id="rId1" Type="http://schemas.openxmlformats.org/officeDocument/2006/relationships/slideLayout" Target="../slideLayouts/slideLayout33.xml"/><Relationship Id="rId6" Type="http://schemas.openxmlformats.org/officeDocument/2006/relationships/hyperlink" Target="https://blogs.sap.com/2020/06/02/sap-ecc-bot-store-content-for-intelligent-rpa/" TargetMode="External"/><Relationship Id="rId5" Type="http://schemas.openxmlformats.org/officeDocument/2006/relationships/hyperlink" Target="https://blogs.sap.com/2020/05/05/sap-intelligent-rpa-enhance-your-bot-building-with-templates/" TargetMode="External"/><Relationship Id="rId10" Type="http://schemas.openxmlformats.org/officeDocument/2006/relationships/image" Target="../media/image38.png"/><Relationship Id="rId4" Type="http://schemas.openxmlformats.org/officeDocument/2006/relationships/hyperlink" Target="https://community.sap.com/topics/intelligent-rpa" TargetMode="External"/><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0.png"/><Relationship Id="rId12"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36.xml"/><Relationship Id="rId6" Type="http://schemas.openxmlformats.org/officeDocument/2006/relationships/hyperlink" Target="https://www.youtube.com/c/SAPintelligentRPA" TargetMode="External"/><Relationship Id="rId11" Type="http://schemas.openxmlformats.org/officeDocument/2006/relationships/hyperlink" Target="https://community.sap.com/topics/intelligent-rpa/community-calls" TargetMode="External"/><Relationship Id="rId5" Type="http://schemas.openxmlformats.org/officeDocument/2006/relationships/hyperlink" Target="https://www.linkedin.com/company/saprpa" TargetMode="External"/><Relationship Id="rId10" Type="http://schemas.openxmlformats.org/officeDocument/2006/relationships/hyperlink" Target="https://community.sap.com/topics/intelligent-rpa" TargetMode="External"/><Relationship Id="rId4" Type="http://schemas.openxmlformats.org/officeDocument/2006/relationships/hyperlink" Target="https://twitter.com/SAP_RPA" TargetMode="External"/><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hyperlink" Target="https://open.sap.com/courses?q=rpa" TargetMode="External"/><Relationship Id="rId3" Type="http://schemas.openxmlformats.org/officeDocument/2006/relationships/image" Target="../media/image45.png"/><Relationship Id="rId7" Type="http://schemas.openxmlformats.org/officeDocument/2006/relationships/hyperlink" Target="https://store.irpa.cfapps.eu10.hana.ondemand.com/" TargetMode="External"/><Relationship Id="rId2" Type="http://schemas.openxmlformats.org/officeDocument/2006/relationships/notesSlide" Target="../notesSlides/notesSlide11.xml"/><Relationship Id="rId1" Type="http://schemas.openxmlformats.org/officeDocument/2006/relationships/slideLayout" Target="../slideLayouts/slideLayout33.xml"/><Relationship Id="rId6" Type="http://schemas.openxmlformats.org/officeDocument/2006/relationships/hyperlink" Target="http://www.sapstore.com/solutions/42831/SAP-Intelligent-Robotic-Process-Automation" TargetMode="External"/><Relationship Id="rId5" Type="http://schemas.openxmlformats.org/officeDocument/2006/relationships/hyperlink" Target="http://www.sap.com/rpa" TargetMode="External"/><Relationship Id="rId4" Type="http://schemas.openxmlformats.org/officeDocument/2006/relationships/hyperlink" Target="https://community.sap.com/topics/intelligent-rp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50.xml"/><Relationship Id="rId4" Type="http://schemas.openxmlformats.org/officeDocument/2006/relationships/hyperlink" Target="mailto:rpa@sa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33.xml"/><Relationship Id="rId6" Type="http://schemas.openxmlformats.org/officeDocument/2006/relationships/image" Target="../media/image25.png"/><Relationship Id="rId5" Type="http://schemas.openxmlformats.org/officeDocument/2006/relationships/image" Target="../media/image24.jpeg"/><Relationship Id="rId10" Type="http://schemas.openxmlformats.org/officeDocument/2006/relationships/image" Target="../media/image13.png"/><Relationship Id="rId4" Type="http://schemas.openxmlformats.org/officeDocument/2006/relationships/image" Target="../media/image23.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p:txBody>
          <a:bodyPr/>
          <a:lstStyle/>
          <a:p>
            <a:r>
              <a:rPr lang="en-US" dirty="0"/>
              <a:t>Vijay G &amp; Moumita Bera, SAP</a:t>
            </a:r>
          </a:p>
        </p:txBody>
      </p:sp>
      <p:sp>
        <p:nvSpPr>
          <p:cNvPr id="8" name="Presentation Title"/>
          <p:cNvSpPr>
            <a:spLocks noGrp="1"/>
          </p:cNvSpPr>
          <p:nvPr>
            <p:ph type="title"/>
          </p:nvPr>
        </p:nvSpPr>
        <p:spPr/>
        <p:txBody>
          <a:bodyPr/>
          <a:lstStyle/>
          <a:p>
            <a:r>
              <a:rPr lang="en-US" dirty="0"/>
              <a:t>RPA for Ariba Network: Build Your Own Bot Around Ariba Network</a:t>
            </a:r>
            <a:endParaRPr lang="de-DE" dirty="0"/>
          </a:p>
        </p:txBody>
      </p:sp>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6" r="16"/>
          <a:stretch>
            <a:fillRect/>
          </a:stretch>
        </p:blipFill>
        <p:spPr/>
      </p:pic>
      <p:sp>
        <p:nvSpPr>
          <p:cNvPr id="6" name="Text Placeholder 5">
            <a:extLst>
              <a:ext uri="{FF2B5EF4-FFF2-40B4-BE49-F238E27FC236}">
                <a16:creationId xmlns:a16="http://schemas.microsoft.com/office/drawing/2014/main" id="{BEEC7C50-CE1C-4794-803B-2ECEF028C4FC}"/>
              </a:ext>
            </a:extLst>
          </p:cNvPr>
          <p:cNvSpPr>
            <a:spLocks noGrp="1"/>
          </p:cNvSpPr>
          <p:nvPr>
            <p:ph type="body" sz="quarter" idx="13"/>
          </p:nvPr>
        </p:nvSpPr>
        <p:spPr>
          <a:xfrm>
            <a:off x="287337" y="3600764"/>
            <a:ext cx="2249033" cy="215444"/>
          </a:xfrm>
        </p:spPr>
        <p:txBody>
          <a:bodyPr/>
          <a:lstStyle/>
          <a:p>
            <a:r>
              <a:rPr lang="en-US" dirty="0"/>
              <a:t>INT163</a:t>
            </a:r>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SAP Intelligent RPA Trail	</a:t>
            </a:r>
          </a:p>
        </p:txBody>
      </p:sp>
      <p:sp>
        <p:nvSpPr>
          <p:cNvPr id="4" name="Rectangle 3">
            <a:extLst>
              <a:ext uri="{FF2B5EF4-FFF2-40B4-BE49-F238E27FC236}">
                <a16:creationId xmlns:a16="http://schemas.microsoft.com/office/drawing/2014/main" id="{8538D311-6FF6-4AEB-8F80-D130BB61151D}"/>
              </a:ext>
            </a:extLst>
          </p:cNvPr>
          <p:cNvSpPr/>
          <p:nvPr/>
        </p:nvSpPr>
        <p:spPr>
          <a:xfrm>
            <a:off x="504001" y="1280376"/>
            <a:ext cx="10942301" cy="4616648"/>
          </a:xfrm>
          <a:prstGeom prst="rect">
            <a:avLst/>
          </a:prstGeom>
        </p:spPr>
        <p:txBody>
          <a:bodyPr wrap="square">
            <a:spAutoFit/>
          </a:bodyPr>
          <a:lstStyle/>
          <a:p>
            <a:r>
              <a:rPr lang="en-US" dirty="0"/>
              <a:t>SAP Intelligent RPA Trial</a:t>
            </a:r>
          </a:p>
          <a:p>
            <a:endParaRPr lang="en-US" dirty="0"/>
          </a:p>
          <a:p>
            <a:pPr lvl="1"/>
            <a:r>
              <a:rPr lang="en-US" dirty="0"/>
              <a:t>A free trial landscape to try automating your scenarios with SAP Intelligent RPA</a:t>
            </a:r>
          </a:p>
          <a:p>
            <a:pPr lvl="1">
              <a:buNone/>
            </a:pPr>
            <a:endParaRPr lang="en-US" dirty="0"/>
          </a:p>
          <a:p>
            <a:pPr lvl="1"/>
            <a:r>
              <a:rPr lang="en-US" dirty="0"/>
              <a:t>Up to 600 jobs can be executed during the trial period</a:t>
            </a:r>
          </a:p>
          <a:p>
            <a:pPr lvl="1"/>
            <a:endParaRPr lang="en-US" dirty="0"/>
          </a:p>
          <a:p>
            <a:pPr lvl="1"/>
            <a:r>
              <a:rPr lang="en-US" dirty="0"/>
              <a:t>Up to 20 cloud projects can be created</a:t>
            </a:r>
          </a:p>
          <a:p>
            <a:pPr lvl="1"/>
            <a:endParaRPr lang="en-US" dirty="0"/>
          </a:p>
          <a:p>
            <a:pPr lvl="1"/>
            <a:r>
              <a:rPr lang="en-US" dirty="0"/>
              <a:t> Up to 2 environments can be created</a:t>
            </a:r>
          </a:p>
          <a:p>
            <a:pPr lvl="1"/>
            <a:endParaRPr lang="en-US" dirty="0"/>
          </a:p>
          <a:p>
            <a:pPr lvl="1"/>
            <a:r>
              <a:rPr lang="en-US" dirty="0"/>
              <a:t>Up to 2 agents can be active at the same time</a:t>
            </a:r>
          </a:p>
          <a:p>
            <a:pPr lvl="1"/>
            <a:endParaRPr lang="en-US" dirty="0"/>
          </a:p>
          <a:p>
            <a:pPr lvl="1"/>
            <a:r>
              <a:rPr lang="en-US" dirty="0"/>
              <a:t>Step by Step Guide to create trial account </a:t>
            </a:r>
            <a:r>
              <a:rPr lang="en-US" dirty="0">
                <a:hlinkClick r:id="rId2"/>
              </a:rPr>
              <a:t>https://help.sap.com/viewer/82d5a2499d8449dda691bb4d5b3d7949/Cloud/en-US</a:t>
            </a:r>
            <a:endParaRPr lang="en-US" dirty="0"/>
          </a:p>
        </p:txBody>
      </p:sp>
      <p:pic>
        <p:nvPicPr>
          <p:cNvPr id="6" name="Picture 5">
            <a:extLst>
              <a:ext uri="{FF2B5EF4-FFF2-40B4-BE49-F238E27FC236}">
                <a16:creationId xmlns:a16="http://schemas.microsoft.com/office/drawing/2014/main" id="{569D53E2-B34D-4679-ABDB-28B722EBDA7A}"/>
              </a:ext>
            </a:extLst>
          </p:cNvPr>
          <p:cNvPicPr>
            <a:picLocks noChangeAspect="1"/>
          </p:cNvPicPr>
          <p:nvPr/>
        </p:nvPicPr>
        <p:blipFill>
          <a:blip r:embed="rId3"/>
          <a:stretch>
            <a:fillRect/>
          </a:stretch>
        </p:blipFill>
        <p:spPr>
          <a:xfrm>
            <a:off x="7840321" y="2012881"/>
            <a:ext cx="3151638" cy="3151638"/>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3764E9-F3C1-464A-85E4-C3B14B3DB1DE}"/>
              </a:ext>
            </a:extLst>
          </p:cNvPr>
          <p:cNvSpPr>
            <a:spLocks noGrp="1"/>
          </p:cNvSpPr>
          <p:nvPr>
            <p:ph type="body" sz="quarter" idx="10"/>
          </p:nvPr>
        </p:nvSpPr>
        <p:spPr/>
        <p:txBody>
          <a:bodyPr/>
          <a:lstStyle/>
          <a:p>
            <a:r>
              <a:rPr lang="en-US" dirty="0"/>
              <a:t>Self-onboard to SAP Intelligent RPA Trial: </a:t>
            </a:r>
            <a:r>
              <a:rPr lang="en-US" dirty="0">
                <a:hlinkClick r:id="rId2"/>
              </a:rPr>
              <a:t>https://help.sap.com/viewer/product/IRPA/Cloud/en-US</a:t>
            </a:r>
            <a:endParaRPr lang="en-US" dirty="0"/>
          </a:p>
          <a:p>
            <a:endParaRPr lang="en-US" dirty="0"/>
          </a:p>
        </p:txBody>
      </p:sp>
      <p:sp>
        <p:nvSpPr>
          <p:cNvPr id="3" name="Title 2">
            <a:extLst>
              <a:ext uri="{FF2B5EF4-FFF2-40B4-BE49-F238E27FC236}">
                <a16:creationId xmlns:a16="http://schemas.microsoft.com/office/drawing/2014/main" id="{7023F082-A9FD-46FB-BEF3-89A8D9BE1B15}"/>
              </a:ext>
            </a:extLst>
          </p:cNvPr>
          <p:cNvSpPr>
            <a:spLocks noGrp="1"/>
          </p:cNvSpPr>
          <p:nvPr>
            <p:ph type="title"/>
          </p:nvPr>
        </p:nvSpPr>
        <p:spPr/>
        <p:txBody>
          <a:bodyPr/>
          <a:lstStyle/>
          <a:p>
            <a:r>
              <a:rPr lang="en-US" dirty="0"/>
              <a:t>Onboard to SAP Intelligent RPA Trial</a:t>
            </a:r>
          </a:p>
        </p:txBody>
      </p:sp>
      <p:pic>
        <p:nvPicPr>
          <p:cNvPr id="7" name="Picture 6">
            <a:extLst>
              <a:ext uri="{FF2B5EF4-FFF2-40B4-BE49-F238E27FC236}">
                <a16:creationId xmlns:a16="http://schemas.microsoft.com/office/drawing/2014/main" id="{99ABBCC2-A24A-45C2-AFA0-452D4BDAF5F7}"/>
              </a:ext>
            </a:extLst>
          </p:cNvPr>
          <p:cNvPicPr>
            <a:picLocks noChangeAspect="1"/>
          </p:cNvPicPr>
          <p:nvPr/>
        </p:nvPicPr>
        <p:blipFill>
          <a:blip r:embed="rId3"/>
          <a:stretch>
            <a:fillRect/>
          </a:stretch>
        </p:blipFill>
        <p:spPr>
          <a:xfrm>
            <a:off x="1848114" y="2344786"/>
            <a:ext cx="8498245" cy="3792360"/>
          </a:xfrm>
          <a:prstGeom prst="rect">
            <a:avLst/>
          </a:prstGeom>
        </p:spPr>
      </p:pic>
      <p:pic>
        <p:nvPicPr>
          <p:cNvPr id="9" name="Picture 8">
            <a:extLst>
              <a:ext uri="{FF2B5EF4-FFF2-40B4-BE49-F238E27FC236}">
                <a16:creationId xmlns:a16="http://schemas.microsoft.com/office/drawing/2014/main" id="{213CBB85-639F-45EE-8594-DF5BF7D3BACD}"/>
              </a:ext>
            </a:extLst>
          </p:cNvPr>
          <p:cNvPicPr>
            <a:picLocks noChangeAspect="1"/>
          </p:cNvPicPr>
          <p:nvPr/>
        </p:nvPicPr>
        <p:blipFill>
          <a:blip r:embed="rId4"/>
          <a:stretch>
            <a:fillRect/>
          </a:stretch>
        </p:blipFill>
        <p:spPr>
          <a:xfrm>
            <a:off x="4300999" y="2865169"/>
            <a:ext cx="3151638" cy="2751593"/>
          </a:xfrm>
          <a:prstGeom prst="rect">
            <a:avLst/>
          </a:prstGeom>
        </p:spPr>
      </p:pic>
    </p:spTree>
    <p:extLst>
      <p:ext uri="{BB962C8B-B14F-4D97-AF65-F5344CB8AC3E}">
        <p14:creationId xmlns:p14="http://schemas.microsoft.com/office/powerpoint/2010/main" val="15611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a:t>
            </a:r>
            <a:r>
              <a:rPr lang="en-US" dirty="0">
                <a:solidFill>
                  <a:schemeClr val="accent1"/>
                </a:solidFill>
              </a:rPr>
              <a:t> </a:t>
            </a:r>
            <a:r>
              <a:rPr lang="en-IN" dirty="0">
                <a:solidFill>
                  <a:schemeClr val="accent1"/>
                </a:solidFill>
              </a:rPr>
              <a:t>use case</a:t>
            </a:r>
            <a:endParaRPr lang="en-IN" dirty="0">
              <a:solidFill>
                <a:schemeClr val="accent1"/>
              </a:solidFill>
              <a:cs typeface="Arial"/>
            </a:endParaRPr>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7B97F7-ACC5-844D-9F50-C5CA08926707}"/>
              </a:ext>
            </a:extLst>
          </p:cNvPr>
          <p:cNvSpPr>
            <a:spLocks noGrp="1"/>
          </p:cNvSpPr>
          <p:nvPr>
            <p:ph type="body" sz="quarter" idx="11"/>
          </p:nvPr>
        </p:nvSpPr>
        <p:spPr>
          <a:xfrm>
            <a:off x="504001" y="1450765"/>
            <a:ext cx="6660000" cy="4619700"/>
          </a:xfrm>
        </p:spPr>
        <p:txBody>
          <a:bodyPr vert="horz" lIns="0" tIns="0" rIns="0" bIns="0" rtlCol="0" anchor="t">
            <a:normAutofit/>
          </a:bodyPr>
          <a:lstStyle/>
          <a:p>
            <a:pPr marL="342900" indent="-342900">
              <a:buFont typeface="Arial" panose="020B0604020202020204" pitchFamily="34" charset="0"/>
              <a:buChar char="•"/>
            </a:pPr>
            <a:r>
              <a:rPr lang="en-IN" dirty="0"/>
              <a:t>Open an excel file which contains several purchase order (PO) details</a:t>
            </a:r>
            <a:endParaRPr lang="en-IN" dirty="0">
              <a:cs typeface="Arial"/>
            </a:endParaRPr>
          </a:p>
          <a:p>
            <a:pPr marL="342900" indent="-342900">
              <a:buFont typeface="Arial" panose="020B0604020202020204" pitchFamily="34" charset="0"/>
              <a:buChar char="•"/>
            </a:pPr>
            <a:r>
              <a:rPr lang="en-IN" dirty="0"/>
              <a:t>Read excel data in SAP Intelligent RPA</a:t>
            </a:r>
            <a:endParaRPr lang="en-IN" dirty="0">
              <a:cs typeface="Arial"/>
            </a:endParaRPr>
          </a:p>
          <a:p>
            <a:pPr marL="342900" indent="-342900">
              <a:buFont typeface="Arial" panose="020B0604020202020204" pitchFamily="34" charset="0"/>
              <a:buChar char="•"/>
            </a:pPr>
            <a:r>
              <a:rPr lang="en-IN" dirty="0"/>
              <a:t>Login to SAP Ariba system</a:t>
            </a:r>
            <a:endParaRPr lang="en-IN" dirty="0">
              <a:cs typeface="Arial"/>
            </a:endParaRPr>
          </a:p>
          <a:p>
            <a:pPr marL="342900" indent="-342900">
              <a:buFont typeface="Arial" panose="020B0604020202020204" pitchFamily="34" charset="0"/>
              <a:buChar char="•"/>
            </a:pPr>
            <a:r>
              <a:rPr lang="en-IN" dirty="0"/>
              <a:t>Search for PO number. If search is successful, then upload PO pdf and submit in Ariba System else send a business exception email.</a:t>
            </a:r>
            <a:endParaRPr lang="en-IN" dirty="0">
              <a:cs typeface="Arial"/>
            </a:endParaRPr>
          </a:p>
        </p:txBody>
      </p:sp>
      <p:pic>
        <p:nvPicPr>
          <p:cNvPr id="8" name="Picture 7">
            <a:extLst>
              <a:ext uri="{FF2B5EF4-FFF2-40B4-BE49-F238E27FC236}">
                <a16:creationId xmlns:a16="http://schemas.microsoft.com/office/drawing/2014/main" id="{BF30DAE2-79A5-4C26-BC2E-5FD099E6DD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282" y="1151829"/>
            <a:ext cx="3707434" cy="597872"/>
          </a:xfrm>
          <a:prstGeom prst="rect">
            <a:avLst/>
          </a:prstGeom>
        </p:spPr>
      </p:pic>
      <p:sp>
        <p:nvSpPr>
          <p:cNvPr id="6" name="Title 5">
            <a:extLst>
              <a:ext uri="{FF2B5EF4-FFF2-40B4-BE49-F238E27FC236}">
                <a16:creationId xmlns:a16="http://schemas.microsoft.com/office/drawing/2014/main" id="{80A38249-D44D-44F2-BF75-0EA5CD36ECBE}"/>
              </a:ext>
            </a:extLst>
          </p:cNvPr>
          <p:cNvSpPr>
            <a:spLocks noGrp="1"/>
          </p:cNvSpPr>
          <p:nvPr>
            <p:ph type="title"/>
          </p:nvPr>
        </p:nvSpPr>
        <p:spPr>
          <a:xfrm>
            <a:off x="504000" y="504000"/>
            <a:ext cx="7142399" cy="738664"/>
          </a:xfrm>
        </p:spPr>
        <p:txBody>
          <a:bodyPr/>
          <a:lstStyle/>
          <a:p>
            <a:r>
              <a:rPr lang="fr-FR" dirty="0"/>
              <a:t>Flip </a:t>
            </a:r>
            <a:r>
              <a:rPr lang="en-IN" dirty="0"/>
              <a:t>Purchase</a:t>
            </a:r>
            <a:r>
              <a:rPr lang="fr-FR" dirty="0"/>
              <a:t> </a:t>
            </a:r>
            <a:r>
              <a:rPr lang="en-IN" dirty="0"/>
              <a:t>Order</a:t>
            </a:r>
            <a:r>
              <a:rPr lang="fr-FR" dirty="0"/>
              <a:t> in SAP Ariba</a:t>
            </a:r>
            <a:br>
              <a:rPr lang="fr-FR" dirty="0"/>
            </a:br>
            <a:endParaRPr lang="en-US" dirty="0"/>
          </a:p>
        </p:txBody>
      </p:sp>
      <p:pic>
        <p:nvPicPr>
          <p:cNvPr id="9" name="Picture 8">
            <a:extLst>
              <a:ext uri="{FF2B5EF4-FFF2-40B4-BE49-F238E27FC236}">
                <a16:creationId xmlns:a16="http://schemas.microsoft.com/office/drawing/2014/main" id="{C563E2B0-DB1B-40AB-8ADD-40A9BB2C9DAA}"/>
              </a:ext>
            </a:extLst>
          </p:cNvPr>
          <p:cNvPicPr>
            <a:picLocks noChangeAspect="1"/>
          </p:cNvPicPr>
          <p:nvPr/>
        </p:nvPicPr>
        <p:blipFill>
          <a:blip r:embed="rId4"/>
          <a:stretch>
            <a:fillRect/>
          </a:stretch>
        </p:blipFill>
        <p:spPr>
          <a:xfrm>
            <a:off x="7241574" y="3671065"/>
            <a:ext cx="4449600" cy="2399400"/>
          </a:xfrm>
          <a:prstGeom prst="rect">
            <a:avLst/>
          </a:prstGeom>
        </p:spPr>
      </p:pic>
    </p:spTree>
    <p:extLst>
      <p:ext uri="{BB962C8B-B14F-4D97-AF65-F5344CB8AC3E}">
        <p14:creationId xmlns:p14="http://schemas.microsoft.com/office/powerpoint/2010/main" val="156535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7B97F7-ACC5-844D-9F50-C5CA08926707}"/>
              </a:ext>
            </a:extLst>
          </p:cNvPr>
          <p:cNvSpPr>
            <a:spLocks noGrp="1"/>
          </p:cNvSpPr>
          <p:nvPr>
            <p:ph type="body" sz="quarter" idx="11"/>
          </p:nvPr>
        </p:nvSpPr>
        <p:spPr>
          <a:xfrm>
            <a:off x="504000" y="1645091"/>
            <a:ext cx="9687753" cy="1389900"/>
          </a:xfrm>
        </p:spPr>
        <p:txBody>
          <a:bodyPr vert="horz" lIns="0" tIns="0" rIns="0" bIns="0" rtlCol="0" anchor="t">
            <a:normAutofit/>
          </a:bodyPr>
          <a:lstStyle/>
          <a:p>
            <a:pPr defTabSz="179388"/>
            <a:r>
              <a:rPr lang="fr-FR" b="1" dirty="0">
                <a:cs typeface="Arial"/>
              </a:rPr>
              <a:t>Desktop Studio: Explorer</a:t>
            </a:r>
            <a:endParaRPr lang="en-US" b="1" dirty="0">
              <a:cs typeface="Arial"/>
            </a:endParaRPr>
          </a:p>
          <a:p>
            <a:pPr lvl="1" indent="0" defTabSz="179388">
              <a:buNone/>
            </a:pPr>
            <a:r>
              <a:rPr lang="en-US" dirty="0">
                <a:cs typeface="Arial"/>
              </a:rPr>
              <a:t>Capture SAP Ariba Application</a:t>
            </a:r>
          </a:p>
          <a:p>
            <a:pPr lvl="1" indent="0" defTabSz="179388">
              <a:buNone/>
            </a:pPr>
            <a:r>
              <a:rPr lang="en-US" dirty="0">
                <a:cs typeface="Arial"/>
              </a:rPr>
              <a:t>Declare the pages and items involved in the Flip Purchase Order (PO) process</a:t>
            </a:r>
          </a:p>
          <a:p>
            <a:pPr marL="179387" lvl="1" indent="0" defTabSz="179388">
              <a:buNone/>
            </a:pPr>
            <a:endParaRPr lang="en-US" dirty="0">
              <a:cs typeface="Arial"/>
              <a:sym typeface="Wingdings" panose="05000000000000000000" pitchFamily="2" charset="2"/>
            </a:endParaRPr>
          </a:p>
        </p:txBody>
      </p:sp>
      <p:sp>
        <p:nvSpPr>
          <p:cNvPr id="12" name="Arrow: Right 11">
            <a:extLst>
              <a:ext uri="{FF2B5EF4-FFF2-40B4-BE49-F238E27FC236}">
                <a16:creationId xmlns:a16="http://schemas.microsoft.com/office/drawing/2014/main" id="{3F89CABC-DC35-40E2-A725-8B438D588BD2}"/>
              </a:ext>
            </a:extLst>
          </p:cNvPr>
          <p:cNvSpPr/>
          <p:nvPr/>
        </p:nvSpPr>
        <p:spPr bwMode="gray">
          <a:xfrm>
            <a:off x="4082143" y="4114800"/>
            <a:ext cx="1676183" cy="1260566"/>
          </a:xfrm>
          <a:prstGeom prst="rightArrow">
            <a:avLst/>
          </a:prstGeom>
          <a:no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32D02533-E501-405C-A009-5245217D2902}"/>
              </a:ext>
            </a:extLst>
          </p:cNvPr>
          <p:cNvSpPr>
            <a:spLocks noGrp="1"/>
          </p:cNvSpPr>
          <p:nvPr>
            <p:ph type="title"/>
          </p:nvPr>
        </p:nvSpPr>
        <p:spPr>
          <a:xfrm>
            <a:off x="504001" y="504000"/>
            <a:ext cx="5112000" cy="738664"/>
          </a:xfrm>
        </p:spPr>
        <p:txBody>
          <a:bodyPr/>
          <a:lstStyle/>
          <a:p>
            <a:r>
              <a:rPr lang="fr-FR" dirty="0"/>
              <a:t>Application </a:t>
            </a:r>
            <a:r>
              <a:rPr lang="en-IN" dirty="0"/>
              <a:t>declaration</a:t>
            </a:r>
            <a:br>
              <a:rPr lang="en-US" dirty="0"/>
            </a:br>
            <a:endParaRPr lang="en-US" dirty="0"/>
          </a:p>
        </p:txBody>
      </p:sp>
      <p:pic>
        <p:nvPicPr>
          <p:cNvPr id="6" name="Picture 5">
            <a:extLst>
              <a:ext uri="{FF2B5EF4-FFF2-40B4-BE49-F238E27FC236}">
                <a16:creationId xmlns:a16="http://schemas.microsoft.com/office/drawing/2014/main" id="{DE2630D3-55D7-4DF9-BC60-EA1B1CF0F36B}"/>
              </a:ext>
            </a:extLst>
          </p:cNvPr>
          <p:cNvPicPr>
            <a:picLocks noChangeAspect="1"/>
          </p:cNvPicPr>
          <p:nvPr/>
        </p:nvPicPr>
        <p:blipFill>
          <a:blip r:embed="rId3"/>
          <a:stretch>
            <a:fillRect/>
          </a:stretch>
        </p:blipFill>
        <p:spPr>
          <a:xfrm>
            <a:off x="6040800" y="3219997"/>
            <a:ext cx="5256000" cy="2773783"/>
          </a:xfrm>
          <a:prstGeom prst="rect">
            <a:avLst/>
          </a:prstGeom>
        </p:spPr>
      </p:pic>
      <p:pic>
        <p:nvPicPr>
          <p:cNvPr id="8" name="Picture 7">
            <a:extLst>
              <a:ext uri="{FF2B5EF4-FFF2-40B4-BE49-F238E27FC236}">
                <a16:creationId xmlns:a16="http://schemas.microsoft.com/office/drawing/2014/main" id="{F9742A35-2C6A-4399-9A68-C60797DA479C}"/>
              </a:ext>
            </a:extLst>
          </p:cNvPr>
          <p:cNvPicPr>
            <a:picLocks noChangeAspect="1"/>
          </p:cNvPicPr>
          <p:nvPr/>
        </p:nvPicPr>
        <p:blipFill>
          <a:blip r:embed="rId4"/>
          <a:stretch>
            <a:fillRect/>
          </a:stretch>
        </p:blipFill>
        <p:spPr>
          <a:xfrm>
            <a:off x="504000" y="3219997"/>
            <a:ext cx="3499200" cy="2773783"/>
          </a:xfrm>
          <a:prstGeom prst="rect">
            <a:avLst/>
          </a:prstGeom>
        </p:spPr>
      </p:pic>
    </p:spTree>
    <p:extLst>
      <p:ext uri="{BB962C8B-B14F-4D97-AF65-F5344CB8AC3E}">
        <p14:creationId xmlns:p14="http://schemas.microsoft.com/office/powerpoint/2010/main" val="80470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7B97F7-ACC5-844D-9F50-C5CA08926707}"/>
              </a:ext>
            </a:extLst>
          </p:cNvPr>
          <p:cNvSpPr>
            <a:spLocks noGrp="1"/>
          </p:cNvSpPr>
          <p:nvPr>
            <p:ph type="body" sz="quarter" idx="11"/>
          </p:nvPr>
        </p:nvSpPr>
        <p:spPr>
          <a:xfrm>
            <a:off x="503998" y="1734300"/>
            <a:ext cx="10240202" cy="4658477"/>
          </a:xfrm>
        </p:spPr>
        <p:txBody>
          <a:bodyPr vert="horz" lIns="0" tIns="0" rIns="0" bIns="0" rtlCol="0" anchor="t">
            <a:normAutofit/>
          </a:bodyPr>
          <a:lstStyle/>
          <a:p>
            <a:pPr defTabSz="179388"/>
            <a:r>
              <a:rPr lang="fr-FR" b="1" dirty="0">
                <a:cs typeface="Arial"/>
              </a:rPr>
              <a:t>Desktop Studio: Workflow Designer</a:t>
            </a:r>
            <a:endParaRPr lang="en-US" b="1" dirty="0">
              <a:cs typeface="Arial"/>
            </a:endParaRPr>
          </a:p>
          <a:p>
            <a:pPr marL="179705" lvl="1" indent="0" defTabSz="179388">
              <a:buNone/>
            </a:pPr>
            <a:r>
              <a:rPr lang="en-US" sz="2000" b="1" dirty="0">
                <a:cs typeface="Arial"/>
              </a:rPr>
              <a:t>Data structure</a:t>
            </a:r>
          </a:p>
          <a:p>
            <a:pPr marL="873125" lvl="2" indent="-514350" defTabSz="179388">
              <a:buChar char="•"/>
            </a:pPr>
            <a:r>
              <a:rPr lang="en-US" dirty="0">
                <a:cs typeface="Arial"/>
              </a:rPr>
              <a:t>Create a Purchase Order Data Context (pass information between Excel &amp; SAP Ariba system)</a:t>
            </a:r>
          </a:p>
          <a:p>
            <a:pPr marL="179705" lvl="1" indent="0" defTabSz="179388">
              <a:buNone/>
            </a:pPr>
            <a:r>
              <a:rPr lang="en-US" sz="2000" b="1" dirty="0">
                <a:cs typeface="Arial"/>
              </a:rPr>
              <a:t>First workflow</a:t>
            </a:r>
          </a:p>
          <a:p>
            <a:pPr marL="873125" lvl="2" indent="-514350" defTabSz="179388">
              <a:buChar char="•"/>
            </a:pPr>
            <a:r>
              <a:rPr lang="en-US" dirty="0">
                <a:cs typeface="Arial"/>
              </a:rPr>
              <a:t>Read purchase orders details from an Excel file</a:t>
            </a:r>
          </a:p>
          <a:p>
            <a:pPr marL="179705" lvl="1" indent="0" defTabSz="179388">
              <a:buNone/>
            </a:pPr>
            <a:r>
              <a:rPr lang="en-US" sz="2000" b="1" dirty="0">
                <a:cs typeface="Arial"/>
              </a:rPr>
              <a:t>Second workflow</a:t>
            </a:r>
          </a:p>
          <a:p>
            <a:pPr marL="644525" lvl="2" indent="-285750" defTabSz="179388">
              <a:buChar char="•"/>
            </a:pPr>
            <a:r>
              <a:rPr lang="en-US" dirty="0">
                <a:cs typeface="Arial"/>
              </a:rPr>
              <a:t>Process a Purchase Order (PO) in SAP Ariba System</a:t>
            </a:r>
          </a:p>
          <a:p>
            <a:pPr marL="179070" lvl="1" indent="0" defTabSz="179388">
              <a:buNone/>
            </a:pPr>
            <a:endParaRPr lang="en-US" dirty="0">
              <a:cs typeface="Arial"/>
            </a:endParaRPr>
          </a:p>
          <a:p>
            <a:pPr marL="0" lvl="1" indent="0" defTabSz="179388">
              <a:buNone/>
            </a:pPr>
            <a:r>
              <a:rPr lang="en-US" b="1" dirty="0">
                <a:cs typeface="Arial"/>
                <a:sym typeface="Wingdings" panose="05000000000000000000" pitchFamily="2" charset="2"/>
              </a:rPr>
              <a:t>Key takeaways</a:t>
            </a:r>
          </a:p>
          <a:p>
            <a:pPr marL="464820" lvl="1" indent="-285750" defTabSz="179388"/>
            <a:r>
              <a:rPr lang="en-US" dirty="0">
                <a:cs typeface="Arial"/>
              </a:rPr>
              <a:t>Be able to use office tools in your RPA project development</a:t>
            </a:r>
          </a:p>
          <a:p>
            <a:pPr marL="464820" lvl="1" indent="-285750" defTabSz="179388"/>
            <a:r>
              <a:rPr lang="en-US" dirty="0">
                <a:cs typeface="Arial"/>
              </a:rPr>
              <a:t>Apply best practices to batch Job creation in Factory</a:t>
            </a:r>
          </a:p>
          <a:p>
            <a:pPr lvl="2" indent="0" defTabSz="179388">
              <a:buNone/>
            </a:pPr>
            <a:endParaRPr lang="en-US" dirty="0">
              <a:cs typeface="Arial"/>
            </a:endParaRPr>
          </a:p>
        </p:txBody>
      </p:sp>
      <p:sp>
        <p:nvSpPr>
          <p:cNvPr id="4" name="Title 3">
            <a:extLst>
              <a:ext uri="{FF2B5EF4-FFF2-40B4-BE49-F238E27FC236}">
                <a16:creationId xmlns:a16="http://schemas.microsoft.com/office/drawing/2014/main" id="{7E26B1F9-6128-44E4-A5E7-F3BA8F358BF1}"/>
              </a:ext>
            </a:extLst>
          </p:cNvPr>
          <p:cNvSpPr>
            <a:spLocks noGrp="1"/>
          </p:cNvSpPr>
          <p:nvPr>
            <p:ph type="title"/>
          </p:nvPr>
        </p:nvSpPr>
        <p:spPr>
          <a:xfrm>
            <a:off x="504001" y="504000"/>
            <a:ext cx="5112000" cy="430887"/>
          </a:xfrm>
        </p:spPr>
        <p:txBody>
          <a:bodyPr/>
          <a:lstStyle/>
          <a:p>
            <a:r>
              <a:rPr lang="en-US" dirty="0"/>
              <a:t>Build workflows</a:t>
            </a:r>
            <a:br>
              <a:rPr lang="en-US" dirty="0"/>
            </a:br>
            <a:endParaRPr lang="en-US" dirty="0"/>
          </a:p>
        </p:txBody>
      </p:sp>
    </p:spTree>
    <p:extLst>
      <p:ext uri="{BB962C8B-B14F-4D97-AF65-F5344CB8AC3E}">
        <p14:creationId xmlns:p14="http://schemas.microsoft.com/office/powerpoint/2010/main" val="155263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4001" y="504000"/>
            <a:ext cx="11186476" cy="369332"/>
          </a:xfrm>
        </p:spPr>
        <p:txBody>
          <a:bodyPr vert="horz" wrap="square" lIns="0" tIns="0" rIns="0" bIns="0" rtlCol="0" anchor="t" anchorCtr="0">
            <a:spAutoFit/>
          </a:bodyPr>
          <a:lstStyle/>
          <a:p>
            <a:r>
              <a:rPr lang="en-US" dirty="0"/>
              <a:t>More resource for developer and business</a:t>
            </a:r>
            <a:endParaRPr lang="en-US" sz="2000" kern="0" dirty="0">
              <a:cs typeface="Arial"/>
            </a:endParaRPr>
          </a:p>
        </p:txBody>
      </p:sp>
      <p:sp>
        <p:nvSpPr>
          <p:cNvPr id="107" name="TextBox 106">
            <a:extLst>
              <a:ext uri="{FF2B5EF4-FFF2-40B4-BE49-F238E27FC236}">
                <a16:creationId xmlns:a16="http://schemas.microsoft.com/office/drawing/2014/main" id="{C9817979-56A7-4AEC-A419-84D1E4B75F75}"/>
              </a:ext>
            </a:extLst>
          </p:cNvPr>
          <p:cNvSpPr txBox="1"/>
          <p:nvPr/>
        </p:nvSpPr>
        <p:spPr>
          <a:xfrm>
            <a:off x="2808047" y="6554557"/>
            <a:ext cx="1615170" cy="92333"/>
          </a:xfrm>
          <a:prstGeom prst="rect">
            <a:avLst/>
          </a:prstGeom>
          <a:solidFill>
            <a:schemeClr val="bg1"/>
          </a:solid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6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CUSTOMER</a:t>
            </a:r>
            <a:endParaRPr kumimoji="0" lang="en-SG" sz="6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46C41673-2DE5-41D0-9B84-2AEF20650E60}"/>
              </a:ext>
            </a:extLst>
          </p:cNvPr>
          <p:cNvSpPr txBox="1"/>
          <p:nvPr/>
        </p:nvSpPr>
        <p:spPr>
          <a:xfrm>
            <a:off x="1017602" y="1605426"/>
            <a:ext cx="3715829" cy="1345048"/>
          </a:xfrm>
          <a:prstGeom prst="rect">
            <a:avLst/>
          </a:prstGeom>
          <a:noFill/>
        </p:spPr>
        <p:txBody>
          <a:bodyPr wrap="square" lIns="0" tIns="0" rIns="0" bIns="0" rtlCol="0" anchor="t">
            <a:spAutoFit/>
          </a:bodyPr>
          <a:lstStyle/>
          <a:p>
            <a:pPr marL="0" marR="0" lvl="0" indent="0" algn="l" defTabSz="1088776" rtl="0" eaLnBrk="1" fontAlgn="base" latinLnBrk="0" hangingPunct="1">
              <a:lnSpc>
                <a:spcPct val="150000"/>
              </a:lnSpc>
              <a:spcBef>
                <a:spcPct val="50000"/>
              </a:spcBef>
              <a:spcAft>
                <a:spcPct val="0"/>
              </a:spcAft>
              <a:buClr>
                <a:srgbClr val="F0AB00"/>
              </a:buClr>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Arial"/>
              </a:rPr>
              <a:t>Developer Guide</a:t>
            </a:r>
            <a:endParaRPr kumimoji="0" lang="en-US" sz="1800" b="1" i="0" u="none" strike="noStrike" kern="0" cap="none" spc="0" normalizeH="0" baseline="0" noProof="0" dirty="0">
              <a:ln>
                <a:noFill/>
              </a:ln>
              <a:solidFill>
                <a:srgbClr val="000000"/>
              </a:solidFill>
              <a:effectLst/>
              <a:uLnTx/>
              <a:uFillTx/>
              <a:latin typeface="Arial" charset="0"/>
              <a:ea typeface="+mn-ea"/>
              <a:cs typeface="Arial" charset="0"/>
            </a:endParaRPr>
          </a:p>
          <a:p>
            <a:pPr marL="342900" marR="0" lvl="0" indent="-342900" algn="l" defTabSz="1088776" rtl="0" eaLnBrk="1" fontAlgn="base" latinLnBrk="0" hangingPunct="1">
              <a:lnSpc>
                <a:spcPct val="100000"/>
              </a:lnSpc>
              <a:spcBef>
                <a:spcPct val="50000"/>
              </a:spcBef>
              <a:spcAft>
                <a:spcPct val="0"/>
              </a:spcAft>
              <a:buClr>
                <a:srgbClr val="F0AB00"/>
              </a:buClr>
              <a:buSzPct val="100000"/>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hlinkClick r:id="rId3"/>
              </a:rPr>
              <a:t>Documentation</a:t>
            </a:r>
            <a:r>
              <a:rPr kumimoji="0" lang="en-US" sz="1400" b="0" i="0" u="none" strike="noStrike" kern="0" cap="none" spc="0" normalizeH="0" baseline="0" noProof="0" dirty="0">
                <a:ln>
                  <a:noFill/>
                </a:ln>
                <a:solidFill>
                  <a:srgbClr val="000000"/>
                </a:solidFill>
                <a:effectLst/>
                <a:uLnTx/>
                <a:uFillTx/>
                <a:latin typeface="Arial"/>
                <a:ea typeface="+mn-ea"/>
                <a:cs typeface="Arial"/>
              </a:rPr>
              <a:t> and active </a:t>
            </a:r>
            <a:r>
              <a:rPr kumimoji="0" lang="en-US" sz="1400" b="0" i="0" u="none" strike="noStrike" kern="0" cap="none" spc="0" normalizeH="0" baseline="0" noProof="0" dirty="0">
                <a:ln>
                  <a:noFill/>
                </a:ln>
                <a:solidFill>
                  <a:srgbClr val="000000"/>
                </a:solidFill>
                <a:effectLst/>
                <a:uLnTx/>
                <a:uFillTx/>
                <a:latin typeface="Arial"/>
                <a:ea typeface="+mn-ea"/>
                <a:cs typeface="Arial"/>
                <a:hlinkClick r:id="rId4"/>
              </a:rPr>
              <a:t>Developer Community</a:t>
            </a:r>
            <a:endParaRPr kumimoji="0" lang="en-US" sz="14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1088776" rtl="0" eaLnBrk="1" fontAlgn="base" latinLnBrk="0" hangingPunct="1">
              <a:lnSpc>
                <a:spcPct val="150000"/>
              </a:lnSpc>
              <a:spcBef>
                <a:spcPct val="50000"/>
              </a:spcBef>
              <a:spcAft>
                <a:spcPct val="0"/>
              </a:spcAft>
              <a:buClr>
                <a:srgbClr val="F0AB00"/>
              </a:buClr>
              <a:buSzTx/>
              <a:buFontTx/>
              <a:buNone/>
              <a:tabLst/>
              <a:defRPr/>
            </a:pPr>
            <a:endParaRPr kumimoji="0" lang="en-US" sz="1400" b="1" i="0" u="none" strike="noStrike" kern="0" cap="none" spc="0" normalizeH="0" baseline="0" noProof="0" dirty="0">
              <a:ln>
                <a:noFill/>
              </a:ln>
              <a:solidFill>
                <a:srgbClr val="000000"/>
              </a:solidFill>
              <a:effectLst/>
              <a:uLnTx/>
              <a:uFillTx/>
              <a:latin typeface="Arial"/>
              <a:ea typeface="+mn-ea"/>
              <a:cs typeface="Arial"/>
            </a:endParaRPr>
          </a:p>
        </p:txBody>
      </p:sp>
      <p:sp>
        <p:nvSpPr>
          <p:cNvPr id="7" name="TextBox 6">
            <a:extLst>
              <a:ext uri="{FF2B5EF4-FFF2-40B4-BE49-F238E27FC236}">
                <a16:creationId xmlns:a16="http://schemas.microsoft.com/office/drawing/2014/main" id="{2ECF08CB-94A6-4227-A898-59C1149B4E6D}"/>
              </a:ext>
            </a:extLst>
          </p:cNvPr>
          <p:cNvSpPr txBox="1"/>
          <p:nvPr/>
        </p:nvSpPr>
        <p:spPr>
          <a:xfrm>
            <a:off x="5324457" y="1537812"/>
            <a:ext cx="3849816" cy="1991379"/>
          </a:xfrm>
          <a:prstGeom prst="rect">
            <a:avLst/>
          </a:prstGeom>
          <a:noFill/>
        </p:spPr>
        <p:txBody>
          <a:bodyPr wrap="square" lIns="0" tIns="0" rIns="0" bIns="0" rtlCol="0" anchor="t">
            <a:spAutoFit/>
          </a:bodyPr>
          <a:lstStyle/>
          <a:p>
            <a:pPr marL="0" marR="0" lvl="0" indent="0" algn="l" defTabSz="1088776" rtl="0" eaLnBrk="1" fontAlgn="base" latinLnBrk="0" hangingPunct="1">
              <a:lnSpc>
                <a:spcPct val="150000"/>
              </a:lnSpc>
              <a:spcBef>
                <a:spcPts val="0"/>
              </a:spcBef>
              <a:spcAft>
                <a:spcPct val="0"/>
              </a:spcAft>
              <a:buClr>
                <a:srgbClr val="F0AB00"/>
              </a:buClr>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Arial"/>
              </a:rPr>
              <a:t>Ready-to-Use/Competitive Offering</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1088776" rtl="0" eaLnBrk="1" fontAlgn="base" latinLnBrk="0" hangingPunct="1">
              <a:lnSpc>
                <a:spcPct val="150000"/>
              </a:lnSpc>
              <a:spcBef>
                <a:spcPts val="0"/>
              </a:spcBef>
              <a:spcAft>
                <a:spcPct val="0"/>
              </a:spcAft>
              <a:buClr>
                <a:srgbClr val="F0AB0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hlinkClick r:id="rId5"/>
              </a:rPr>
              <a:t>Bot Templates </a:t>
            </a:r>
            <a:r>
              <a:rPr kumimoji="0" lang="en-US" sz="1400" b="0" i="0" u="none" strike="noStrike" kern="1200" cap="none" spc="0" normalizeH="0" baseline="0" noProof="0" dirty="0">
                <a:ln>
                  <a:noFill/>
                </a:ln>
                <a:solidFill>
                  <a:srgbClr val="000000"/>
                </a:solidFill>
                <a:effectLst/>
                <a:uLnTx/>
                <a:uFillTx/>
                <a:latin typeface="Arial"/>
                <a:ea typeface="+mn-ea"/>
                <a:cs typeface="+mn-cs"/>
              </a:rPr>
              <a:t>for SAP S/4HANA and </a:t>
            </a:r>
            <a:r>
              <a:rPr kumimoji="0" lang="en-US" sz="1400" b="0" i="0" u="none" strike="noStrike" kern="1200" cap="none" spc="0" normalizeH="0" baseline="0" noProof="0" dirty="0">
                <a:ln>
                  <a:noFill/>
                </a:ln>
                <a:solidFill>
                  <a:srgbClr val="000000"/>
                </a:solidFill>
                <a:effectLst/>
                <a:uLnTx/>
                <a:uFillTx/>
                <a:latin typeface="Arial"/>
                <a:ea typeface="+mn-ea"/>
                <a:cs typeface="+mn-cs"/>
                <a:hlinkClick r:id="rId6"/>
              </a:rPr>
              <a:t>ECC</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1088776" rtl="0" eaLnBrk="1" fontAlgn="base" latinLnBrk="0" hangingPunct="1">
              <a:lnSpc>
                <a:spcPct val="150000"/>
              </a:lnSpc>
              <a:spcBef>
                <a:spcPts val="0"/>
              </a:spcBef>
              <a:spcAft>
                <a:spcPct val="0"/>
              </a:spcAft>
              <a:buClr>
                <a:srgbClr val="F0AB0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Cross-</a:t>
            </a:r>
            <a:r>
              <a:rPr kumimoji="0" lang="en-US" sz="1400" b="0" i="0" u="none" strike="noStrike" kern="1200" cap="none" spc="0" normalizeH="0" baseline="0" noProof="0" dirty="0" err="1">
                <a:ln>
                  <a:noFill/>
                </a:ln>
                <a:solidFill>
                  <a:srgbClr val="000000"/>
                </a:solidFill>
                <a:effectLst/>
                <a:uLnTx/>
                <a:uFillTx/>
                <a:latin typeface="Arial"/>
                <a:ea typeface="+mn-ea"/>
                <a:cs typeface="+mn-cs"/>
              </a:rPr>
              <a:t>LoB</a:t>
            </a:r>
            <a:r>
              <a:rPr kumimoji="0" lang="en-US" sz="1400" b="0" i="0" u="none" strike="noStrike" kern="1200" cap="none" spc="0" normalizeH="0" baseline="0" noProof="0" dirty="0">
                <a:ln>
                  <a:noFill/>
                </a:ln>
                <a:solidFill>
                  <a:srgbClr val="000000"/>
                </a:solidFill>
                <a:effectLst/>
                <a:uLnTx/>
                <a:uFillTx/>
                <a:latin typeface="Arial"/>
                <a:ea typeface="+mn-ea"/>
                <a:cs typeface="+mn-cs"/>
              </a:rPr>
              <a:t> content/SAP-best practices as pre-packaged bots available on </a:t>
            </a:r>
            <a:r>
              <a:rPr kumimoji="0" lang="en-US" sz="1400" b="0" i="0" u="sng" strike="noStrike" kern="1200" cap="none" spc="0" normalizeH="0" baseline="0" noProof="0" dirty="0">
                <a:ln>
                  <a:noFill/>
                </a:ln>
                <a:solidFill>
                  <a:srgbClr val="000000"/>
                </a:solidFill>
                <a:effectLst/>
                <a:uLnTx/>
                <a:uFillTx/>
                <a:latin typeface="Arial"/>
                <a:ea typeface="+mn-ea"/>
                <a:cs typeface="+mn-cs"/>
                <a:hlinkClick r:id="rId7"/>
              </a:rPr>
              <a:t>SAP Intelligent RPA Store </a:t>
            </a:r>
            <a:endParaRPr kumimoji="0" lang="en-US" sz="1400" b="0" i="0" u="sng"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1088776" rtl="0" eaLnBrk="1" fontAlgn="base" latinLnBrk="0" hangingPunct="1">
              <a:lnSpc>
                <a:spcPct val="150000"/>
              </a:lnSpc>
              <a:spcBef>
                <a:spcPts val="0"/>
              </a:spcBef>
              <a:spcAft>
                <a:spcPct val="0"/>
              </a:spcAft>
              <a:buClr>
                <a:srgbClr val="F0AB00"/>
              </a:buClr>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8" name="Straight Arrow Connector 7">
            <a:extLst>
              <a:ext uri="{FF2B5EF4-FFF2-40B4-BE49-F238E27FC236}">
                <a16:creationId xmlns:a16="http://schemas.microsoft.com/office/drawing/2014/main" id="{92FE01A9-92D6-44FA-8AC2-31CB8A81EE06}"/>
              </a:ext>
            </a:extLst>
          </p:cNvPr>
          <p:cNvCxnSpPr>
            <a:cxnSpLocks/>
          </p:cNvCxnSpPr>
          <p:nvPr/>
        </p:nvCxnSpPr>
        <p:spPr>
          <a:xfrm>
            <a:off x="2536466" y="5079474"/>
            <a:ext cx="2910177" cy="0"/>
          </a:xfrm>
          <a:prstGeom prst="straightConnector1">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4960C04-C44F-4481-89AF-87164D065D00}"/>
              </a:ext>
            </a:extLst>
          </p:cNvPr>
          <p:cNvCxnSpPr>
            <a:cxnSpLocks/>
          </p:cNvCxnSpPr>
          <p:nvPr/>
        </p:nvCxnSpPr>
        <p:spPr>
          <a:xfrm>
            <a:off x="6559826" y="5098523"/>
            <a:ext cx="2934031" cy="0"/>
          </a:xfrm>
          <a:prstGeom prst="straightConnector1">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2EB3B9C-9131-4BE8-856E-D12AE3E9D731}"/>
              </a:ext>
            </a:extLst>
          </p:cNvPr>
          <p:cNvPicPr>
            <a:picLocks noChangeAspect="1"/>
          </p:cNvPicPr>
          <p:nvPr/>
        </p:nvPicPr>
        <p:blipFill>
          <a:blip r:embed="rId8"/>
          <a:stretch>
            <a:fillRect/>
          </a:stretch>
        </p:blipFill>
        <p:spPr>
          <a:xfrm>
            <a:off x="1017602" y="4175165"/>
            <a:ext cx="1723781" cy="1742850"/>
          </a:xfrm>
          <a:prstGeom prst="rect">
            <a:avLst/>
          </a:prstGeom>
        </p:spPr>
      </p:pic>
      <p:pic>
        <p:nvPicPr>
          <p:cNvPr id="15" name="Picture 14">
            <a:extLst>
              <a:ext uri="{FF2B5EF4-FFF2-40B4-BE49-F238E27FC236}">
                <a16:creationId xmlns:a16="http://schemas.microsoft.com/office/drawing/2014/main" id="{BA7A043A-DE80-477B-AF11-C3EEB6937E1A}"/>
              </a:ext>
            </a:extLst>
          </p:cNvPr>
          <p:cNvPicPr>
            <a:picLocks noChangeAspect="1"/>
          </p:cNvPicPr>
          <p:nvPr/>
        </p:nvPicPr>
        <p:blipFill>
          <a:blip r:embed="rId9"/>
          <a:stretch>
            <a:fillRect/>
          </a:stretch>
        </p:blipFill>
        <p:spPr>
          <a:xfrm>
            <a:off x="5153392" y="3975140"/>
            <a:ext cx="1942912" cy="1942875"/>
          </a:xfrm>
          <a:prstGeom prst="rect">
            <a:avLst/>
          </a:prstGeom>
        </p:spPr>
      </p:pic>
      <p:pic>
        <p:nvPicPr>
          <p:cNvPr id="16" name="Picture 15">
            <a:extLst>
              <a:ext uri="{FF2B5EF4-FFF2-40B4-BE49-F238E27FC236}">
                <a16:creationId xmlns:a16="http://schemas.microsoft.com/office/drawing/2014/main" id="{99410ED0-3A7A-4EB8-934A-A9FA576AC6B6}"/>
              </a:ext>
            </a:extLst>
          </p:cNvPr>
          <p:cNvPicPr>
            <a:picLocks noChangeAspect="1"/>
          </p:cNvPicPr>
          <p:nvPr/>
        </p:nvPicPr>
        <p:blipFill>
          <a:blip r:embed="rId10"/>
          <a:stretch>
            <a:fillRect/>
          </a:stretch>
        </p:blipFill>
        <p:spPr>
          <a:xfrm>
            <a:off x="9078659" y="4090411"/>
            <a:ext cx="1895274" cy="1893451"/>
          </a:xfrm>
          <a:prstGeom prst="rect">
            <a:avLst/>
          </a:prstGeom>
        </p:spPr>
      </p:pic>
    </p:spTree>
    <p:extLst>
      <p:ext uri="{BB962C8B-B14F-4D97-AF65-F5344CB8AC3E}">
        <p14:creationId xmlns:p14="http://schemas.microsoft.com/office/powerpoint/2010/main" val="313614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011A21-27E7-4E4F-81F3-2D310AE0A49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029" y="2674586"/>
            <a:ext cx="12204206" cy="3506589"/>
          </a:xfrm>
          <a:prstGeom prst="rect">
            <a:avLst/>
          </a:prstGeom>
        </p:spPr>
      </p:pic>
      <p:sp>
        <p:nvSpPr>
          <p:cNvPr id="5" name="Title 6">
            <a:extLst>
              <a:ext uri="{FF2B5EF4-FFF2-40B4-BE49-F238E27FC236}">
                <a16:creationId xmlns:a16="http://schemas.microsoft.com/office/drawing/2014/main" id="{88D719C6-4490-9A40-81D7-3F82F7EC8DF8}"/>
              </a:ext>
            </a:extLst>
          </p:cNvPr>
          <p:cNvSpPr txBox="1">
            <a:spLocks/>
          </p:cNvSpPr>
          <p:nvPr/>
        </p:nvSpPr>
        <p:spPr bwMode="black">
          <a:xfrm>
            <a:off x="584232" y="1225216"/>
            <a:ext cx="2627303" cy="492443"/>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marL="0" marR="0" lvl="0" indent="0" algn="l" defTabSz="1088558"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Arial"/>
                <a:ea typeface="+mj-ea"/>
                <a:cs typeface="+mj-cs"/>
              </a:rPr>
              <a:t>Get started</a:t>
            </a:r>
            <a:endParaRPr kumimoji="0" lang="en-GB" sz="3200" b="1" i="0" u="none" strike="noStrike" kern="1200" cap="none" spc="0" normalizeH="0" baseline="0" noProof="0">
              <a:ln>
                <a:noFill/>
              </a:ln>
              <a:solidFill>
                <a:srgbClr val="000000"/>
              </a:solidFill>
              <a:effectLst/>
              <a:uLnTx/>
              <a:uFillTx/>
              <a:latin typeface="Arial"/>
              <a:ea typeface="+mj-ea"/>
              <a:cs typeface="+mj-cs"/>
            </a:endParaRPr>
          </a:p>
        </p:txBody>
      </p:sp>
      <p:sp>
        <p:nvSpPr>
          <p:cNvPr id="7" name="Rectangle 6">
            <a:extLst>
              <a:ext uri="{FF2B5EF4-FFF2-40B4-BE49-F238E27FC236}">
                <a16:creationId xmlns:a16="http://schemas.microsoft.com/office/drawing/2014/main" id="{BF6C0CE0-9177-234C-9624-38CC9289F66B}"/>
              </a:ext>
            </a:extLst>
          </p:cNvPr>
          <p:cNvSpPr/>
          <p:nvPr/>
        </p:nvSpPr>
        <p:spPr>
          <a:xfrm>
            <a:off x="6245719" y="5856902"/>
            <a:ext cx="1111971" cy="338554"/>
          </a:xfrm>
          <a:prstGeom prst="rect">
            <a:avLst/>
          </a:prstGeom>
        </p:spPr>
        <p:txBody>
          <a:bodyPr wrap="none">
            <a:spAutoFit/>
          </a:bodyPr>
          <a:lstStyle/>
          <a:p>
            <a:pPr marL="0" marR="0" lvl="0" indent="0" algn="ctr" defTabSz="1088776" rtl="0" eaLnBrk="1" fontAlgn="base" latinLnBrk="0" hangingPunct="1">
              <a:lnSpc>
                <a:spcPct val="100000"/>
              </a:lnSpc>
              <a:spcBef>
                <a:spcPts val="1200"/>
              </a:spcBef>
              <a:spcAft>
                <a:spcPts val="600"/>
              </a:spcAft>
              <a:buClr>
                <a:srgbClr val="F0AB00"/>
              </a:buClr>
              <a:buSzPct val="80000"/>
              <a:buFontTx/>
              <a:buNone/>
              <a:tabLst/>
              <a:defRPr/>
            </a:pPr>
            <a:r>
              <a:rPr kumimoji="0" lang="fr-FR" sz="1600" b="0" i="0" u="none" strike="noStrike" kern="1200" cap="none" spc="0" normalizeH="0" baseline="0" noProof="0">
                <a:ln>
                  <a:noFill/>
                </a:ln>
                <a:solidFill>
                  <a:srgbClr val="000000"/>
                </a:solidFill>
                <a:effectLst/>
                <a:uLnTx/>
                <a:uFillTx/>
                <a:latin typeface="Arial"/>
                <a:ea typeface="+mn-ea"/>
                <a:cs typeface="+mn-cs"/>
                <a:hlinkClick r:id="rId4"/>
              </a:rPr>
              <a:t>SAP_RPA</a:t>
            </a:r>
            <a:endParaRPr kumimoji="0" lang="en-US" sz="1600" b="0" i="0" u="sng" strike="noStrike" kern="1200" cap="none" spc="0" normalizeH="0" baseline="0" noProof="0">
              <a:ln>
                <a:noFill/>
              </a:ln>
              <a:solidFill>
                <a:srgbClr val="000000"/>
              </a:solidFill>
              <a:effectLst/>
              <a:uLnTx/>
              <a:uFillTx/>
              <a:latin typeface="Arial"/>
              <a:ea typeface="+mn-ea"/>
              <a:cs typeface="+mn-cs"/>
            </a:endParaRPr>
          </a:p>
        </p:txBody>
      </p:sp>
      <p:sp>
        <p:nvSpPr>
          <p:cNvPr id="8" name="Rectangle 7">
            <a:extLst>
              <a:ext uri="{FF2B5EF4-FFF2-40B4-BE49-F238E27FC236}">
                <a16:creationId xmlns:a16="http://schemas.microsoft.com/office/drawing/2014/main" id="{353EA710-8FC1-CF4A-9CA0-E2ABE2B383F3}"/>
              </a:ext>
            </a:extLst>
          </p:cNvPr>
          <p:cNvSpPr/>
          <p:nvPr/>
        </p:nvSpPr>
        <p:spPr>
          <a:xfrm>
            <a:off x="7795974" y="5856902"/>
            <a:ext cx="998157" cy="584775"/>
          </a:xfrm>
          <a:prstGeom prst="rect">
            <a:avLst/>
          </a:prstGeom>
        </p:spPr>
        <p:txBody>
          <a:bodyPr wrap="none">
            <a:spAutoFit/>
          </a:bodyPr>
          <a:lstStyle/>
          <a:p>
            <a:pPr marL="0" marR="0" lvl="0" indent="0" algn="ctr" defTabSz="1088776" rtl="0" eaLnBrk="1" fontAlgn="base" latinLnBrk="0" hangingPunct="1">
              <a:lnSpc>
                <a:spcPct val="100000"/>
              </a:lnSpc>
              <a:spcBef>
                <a:spcPts val="1200"/>
              </a:spcBef>
              <a:spcAft>
                <a:spcPct val="0"/>
              </a:spcAft>
              <a:buClr>
                <a:srgbClr val="F0AB00"/>
              </a:buClr>
              <a:buSzPct val="80000"/>
              <a:buFontTx/>
              <a:buNone/>
              <a:tabLst/>
              <a:defRPr/>
            </a:pPr>
            <a:r>
              <a:rPr kumimoji="0" lang="en-US" sz="1600" b="0" i="0" u="sng" strike="noStrike" kern="1200" cap="none" spc="0" normalizeH="0" baseline="0" noProof="0">
                <a:ln>
                  <a:noFill/>
                </a:ln>
                <a:solidFill>
                  <a:srgbClr val="000000"/>
                </a:solidFill>
                <a:effectLst/>
                <a:uLnTx/>
                <a:uFillTx/>
                <a:latin typeface="Arial"/>
                <a:ea typeface="+mn-ea"/>
                <a:cs typeface="+mn-cs"/>
                <a:hlinkClick r:id="rId5"/>
              </a:rPr>
              <a:t>SAPRPA</a:t>
            </a:r>
            <a:br>
              <a:rPr kumimoji="0" lang="en-US" sz="1600" b="0" i="0" u="sng" strike="noStrike" kern="1200" cap="none" spc="0" normalizeH="0" baseline="0" noProof="0">
                <a:ln>
                  <a:noFill/>
                </a:ln>
                <a:solidFill>
                  <a:srgbClr val="000000"/>
                </a:solidFill>
                <a:effectLst/>
                <a:uLnTx/>
                <a:uFillTx/>
                <a:latin typeface="Arial"/>
                <a:ea typeface="+mn-ea"/>
                <a:cs typeface="+mn-cs"/>
                <a:hlinkClick r:id="rId5"/>
              </a:rPr>
            </a:br>
            <a:endParaRPr kumimoji="0" lang="en-US" sz="1600" b="0" i="0" u="sng" strike="noStrike" kern="1200" cap="none" spc="0" normalizeH="0" baseline="0" noProof="0">
              <a:ln>
                <a:noFill/>
              </a:ln>
              <a:solidFill>
                <a:srgbClr val="000000"/>
              </a:solidFill>
              <a:effectLst/>
              <a:uLnTx/>
              <a:uFillTx/>
              <a:latin typeface="Arial"/>
              <a:ea typeface="+mn-ea"/>
              <a:cs typeface="+mn-cs"/>
            </a:endParaRPr>
          </a:p>
        </p:txBody>
      </p:sp>
      <p:sp>
        <p:nvSpPr>
          <p:cNvPr id="10" name="Rectangle 9">
            <a:extLst>
              <a:ext uri="{FF2B5EF4-FFF2-40B4-BE49-F238E27FC236}">
                <a16:creationId xmlns:a16="http://schemas.microsoft.com/office/drawing/2014/main" id="{20E4DA0D-2EB2-3242-9F54-8674327A7955}"/>
              </a:ext>
            </a:extLst>
          </p:cNvPr>
          <p:cNvSpPr/>
          <p:nvPr/>
        </p:nvSpPr>
        <p:spPr>
          <a:xfrm>
            <a:off x="9139916" y="5856902"/>
            <a:ext cx="1875000" cy="338554"/>
          </a:xfrm>
          <a:prstGeom prst="rect">
            <a:avLst/>
          </a:prstGeom>
        </p:spPr>
        <p:txBody>
          <a:bodyPr wrap="none">
            <a:spAutoFit/>
          </a:bodyPr>
          <a:lstStyle/>
          <a:p>
            <a:pPr marL="0" marR="0" lvl="0" indent="0" algn="ctr" defTabSz="1088776" rtl="0" eaLnBrk="1" fontAlgn="base" latinLnBrk="0" hangingPunct="1">
              <a:lnSpc>
                <a:spcPct val="100000"/>
              </a:lnSpc>
              <a:spcBef>
                <a:spcPts val="1200"/>
              </a:spcBef>
              <a:spcAft>
                <a:spcPct val="0"/>
              </a:spcAft>
              <a:buClr>
                <a:srgbClr val="F0AB00"/>
              </a:buClr>
              <a:buSzPct val="80000"/>
              <a:buFontTx/>
              <a:buNone/>
              <a:tabLst/>
              <a:defRPr/>
            </a:pPr>
            <a:r>
              <a:rPr kumimoji="0" lang="en-US" sz="1600" b="0" i="0" u="sng" strike="noStrike" kern="1200" cap="none" spc="0" normalizeH="0" baseline="0" noProof="0" err="1">
                <a:ln>
                  <a:noFill/>
                </a:ln>
                <a:solidFill>
                  <a:srgbClr val="000000"/>
                </a:solidFill>
                <a:effectLst/>
                <a:uLnTx/>
                <a:uFillTx/>
                <a:latin typeface="Arial"/>
                <a:ea typeface="+mn-ea"/>
                <a:cs typeface="+mn-cs"/>
                <a:hlinkClick r:id="rId6"/>
              </a:rPr>
              <a:t>SAPIntelligentRPA</a:t>
            </a:r>
            <a:endParaRPr kumimoji="0" lang="en-US" sz="1600" b="0" i="0" u="none" strike="noStrike" kern="0" cap="none" spc="0" normalizeH="0" baseline="0" noProof="0">
              <a:ln>
                <a:noFill/>
              </a:ln>
              <a:solidFill>
                <a:srgbClr val="000000"/>
              </a:solidFill>
              <a:effectLst/>
              <a:uLnTx/>
              <a:uFillTx/>
              <a:latin typeface="Arial"/>
              <a:ea typeface="Arial Unicode MS" pitchFamily="34" charset="-128"/>
              <a:cs typeface="+mn-cs"/>
            </a:endParaRPr>
          </a:p>
        </p:txBody>
      </p:sp>
      <p:pic>
        <p:nvPicPr>
          <p:cNvPr id="12" name="Picture 2" descr="RÃ©sultat de recherche d'images pour &quot;linkedin logo&quot;">
            <a:hlinkClick r:id="rId5"/>
            <a:extLst>
              <a:ext uri="{FF2B5EF4-FFF2-40B4-BE49-F238E27FC236}">
                <a16:creationId xmlns:a16="http://schemas.microsoft.com/office/drawing/2014/main" id="{46C64270-5CA9-7F45-B377-9E47D6982C7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084967" y="5332820"/>
            <a:ext cx="420172" cy="4301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Ã©sultat de recherche d'images pour &quot;youtube logo&quot;">
            <a:hlinkClick r:id="rId6"/>
            <a:extLst>
              <a:ext uri="{FF2B5EF4-FFF2-40B4-BE49-F238E27FC236}">
                <a16:creationId xmlns:a16="http://schemas.microsoft.com/office/drawing/2014/main" id="{B62A1C0C-ED45-FD48-97E6-70E19A28C6FC}"/>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788400" y="5351148"/>
            <a:ext cx="578033" cy="3800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hlinkClick r:id="rId4"/>
            <a:extLst>
              <a:ext uri="{FF2B5EF4-FFF2-40B4-BE49-F238E27FC236}">
                <a16:creationId xmlns:a16="http://schemas.microsoft.com/office/drawing/2014/main" id="{B31B56B1-6EEC-4F42-BD02-F5CDD11C8353}"/>
              </a:ext>
            </a:extLst>
          </p:cNvPr>
          <p:cNvPicPr>
            <a:picLocks noChangeAspect="1"/>
          </p:cNvPicPr>
          <p:nvPr/>
        </p:nvPicPr>
        <p:blipFill>
          <a:blip r:embed="rId9"/>
          <a:stretch>
            <a:fillRect/>
          </a:stretch>
        </p:blipFill>
        <p:spPr>
          <a:xfrm>
            <a:off x="6568282" y="5304446"/>
            <a:ext cx="466847" cy="495300"/>
          </a:xfrm>
          <a:prstGeom prst="rect">
            <a:avLst/>
          </a:prstGeom>
        </p:spPr>
      </p:pic>
      <p:sp>
        <p:nvSpPr>
          <p:cNvPr id="3" name="TextBox 2">
            <a:extLst>
              <a:ext uri="{FF2B5EF4-FFF2-40B4-BE49-F238E27FC236}">
                <a16:creationId xmlns:a16="http://schemas.microsoft.com/office/drawing/2014/main" id="{157F3C4E-FC2B-48B0-8257-9A9EC85C7F75}"/>
              </a:ext>
            </a:extLst>
          </p:cNvPr>
          <p:cNvSpPr txBox="1"/>
          <p:nvPr/>
        </p:nvSpPr>
        <p:spPr>
          <a:xfrm>
            <a:off x="3500322" y="1826945"/>
            <a:ext cx="6539466" cy="3231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1088776" rtl="0" eaLnBrk="1" fontAlgn="base" latinLnBrk="0" hangingPunct="1">
              <a:lnSpc>
                <a:spcPct val="100000"/>
              </a:lnSpc>
              <a:spcBef>
                <a:spcPts val="0"/>
              </a:spcBef>
              <a:spcAft>
                <a:spcPct val="0"/>
              </a:spcAft>
              <a:buClr>
                <a:srgbClr val="F0AB00"/>
              </a:buClr>
              <a:buSzPct val="80000"/>
              <a:buFontTx/>
              <a:buNone/>
              <a:tabLst/>
              <a:defRPr/>
            </a:pPr>
            <a:r>
              <a:rPr kumimoji="0" lang="en-US" sz="2100" b="1" i="0" u="none" strike="noStrike" kern="1200" cap="none" spc="0" normalizeH="0" baseline="0" noProof="0">
                <a:ln>
                  <a:noFill/>
                </a:ln>
                <a:solidFill>
                  <a:srgbClr val="000000"/>
                </a:solidFill>
                <a:effectLst/>
                <a:uLnTx/>
                <a:uFillTx/>
                <a:latin typeface="Arial"/>
                <a:ea typeface="Arial Unicode MS" pitchFamily="34" charset="-128"/>
                <a:cs typeface="Segoe UI"/>
              </a:rPr>
              <a:t>Share knowledge</a:t>
            </a:r>
            <a:r>
              <a:rPr kumimoji="0" lang="en-US" sz="2100" b="0" i="0" u="none" strike="noStrike" kern="1200" cap="none" spc="0" normalizeH="0" baseline="0" noProof="0">
                <a:ln>
                  <a:noFill/>
                </a:ln>
                <a:solidFill>
                  <a:srgbClr val="000000"/>
                </a:solidFill>
                <a:effectLst/>
                <a:uLnTx/>
                <a:uFillTx/>
                <a:latin typeface="Arial"/>
                <a:ea typeface="Arial Unicode MS" pitchFamily="34" charset="-128"/>
                <a:cs typeface="Segoe UI"/>
              </a:rPr>
              <a:t>​ </a:t>
            </a:r>
            <a:r>
              <a:rPr kumimoji="0" lang="en-US" sz="2100" b="1" i="0" u="none" strike="noStrike" kern="1200" cap="none" spc="0" normalizeH="0" baseline="0" noProof="0">
                <a:ln>
                  <a:noFill/>
                </a:ln>
                <a:solidFill>
                  <a:srgbClr val="000000"/>
                </a:solidFill>
                <a:effectLst/>
                <a:uLnTx/>
                <a:uFillTx/>
                <a:latin typeface="Arial"/>
                <a:ea typeface="Arial Unicode MS" pitchFamily="34" charset="-128"/>
                <a:cs typeface="Segoe UI"/>
              </a:rPr>
              <a:t>on </a:t>
            </a:r>
            <a:r>
              <a:rPr kumimoji="0" lang="en-US" sz="2100" b="1" i="0" u="none" strike="noStrike" kern="1200" cap="none" spc="0" normalizeH="0" baseline="0" noProof="0">
                <a:ln>
                  <a:noFill/>
                </a:ln>
                <a:solidFill>
                  <a:srgbClr val="008FD3"/>
                </a:solidFill>
                <a:effectLst/>
                <a:uLnTx/>
                <a:uFillTx/>
                <a:latin typeface="Arial"/>
                <a:ea typeface="Arial Unicode MS" pitchFamily="34" charset="-128"/>
                <a:cs typeface="Segoe UI"/>
                <a:hlinkClick r:id="rId10"/>
              </a:rPr>
              <a:t>SAP Community</a:t>
            </a:r>
            <a:r>
              <a:rPr kumimoji="0" lang="en-US" sz="2100" b="1" i="0" u="none" strike="noStrike" kern="1200" cap="none" spc="0" normalizeH="0" baseline="0" noProof="0">
                <a:ln>
                  <a:noFill/>
                </a:ln>
                <a:solidFill>
                  <a:srgbClr val="000000"/>
                </a:solidFill>
                <a:effectLst/>
                <a:uLnTx/>
                <a:uFillTx/>
                <a:latin typeface="Arial"/>
                <a:ea typeface="Arial Unicode MS" pitchFamily="34" charset="-128"/>
                <a:cs typeface="Segoe UI"/>
              </a:rPr>
              <a:t> </a:t>
            </a:r>
            <a:endParaRPr kumimoji="0" lang="en-US" sz="2100" b="1" i="0" u="none" strike="noStrike" kern="1200" cap="none" spc="0" normalizeH="0" baseline="0" noProof="0">
              <a:ln>
                <a:noFill/>
              </a:ln>
              <a:solidFill>
                <a:srgbClr val="008FD3"/>
              </a:solidFill>
              <a:effectLst/>
              <a:uLnTx/>
              <a:uFillTx/>
              <a:latin typeface="Arial"/>
              <a:ea typeface="Arial Unicode MS" pitchFamily="34" charset="-128"/>
              <a:cs typeface="Segoe UI"/>
              <a:hlinkClick r:id="rId11"/>
            </a:endParaRPr>
          </a:p>
        </p:txBody>
      </p:sp>
      <p:pic>
        <p:nvPicPr>
          <p:cNvPr id="18" name="Picture 17" descr="Votre QR Code">
            <a:extLst>
              <a:ext uri="{FF2B5EF4-FFF2-40B4-BE49-F238E27FC236}">
                <a16:creationId xmlns:a16="http://schemas.microsoft.com/office/drawing/2014/main" id="{AAC17496-1679-4C7C-B98D-CF34B123C8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3456" y="1401655"/>
            <a:ext cx="1401750" cy="139891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54585B6-0CBA-4962-AC57-E487592B68A1}"/>
              </a:ext>
            </a:extLst>
          </p:cNvPr>
          <p:cNvSpPr/>
          <p:nvPr/>
        </p:nvSpPr>
        <p:spPr>
          <a:xfrm>
            <a:off x="3583602" y="5244034"/>
            <a:ext cx="2265364" cy="738664"/>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a:ln>
                  <a:noFill/>
                </a:ln>
                <a:solidFill>
                  <a:srgbClr val="000000"/>
                </a:solidFill>
                <a:effectLst/>
                <a:uLnTx/>
                <a:uFillTx/>
                <a:latin typeface="Arial"/>
                <a:ea typeface="Arial Unicode MS" pitchFamily="34" charset="-128"/>
                <a:cs typeface="Arial"/>
              </a:rPr>
              <a:t>Follow our</a:t>
            </a:r>
            <a:br>
              <a:rPr kumimoji="0" lang="en-US" sz="2100" b="1" i="0" u="none" strike="noStrike" kern="0" cap="none" spc="0" normalizeH="0" baseline="0" noProof="0">
                <a:ln>
                  <a:noFill/>
                </a:ln>
                <a:solidFill>
                  <a:srgbClr val="000000"/>
                </a:solidFill>
                <a:effectLst/>
                <a:uLnTx/>
                <a:uFillTx/>
                <a:latin typeface="Arial"/>
                <a:ea typeface="Arial Unicode MS" pitchFamily="34" charset="-128"/>
                <a:cs typeface="Arial"/>
              </a:rPr>
            </a:br>
            <a:r>
              <a:rPr kumimoji="0" lang="en-US" sz="2100" b="1" i="0" u="none" strike="noStrike" kern="0" cap="none" spc="0" normalizeH="0" baseline="0" noProof="0">
                <a:ln>
                  <a:noFill/>
                </a:ln>
                <a:solidFill>
                  <a:srgbClr val="000000"/>
                </a:solidFill>
                <a:effectLst/>
                <a:uLnTx/>
                <a:uFillTx/>
                <a:latin typeface="Arial"/>
                <a:ea typeface="Arial Unicode MS" pitchFamily="34" charset="-128"/>
                <a:cs typeface="Arial"/>
              </a:rPr>
              <a:t>Social Channels</a:t>
            </a:r>
            <a:endParaRPr kumimoji="0" lang="fr-FR" sz="2100" b="0" i="0" u="none" strike="noStrike" kern="1200" cap="none" spc="0" normalizeH="0" baseline="0" noProof="0">
              <a:ln>
                <a:noFill/>
              </a:ln>
              <a:solidFill>
                <a:srgbClr val="000000"/>
              </a:solidFill>
              <a:effectLst/>
              <a:uLnTx/>
              <a:uFillTx/>
              <a:latin typeface="Arial"/>
              <a:ea typeface="+mn-ea"/>
              <a:cs typeface="+mn-cs"/>
            </a:endParaRPr>
          </a:p>
        </p:txBody>
      </p:sp>
      <p:grpSp>
        <p:nvGrpSpPr>
          <p:cNvPr id="23" name="Group 22">
            <a:extLst>
              <a:ext uri="{FF2B5EF4-FFF2-40B4-BE49-F238E27FC236}">
                <a16:creationId xmlns:a16="http://schemas.microsoft.com/office/drawing/2014/main" id="{244FAC93-7FCC-47B7-8FD0-62FD2B9E5E5E}"/>
              </a:ext>
            </a:extLst>
          </p:cNvPr>
          <p:cNvGrpSpPr/>
          <p:nvPr/>
        </p:nvGrpSpPr>
        <p:grpSpPr>
          <a:xfrm>
            <a:off x="3500322" y="3217571"/>
            <a:ext cx="4137384" cy="1548000"/>
            <a:chOff x="7354584" y="803668"/>
            <a:chExt cx="4293262" cy="1555602"/>
          </a:xfrm>
        </p:grpSpPr>
        <p:sp>
          <p:nvSpPr>
            <p:cNvPr id="24" name="Rounded Rectangle 17">
              <a:extLst>
                <a:ext uri="{FF2B5EF4-FFF2-40B4-BE49-F238E27FC236}">
                  <a16:creationId xmlns:a16="http://schemas.microsoft.com/office/drawing/2014/main" id="{FBC6DE24-D351-4237-9596-0706ED91FE76}"/>
                </a:ext>
              </a:extLst>
            </p:cNvPr>
            <p:cNvSpPr/>
            <p:nvPr/>
          </p:nvSpPr>
          <p:spPr bwMode="gray">
            <a:xfrm>
              <a:off x="7354584" y="803668"/>
              <a:ext cx="4293262" cy="1555602"/>
            </a:xfrm>
            <a:prstGeom prst="roundRect">
              <a:avLst/>
            </a:prstGeom>
            <a:solidFill>
              <a:schemeClr val="tx1"/>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20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9B8CAFE6-24BA-4B7B-887C-282288793FDD}"/>
                </a:ext>
              </a:extLst>
            </p:cNvPr>
            <p:cNvSpPr txBox="1"/>
            <p:nvPr/>
          </p:nvSpPr>
          <p:spPr>
            <a:xfrm>
              <a:off x="7696255" y="1329937"/>
              <a:ext cx="1710405" cy="369332"/>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2400" b="1" i="0" u="none" strike="noStrike" kern="0" cap="none" spc="0" normalizeH="0" baseline="0" noProof="0">
                  <a:ln>
                    <a:noFill/>
                  </a:ln>
                  <a:solidFill>
                    <a:srgbClr val="FFFFFF"/>
                  </a:solidFill>
                  <a:effectLst/>
                  <a:uLnTx/>
                  <a:uFillTx/>
                  <a:latin typeface="Arial"/>
                  <a:ea typeface="Tahoma" panose="020B0604030504040204" pitchFamily="34" charset="0"/>
                  <a:cs typeface="Al Bayan Plain" pitchFamily="2" charset="-78"/>
                </a:rPr>
                <a:t>Try for</a:t>
              </a:r>
              <a:r>
                <a:rPr kumimoji="0" lang="en-US" sz="2400" b="0" i="0" u="none" strike="noStrike" kern="0" cap="none" spc="0" normalizeH="0" baseline="0" noProof="0">
                  <a:ln>
                    <a:noFill/>
                  </a:ln>
                  <a:solidFill>
                    <a:srgbClr val="FFFFFF"/>
                  </a:solidFill>
                  <a:effectLst/>
                  <a:uLnTx/>
                  <a:uFillTx/>
                  <a:latin typeface="Arial"/>
                  <a:ea typeface="Tahoma" panose="020B0604030504040204" pitchFamily="34" charset="0"/>
                  <a:cs typeface="Al Bayan Plain" pitchFamily="2" charset="-78"/>
                </a:rPr>
                <a:t> </a:t>
              </a:r>
              <a:r>
                <a:rPr kumimoji="0" lang="en-US" sz="2400" b="1" i="0" u="none" strike="noStrike" kern="0" cap="none" spc="0" normalizeH="0" baseline="0" noProof="0">
                  <a:ln>
                    <a:noFill/>
                  </a:ln>
                  <a:solidFill>
                    <a:srgbClr val="F0AB00"/>
                  </a:solidFill>
                  <a:effectLst/>
                  <a:uLnTx/>
                  <a:uFillTx/>
                  <a:latin typeface="Arial"/>
                  <a:ea typeface="Tahoma" panose="020B0604030504040204" pitchFamily="34" charset="0"/>
                  <a:cs typeface="Al Bayan Plain" pitchFamily="2" charset="-78"/>
                </a:rPr>
                <a:t>Free</a:t>
              </a:r>
            </a:p>
          </p:txBody>
        </p:sp>
        <p:pic>
          <p:nvPicPr>
            <p:cNvPr id="26" name="Picture 25">
              <a:extLst>
                <a:ext uri="{FF2B5EF4-FFF2-40B4-BE49-F238E27FC236}">
                  <a16:creationId xmlns:a16="http://schemas.microsoft.com/office/drawing/2014/main" id="{84959C9B-0ECC-460F-8AD1-396FBEE7ADE3}"/>
                </a:ext>
              </a:extLst>
            </p:cNvPr>
            <p:cNvPicPr>
              <a:picLocks noChangeAspect="1"/>
            </p:cNvPicPr>
            <p:nvPr/>
          </p:nvPicPr>
          <p:blipFill>
            <a:blip r:embed="rId13"/>
            <a:stretch>
              <a:fillRect/>
            </a:stretch>
          </p:blipFill>
          <p:spPr>
            <a:xfrm>
              <a:off x="10074688" y="995552"/>
              <a:ext cx="1195291" cy="1195291"/>
            </a:xfrm>
            <a:prstGeom prst="rect">
              <a:avLst/>
            </a:prstGeom>
          </p:spPr>
        </p:pic>
      </p:grpSp>
      <p:grpSp>
        <p:nvGrpSpPr>
          <p:cNvPr id="33" name="Group 32">
            <a:extLst>
              <a:ext uri="{FF2B5EF4-FFF2-40B4-BE49-F238E27FC236}">
                <a16:creationId xmlns:a16="http://schemas.microsoft.com/office/drawing/2014/main" id="{2F0BF265-87AD-4D86-8CA1-6D9A5B6A9D03}"/>
              </a:ext>
            </a:extLst>
          </p:cNvPr>
          <p:cNvGrpSpPr/>
          <p:nvPr/>
        </p:nvGrpSpPr>
        <p:grpSpPr>
          <a:xfrm>
            <a:off x="7815640" y="3219213"/>
            <a:ext cx="4292777" cy="1548000"/>
            <a:chOff x="7324091" y="4497433"/>
            <a:chExt cx="4486149" cy="1674964"/>
          </a:xfrm>
        </p:grpSpPr>
        <p:sp>
          <p:nvSpPr>
            <p:cNvPr id="34" name="Rounded Rectangle 24">
              <a:extLst>
                <a:ext uri="{FF2B5EF4-FFF2-40B4-BE49-F238E27FC236}">
                  <a16:creationId xmlns:a16="http://schemas.microsoft.com/office/drawing/2014/main" id="{D2355011-7630-44C9-BF0D-1C47C59A744A}"/>
                </a:ext>
              </a:extLst>
            </p:cNvPr>
            <p:cNvSpPr/>
            <p:nvPr/>
          </p:nvSpPr>
          <p:spPr bwMode="gray">
            <a:xfrm>
              <a:off x="7324091" y="4497433"/>
              <a:ext cx="4323755" cy="1674964"/>
            </a:xfrm>
            <a:prstGeom prst="roundRect">
              <a:avLst/>
            </a:prstGeom>
            <a:solidFill>
              <a:schemeClr val="tx1"/>
            </a:solidFill>
            <a:ln w="25400" algn="ctr">
              <a:noFill/>
              <a:miter lim="800000"/>
              <a:headEnd/>
              <a:tailEnd/>
            </a:ln>
          </p:spPr>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2E0299EA-790D-4312-BD8A-D8C5293807B0}"/>
                </a:ext>
              </a:extLst>
            </p:cNvPr>
            <p:cNvSpPr txBox="1"/>
            <p:nvPr/>
          </p:nvSpPr>
          <p:spPr>
            <a:xfrm>
              <a:off x="7645247" y="4935479"/>
              <a:ext cx="4164993" cy="800219"/>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2000" b="1" i="0" u="none" strike="noStrike" kern="0" cap="none" spc="0" normalizeH="0" baseline="0" noProof="0">
                  <a:ln>
                    <a:noFill/>
                  </a:ln>
                  <a:solidFill>
                    <a:srgbClr val="F0AB00"/>
                  </a:solidFill>
                  <a:effectLst/>
                  <a:uLnTx/>
                  <a:uFillTx/>
                  <a:latin typeface="Arial"/>
                  <a:ea typeface="Arial Unicode MS" pitchFamily="34" charset="-128"/>
                  <a:cs typeface="Arial Unicode MS" pitchFamily="34" charset="-128"/>
                </a:rPr>
                <a:t>Buy Online </a:t>
              </a:r>
              <a:r>
                <a:rPr kumimoji="0" lang="en-US" sz="2000" b="1"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on</a:t>
              </a:r>
              <a:r>
                <a:rPr kumimoji="0" lang="en-US" sz="2000" b="1" i="0" u="none" strike="noStrike" kern="0" cap="none" spc="0" normalizeH="0" baseline="0" noProof="0">
                  <a:ln>
                    <a:noFill/>
                  </a:ln>
                  <a:solidFill>
                    <a:srgbClr val="F0AB00"/>
                  </a:solidFill>
                  <a:effectLst/>
                  <a:uLnTx/>
                  <a:uFillTx/>
                  <a:latin typeface="Arial"/>
                  <a:ea typeface="Arial Unicode MS" pitchFamily="34" charset="-128"/>
                  <a:cs typeface="Arial Unicode MS" pitchFamily="34" charset="-128"/>
                </a:rPr>
                <a:t> </a:t>
              </a:r>
              <a:r>
                <a:rPr kumimoji="0" lang="en-US" sz="2000" b="1"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SAP Store</a:t>
              </a:r>
              <a:br>
                <a:rPr kumimoji="0" lang="en-US" sz="2000" b="1"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br>
              <a:r>
                <a:rPr kumimoji="0" lang="en-US" sz="2000" b="1"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15% off with code </a:t>
              </a:r>
              <a:r>
                <a:rPr kumimoji="0" lang="en-US" sz="2000" b="1" i="0" u="none" strike="noStrike" kern="0" cap="none" spc="0" normalizeH="0" baseline="0" noProof="0">
                  <a:ln>
                    <a:noFill/>
                  </a:ln>
                  <a:solidFill>
                    <a:srgbClr val="F0AB00"/>
                  </a:solidFill>
                  <a:effectLst/>
                  <a:uLnTx/>
                  <a:uFillTx/>
                  <a:latin typeface="Arial"/>
                  <a:ea typeface="Arial Unicode MS" pitchFamily="34" charset="-128"/>
                  <a:cs typeface="Arial Unicode MS" pitchFamily="34" charset="-128"/>
                </a:rPr>
                <a:t>TECHED15*</a:t>
              </a:r>
              <a:br>
                <a:rPr kumimoji="0" lang="en-US" sz="21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a:t>
              </a:r>
              <a:r>
                <a:rPr kumimoji="0" lang="en-US" sz="1100" b="0" i="0" u="none" strike="noStrike" kern="0" cap="none" spc="0" normalizeH="0" baseline="0" noProof="0">
                  <a:ln>
                    <a:noFill/>
                  </a:ln>
                  <a:solidFill>
                    <a:srgbClr val="FFFFFF"/>
                  </a:solidFill>
                  <a:effectLst/>
                  <a:uLnTx/>
                  <a:uFillTx/>
                  <a:latin typeface="Arial"/>
                  <a:ea typeface="Arial Unicode MS" pitchFamily="34" charset="-128"/>
                  <a:cs typeface="Arial Unicode MS" pitchFamily="34" charset="-128"/>
                </a:rPr>
                <a:t>Valid through February 28, 2021, some restrictions apply</a:t>
              </a:r>
            </a:p>
          </p:txBody>
        </p:sp>
      </p:grpSp>
    </p:spTree>
    <p:extLst>
      <p:ext uri="{BB962C8B-B14F-4D97-AF65-F5344CB8AC3E}">
        <p14:creationId xmlns:p14="http://schemas.microsoft.com/office/powerpoint/2010/main" val="258586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gray">
          <a:xfrm>
            <a:off x="504001" y="504000"/>
            <a:ext cx="11186476" cy="369332"/>
          </a:xfrm>
        </p:spPr>
        <p:txBody>
          <a:bodyPr/>
          <a:lstStyle/>
          <a:p>
            <a:r>
              <a:rPr lang="en-US">
                <a:solidFill>
                  <a:schemeClr val="tx1"/>
                </a:solidFill>
              </a:rPr>
              <a:t>More </a:t>
            </a:r>
            <a:r>
              <a:rPr lang="en-US">
                <a:solidFill>
                  <a:schemeClr val="accent1"/>
                </a:solidFill>
              </a:rPr>
              <a:t>information</a:t>
            </a:r>
          </a:p>
        </p:txBody>
      </p:sp>
      <p:pic>
        <p:nvPicPr>
          <p:cNvPr id="14" name="Picture 13">
            <a:extLst>
              <a:ext uri="{FF2B5EF4-FFF2-40B4-BE49-F238E27FC236}">
                <a16:creationId xmlns:a16="http://schemas.microsoft.com/office/drawing/2014/main" id="{8FB7BAD0-D221-4143-BB64-BEBCA757DC8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14943" y="79611"/>
            <a:ext cx="2089064" cy="2089064"/>
          </a:xfrm>
          <a:prstGeom prst="rect">
            <a:avLst/>
          </a:prstGeom>
        </p:spPr>
      </p:pic>
      <p:graphicFrame>
        <p:nvGraphicFramePr>
          <p:cNvPr id="8" name="Table 7">
            <a:extLst>
              <a:ext uri="{FF2B5EF4-FFF2-40B4-BE49-F238E27FC236}">
                <a16:creationId xmlns:a16="http://schemas.microsoft.com/office/drawing/2014/main" id="{2DBB7A76-517A-4137-8EF3-935C64DD6636}"/>
              </a:ext>
            </a:extLst>
          </p:cNvPr>
          <p:cNvGraphicFramePr>
            <a:graphicFrameLocks noGrp="1"/>
          </p:cNvGraphicFramePr>
          <p:nvPr>
            <p:extLst>
              <p:ext uri="{D42A27DB-BD31-4B8C-83A1-F6EECF244321}">
                <p14:modId xmlns:p14="http://schemas.microsoft.com/office/powerpoint/2010/main" val="1723875335"/>
              </p:ext>
            </p:extLst>
          </p:nvPr>
        </p:nvGraphicFramePr>
        <p:xfrm>
          <a:off x="503237" y="1925356"/>
          <a:ext cx="11187239" cy="3474206"/>
        </p:xfrm>
        <a:graphic>
          <a:graphicData uri="http://schemas.openxmlformats.org/drawingml/2006/table">
            <a:tbl>
              <a:tblPr firstRow="1" bandRow="1">
                <a:tableStyleId>{2D5ABB26-0587-4C30-8999-92F81FD0307C}</a:tableStyleId>
              </a:tblPr>
              <a:tblGrid>
                <a:gridCol w="11187239">
                  <a:extLst>
                    <a:ext uri="{9D8B030D-6E8A-4147-A177-3AD203B41FA5}">
                      <a16:colId xmlns:a16="http://schemas.microsoft.com/office/drawing/2014/main" val="20000"/>
                    </a:ext>
                  </a:extLst>
                </a:gridCol>
              </a:tblGrid>
              <a:tr h="34582">
                <a:tc>
                  <a:txBody>
                    <a:bodyPr/>
                    <a:lstStyle/>
                    <a:p>
                      <a:pPr marL="0" algn="l" defTabSz="1088776" rtl="0" eaLnBrk="1" latinLnBrk="0" hangingPunct="1">
                        <a:spcBef>
                          <a:spcPts val="0"/>
                        </a:spcBef>
                        <a:buClr>
                          <a:srgbClr val="F48B00"/>
                        </a:buClr>
                      </a:pPr>
                      <a:r>
                        <a:rPr lang="en-US" sz="1800" b="1" kern="1200" dirty="0">
                          <a:solidFill>
                            <a:schemeClr val="tx1"/>
                          </a:solidFill>
                          <a:latin typeface="+mn-lt"/>
                          <a:ea typeface="+mn-ea"/>
                          <a:cs typeface="+mn-cs"/>
                        </a:rPr>
                        <a:t>Related SAP TechEd sessions</a:t>
                      </a:r>
                    </a:p>
                  </a:txBody>
                  <a:tcPr marL="0" marR="0" marT="0" marB="0">
                    <a:noFill/>
                  </a:tcPr>
                </a:tc>
                <a:extLst>
                  <a:ext uri="{0D108BD9-81ED-4DB2-BD59-A6C34878D82A}">
                    <a16:rowId xmlns:a16="http://schemas.microsoft.com/office/drawing/2014/main" val="10000"/>
                  </a:ext>
                </a:extLst>
              </a:tr>
              <a:tr h="0">
                <a:tc>
                  <a:txBody>
                    <a:bodyPr/>
                    <a:lstStyle/>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dirty="0">
                          <a:solidFill>
                            <a:schemeClr val="tx1"/>
                          </a:solidFill>
                        </a:rPr>
                        <a:t>INT118	All Your Processes in Your Hand: The World of Business Activity Monitoring</a:t>
                      </a: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dirty="0">
                          <a:solidFill>
                            <a:schemeClr val="tx1"/>
                          </a:solidFill>
                        </a:rPr>
                        <a:t>INT122	Simplified Bot Building: Experience New Cloud-Based, Low-Code Bot Building</a:t>
                      </a: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a:solidFill>
                            <a:schemeClr val="tx1"/>
                          </a:solidFill>
                        </a:rPr>
                        <a:t>INT165	RPA As Easy As 1-2-3: Low-Code Design for Microsoft Office and SAP Software</a:t>
                      </a: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a:solidFill>
                            <a:schemeClr val="tx1"/>
                          </a:solidFill>
                        </a:rPr>
                        <a:t>INT202</a:t>
                      </a:r>
                      <a:r>
                        <a:rPr lang="en-US" sz="1400" dirty="0">
                          <a:solidFill>
                            <a:schemeClr val="tx1"/>
                          </a:solidFill>
                        </a:rPr>
                        <a:t>	OCR &amp; Machine Learning based Surface Automation. Your truly intelligent RPA</a:t>
                      </a: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dirty="0">
                          <a:solidFill>
                            <a:schemeClr val="tx1"/>
                          </a:solidFill>
                        </a:rPr>
                        <a:t>INT822	Road Map: SAP Intelligent Robotic Process Automation</a:t>
                      </a:r>
                      <a:endParaRPr lang="en-US" sz="1400" kern="1200" dirty="0">
                        <a:solidFill>
                          <a:schemeClr val="tx1"/>
                        </a:solidFill>
                        <a:latin typeface="+mn-lt"/>
                        <a:ea typeface="+mn-ea"/>
                        <a:cs typeface="+mn-cs"/>
                      </a:endParaRPr>
                    </a:p>
                  </a:txBody>
                  <a:tcPr marL="0" marR="0" marT="71983" marB="216000">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algn="l" defTabSz="1088776" rtl="0" eaLnBrk="1" latinLnBrk="0" hangingPunct="1">
                        <a:spcBef>
                          <a:spcPts val="0"/>
                        </a:spcBef>
                        <a:buClr>
                          <a:srgbClr val="F48B00"/>
                        </a:buClr>
                      </a:pPr>
                      <a:r>
                        <a:rPr lang="en-US" sz="1800" b="1" kern="1200" dirty="0">
                          <a:solidFill>
                            <a:schemeClr val="tx1"/>
                          </a:solidFill>
                          <a:latin typeface="+mn-lt"/>
                          <a:ea typeface="+mn-ea"/>
                          <a:cs typeface="+mn-cs"/>
                        </a:rPr>
                        <a:t>Public</a:t>
                      </a:r>
                      <a:r>
                        <a:rPr lang="en-US" sz="1800" b="1" kern="1200" baseline="0" dirty="0">
                          <a:solidFill>
                            <a:schemeClr val="tx1"/>
                          </a:solidFill>
                          <a:latin typeface="+mn-lt"/>
                          <a:ea typeface="+mn-ea"/>
                          <a:cs typeface="+mn-cs"/>
                        </a:rPr>
                        <a:t> SAP </a:t>
                      </a:r>
                      <a:r>
                        <a:rPr lang="en-US" sz="1800" b="1" kern="1200" dirty="0">
                          <a:solidFill>
                            <a:schemeClr val="tx1"/>
                          </a:solidFill>
                          <a:latin typeface="+mn-lt"/>
                          <a:ea typeface="+mn-ea"/>
                          <a:cs typeface="+mn-cs"/>
                        </a:rPr>
                        <a:t>Web sites</a:t>
                      </a:r>
                    </a:p>
                  </a:txBody>
                  <a:tcPr marL="0" marR="0" marT="216000"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285750" marR="0" lvl="0" indent="-285750" algn="l" defTabSz="1088558"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400" kern="1200" dirty="0">
                          <a:solidFill>
                            <a:schemeClr val="tx1"/>
                          </a:solidFill>
                          <a:latin typeface="+mn-lt"/>
                          <a:ea typeface="+mn-ea"/>
                          <a:cs typeface="+mn-cs"/>
                        </a:rPr>
                        <a:t>SAP Community: </a:t>
                      </a:r>
                      <a:r>
                        <a:rPr lang="de-DE" sz="1400" u="sng" kern="1200" dirty="0">
                          <a:solidFill>
                            <a:schemeClr val="tx1"/>
                          </a:solidFill>
                          <a:effectLst/>
                          <a:latin typeface="+mn-lt"/>
                          <a:ea typeface="+mn-ea"/>
                          <a:cs typeface="+mn-cs"/>
                          <a:hlinkClick r:id="rId4"/>
                        </a:rPr>
                        <a:t>community.sap.com/topics/intelligent-rpa</a:t>
                      </a:r>
                      <a:endParaRPr lang="de-DE" sz="1400" kern="1200" dirty="0">
                        <a:solidFill>
                          <a:schemeClr val="tx1"/>
                        </a:solidFill>
                        <a:effectLst/>
                        <a:latin typeface="+mn-lt"/>
                        <a:ea typeface="+mn-ea"/>
                        <a:cs typeface="+mn-cs"/>
                      </a:endParaRP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kern="1200" dirty="0">
                          <a:solidFill>
                            <a:schemeClr val="tx1"/>
                          </a:solidFill>
                          <a:latin typeface="+mn-lt"/>
                          <a:ea typeface="+mn-ea"/>
                          <a:cs typeface="+mn-cs"/>
                        </a:rPr>
                        <a:t>SAP Products</a:t>
                      </a:r>
                      <a:r>
                        <a:rPr lang="en-US" sz="1400" dirty="0">
                          <a:solidFill>
                            <a:schemeClr val="tx1"/>
                          </a:solidFill>
                        </a:rPr>
                        <a:t>: </a:t>
                      </a:r>
                      <a:r>
                        <a:rPr lang="en-US" sz="1400" dirty="0">
                          <a:solidFill>
                            <a:schemeClr val="tx1"/>
                          </a:solidFill>
                          <a:hlinkClick r:id="rId5"/>
                        </a:rPr>
                        <a:t>www.sap.com/rpa</a:t>
                      </a:r>
                      <a:endParaRPr lang="en-US" sz="1400" dirty="0">
                        <a:solidFill>
                          <a:schemeClr val="tx1"/>
                        </a:solidFill>
                      </a:endParaRPr>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en-US" sz="1400" dirty="0">
                          <a:solidFill>
                            <a:schemeClr val="tx1"/>
                          </a:solidFill>
                        </a:rPr>
                        <a:t>SAP Store: </a:t>
                      </a:r>
                      <a:r>
                        <a:rPr lang="fr-FR" sz="1400" dirty="0">
                          <a:hlinkClick r:id="rId6"/>
                        </a:rPr>
                        <a:t>www.sapstore.com/solutions/42831/SAP-Intelligent-Robotic-Process-Automation</a:t>
                      </a:r>
                      <a:endParaRPr lang="fr-FR" sz="1400" dirty="0"/>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fr-FR" sz="1400" dirty="0"/>
                        <a:t>SAP Intelligent RPA Bot Store: </a:t>
                      </a:r>
                      <a:r>
                        <a:rPr lang="fr-FR" sz="1400" dirty="0">
                          <a:hlinkClick r:id="rId7"/>
                        </a:rPr>
                        <a:t>https://store.irpa.cfapps.eu10.hana.ondemand.com/</a:t>
                      </a:r>
                      <a:endParaRPr lang="fr-FR" sz="1400" dirty="0"/>
                    </a:p>
                    <a:p>
                      <a:pPr marL="285750" indent="-285750" algn="l" defTabSz="1088558" rtl="0" eaLnBrk="1" latinLnBrk="0" hangingPunct="1">
                        <a:spcBef>
                          <a:spcPts val="0"/>
                        </a:spcBef>
                        <a:spcAft>
                          <a:spcPts val="0"/>
                        </a:spcAft>
                        <a:buClr>
                          <a:schemeClr val="accent1"/>
                        </a:buClr>
                        <a:buFont typeface="Wingdings" panose="05000000000000000000" pitchFamily="2" charset="2"/>
                        <a:buChar char="§"/>
                      </a:pPr>
                      <a:r>
                        <a:rPr lang="fr-FR" sz="1400" dirty="0" err="1">
                          <a:solidFill>
                            <a:schemeClr val="tx1"/>
                          </a:solidFill>
                        </a:rPr>
                        <a:t>OpenSAP</a:t>
                      </a:r>
                      <a:r>
                        <a:rPr lang="fr-FR" sz="1400" dirty="0">
                          <a:solidFill>
                            <a:schemeClr val="tx1"/>
                          </a:solidFill>
                        </a:rPr>
                        <a:t> courses: </a:t>
                      </a:r>
                      <a:r>
                        <a:rPr lang="fr-FR" sz="1400" dirty="0">
                          <a:hlinkClick r:id="rId8"/>
                        </a:rPr>
                        <a:t>open.sap.com/courses?q=rpa</a:t>
                      </a:r>
                      <a:endParaRPr lang="en-US" sz="1400" dirty="0">
                        <a:solidFill>
                          <a:schemeClr val="tx1"/>
                        </a:solidFill>
                      </a:endParaRPr>
                    </a:p>
                  </a:txBody>
                  <a:tcPr marL="0" marR="0" marT="71983" marB="216000">
                    <a:lnT w="9525"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707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4">
            <a:extLst>
              <a:ext uri="{FF2B5EF4-FFF2-40B4-BE49-F238E27FC236}">
                <a16:creationId xmlns:a16="http://schemas.microsoft.com/office/drawing/2014/main" id="{5D02B8D2-2108-4751-879D-309FB48612F9}"/>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t="8016" b="8016"/>
          <a:stretch>
            <a:fillRect/>
          </a:stretch>
        </p:blipFill>
        <p:spPr/>
      </p:pic>
      <p:sp>
        <p:nvSpPr>
          <p:cNvPr id="20" name="Text Placeholder 19">
            <a:extLst>
              <a:ext uri="{FF2B5EF4-FFF2-40B4-BE49-F238E27FC236}">
                <a16:creationId xmlns:a16="http://schemas.microsoft.com/office/drawing/2014/main" id="{90E8E027-BEC7-406F-94A8-D0DDFD6D2999}"/>
              </a:ext>
            </a:extLst>
          </p:cNvPr>
          <p:cNvSpPr>
            <a:spLocks noGrp="1"/>
          </p:cNvSpPr>
          <p:nvPr>
            <p:ph type="body" sz="quarter" idx="15"/>
          </p:nvPr>
        </p:nvSpPr>
        <p:spPr>
          <a:xfrm>
            <a:off x="503238" y="4872247"/>
            <a:ext cx="3051856" cy="492443"/>
          </a:xfrm>
        </p:spPr>
        <p:txBody>
          <a:bodyPr/>
          <a:lstStyle/>
          <a:p>
            <a:r>
              <a:rPr lang="en-US"/>
              <a:t>SAP Intelligent RPA</a:t>
            </a:r>
          </a:p>
          <a:p>
            <a:r>
              <a:rPr lang="en-US">
                <a:hlinkClick r:id="rId4"/>
              </a:rPr>
              <a:t>rpa@sap.com</a:t>
            </a:r>
            <a:r>
              <a:rPr lang="en-US"/>
              <a:t> </a:t>
            </a:r>
          </a:p>
        </p:txBody>
      </p:sp>
    </p:spTree>
    <p:extLst>
      <p:ext uri="{BB962C8B-B14F-4D97-AF65-F5344CB8AC3E}">
        <p14:creationId xmlns:p14="http://schemas.microsoft.com/office/powerpoint/2010/main" val="4243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p:txBody>
          <a:bodyPr/>
          <a:lstStyle/>
          <a:p>
            <a:r>
              <a:rPr lang="en-US" dirty="0"/>
              <a:t>Vijay G &amp; Moumita Bera, SAP</a:t>
            </a:r>
          </a:p>
        </p:txBody>
      </p:sp>
      <p:sp>
        <p:nvSpPr>
          <p:cNvPr id="11" name="Title"/>
          <p:cNvSpPr>
            <a:spLocks noGrp="1"/>
          </p:cNvSpPr>
          <p:nvPr>
            <p:ph type="title"/>
          </p:nvPr>
        </p:nvSpPr>
        <p:spPr/>
        <p:txBody>
          <a:bodyPr/>
          <a:lstStyle/>
          <a:p>
            <a:r>
              <a:rPr lang="en-US" dirty="0"/>
              <a:t>RPA for Ariba Network: Build Your Own Bot Around Ariba Network</a:t>
            </a:r>
            <a:endParaRPr lang="de-DE" dirty="0"/>
          </a:p>
        </p:txBody>
      </p:sp>
      <p:sp>
        <p:nvSpPr>
          <p:cNvPr id="5" name="Text Placeholder 4">
            <a:extLst>
              <a:ext uri="{FF2B5EF4-FFF2-40B4-BE49-F238E27FC236}">
                <a16:creationId xmlns:a16="http://schemas.microsoft.com/office/drawing/2014/main" id="{2BCD9951-5E85-45CD-AF8B-902799AE1A98}"/>
              </a:ext>
            </a:extLst>
          </p:cNvPr>
          <p:cNvSpPr>
            <a:spLocks noGrp="1"/>
          </p:cNvSpPr>
          <p:nvPr>
            <p:ph type="body" sz="quarter" idx="13"/>
          </p:nvPr>
        </p:nvSpPr>
        <p:spPr>
          <a:xfrm>
            <a:off x="287337" y="2269902"/>
            <a:ext cx="2249033" cy="215444"/>
          </a:xfrm>
        </p:spPr>
        <p:txBody>
          <a:bodyPr/>
          <a:lstStyle/>
          <a:p>
            <a:r>
              <a:rPr lang="en-US" dirty="0"/>
              <a:t>INT163</a:t>
            </a:r>
          </a:p>
        </p:txBody>
      </p:sp>
    </p:spTree>
    <p:extLst>
      <p:ext uri="{BB962C8B-B14F-4D97-AF65-F5344CB8AC3E}">
        <p14:creationId xmlns:p14="http://schemas.microsoft.com/office/powerpoint/2010/main" val="331687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lvl="1" indent="0">
              <a:buNone/>
            </a:pPr>
            <a:r>
              <a:rPr lang="en-US" sz="1400" dirty="0"/>
              <a:t>The information in this presentation is confidential and proprietary to SAP and may not be disclosed without the permission of SAP. </a:t>
            </a:r>
            <a:br>
              <a:rPr lang="en-US" sz="1400" dirty="0"/>
            </a:br>
            <a:r>
              <a:rPr lang="en-US" sz="1400" dirty="0"/>
              <a:t>Except for your obligation to protect confidential information, this presentation is not subject to your license agreement or any other service </a:t>
            </a:r>
            <a:br>
              <a:rPr lang="en-US" sz="1400" dirty="0"/>
            </a:br>
            <a:r>
              <a:rPr lang="en-US" sz="1400" dirty="0"/>
              <a:t>or subscription agreement with SAP. SAP has no obligation to pursue any course of business outlined in this presentation or any related document, or to develop or release any functionality mentioned therein.</a:t>
            </a:r>
          </a:p>
          <a:p>
            <a:pPr marL="0" lvl="1" indent="0">
              <a:buNone/>
            </a:pPr>
            <a:r>
              <a:rPr lang="en-US" sz="1400" dirty="0"/>
              <a:t>This presentation, or any related document and SAP's strategy and possible future developments, products and or platforms directions and functionality are all subject to change and may be changed by SAP at any time for any reason without notice. The information in this presentation is not a commitment, promise or legal obligation to deliver any material, code or functionality.  This presentation is provided without a warranty of any kind, either express or implied, including but not limited to, the implied warranties of merchantability, fitness for a particular purpose, or non-infringement. This presentation is for informational purposes and may not be incorporated into a contract. SAP assumes no responsibility for errors or omissions in this presentation, except if such damages were caused by SAP’s intentional or gross negligence.</a:t>
            </a:r>
          </a:p>
          <a:p>
            <a:pPr marL="0" lvl="1" indent="0">
              <a:buNone/>
            </a:pPr>
            <a:r>
              <a:rPr lang="en-US" sz="1400" dirty="0"/>
              <a:t>All forward-looking statements are subject to various risks and uncertainties that could cause actual results to differ materially from expectations. Readers are cautioned not to place undue reliance on these forward-looking statements, which speak only as of their dates, </a:t>
            </a:r>
            <a:br>
              <a:rPr lang="en-US" sz="1400" dirty="0"/>
            </a:br>
            <a:r>
              <a:rPr lang="en-US" sz="1400" dirty="0"/>
              <a:t>and they should not be relied upon in making purchasing decisions.</a:t>
            </a:r>
          </a:p>
        </p:txBody>
      </p:sp>
      <p:sp>
        <p:nvSpPr>
          <p:cNvPr id="2" name="Title 1"/>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20254608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vert="horz" lIns="0" tIns="0" rIns="0" bIns="0" rtlCol="0" anchor="t">
            <a:normAutofit/>
          </a:bodyPr>
          <a:lstStyle/>
          <a:p>
            <a:r>
              <a:rPr lang="en-US" dirty="0"/>
              <a:t>Onboard to SAP Intelligent RPA Trial</a:t>
            </a:r>
          </a:p>
          <a:p>
            <a:pPr marL="179705" lvl="1" indent="-179705"/>
            <a:r>
              <a:rPr lang="en-US" dirty="0"/>
              <a:t>Create a trail Account to get start.</a:t>
            </a:r>
            <a:endParaRPr lang="en-US" dirty="0">
              <a:cs typeface="Arial"/>
            </a:endParaRPr>
          </a:p>
          <a:p>
            <a:r>
              <a:rPr lang="en-US" dirty="0"/>
              <a:t>Introduction to SAP Intelligent RPA</a:t>
            </a:r>
          </a:p>
          <a:p>
            <a:pPr marL="179705" lvl="1" indent="-179705"/>
            <a:r>
              <a:rPr lang="en-US" dirty="0"/>
              <a:t>what is RPA and Overview of SAP Intelligent RPA tool</a:t>
            </a:r>
            <a:endParaRPr lang="en-US" dirty="0">
              <a:cs typeface="Arial"/>
            </a:endParaRPr>
          </a:p>
          <a:p>
            <a:r>
              <a:rPr lang="en-US" dirty="0"/>
              <a:t>Use case overview</a:t>
            </a:r>
          </a:p>
          <a:p>
            <a:pPr marL="179705" lvl="1" indent="-179705"/>
            <a:r>
              <a:rPr lang="en-US" dirty="0"/>
              <a:t>Overview of business process that we will automate</a:t>
            </a:r>
            <a:endParaRPr lang="en-US" dirty="0">
              <a:cs typeface="Arial"/>
            </a:endParaRPr>
          </a:p>
          <a:p>
            <a:r>
              <a:rPr lang="en-US" dirty="0"/>
              <a:t>Developer Resource</a:t>
            </a:r>
          </a:p>
          <a:p>
            <a:pPr marL="179705" lvl="1" indent="-179705"/>
            <a:r>
              <a:rPr lang="en-US" dirty="0"/>
              <a:t>Details documentation and Bot store</a:t>
            </a:r>
            <a:endParaRPr lang="en-US" dirty="0">
              <a:cs typeface="Arial"/>
            </a:endParaRP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233886" y="1375046"/>
            <a:ext cx="11727402" cy="677108"/>
          </a:xfrm>
        </p:spPr>
        <p:txBody>
          <a:bodyPr/>
          <a:lstStyle/>
          <a:p>
            <a:r>
              <a:rPr lang="en-US" dirty="0"/>
              <a:t>Introduction to </a:t>
            </a:r>
            <a:r>
              <a:rPr lang="en-US" dirty="0">
                <a:solidFill>
                  <a:schemeClr val="accent1"/>
                </a:solidFill>
              </a:rPr>
              <a:t>SAP Intelligent RPA</a:t>
            </a:r>
            <a:br>
              <a:rPr lang="en-US" dirty="0"/>
            </a:br>
            <a:br>
              <a:rPr lang="en-US" dirty="0"/>
            </a:br>
            <a:r>
              <a:rPr lang="en-US" dirty="0"/>
              <a:t> </a:t>
            </a:r>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59140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7338-B501-47DE-B2A7-832D96860770}"/>
              </a:ext>
            </a:extLst>
          </p:cNvPr>
          <p:cNvSpPr>
            <a:spLocks noGrp="1"/>
          </p:cNvSpPr>
          <p:nvPr>
            <p:ph type="title"/>
          </p:nvPr>
        </p:nvSpPr>
        <p:spPr/>
        <p:txBody>
          <a:bodyPr/>
          <a:lstStyle/>
          <a:p>
            <a:r>
              <a:rPr lang="en-US" dirty="0"/>
              <a:t>What is RPA?</a:t>
            </a:r>
            <a:endParaRPr lang="de-DE" dirty="0"/>
          </a:p>
        </p:txBody>
      </p:sp>
      <p:sp>
        <p:nvSpPr>
          <p:cNvPr id="3" name="Espace réservé du contenu 2">
            <a:extLst>
              <a:ext uri="{FF2B5EF4-FFF2-40B4-BE49-F238E27FC236}">
                <a16:creationId xmlns:a16="http://schemas.microsoft.com/office/drawing/2014/main" id="{FB31B93B-CE1E-4E45-BBBC-D18A86A737E3}"/>
              </a:ext>
            </a:extLst>
          </p:cNvPr>
          <p:cNvSpPr txBox="1">
            <a:spLocks/>
          </p:cNvSpPr>
          <p:nvPr/>
        </p:nvSpPr>
        <p:spPr>
          <a:xfrm>
            <a:off x="2961463" y="2583662"/>
            <a:ext cx="7748917" cy="1648127"/>
          </a:xfrm>
          <a:prstGeom prst="rect">
            <a:avLst/>
          </a:prstGeom>
        </p:spPr>
        <p:txBody>
          <a:bodyPr lIns="108000" tIns="108000" rIns="108000" bIns="10800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nSpc>
                <a:spcPct val="160000"/>
              </a:lnSpc>
              <a:spcAft>
                <a:spcPts val="600"/>
              </a:spcAft>
              <a:buClrTx/>
              <a:buFont typeface="Wingdings" pitchFamily="2" charset="2"/>
              <a:buNone/>
            </a:pPr>
            <a:r>
              <a:rPr lang="en-US" b="1">
                <a:solidFill>
                  <a:srgbClr val="65AA90"/>
                </a:solidFill>
                <a:latin typeface="+mj-lt"/>
                <a:cs typeface="Helvetica" panose="020B0604020202020204" pitchFamily="34" charset="0"/>
              </a:rPr>
              <a:t>Unattended:</a:t>
            </a:r>
            <a:br>
              <a:rPr lang="en-US" b="1">
                <a:solidFill>
                  <a:schemeClr val="accent1"/>
                </a:solidFill>
                <a:latin typeface="+mj-lt"/>
                <a:cs typeface="Helvetica" panose="020B0604020202020204" pitchFamily="34" charset="0"/>
              </a:rPr>
            </a:br>
            <a:r>
              <a:rPr lang="en-US">
                <a:latin typeface="+mj-lt"/>
                <a:cs typeface="Helvetica" panose="020B0604020202020204" pitchFamily="34" charset="0"/>
              </a:rPr>
              <a:t>Fully automated process, where robots are working autonomously with human supervision only</a:t>
            </a:r>
          </a:p>
          <a:p>
            <a:pPr marL="0" lvl="1" indent="0" algn="just">
              <a:spcAft>
                <a:spcPts val="1200"/>
              </a:spcAft>
              <a:buClrTx/>
              <a:buFont typeface="Wingdings" pitchFamily="2" charset="2"/>
              <a:buNone/>
            </a:pPr>
            <a:endParaRPr lang="en-US">
              <a:latin typeface="+mj-lt"/>
              <a:cs typeface="Helvetica" panose="020B0604020202020204" pitchFamily="34" charset="0"/>
            </a:endParaRPr>
          </a:p>
        </p:txBody>
      </p:sp>
      <p:sp>
        <p:nvSpPr>
          <p:cNvPr id="4" name="Textfeld 9">
            <a:extLst>
              <a:ext uri="{FF2B5EF4-FFF2-40B4-BE49-F238E27FC236}">
                <a16:creationId xmlns:a16="http://schemas.microsoft.com/office/drawing/2014/main" id="{641D8B40-0D2B-4AC8-8C04-3B821F2BDAB7}"/>
              </a:ext>
            </a:extLst>
          </p:cNvPr>
          <p:cNvSpPr txBox="1"/>
          <p:nvPr/>
        </p:nvSpPr>
        <p:spPr>
          <a:xfrm>
            <a:off x="323091" y="1043572"/>
            <a:ext cx="10632600" cy="1513437"/>
          </a:xfrm>
          <a:prstGeom prst="rect">
            <a:avLst/>
          </a:prstGeom>
          <a:ln>
            <a:noFill/>
          </a:ln>
        </p:spPr>
        <p:style>
          <a:lnRef idx="2">
            <a:schemeClr val="dk1"/>
          </a:lnRef>
          <a:fillRef idx="1">
            <a:schemeClr val="lt1"/>
          </a:fillRef>
          <a:effectRef idx="0">
            <a:schemeClr val="dk1"/>
          </a:effectRef>
          <a:fontRef idx="minor">
            <a:schemeClr val="dk1"/>
          </a:fontRef>
        </p:style>
        <p:txBody>
          <a:bodyPr wrap="square" lIns="216000" tIns="216000" rIns="216000" bIns="216000" rtlCol="0" anchor="ctr" anchorCtr="0">
            <a:spAutoFit/>
          </a:bodyPr>
          <a:lstStyle/>
          <a:p>
            <a:pPr fontAlgn="base">
              <a:spcBef>
                <a:spcPct val="50000"/>
              </a:spcBef>
              <a:spcAft>
                <a:spcPct val="0"/>
              </a:spcAft>
              <a:buClr>
                <a:srgbClr val="F0AB00"/>
              </a:buClr>
              <a:buSzPct val="80000"/>
            </a:pPr>
            <a:r>
              <a:rPr lang="en-US" sz="2000" b="1">
                <a:solidFill>
                  <a:srgbClr val="0FA6E5"/>
                </a:solidFill>
              </a:rPr>
              <a:t>Robotic Process Automation (RPA) </a:t>
            </a:r>
          </a:p>
          <a:p>
            <a:pPr fontAlgn="base">
              <a:spcBef>
                <a:spcPct val="50000"/>
              </a:spcBef>
              <a:spcAft>
                <a:spcPct val="0"/>
              </a:spcAft>
              <a:buClr>
                <a:srgbClr val="F0AB00"/>
              </a:buClr>
              <a:buSzPct val="80000"/>
            </a:pPr>
            <a:r>
              <a:rPr lang="en-US" sz="2000"/>
              <a:t>accelerates digital transformation of business processes by automatically replicating tedious actions to free up human workers for more high-value tasks.</a:t>
            </a:r>
          </a:p>
        </p:txBody>
      </p:sp>
      <p:sp>
        <p:nvSpPr>
          <p:cNvPr id="7" name="Textfeld 6">
            <a:extLst>
              <a:ext uri="{FF2B5EF4-FFF2-40B4-BE49-F238E27FC236}">
                <a16:creationId xmlns:a16="http://schemas.microsoft.com/office/drawing/2014/main" id="{A46D5FD7-4386-0947-B541-EAFA7CBB772E}"/>
              </a:ext>
            </a:extLst>
          </p:cNvPr>
          <p:cNvSpPr txBox="1"/>
          <p:nvPr/>
        </p:nvSpPr>
        <p:spPr>
          <a:xfrm>
            <a:off x="15373350" y="-500063"/>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de-DE" sz="1800" kern="0" err="1">
              <a:ea typeface="Arial Unicode MS" pitchFamily="34" charset="-128"/>
              <a:cs typeface="Arial Unicode MS" pitchFamily="34" charset="-128"/>
            </a:endParaRPr>
          </a:p>
        </p:txBody>
      </p:sp>
      <p:cxnSp>
        <p:nvCxnSpPr>
          <p:cNvPr id="8" name="Gerade Verbindung 7">
            <a:extLst>
              <a:ext uri="{FF2B5EF4-FFF2-40B4-BE49-F238E27FC236}">
                <a16:creationId xmlns:a16="http://schemas.microsoft.com/office/drawing/2014/main" id="{FE64DB3F-DEDE-124F-80A0-785AD5286AE2}"/>
              </a:ext>
            </a:extLst>
          </p:cNvPr>
          <p:cNvCxnSpPr>
            <a:cxnSpLocks/>
          </p:cNvCxnSpPr>
          <p:nvPr/>
        </p:nvCxnSpPr>
        <p:spPr>
          <a:xfrm>
            <a:off x="3072781" y="3144526"/>
            <a:ext cx="7093671" cy="0"/>
          </a:xfrm>
          <a:prstGeom prst="line">
            <a:avLst/>
          </a:prstGeom>
          <a:ln w="19050">
            <a:solidFill>
              <a:srgbClr val="65AA9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0D2CF845-3E7E-4A24-849D-5F7C61DE1721}"/>
              </a:ext>
            </a:extLst>
          </p:cNvPr>
          <p:cNvSpPr txBox="1">
            <a:spLocks/>
          </p:cNvSpPr>
          <p:nvPr/>
        </p:nvSpPr>
        <p:spPr>
          <a:xfrm>
            <a:off x="2961462" y="4475309"/>
            <a:ext cx="7748917" cy="1648126"/>
          </a:xfrm>
          <a:prstGeom prst="rect">
            <a:avLst/>
          </a:prstGeom>
        </p:spPr>
        <p:txBody>
          <a:bodyPr lIns="108000" tIns="108000" rIns="108000" bIns="10800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nSpc>
                <a:spcPct val="160000"/>
              </a:lnSpc>
              <a:spcAft>
                <a:spcPts val="600"/>
              </a:spcAft>
              <a:buClrTx/>
              <a:buNone/>
            </a:pPr>
            <a:r>
              <a:rPr lang="en-US" b="1">
                <a:solidFill>
                  <a:srgbClr val="B1B152"/>
                </a:solidFill>
                <a:cs typeface="Helvetica" panose="020B0604020202020204" pitchFamily="34" charset="0"/>
              </a:rPr>
              <a:t>Attended: </a:t>
            </a:r>
            <a:br>
              <a:rPr lang="en-US" b="1">
                <a:solidFill>
                  <a:schemeClr val="accent1"/>
                </a:solidFill>
                <a:cs typeface="Helvetica" panose="020B0604020202020204" pitchFamily="34" charset="0"/>
              </a:rPr>
            </a:br>
            <a:r>
              <a:rPr lang="en-US">
                <a:cs typeface="Helvetica" panose="020B0604020202020204" pitchFamily="34" charset="0"/>
              </a:rPr>
              <a:t>Partially automated process, where robots are co-working with humans, also called </a:t>
            </a:r>
            <a:r>
              <a:rPr lang="en-US" b="1">
                <a:cs typeface="Helvetica" panose="020B0604020202020204" pitchFamily="34" charset="0"/>
              </a:rPr>
              <a:t>Robotic Desktop Automation (RDA)</a:t>
            </a:r>
          </a:p>
        </p:txBody>
      </p:sp>
      <p:cxnSp>
        <p:nvCxnSpPr>
          <p:cNvPr id="13" name="Gerade Verbindung 7">
            <a:extLst>
              <a:ext uri="{FF2B5EF4-FFF2-40B4-BE49-F238E27FC236}">
                <a16:creationId xmlns:a16="http://schemas.microsoft.com/office/drawing/2014/main" id="{21C6C59A-D10B-472F-850D-548F1B6992AA}"/>
              </a:ext>
            </a:extLst>
          </p:cNvPr>
          <p:cNvCxnSpPr>
            <a:cxnSpLocks/>
          </p:cNvCxnSpPr>
          <p:nvPr/>
        </p:nvCxnSpPr>
        <p:spPr>
          <a:xfrm>
            <a:off x="3009085" y="5066243"/>
            <a:ext cx="7292539" cy="0"/>
          </a:xfrm>
          <a:prstGeom prst="line">
            <a:avLst/>
          </a:prstGeom>
          <a:ln w="19050">
            <a:solidFill>
              <a:srgbClr val="B1B1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close up of graphics&#10;&#10;Description automatically generated">
            <a:extLst>
              <a:ext uri="{FF2B5EF4-FFF2-40B4-BE49-F238E27FC236}">
                <a16:creationId xmlns:a16="http://schemas.microsoft.com/office/drawing/2014/main" id="{2A54893C-03CE-4F33-B6CE-F55B3E6F6130}"/>
              </a:ext>
            </a:extLst>
          </p:cNvPr>
          <p:cNvPicPr>
            <a:picLocks noChangeAspect="1"/>
          </p:cNvPicPr>
          <p:nvPr/>
        </p:nvPicPr>
        <p:blipFill>
          <a:blip r:embed="rId3"/>
          <a:stretch>
            <a:fillRect/>
          </a:stretch>
        </p:blipFill>
        <p:spPr>
          <a:xfrm>
            <a:off x="711966" y="2761426"/>
            <a:ext cx="785222" cy="883600"/>
          </a:xfrm>
          <a:prstGeom prst="rect">
            <a:avLst/>
          </a:prstGeom>
          <a:solidFill>
            <a:schemeClr val="bg1"/>
          </a:solidFill>
        </p:spPr>
      </p:pic>
      <p:cxnSp>
        <p:nvCxnSpPr>
          <p:cNvPr id="9" name="Straight Connector 8">
            <a:extLst>
              <a:ext uri="{FF2B5EF4-FFF2-40B4-BE49-F238E27FC236}">
                <a16:creationId xmlns:a16="http://schemas.microsoft.com/office/drawing/2014/main" id="{AEFCB726-4F0F-4BDC-82CC-0AE7E9B2DB54}"/>
              </a:ext>
            </a:extLst>
          </p:cNvPr>
          <p:cNvCxnSpPr/>
          <p:nvPr/>
        </p:nvCxnSpPr>
        <p:spPr>
          <a:xfrm>
            <a:off x="545374" y="1626397"/>
            <a:ext cx="9358686" cy="0"/>
          </a:xfrm>
          <a:prstGeom prst="line">
            <a:avLst/>
          </a:prstGeom>
          <a:ln w="25400">
            <a:solidFill>
              <a:srgbClr val="0FA6E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16" descr="A close up of graphics&#10;&#10;Description automatically generated">
            <a:extLst>
              <a:ext uri="{FF2B5EF4-FFF2-40B4-BE49-F238E27FC236}">
                <a16:creationId xmlns:a16="http://schemas.microsoft.com/office/drawing/2014/main" id="{49800C1D-1C21-4004-9D94-56F3EE3A2B70}"/>
              </a:ext>
            </a:extLst>
          </p:cNvPr>
          <p:cNvPicPr>
            <a:picLocks noChangeAspect="1"/>
          </p:cNvPicPr>
          <p:nvPr/>
        </p:nvPicPr>
        <p:blipFill>
          <a:blip r:embed="rId3"/>
          <a:stretch>
            <a:fillRect/>
          </a:stretch>
        </p:blipFill>
        <p:spPr>
          <a:xfrm>
            <a:off x="711966" y="4621673"/>
            <a:ext cx="785222" cy="883600"/>
          </a:xfrm>
          <a:prstGeom prst="rect">
            <a:avLst/>
          </a:prstGeom>
          <a:solidFill>
            <a:schemeClr val="bg1"/>
          </a:solidFill>
        </p:spPr>
      </p:pic>
      <p:pic>
        <p:nvPicPr>
          <p:cNvPr id="1026" name="Picture 2">
            <a:extLst>
              <a:ext uri="{FF2B5EF4-FFF2-40B4-BE49-F238E27FC236}">
                <a16:creationId xmlns:a16="http://schemas.microsoft.com/office/drawing/2014/main" id="{C3F1629F-21B3-464D-92FB-CD7F1C523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253" y="2861582"/>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6FFE95-1495-485F-8FDF-2EF5C55277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6519" y="4621673"/>
            <a:ext cx="1132487" cy="111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6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A4B2-C8AE-EB4B-9A77-005CF6A2F95A}"/>
              </a:ext>
            </a:extLst>
          </p:cNvPr>
          <p:cNvSpPr>
            <a:spLocks noGrp="1"/>
          </p:cNvSpPr>
          <p:nvPr>
            <p:ph type="title"/>
          </p:nvPr>
        </p:nvSpPr>
        <p:spPr/>
        <p:txBody>
          <a:bodyPr/>
          <a:lstStyle/>
          <a:p>
            <a:r>
              <a:rPr lang="en-US"/>
              <a:t>How SAP Intelligent RPA solution delivers Business Value</a:t>
            </a:r>
          </a:p>
        </p:txBody>
      </p:sp>
      <p:sp>
        <p:nvSpPr>
          <p:cNvPr id="14" name="Rechteck 5">
            <a:extLst>
              <a:ext uri="{FF2B5EF4-FFF2-40B4-BE49-F238E27FC236}">
                <a16:creationId xmlns:a16="http://schemas.microsoft.com/office/drawing/2014/main" id="{F56567A1-8F24-4D63-B64A-53F4C9EEFCB2}"/>
              </a:ext>
            </a:extLst>
          </p:cNvPr>
          <p:cNvSpPr/>
          <p:nvPr/>
        </p:nvSpPr>
        <p:spPr>
          <a:xfrm>
            <a:off x="504001" y="2573894"/>
            <a:ext cx="3914090" cy="969496"/>
          </a:xfrm>
          <a:prstGeom prst="rect">
            <a:avLst/>
          </a:prstGeom>
        </p:spPr>
        <p:txBody>
          <a:bodyPr wrap="square">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l" defTabSz="1088449" rtl="0" eaLnBrk="1" fontAlgn="auto" latinLnBrk="0" hangingPunct="1">
              <a:lnSpc>
                <a:spcPct val="100000"/>
              </a:lnSpc>
              <a:spcBef>
                <a:spcPts val="0"/>
              </a:spcBef>
              <a:spcAft>
                <a:spcPts val="60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a:ea typeface="+mn-ea"/>
                <a:cs typeface="+mn-cs"/>
              </a:rPr>
              <a:t>Improve operations </a:t>
            </a:r>
          </a:p>
          <a:p>
            <a:pPr marL="0" marR="0" lvl="0" indent="0" algn="l" defTabSz="1088449"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000000"/>
                </a:solidFill>
                <a:effectLst/>
                <a:uLnTx/>
                <a:uFillTx/>
                <a:latin typeface="Arial"/>
                <a:ea typeface="+mn-ea"/>
                <a:cs typeface="+mn-cs"/>
              </a:rPr>
              <a:t>Mobilize resources for high-value </a:t>
            </a:r>
            <a:br>
              <a:rPr kumimoji="0" lang="en-GB" sz="1600" b="0" i="0" u="none" strike="noStrike" kern="1200" cap="none" spc="0" normalizeH="0" baseline="0" noProof="0">
                <a:ln>
                  <a:noFill/>
                </a:ln>
                <a:solidFill>
                  <a:srgbClr val="000000"/>
                </a:solidFill>
                <a:effectLst/>
                <a:uLnTx/>
                <a:uFillTx/>
                <a:latin typeface="Arial"/>
                <a:ea typeface="+mn-ea"/>
                <a:cs typeface="+mn-cs"/>
              </a:rPr>
            </a:br>
            <a:r>
              <a:rPr kumimoji="0" lang="en-GB" sz="1600" b="0" i="0" u="none" strike="noStrike" kern="1200" cap="none" spc="0" normalizeH="0" baseline="0" noProof="0">
                <a:ln>
                  <a:noFill/>
                </a:ln>
                <a:solidFill>
                  <a:srgbClr val="000000"/>
                </a:solidFill>
                <a:effectLst/>
                <a:uLnTx/>
                <a:uFillTx/>
                <a:latin typeface="Arial"/>
                <a:ea typeface="+mn-ea"/>
                <a:cs typeface="+mn-cs"/>
              </a:rPr>
              <a:t>tasks at lower costs </a:t>
            </a:r>
            <a:endParaRPr kumimoji="0" lang="en-GB" sz="2000" b="0" i="0" u="sng" strike="noStrike" kern="1200" cap="none" spc="0" normalizeH="0" baseline="0" noProof="0">
              <a:ln>
                <a:noFill/>
              </a:ln>
              <a:solidFill>
                <a:srgbClr val="000000"/>
              </a:solidFill>
              <a:effectLst/>
              <a:uLnTx/>
              <a:uFillTx/>
              <a:latin typeface="Arial"/>
              <a:ea typeface="+mn-ea"/>
              <a:cs typeface="+mn-cs"/>
            </a:endParaRPr>
          </a:p>
        </p:txBody>
      </p:sp>
      <p:sp>
        <p:nvSpPr>
          <p:cNvPr id="15" name="Rechteck 5">
            <a:extLst>
              <a:ext uri="{FF2B5EF4-FFF2-40B4-BE49-F238E27FC236}">
                <a16:creationId xmlns:a16="http://schemas.microsoft.com/office/drawing/2014/main" id="{98F9496C-CC29-4248-9691-56C87B3DA161}"/>
              </a:ext>
            </a:extLst>
          </p:cNvPr>
          <p:cNvSpPr/>
          <p:nvPr/>
        </p:nvSpPr>
        <p:spPr>
          <a:xfrm>
            <a:off x="504001" y="4231387"/>
            <a:ext cx="3914090" cy="969496"/>
          </a:xfrm>
          <a:prstGeom prst="rect">
            <a:avLst/>
          </a:prstGeom>
        </p:spPr>
        <p:txBody>
          <a:bodyPr wrap="square">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l" defTabSz="1088449" rtl="0" eaLnBrk="1" fontAlgn="auto" latinLnBrk="0" hangingPunct="1">
              <a:lnSpc>
                <a:spcPct val="100000"/>
              </a:lnSpc>
              <a:spcBef>
                <a:spcPts val="0"/>
              </a:spcBef>
              <a:spcAft>
                <a:spcPts val="60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a:ea typeface="+mn-ea"/>
                <a:cs typeface="+mn-cs"/>
              </a:rPr>
              <a:t>Increase service quality </a:t>
            </a:r>
          </a:p>
          <a:p>
            <a:pPr marL="0" marR="0" lvl="0" indent="0" algn="l" defTabSz="1088449"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000000"/>
                </a:solidFill>
                <a:effectLst/>
                <a:uLnTx/>
                <a:uFillTx/>
                <a:latin typeface="Arial"/>
                <a:ea typeface="+mn-ea"/>
                <a:cs typeface="+mn-cs"/>
              </a:rPr>
              <a:t>Reduce processing times for </a:t>
            </a:r>
            <a:br>
              <a:rPr kumimoji="0" lang="en-GB" sz="1600" b="0" i="0" u="none" strike="noStrike" kern="1200" cap="none" spc="0" normalizeH="0" baseline="0" noProof="0">
                <a:ln>
                  <a:noFill/>
                </a:ln>
                <a:solidFill>
                  <a:srgbClr val="000000"/>
                </a:solidFill>
                <a:effectLst/>
                <a:uLnTx/>
                <a:uFillTx/>
                <a:latin typeface="Arial"/>
                <a:ea typeface="+mn-ea"/>
                <a:cs typeface="+mn-cs"/>
              </a:rPr>
            </a:br>
            <a:r>
              <a:rPr kumimoji="0" lang="en-GB" sz="1600" b="0" i="0" u="none" strike="noStrike" kern="1200" cap="none" spc="0" normalizeH="0" baseline="0" noProof="0">
                <a:ln>
                  <a:noFill/>
                </a:ln>
                <a:solidFill>
                  <a:srgbClr val="000000"/>
                </a:solidFill>
                <a:effectLst/>
                <a:uLnTx/>
                <a:uFillTx/>
                <a:latin typeface="Arial"/>
                <a:ea typeface="+mn-ea"/>
                <a:cs typeface="+mn-cs"/>
              </a:rPr>
              <a:t>revenue generating transactions </a:t>
            </a:r>
            <a:endParaRPr kumimoji="0" lang="en-GB" sz="2000" b="0" i="0" u="none" strike="noStrike" kern="1200" cap="none" spc="0" normalizeH="0" baseline="0" noProof="0">
              <a:ln>
                <a:noFill/>
              </a:ln>
              <a:solidFill>
                <a:srgbClr val="000000"/>
              </a:solidFill>
              <a:effectLst/>
              <a:uLnTx/>
              <a:uFillTx/>
              <a:latin typeface="Arial"/>
              <a:ea typeface="+mn-ea"/>
              <a:cs typeface="+mn-cs"/>
            </a:endParaRPr>
          </a:p>
        </p:txBody>
      </p:sp>
      <p:sp>
        <p:nvSpPr>
          <p:cNvPr id="17" name="Rechteck 5">
            <a:extLst>
              <a:ext uri="{FF2B5EF4-FFF2-40B4-BE49-F238E27FC236}">
                <a16:creationId xmlns:a16="http://schemas.microsoft.com/office/drawing/2014/main" id="{267A9C92-6343-4E29-BECF-D06897A72169}"/>
              </a:ext>
            </a:extLst>
          </p:cNvPr>
          <p:cNvSpPr/>
          <p:nvPr/>
        </p:nvSpPr>
        <p:spPr>
          <a:xfrm>
            <a:off x="8644036" y="2573894"/>
            <a:ext cx="2974151" cy="723275"/>
          </a:xfrm>
          <a:prstGeom prst="rect">
            <a:avLst/>
          </a:prstGeom>
        </p:spPr>
        <p:txBody>
          <a:bodyPr wrap="square">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r" defTabSz="1088449" rtl="0" eaLnBrk="1" fontAlgn="auto" latinLnBrk="0" hangingPunct="1">
              <a:lnSpc>
                <a:spcPct val="100000"/>
              </a:lnSpc>
              <a:spcBef>
                <a:spcPts val="0"/>
              </a:spcBef>
              <a:spcAft>
                <a:spcPts val="60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a:ea typeface="+mn-ea"/>
                <a:cs typeface="+mn-cs"/>
              </a:rPr>
              <a:t>Increase compliance </a:t>
            </a:r>
          </a:p>
          <a:p>
            <a:pPr marL="0" marR="0" lvl="0" indent="0" algn="r" defTabSz="1088449"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000000"/>
                </a:solidFill>
                <a:effectLst/>
                <a:uLnTx/>
                <a:uFillTx/>
                <a:latin typeface="Arial"/>
                <a:ea typeface="+mn-ea"/>
                <a:cs typeface="+mn-cs"/>
              </a:rPr>
              <a:t>Maintain well-documented audit trails</a:t>
            </a:r>
          </a:p>
        </p:txBody>
      </p:sp>
      <p:sp>
        <p:nvSpPr>
          <p:cNvPr id="18" name="Rechteck 5">
            <a:extLst>
              <a:ext uri="{FF2B5EF4-FFF2-40B4-BE49-F238E27FC236}">
                <a16:creationId xmlns:a16="http://schemas.microsoft.com/office/drawing/2014/main" id="{7D0FAC8C-ECF5-48E8-AE1F-B5E70D37B1C8}"/>
              </a:ext>
            </a:extLst>
          </p:cNvPr>
          <p:cNvSpPr/>
          <p:nvPr/>
        </p:nvSpPr>
        <p:spPr>
          <a:xfrm>
            <a:off x="8724267" y="4231387"/>
            <a:ext cx="2893920" cy="723275"/>
          </a:xfrm>
          <a:prstGeom prst="rect">
            <a:avLst/>
          </a:prstGeom>
        </p:spPr>
        <p:txBody>
          <a:bodyPr wrap="square">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r" defTabSz="1088449" rtl="0" eaLnBrk="1" fontAlgn="auto" latinLnBrk="0" hangingPunct="1">
              <a:lnSpc>
                <a:spcPct val="100000"/>
              </a:lnSpc>
              <a:spcBef>
                <a:spcPts val="0"/>
              </a:spcBef>
              <a:spcAft>
                <a:spcPts val="60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a:ea typeface="+mn-ea"/>
                <a:cs typeface="+mn-cs"/>
              </a:rPr>
              <a:t>Reduce human errors </a:t>
            </a:r>
          </a:p>
          <a:p>
            <a:pPr marL="0" marR="0" lvl="0" indent="0" algn="r" defTabSz="1088449"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000000"/>
                </a:solidFill>
                <a:effectLst/>
                <a:uLnTx/>
                <a:uFillTx/>
                <a:latin typeface="Arial"/>
                <a:ea typeface="+mn-ea"/>
                <a:cs typeface="+mn-cs"/>
              </a:rPr>
              <a:t>Automate to gain speed and efficiency</a:t>
            </a:r>
            <a:endParaRPr kumimoji="0" lang="en-GB" sz="2000" b="0" i="0" u="none" strike="noStrike" kern="1200" cap="none" spc="0" normalizeH="0" baseline="0" noProof="0">
              <a:ln>
                <a:noFill/>
              </a:ln>
              <a:solidFill>
                <a:srgbClr val="000000"/>
              </a:solidFill>
              <a:effectLst/>
              <a:uLnTx/>
              <a:uFillTx/>
              <a:latin typeface="Arial"/>
              <a:ea typeface="+mn-ea"/>
              <a:cs typeface="+mn-cs"/>
            </a:endParaRPr>
          </a:p>
        </p:txBody>
      </p:sp>
      <p:sp>
        <p:nvSpPr>
          <p:cNvPr id="19" name="Oval 18">
            <a:extLst>
              <a:ext uri="{FF2B5EF4-FFF2-40B4-BE49-F238E27FC236}">
                <a16:creationId xmlns:a16="http://schemas.microsoft.com/office/drawing/2014/main" id="{46F6EB9C-0888-439F-8D01-6FA5C8A9B184}"/>
              </a:ext>
            </a:extLst>
          </p:cNvPr>
          <p:cNvSpPr/>
          <p:nvPr/>
        </p:nvSpPr>
        <p:spPr bwMode="gray">
          <a:xfrm>
            <a:off x="4586638" y="2032789"/>
            <a:ext cx="3021201" cy="3021201"/>
          </a:xfrm>
          <a:prstGeom prst="ellipse">
            <a:avLst/>
          </a:prstGeom>
          <a:noFill/>
          <a:ln w="31750" cap="rnd" algn="ctr">
            <a:solidFill>
              <a:schemeClr val="tx1"/>
            </a:solidFill>
            <a:prstDash val="sysDot"/>
            <a:miter lim="800000"/>
            <a:headEnd/>
            <a:tailEnd/>
          </a:ln>
        </p:spPr>
        <p:txBody>
          <a:bodyPr lIns="90000" tIns="72000" rIns="90000" bIns="72000" rtlCol="0" anchor="ct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20" name="Picture 19" descr="A close up of graphics&#10;&#10;Description automatically generated">
            <a:extLst>
              <a:ext uri="{FF2B5EF4-FFF2-40B4-BE49-F238E27FC236}">
                <a16:creationId xmlns:a16="http://schemas.microsoft.com/office/drawing/2014/main" id="{C6E58E24-D5D8-4CCA-AC20-A763883BD948}"/>
              </a:ext>
            </a:extLst>
          </p:cNvPr>
          <p:cNvPicPr>
            <a:picLocks noChangeAspect="1"/>
          </p:cNvPicPr>
          <p:nvPr/>
        </p:nvPicPr>
        <p:blipFill>
          <a:blip r:embed="rId3"/>
          <a:stretch>
            <a:fillRect/>
          </a:stretch>
        </p:blipFill>
        <p:spPr>
          <a:xfrm>
            <a:off x="6426611" y="3998442"/>
            <a:ext cx="1054100" cy="1257300"/>
          </a:xfrm>
          <a:prstGeom prst="rect">
            <a:avLst/>
          </a:prstGeom>
          <a:solidFill>
            <a:schemeClr val="bg1"/>
          </a:solidFill>
        </p:spPr>
      </p:pic>
      <p:pic>
        <p:nvPicPr>
          <p:cNvPr id="21" name="Picture 20">
            <a:extLst>
              <a:ext uri="{FF2B5EF4-FFF2-40B4-BE49-F238E27FC236}">
                <a16:creationId xmlns:a16="http://schemas.microsoft.com/office/drawing/2014/main" id="{3A782BB0-DF87-4C08-9E20-DB351B095A59}"/>
              </a:ext>
            </a:extLst>
          </p:cNvPr>
          <p:cNvPicPr>
            <a:picLocks noChangeAspect="1"/>
          </p:cNvPicPr>
          <p:nvPr/>
        </p:nvPicPr>
        <p:blipFill>
          <a:blip r:embed="rId4"/>
          <a:stretch>
            <a:fillRect/>
          </a:stretch>
        </p:blipFill>
        <p:spPr>
          <a:xfrm>
            <a:off x="5353475" y="2903105"/>
            <a:ext cx="1487526" cy="1250874"/>
          </a:xfrm>
          <a:prstGeom prst="rect">
            <a:avLst/>
          </a:prstGeom>
        </p:spPr>
      </p:pic>
      <p:pic>
        <p:nvPicPr>
          <p:cNvPr id="23" name="Picture 22">
            <a:extLst>
              <a:ext uri="{FF2B5EF4-FFF2-40B4-BE49-F238E27FC236}">
                <a16:creationId xmlns:a16="http://schemas.microsoft.com/office/drawing/2014/main" id="{B4832294-A17B-4C4D-8AE9-B41A10A1296D}"/>
              </a:ext>
            </a:extLst>
          </p:cNvPr>
          <p:cNvPicPr>
            <a:picLocks noChangeAspect="1"/>
          </p:cNvPicPr>
          <p:nvPr/>
        </p:nvPicPr>
        <p:blipFill>
          <a:blip r:embed="rId5"/>
          <a:stretch>
            <a:fillRect/>
          </a:stretch>
        </p:blipFill>
        <p:spPr>
          <a:xfrm>
            <a:off x="10957612" y="3666775"/>
            <a:ext cx="663333" cy="663333"/>
          </a:xfrm>
          <a:prstGeom prst="rect">
            <a:avLst/>
          </a:prstGeom>
        </p:spPr>
      </p:pic>
      <p:pic>
        <p:nvPicPr>
          <p:cNvPr id="26" name="Picture 25">
            <a:extLst>
              <a:ext uri="{FF2B5EF4-FFF2-40B4-BE49-F238E27FC236}">
                <a16:creationId xmlns:a16="http://schemas.microsoft.com/office/drawing/2014/main" id="{4291DF40-0C0E-4DB3-B531-9805ABA39557}"/>
              </a:ext>
            </a:extLst>
          </p:cNvPr>
          <p:cNvPicPr>
            <a:picLocks noChangeAspect="1"/>
          </p:cNvPicPr>
          <p:nvPr/>
        </p:nvPicPr>
        <p:blipFill>
          <a:blip r:embed="rId6"/>
          <a:stretch>
            <a:fillRect/>
          </a:stretch>
        </p:blipFill>
        <p:spPr>
          <a:xfrm>
            <a:off x="563606" y="3731245"/>
            <a:ext cx="603030" cy="603030"/>
          </a:xfrm>
          <a:prstGeom prst="rect">
            <a:avLst/>
          </a:prstGeom>
        </p:spPr>
      </p:pic>
      <p:pic>
        <p:nvPicPr>
          <p:cNvPr id="27" name="Picture 26">
            <a:extLst>
              <a:ext uri="{FF2B5EF4-FFF2-40B4-BE49-F238E27FC236}">
                <a16:creationId xmlns:a16="http://schemas.microsoft.com/office/drawing/2014/main" id="{66A64B16-7872-4E55-B732-33ED92FE716B}"/>
              </a:ext>
            </a:extLst>
          </p:cNvPr>
          <p:cNvPicPr>
            <a:picLocks noChangeAspect="1"/>
          </p:cNvPicPr>
          <p:nvPr/>
        </p:nvPicPr>
        <p:blipFill>
          <a:blip r:embed="rId7"/>
          <a:stretch>
            <a:fillRect/>
          </a:stretch>
        </p:blipFill>
        <p:spPr>
          <a:xfrm>
            <a:off x="10884964" y="2053972"/>
            <a:ext cx="663333" cy="663333"/>
          </a:xfrm>
          <a:prstGeom prst="rect">
            <a:avLst/>
          </a:prstGeom>
        </p:spPr>
      </p:pic>
      <p:pic>
        <p:nvPicPr>
          <p:cNvPr id="28" name="Picture 27" descr="A close up of a logo&#10;&#10;Description automatically generated">
            <a:extLst>
              <a:ext uri="{FF2B5EF4-FFF2-40B4-BE49-F238E27FC236}">
                <a16:creationId xmlns:a16="http://schemas.microsoft.com/office/drawing/2014/main" id="{10CF4979-30AF-4575-94AD-8C3E7A702B17}"/>
              </a:ext>
            </a:extLst>
          </p:cNvPr>
          <p:cNvPicPr>
            <a:picLocks noChangeAspect="1"/>
          </p:cNvPicPr>
          <p:nvPr/>
        </p:nvPicPr>
        <p:blipFill>
          <a:blip r:embed="rId8"/>
          <a:stretch>
            <a:fillRect/>
          </a:stretch>
        </p:blipFill>
        <p:spPr>
          <a:xfrm>
            <a:off x="503303" y="1992157"/>
            <a:ext cx="663333" cy="663333"/>
          </a:xfrm>
          <a:prstGeom prst="rect">
            <a:avLst/>
          </a:prstGeom>
        </p:spPr>
      </p:pic>
    </p:spTree>
    <p:extLst>
      <p:ext uri="{BB962C8B-B14F-4D97-AF65-F5344CB8AC3E}">
        <p14:creationId xmlns:p14="http://schemas.microsoft.com/office/powerpoint/2010/main" val="149436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3F9621F-A2FB-D64C-8166-887A43933524}"/>
              </a:ext>
            </a:extLst>
          </p:cNvPr>
          <p:cNvSpPr/>
          <p:nvPr/>
        </p:nvSpPr>
        <p:spPr bwMode="gray">
          <a:xfrm flipH="1">
            <a:off x="8774417" y="1397737"/>
            <a:ext cx="2551126" cy="4851760"/>
          </a:xfrm>
          <a:prstGeom prst="rect">
            <a:avLst/>
          </a:prstGeom>
          <a:solidFill>
            <a:schemeClr val="bg1"/>
          </a:solidFill>
          <a:ln w="25400" algn="ctr">
            <a:noFill/>
            <a:miter lim="800000"/>
            <a:headEnd/>
            <a:tailEnd/>
          </a:ln>
          <a:effectLst>
            <a:outerShdw blurRad="88900" algn="ctr" rotWithShape="0">
              <a:prstClr val="black">
                <a:alpha val="23000"/>
              </a:prstClr>
            </a:outerShdw>
          </a:effectLst>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98012032-A980-9948-8AA2-4FE91FC19BFD}"/>
              </a:ext>
            </a:extLst>
          </p:cNvPr>
          <p:cNvSpPr>
            <a:spLocks noGrp="1"/>
          </p:cNvSpPr>
          <p:nvPr>
            <p:ph type="title"/>
          </p:nvPr>
        </p:nvSpPr>
        <p:spPr>
          <a:xfrm>
            <a:off x="504001" y="504000"/>
            <a:ext cx="11232000" cy="400110"/>
          </a:xfrm>
        </p:spPr>
        <p:txBody>
          <a:bodyPr>
            <a:spAutoFit/>
          </a:bodyPr>
          <a:lstStyle/>
          <a:p>
            <a:r>
              <a:rPr lang="en-US" sz="2600" dirty="0"/>
              <a:t>Design, run, orchestrate &amp; monitor SAP and non-SAP applications</a:t>
            </a:r>
          </a:p>
        </p:txBody>
      </p:sp>
      <p:grpSp>
        <p:nvGrpSpPr>
          <p:cNvPr id="25" name="Group 24">
            <a:extLst>
              <a:ext uri="{FF2B5EF4-FFF2-40B4-BE49-F238E27FC236}">
                <a16:creationId xmlns:a16="http://schemas.microsoft.com/office/drawing/2014/main" id="{5D3CFFE9-133C-4A4D-AD6B-227D95F6A5EA}"/>
              </a:ext>
            </a:extLst>
          </p:cNvPr>
          <p:cNvGrpSpPr/>
          <p:nvPr/>
        </p:nvGrpSpPr>
        <p:grpSpPr>
          <a:xfrm>
            <a:off x="9006665" y="2135336"/>
            <a:ext cx="1829309" cy="1508121"/>
            <a:chOff x="4662487" y="840182"/>
            <a:chExt cx="4673600" cy="3853014"/>
          </a:xfrm>
        </p:grpSpPr>
        <p:pic>
          <p:nvPicPr>
            <p:cNvPr id="4" name="Picture 3" descr="A picture containing drawing&#10;&#10;Description automatically generated">
              <a:extLst>
                <a:ext uri="{FF2B5EF4-FFF2-40B4-BE49-F238E27FC236}">
                  <a16:creationId xmlns:a16="http://schemas.microsoft.com/office/drawing/2014/main" id="{D09B6A37-4783-5745-AC74-274905FC0024}"/>
                </a:ext>
              </a:extLst>
            </p:cNvPr>
            <p:cNvPicPr>
              <a:picLocks noChangeAspect="1"/>
            </p:cNvPicPr>
            <p:nvPr/>
          </p:nvPicPr>
          <p:blipFill>
            <a:blip r:embed="rId2"/>
            <a:stretch>
              <a:fillRect/>
            </a:stretch>
          </p:blipFill>
          <p:spPr>
            <a:xfrm>
              <a:off x="4662487" y="2682929"/>
              <a:ext cx="2870201" cy="558801"/>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E8E77B8-C828-A64A-8AA0-320BAAB1B902}"/>
                </a:ext>
              </a:extLst>
            </p:cNvPr>
            <p:cNvPicPr>
              <a:picLocks noChangeAspect="1"/>
            </p:cNvPicPr>
            <p:nvPr/>
          </p:nvPicPr>
          <p:blipFill>
            <a:blip r:embed="rId3"/>
            <a:stretch>
              <a:fillRect/>
            </a:stretch>
          </p:blipFill>
          <p:spPr>
            <a:xfrm>
              <a:off x="4662487" y="3384280"/>
              <a:ext cx="3048000" cy="546100"/>
            </a:xfrm>
            <a:prstGeom prst="rect">
              <a:avLst/>
            </a:prstGeom>
          </p:spPr>
        </p:pic>
        <p:pic>
          <p:nvPicPr>
            <p:cNvPr id="18" name="Picture 17">
              <a:extLst>
                <a:ext uri="{FF2B5EF4-FFF2-40B4-BE49-F238E27FC236}">
                  <a16:creationId xmlns:a16="http://schemas.microsoft.com/office/drawing/2014/main" id="{1C031885-63FD-7541-8039-94842E0C963F}"/>
                </a:ext>
              </a:extLst>
            </p:cNvPr>
            <p:cNvPicPr>
              <a:picLocks noChangeAspect="1"/>
            </p:cNvPicPr>
            <p:nvPr/>
          </p:nvPicPr>
          <p:blipFill>
            <a:blip r:embed="rId4"/>
            <a:stretch>
              <a:fillRect/>
            </a:stretch>
          </p:blipFill>
          <p:spPr>
            <a:xfrm>
              <a:off x="4662487" y="2032760"/>
              <a:ext cx="4673600" cy="558801"/>
            </a:xfrm>
            <a:prstGeom prst="rect">
              <a:avLst/>
            </a:prstGeom>
          </p:spPr>
        </p:pic>
        <p:pic>
          <p:nvPicPr>
            <p:cNvPr id="20" name="Picture 19" descr="A picture containing drawing, food&#10;&#10;Description automatically generated">
              <a:extLst>
                <a:ext uri="{FF2B5EF4-FFF2-40B4-BE49-F238E27FC236}">
                  <a16:creationId xmlns:a16="http://schemas.microsoft.com/office/drawing/2014/main" id="{7D4A7107-35C9-8B41-9102-2DAA5CDC76F8}"/>
                </a:ext>
              </a:extLst>
            </p:cNvPr>
            <p:cNvPicPr>
              <a:picLocks noChangeAspect="1"/>
            </p:cNvPicPr>
            <p:nvPr/>
          </p:nvPicPr>
          <p:blipFill>
            <a:blip r:embed="rId5"/>
            <a:stretch>
              <a:fillRect/>
            </a:stretch>
          </p:blipFill>
          <p:spPr>
            <a:xfrm>
              <a:off x="4662487" y="3981995"/>
              <a:ext cx="3721100" cy="711201"/>
            </a:xfrm>
            <a:prstGeom prst="rect">
              <a:avLst/>
            </a:prstGeom>
          </p:spPr>
        </p:pic>
        <p:pic>
          <p:nvPicPr>
            <p:cNvPr id="22" name="Picture 21" descr="A picture containing object, clock&#10;&#10;Description automatically generated">
              <a:extLst>
                <a:ext uri="{FF2B5EF4-FFF2-40B4-BE49-F238E27FC236}">
                  <a16:creationId xmlns:a16="http://schemas.microsoft.com/office/drawing/2014/main" id="{3A9FE5C5-D41E-8045-81CE-4233B759487B}"/>
                </a:ext>
              </a:extLst>
            </p:cNvPr>
            <p:cNvPicPr>
              <a:picLocks noChangeAspect="1"/>
            </p:cNvPicPr>
            <p:nvPr/>
          </p:nvPicPr>
          <p:blipFill>
            <a:blip r:embed="rId6"/>
            <a:stretch>
              <a:fillRect/>
            </a:stretch>
          </p:blipFill>
          <p:spPr>
            <a:xfrm>
              <a:off x="4662487" y="1471492"/>
              <a:ext cx="2908300" cy="469900"/>
            </a:xfrm>
            <a:prstGeom prst="rect">
              <a:avLst/>
            </a:prstGeom>
          </p:spPr>
        </p:pic>
        <p:pic>
          <p:nvPicPr>
            <p:cNvPr id="24" name="Picture 23" descr="A picture containing object, clock&#10;&#10;Description automatically generated">
              <a:extLst>
                <a:ext uri="{FF2B5EF4-FFF2-40B4-BE49-F238E27FC236}">
                  <a16:creationId xmlns:a16="http://schemas.microsoft.com/office/drawing/2014/main" id="{0FA5ED63-E52E-D448-B071-E67F3D978ECA}"/>
                </a:ext>
              </a:extLst>
            </p:cNvPr>
            <p:cNvPicPr>
              <a:picLocks noChangeAspect="1"/>
            </p:cNvPicPr>
            <p:nvPr/>
          </p:nvPicPr>
          <p:blipFill>
            <a:blip r:embed="rId7"/>
            <a:stretch>
              <a:fillRect/>
            </a:stretch>
          </p:blipFill>
          <p:spPr>
            <a:xfrm>
              <a:off x="4662487" y="840182"/>
              <a:ext cx="2895599" cy="469900"/>
            </a:xfrm>
            <a:prstGeom prst="rect">
              <a:avLst/>
            </a:prstGeom>
          </p:spPr>
        </p:pic>
      </p:grpSp>
      <p:sp>
        <p:nvSpPr>
          <p:cNvPr id="43" name="TextBox 42">
            <a:extLst>
              <a:ext uri="{FF2B5EF4-FFF2-40B4-BE49-F238E27FC236}">
                <a16:creationId xmlns:a16="http://schemas.microsoft.com/office/drawing/2014/main" id="{1D908817-6B91-B24E-8929-140749118F1C}"/>
              </a:ext>
            </a:extLst>
          </p:cNvPr>
          <p:cNvSpPr txBox="1"/>
          <p:nvPr/>
        </p:nvSpPr>
        <p:spPr>
          <a:xfrm>
            <a:off x="9006665" y="1796007"/>
            <a:ext cx="1745673" cy="215444"/>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400" b="1"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SAP Applications</a:t>
            </a:r>
          </a:p>
        </p:txBody>
      </p:sp>
      <p:sp>
        <p:nvSpPr>
          <p:cNvPr id="44" name="TextBox 43">
            <a:extLst>
              <a:ext uri="{FF2B5EF4-FFF2-40B4-BE49-F238E27FC236}">
                <a16:creationId xmlns:a16="http://schemas.microsoft.com/office/drawing/2014/main" id="{38133270-49FB-8745-A989-FC2C77A666E3}"/>
              </a:ext>
            </a:extLst>
          </p:cNvPr>
          <p:cNvSpPr txBox="1"/>
          <p:nvPr/>
        </p:nvSpPr>
        <p:spPr>
          <a:xfrm>
            <a:off x="9006666" y="4266376"/>
            <a:ext cx="2063634" cy="215444"/>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400" b="1"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Non-SAP Applications</a:t>
            </a:r>
          </a:p>
        </p:txBody>
      </p:sp>
      <p:sp>
        <p:nvSpPr>
          <p:cNvPr id="45" name="TextBox 44">
            <a:extLst>
              <a:ext uri="{FF2B5EF4-FFF2-40B4-BE49-F238E27FC236}">
                <a16:creationId xmlns:a16="http://schemas.microsoft.com/office/drawing/2014/main" id="{E1E84521-4078-1642-B4E0-91FDDBB22012}"/>
              </a:ext>
            </a:extLst>
          </p:cNvPr>
          <p:cNvSpPr txBox="1"/>
          <p:nvPr/>
        </p:nvSpPr>
        <p:spPr>
          <a:xfrm>
            <a:off x="9006665" y="4605922"/>
            <a:ext cx="1829310" cy="1015663"/>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Third-party tools</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Legacy applications</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Web applications</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Internet portals</a:t>
            </a:r>
          </a:p>
        </p:txBody>
      </p:sp>
      <p:sp>
        <p:nvSpPr>
          <p:cNvPr id="46" name="TextBox 45">
            <a:extLst>
              <a:ext uri="{FF2B5EF4-FFF2-40B4-BE49-F238E27FC236}">
                <a16:creationId xmlns:a16="http://schemas.microsoft.com/office/drawing/2014/main" id="{DDB74ECD-E67A-1D43-B946-B29B18E64721}"/>
              </a:ext>
            </a:extLst>
          </p:cNvPr>
          <p:cNvSpPr txBox="1"/>
          <p:nvPr/>
        </p:nvSpPr>
        <p:spPr>
          <a:xfrm>
            <a:off x="3588702" y="2770259"/>
            <a:ext cx="1445234" cy="9233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2000" b="1" i="0" u="none" strike="noStrike" kern="0" cap="none" spc="0" normalizeH="0" baseline="0" noProof="0">
                <a:ln>
                  <a:noFill/>
                </a:ln>
                <a:solidFill>
                  <a:srgbClr val="CCCCCC">
                    <a:lumMod val="75000"/>
                  </a:srgbClr>
                </a:solidFill>
                <a:effectLst/>
                <a:uLnTx/>
                <a:uFillTx/>
                <a:latin typeface="Arial"/>
                <a:ea typeface="Arial Unicode MS" pitchFamily="34" charset="-128"/>
                <a:cs typeface="Arial Unicode MS" pitchFamily="34" charset="-128"/>
              </a:rPr>
              <a:t>SAP Intelligent RPA</a:t>
            </a:r>
          </a:p>
        </p:txBody>
      </p:sp>
      <p:grpSp>
        <p:nvGrpSpPr>
          <p:cNvPr id="54" name="Group 53">
            <a:extLst>
              <a:ext uri="{FF2B5EF4-FFF2-40B4-BE49-F238E27FC236}">
                <a16:creationId xmlns:a16="http://schemas.microsoft.com/office/drawing/2014/main" id="{E1395A73-2518-2D4A-83A4-DC92ED8953D4}"/>
              </a:ext>
            </a:extLst>
          </p:cNvPr>
          <p:cNvGrpSpPr/>
          <p:nvPr/>
        </p:nvGrpSpPr>
        <p:grpSpPr>
          <a:xfrm>
            <a:off x="7326086" y="2714498"/>
            <a:ext cx="1332206" cy="2349610"/>
            <a:chOff x="7930826" y="2665226"/>
            <a:chExt cx="387825" cy="2349610"/>
          </a:xfrm>
        </p:grpSpPr>
        <p:cxnSp>
          <p:nvCxnSpPr>
            <p:cNvPr id="47" name="Straight Connector 46">
              <a:extLst>
                <a:ext uri="{FF2B5EF4-FFF2-40B4-BE49-F238E27FC236}">
                  <a16:creationId xmlns:a16="http://schemas.microsoft.com/office/drawing/2014/main" id="{DD7AB1A2-1735-3F44-9A15-16C6ED9805EB}"/>
                </a:ext>
              </a:extLst>
            </p:cNvPr>
            <p:cNvCxnSpPr>
              <a:cxnSpLocks/>
            </p:cNvCxnSpPr>
            <p:nvPr/>
          </p:nvCxnSpPr>
          <p:spPr>
            <a:xfrm>
              <a:off x="7930826" y="2665226"/>
              <a:ext cx="387825" cy="0"/>
            </a:xfrm>
            <a:prstGeom prst="line">
              <a:avLst/>
            </a:prstGeom>
            <a:ln w="25400" cap="rnd">
              <a:solidFill>
                <a:schemeClr val="bg1">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ABC641-33BD-184A-B6F0-5578A0D3C84A}"/>
                </a:ext>
              </a:extLst>
            </p:cNvPr>
            <p:cNvCxnSpPr>
              <a:cxnSpLocks/>
            </p:cNvCxnSpPr>
            <p:nvPr/>
          </p:nvCxnSpPr>
          <p:spPr>
            <a:xfrm>
              <a:off x="7930826" y="5014836"/>
              <a:ext cx="387825" cy="0"/>
            </a:xfrm>
            <a:prstGeom prst="line">
              <a:avLst/>
            </a:prstGeom>
            <a:ln w="25400" cap="rnd">
              <a:solidFill>
                <a:schemeClr val="bg1">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768A9F88-4212-A04F-90E7-E896C472EE30}"/>
              </a:ext>
            </a:extLst>
          </p:cNvPr>
          <p:cNvSpPr/>
          <p:nvPr/>
        </p:nvSpPr>
        <p:spPr>
          <a:xfrm>
            <a:off x="7415293" y="3518409"/>
            <a:ext cx="1189958" cy="830997"/>
          </a:xfrm>
          <a:prstGeom prst="rect">
            <a:avLst/>
          </a:prstGeom>
        </p:spPr>
        <p:txBody>
          <a:bodyPr wrap="square">
            <a:spAutoFit/>
          </a:bodyPr>
          <a:lstStyle/>
          <a:p>
            <a:pPr marL="0" marR="0" lvl="0" indent="0" algn="ctr" defTabSz="914126" rtl="0" eaLnBrk="1" fontAlgn="base" latinLnBrk="0" hangingPunct="1">
              <a:lnSpc>
                <a:spcPct val="100000"/>
              </a:lnSpc>
              <a:spcBef>
                <a:spcPts val="1200"/>
              </a:spcBef>
              <a:spcAft>
                <a:spcPct val="0"/>
              </a:spcAft>
              <a:buClr>
                <a:srgbClr val="F0AB00"/>
              </a:buClr>
              <a:buSzPct val="80000"/>
              <a:buFontTx/>
              <a:buNone/>
              <a:tabLst/>
              <a:defRPr/>
            </a:pPr>
            <a:r>
              <a:rPr kumimoji="0" lang="en-US" sz="12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Integration via UIs and APIs. Servers and desktops.</a:t>
            </a:r>
          </a:p>
        </p:txBody>
      </p:sp>
      <p:sp>
        <p:nvSpPr>
          <p:cNvPr id="2" name="Oval 1">
            <a:extLst>
              <a:ext uri="{FF2B5EF4-FFF2-40B4-BE49-F238E27FC236}">
                <a16:creationId xmlns:a16="http://schemas.microsoft.com/office/drawing/2014/main" id="{BB6DF812-C5F4-F644-8E84-14E0AFC91DD5}"/>
              </a:ext>
            </a:extLst>
          </p:cNvPr>
          <p:cNvSpPr/>
          <p:nvPr/>
        </p:nvSpPr>
        <p:spPr bwMode="gray">
          <a:xfrm>
            <a:off x="2645676" y="1720174"/>
            <a:ext cx="3021201" cy="3021201"/>
          </a:xfrm>
          <a:prstGeom prst="ellipse">
            <a:avLst/>
          </a:prstGeom>
          <a:noFill/>
          <a:ln w="31750" cap="rnd" algn="ctr">
            <a:solidFill>
              <a:schemeClr val="tx1"/>
            </a:solidFill>
            <a:prstDash val="sysDot"/>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descr="A picture containing airplane&#10;&#10;Description automatically generated">
            <a:extLst>
              <a:ext uri="{FF2B5EF4-FFF2-40B4-BE49-F238E27FC236}">
                <a16:creationId xmlns:a16="http://schemas.microsoft.com/office/drawing/2014/main" id="{AC36AE73-A97B-604D-972C-3C888481B619}"/>
              </a:ext>
            </a:extLst>
          </p:cNvPr>
          <p:cNvPicPr>
            <a:picLocks noChangeAspect="1"/>
          </p:cNvPicPr>
          <p:nvPr/>
        </p:nvPicPr>
        <p:blipFill>
          <a:blip r:embed="rId8"/>
          <a:stretch>
            <a:fillRect/>
          </a:stretch>
        </p:blipFill>
        <p:spPr>
          <a:xfrm>
            <a:off x="1886850" y="2478218"/>
            <a:ext cx="1536700" cy="1346200"/>
          </a:xfrm>
          <a:prstGeom prst="rect">
            <a:avLst/>
          </a:prstGeom>
          <a:solidFill>
            <a:schemeClr val="bg1"/>
          </a:solidFill>
        </p:spPr>
      </p:pic>
      <p:pic>
        <p:nvPicPr>
          <p:cNvPr id="29" name="Picture 28" descr="A close up of a logo&#10;&#10;Description automatically generated">
            <a:extLst>
              <a:ext uri="{FF2B5EF4-FFF2-40B4-BE49-F238E27FC236}">
                <a16:creationId xmlns:a16="http://schemas.microsoft.com/office/drawing/2014/main" id="{B04FCFB8-C69B-D740-8CEC-DA9616B21496}"/>
              </a:ext>
            </a:extLst>
          </p:cNvPr>
          <p:cNvPicPr>
            <a:picLocks noChangeAspect="1"/>
          </p:cNvPicPr>
          <p:nvPr/>
        </p:nvPicPr>
        <p:blipFill>
          <a:blip r:embed="rId9"/>
          <a:stretch>
            <a:fillRect/>
          </a:stretch>
        </p:blipFill>
        <p:spPr>
          <a:xfrm>
            <a:off x="3862030" y="3935453"/>
            <a:ext cx="1333500" cy="952500"/>
          </a:xfrm>
          <a:prstGeom prst="rect">
            <a:avLst/>
          </a:prstGeom>
          <a:solidFill>
            <a:schemeClr val="bg1"/>
          </a:solidFill>
        </p:spPr>
      </p:pic>
      <p:pic>
        <p:nvPicPr>
          <p:cNvPr id="30" name="Picture 29" descr="A close up of graphics&#10;&#10;Description automatically generated">
            <a:extLst>
              <a:ext uri="{FF2B5EF4-FFF2-40B4-BE49-F238E27FC236}">
                <a16:creationId xmlns:a16="http://schemas.microsoft.com/office/drawing/2014/main" id="{9838345C-51DC-1D46-A175-4CC8EE5B02EA}"/>
              </a:ext>
            </a:extLst>
          </p:cNvPr>
          <p:cNvPicPr>
            <a:picLocks noChangeAspect="1"/>
          </p:cNvPicPr>
          <p:nvPr/>
        </p:nvPicPr>
        <p:blipFill>
          <a:blip r:embed="rId10"/>
          <a:stretch>
            <a:fillRect/>
          </a:stretch>
        </p:blipFill>
        <p:spPr>
          <a:xfrm>
            <a:off x="5029076" y="1711101"/>
            <a:ext cx="1054100" cy="1257300"/>
          </a:xfrm>
          <a:prstGeom prst="rect">
            <a:avLst/>
          </a:prstGeom>
          <a:solidFill>
            <a:schemeClr val="bg1"/>
          </a:solidFill>
        </p:spPr>
      </p:pic>
      <p:sp>
        <p:nvSpPr>
          <p:cNvPr id="21" name="TextBox 20">
            <a:extLst>
              <a:ext uri="{FF2B5EF4-FFF2-40B4-BE49-F238E27FC236}">
                <a16:creationId xmlns:a16="http://schemas.microsoft.com/office/drawing/2014/main" id="{571BDE74-4F67-7544-82D7-BD1FD0A0CDA0}"/>
              </a:ext>
            </a:extLst>
          </p:cNvPr>
          <p:cNvSpPr txBox="1"/>
          <p:nvPr/>
        </p:nvSpPr>
        <p:spPr>
          <a:xfrm>
            <a:off x="1016370" y="2450252"/>
            <a:ext cx="1405360" cy="52322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700" b="1"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Design</a:t>
            </a:r>
          </a:p>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7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with Studio</a:t>
            </a:r>
          </a:p>
        </p:txBody>
      </p:sp>
      <p:sp>
        <p:nvSpPr>
          <p:cNvPr id="23" name="TextBox 22">
            <a:extLst>
              <a:ext uri="{FF2B5EF4-FFF2-40B4-BE49-F238E27FC236}">
                <a16:creationId xmlns:a16="http://schemas.microsoft.com/office/drawing/2014/main" id="{BC6171AB-EFD7-8E4B-BC98-F6D191612389}"/>
              </a:ext>
            </a:extLst>
          </p:cNvPr>
          <p:cNvSpPr txBox="1"/>
          <p:nvPr/>
        </p:nvSpPr>
        <p:spPr>
          <a:xfrm>
            <a:off x="3161180" y="5060279"/>
            <a:ext cx="2738651" cy="7848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700" b="1"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Orchestrate and Monitor</a:t>
            </a:r>
          </a:p>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7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with Cloud Factory</a:t>
            </a:r>
          </a:p>
        </p:txBody>
      </p:sp>
      <p:sp>
        <p:nvSpPr>
          <p:cNvPr id="26" name="TextBox 25">
            <a:extLst>
              <a:ext uri="{FF2B5EF4-FFF2-40B4-BE49-F238E27FC236}">
                <a16:creationId xmlns:a16="http://schemas.microsoft.com/office/drawing/2014/main" id="{A514A53F-370E-3944-85C8-38DC39C929DA}"/>
              </a:ext>
            </a:extLst>
          </p:cNvPr>
          <p:cNvSpPr txBox="1"/>
          <p:nvPr/>
        </p:nvSpPr>
        <p:spPr>
          <a:xfrm>
            <a:off x="5765318" y="2827514"/>
            <a:ext cx="1277600" cy="52322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700" b="1"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Run </a:t>
            </a:r>
            <a:r>
              <a:rPr kumimoji="0" lang="en-US" sz="17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with</a:t>
            </a:r>
            <a:br>
              <a:rPr kumimoji="0" lang="en-US" sz="17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17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Agents</a:t>
            </a:r>
          </a:p>
        </p:txBody>
      </p:sp>
    </p:spTree>
    <p:extLst>
      <p:ext uri="{BB962C8B-B14F-4D97-AF65-F5344CB8AC3E}">
        <p14:creationId xmlns:p14="http://schemas.microsoft.com/office/powerpoint/2010/main" val="1053533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233886" y="1375046"/>
            <a:ext cx="11727402" cy="677108"/>
          </a:xfrm>
        </p:spPr>
        <p:txBody>
          <a:bodyPr/>
          <a:lstStyle/>
          <a:p>
            <a:r>
              <a:rPr lang="en-US" dirty="0"/>
              <a:t>Get start with </a:t>
            </a:r>
            <a:r>
              <a:rPr lang="en-US" dirty="0">
                <a:solidFill>
                  <a:schemeClr val="accent1"/>
                </a:solidFill>
              </a:rPr>
              <a:t>SAP Intelligent RPA</a:t>
            </a:r>
            <a:br>
              <a:rPr lang="en-US" dirty="0"/>
            </a:br>
            <a:br>
              <a:rPr lang="en-US" dirty="0"/>
            </a:br>
            <a:r>
              <a:rPr lang="en-US" dirty="0"/>
              <a:t> </a:t>
            </a:r>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3223156475"/>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 id="{2759F55F-9655-F44D-AC38-82A7F69451EF}" vid="{66416A57-6A8D-5548-9C9C-6C4AEE389818}"/>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F9B8BA18A4C1459BF88A9FFCA58395" ma:contentTypeVersion="13" ma:contentTypeDescription="Create a new document." ma:contentTypeScope="" ma:versionID="69c32bfcff149d352f9787627929ffd7">
  <xsd:schema xmlns:xsd="http://www.w3.org/2001/XMLSchema" xmlns:xs="http://www.w3.org/2001/XMLSchema" xmlns:p="http://schemas.microsoft.com/office/2006/metadata/properties" xmlns:ns2="efe34f01-74f7-4764-abcd-bdfd6d22b435" xmlns:ns3="44a023f3-8912-4d23-8979-5b788586eea4" targetNamespace="http://schemas.microsoft.com/office/2006/metadata/properties" ma:root="true" ma:fieldsID="0ba90729e90c82aed67730de7ef178b6" ns2:_="" ns3:_="">
    <xsd:import namespace="efe34f01-74f7-4764-abcd-bdfd6d22b435"/>
    <xsd:import namespace="44a023f3-8912-4d23-8979-5b788586e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eting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e34f01-74f7-4764-abcd-bdfd6d22b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etingDate" ma:index="20" nillable="true" ma:displayName="Meeting Date" ma:default="2020-04-15T00:00:00Z" ma:format="DateOnly" ma:internalName="Meeting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a023f3-8912-4d23-8979-5b788586eea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etingDate xmlns="efe34f01-74f7-4764-abcd-bdfd6d22b435">2020-04-15T00:00:00+00:00</MeetingDate>
  </documentManagement>
</p:properties>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2BF3693E-A058-4A5F-8ABB-30E16FE1B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e34f01-74f7-4764-abcd-bdfd6d22b435"/>
    <ds:schemaRef ds:uri="44a023f3-8912-4d23-8979-5b788586e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 ds:uri="efe34f01-74f7-4764-abcd-bdfd6d22b435"/>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1741</TotalTime>
  <Words>1290</Words>
  <Application>Microsoft Office PowerPoint</Application>
  <PresentationFormat>Custom</PresentationFormat>
  <Paragraphs>148</Paragraphs>
  <Slides>20</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Courier New</vt:lpstr>
      <vt:lpstr>Symbol</vt:lpstr>
      <vt:lpstr>wingdings</vt:lpstr>
      <vt:lpstr>wingdings</vt:lpstr>
      <vt:lpstr>SAP 2020 16x9 white</vt:lpstr>
      <vt:lpstr>SAP 2020 16x9 blue</vt:lpstr>
      <vt:lpstr>SAP 2020 16x9 black and white</vt:lpstr>
      <vt:lpstr>RPA for Ariba Network: Build Your Own Bot Around Ariba Network</vt:lpstr>
      <vt:lpstr>RPA for Ariba Network: Build Your Own Bot Around Ariba Network</vt:lpstr>
      <vt:lpstr>Disclaimer</vt:lpstr>
      <vt:lpstr>Agenda</vt:lpstr>
      <vt:lpstr>Introduction to SAP Intelligent RPA   </vt:lpstr>
      <vt:lpstr>What is RPA?</vt:lpstr>
      <vt:lpstr>How SAP Intelligent RPA solution delivers Business Value</vt:lpstr>
      <vt:lpstr>Design, run, orchestrate &amp; monitor SAP and non-SAP applications</vt:lpstr>
      <vt:lpstr>Get start with SAP Intelligent RPA   </vt:lpstr>
      <vt:lpstr>SAP Intelligent RPA Trail </vt:lpstr>
      <vt:lpstr>Onboard to SAP Intelligent RPA Trial</vt:lpstr>
      <vt:lpstr>Overview of use case</vt:lpstr>
      <vt:lpstr>Flip Purchase Order in SAP Ariba </vt:lpstr>
      <vt:lpstr>Application declaration </vt:lpstr>
      <vt:lpstr>Build workflows </vt:lpstr>
      <vt:lpstr>More resource for developer and business</vt:lpstr>
      <vt:lpstr>PowerPoint Presentation</vt:lpstr>
      <vt:lpstr>More information</vt:lpstr>
      <vt:lpstr>PowerPoint Presentation</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CFN - Title</dc:title>
  <dc:subject/>
  <dc:creator>Speaker name</dc:creator>
  <cp:keywords>2020/16:9/white</cp:keywords>
  <dc:description/>
  <cp:lastModifiedBy>COL, Pierre</cp:lastModifiedBy>
  <cp:revision>105</cp:revision>
  <dcterms:created xsi:type="dcterms:W3CDTF">2020-08-13T16:29:30Z</dcterms:created>
  <dcterms:modified xsi:type="dcterms:W3CDTF">2020-08-28T09:08:28Z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0x0101001BF9B8BA18A4C1459BF88A9FFCA58395</vt:lpwstr>
  </property>
</Properties>
</file>