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 id="2147483829" r:id="rId6"/>
  </p:sldMasterIdLst>
  <p:notesMasterIdLst>
    <p:notesMasterId r:id="rId17"/>
  </p:notesMasterIdLst>
  <p:handoutMasterIdLst>
    <p:handoutMasterId r:id="rId18"/>
  </p:handoutMasterIdLst>
  <p:sldIdLst>
    <p:sldId id="437" r:id="rId7"/>
    <p:sldId id="492" r:id="rId8"/>
    <p:sldId id="2142532988" r:id="rId9"/>
    <p:sldId id="9083" r:id="rId10"/>
    <p:sldId id="2142532984" r:id="rId11"/>
    <p:sldId id="6543" r:id="rId12"/>
    <p:sldId id="6544" r:id="rId13"/>
    <p:sldId id="462" r:id="rId14"/>
    <p:sldId id="2142532989" r:id="rId15"/>
    <p:sldId id="2142532987"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sh Baumann" initials="TB" lastIdx="1" clrIdx="0">
    <p:extLst>
      <p:ext uri="{19B8F6BF-5375-455C-9EA6-DF929625EA0E}">
        <p15:presenceInfo xmlns:p15="http://schemas.microsoft.com/office/powerpoint/2012/main" userId="cc1e064dd50831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55" autoAdjust="0"/>
  </p:normalViewPr>
  <p:slideViewPr>
    <p:cSldViewPr snapToGrid="0">
      <p:cViewPr varScale="1">
        <p:scale>
          <a:sx n="72" d="100"/>
          <a:sy n="72" d="100"/>
        </p:scale>
        <p:origin x="1075" y="67"/>
      </p:cViewPr>
      <p:guideLst>
        <p:guide pos="3841"/>
        <p:guide orient="horz" pos="2160"/>
      </p:guideLst>
    </p:cSldViewPr>
  </p:slideViewPr>
  <p:notesTextViewPr>
    <p:cViewPr>
      <p:scale>
        <a:sx n="1" d="1"/>
        <a:sy n="1" d="1"/>
      </p:scale>
      <p:origin x="0" y="-864"/>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Hello everyone, I am happy to greet you here at the online SAP </a:t>
            </a:r>
            <a:r>
              <a:rPr lang="en-US" dirty="0" err="1"/>
              <a:t>TechED</a:t>
            </a:r>
            <a:r>
              <a:rPr lang="en-US" dirty="0"/>
              <a:t> 2020 business documents processing workshop. I would like to thank you for your interest in this topic and the time that you took to participate in this workshop. Before we get going I would like to present ourselves.</a:t>
            </a:r>
          </a:p>
          <a:p>
            <a:pPr marL="342900" indent="-342900">
              <a:buAutoNum type="arabicPeriod"/>
            </a:pPr>
            <a:r>
              <a:rPr lang="en-US" dirty="0"/>
              <a:t>Present ourselves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167980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8369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023642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First of all I am going to give you a short introduction to SAP Business Document Processing services and briefly explain what can be done with SAP DC and SAP DOX services</a:t>
            </a:r>
          </a:p>
          <a:p>
            <a:pPr marL="342900" indent="-342900">
              <a:buAutoNum type="arabicPeriod"/>
            </a:pPr>
            <a:r>
              <a:rPr lang="en-US" dirty="0"/>
              <a:t>Than we will together create a SAP CP Trial account and set-up DC service instance to be able to use this service</a:t>
            </a:r>
          </a:p>
          <a:p>
            <a:pPr marL="342900" indent="-342900">
              <a:buAutoNum type="arabicPeriod"/>
            </a:pPr>
            <a:r>
              <a:rPr lang="en-US" dirty="0"/>
              <a:t>After we have the DC service at hand Manuel will show you how DC service can be used to classify business documents and how the classification results can be analyzed</a:t>
            </a:r>
          </a:p>
          <a:p>
            <a:pPr marL="342900" indent="-342900">
              <a:buAutoNum type="arabicPeriod"/>
            </a:pPr>
            <a:r>
              <a:rPr lang="en-US" dirty="0"/>
              <a:t>After we have successfully classified the documents with DC service, we will proceed and Piyush show you how to use DOX service via its UI and REST API to extract information and validate the extraction results</a:t>
            </a:r>
          </a:p>
          <a:p>
            <a:pPr marL="342900" indent="-342900">
              <a:buAutoNum type="arabicPeriod"/>
            </a:pPr>
            <a:r>
              <a:rPr lang="en-US" dirty="0"/>
              <a:t>Piyush will also demonstrate how SAP DOX supplier data matching feature can help you automate processing of your business documents even further</a:t>
            </a:r>
          </a:p>
          <a:p>
            <a:pPr marL="342900" indent="-342900">
              <a:buAutoNum type="arabicPeriod"/>
            </a:pPr>
            <a:r>
              <a:rPr lang="en-US" dirty="0"/>
              <a:t>Please ask questions and provide your feedback during the whole session in the chat, please also unmute yourselves and ask questions in case you are blocked</a:t>
            </a:r>
          </a:p>
          <a:p>
            <a:pPr marL="342900" indent="-342900">
              <a:buAutoNum type="arabicPeriod"/>
            </a:pPr>
            <a:r>
              <a:rPr lang="en-US" dirty="0"/>
              <a:t>We would like to ask toy to provide your feedback after the session</a:t>
            </a:r>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3862635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BDP provides you with means to automate the documents processing and reduce costs, in this workshop we will deep dive into the classification, information extraction and information enrichment use-cases and demonstrate how exactly this can be done and guide you through this process.</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a:p>
        </p:txBody>
      </p:sp>
    </p:spTree>
    <p:extLst>
      <p:ext uri="{BB962C8B-B14F-4D97-AF65-F5344CB8AC3E}">
        <p14:creationId xmlns:p14="http://schemas.microsoft.com/office/powerpoint/2010/main" val="185913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BDP consists from multiple services, we will focus on Document Classification and Document Information Extraction in this workshop</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418872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briefly explain how Document Classification and Document Information Extraction services can be useful. Bob that works at customer service needs to process a lot of incoming documents, every document type requires different processing steps. First action that Bob needs to do with each and every incoming document in order to start processing it is to open it, look at its contents and determine its type. This consumes a lot of time, considering the amount of documents that he needs to process.</a:t>
            </a:r>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165265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integration of Document Classification service, Bob knows the document type in advance and can start processing every document directly. Now Bob only needs to process the documents that are relevant for him and other documents are automatically forwarded to other employees. This saves Bob a lot of time and increases his productivity.</a:t>
            </a:r>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159016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pPr marL="0" indent="0" algn="just">
              <a:lnSpc>
                <a:spcPct val="120000"/>
              </a:lnSpc>
              <a:buFontTx/>
              <a:buNone/>
            </a:pPr>
            <a:r>
              <a:rPr lang="en-US" sz="1400" dirty="0">
                <a:solidFill>
                  <a:schemeClr val="tx1"/>
                </a:solidFill>
                <a:latin typeface="+mn-lt"/>
                <a:ea typeface="Arial" charset="0"/>
                <a:cs typeface="Arial"/>
              </a:rPr>
              <a:t>Normally when Bob receives an invoice he would forward it to John for further manual processing, but</a:t>
            </a:r>
            <a:r>
              <a:rPr lang="en-US" dirty="0"/>
              <a:t> company can go even further by applying Document Information Extraction service</a:t>
            </a:r>
            <a:r>
              <a:rPr lang="en-US" sz="1400" dirty="0">
                <a:solidFill>
                  <a:schemeClr val="tx1"/>
                </a:solidFill>
                <a:latin typeface="Arial"/>
                <a:ea typeface="Arial" charset="0"/>
                <a:cs typeface="Arial"/>
              </a:rPr>
              <a:t> to extract information out of classified documents and route it directly to the appropriate system or for manual processing. A</a:t>
            </a:r>
            <a:r>
              <a:rPr lang="en-US" dirty="0">
                <a:latin typeface="Arial"/>
                <a:ea typeface="Arial" charset="0"/>
                <a:cs typeface="Arial"/>
              </a:rPr>
              <a:t>utomatically</a:t>
            </a:r>
            <a:r>
              <a:rPr lang="en-US" sz="1400" dirty="0">
                <a:solidFill>
                  <a:schemeClr val="tx1"/>
                </a:solidFill>
                <a:latin typeface="Arial"/>
                <a:ea typeface="Arial" charset="0"/>
                <a:cs typeface="Arial"/>
              </a:rPr>
              <a:t> extracted information can be associated (enriched) with corresponding info from ERP, SRM or CRM systems, for example the supplier or employee </a:t>
            </a:r>
            <a:r>
              <a:rPr lang="en-US" sz="1400" dirty="0">
                <a:solidFill>
                  <a:schemeClr val="tx1"/>
                </a:solidFill>
                <a:latin typeface="+mn-lt"/>
                <a:ea typeface="Arial" charset="0"/>
                <a:cs typeface="Arial"/>
              </a:rPr>
              <a:t>IDs, to ease the further processing.</a:t>
            </a:r>
            <a:r>
              <a:rPr lang="en-US" dirty="0">
                <a:latin typeface="Arial"/>
                <a:ea typeface="Arial" charset="0"/>
                <a:cs typeface="Arial"/>
              </a:rPr>
              <a:t> With such automation m</a:t>
            </a:r>
            <a:r>
              <a:rPr lang="en-US" sz="1400" dirty="0">
                <a:solidFill>
                  <a:schemeClr val="tx1"/>
                </a:solidFill>
                <a:latin typeface="Arial" charset="0"/>
                <a:ea typeface="Arial" charset="0"/>
                <a:cs typeface="Arial" charset="0"/>
              </a:rPr>
              <a:t>uch faster data processing is possible and </a:t>
            </a:r>
            <a:r>
              <a:rPr lang="en-US" sz="1400" dirty="0">
                <a:solidFill>
                  <a:schemeClr val="tx1"/>
                </a:solidFill>
                <a:latin typeface="Arial"/>
                <a:ea typeface="Arial" charset="0"/>
                <a:cs typeface="Arial"/>
              </a:rPr>
              <a:t>John can spend more time on value-adding tasks and the </a:t>
            </a:r>
            <a:r>
              <a:rPr lang="en-US" dirty="0">
                <a:latin typeface="Arial"/>
                <a:ea typeface="Arial" charset="0"/>
                <a:cs typeface="Arial"/>
              </a:rPr>
              <a:t>error-rate </a:t>
            </a:r>
            <a:r>
              <a:rPr lang="en-US" sz="1400" dirty="0">
                <a:solidFill>
                  <a:schemeClr val="tx1"/>
                </a:solidFill>
                <a:latin typeface="Arial"/>
                <a:ea typeface="Arial" charset="0"/>
                <a:cs typeface="Arial"/>
              </a:rPr>
              <a:t>is reduced.</a:t>
            </a:r>
          </a:p>
          <a:p>
            <a:pPr marL="0" indent="0" algn="just">
              <a:lnSpc>
                <a:spcPct val="120000"/>
              </a:lnSpc>
              <a:buFontTx/>
              <a:buNone/>
            </a:pPr>
            <a:endParaRPr lang="en-US" sz="1400" dirty="0">
              <a:solidFill>
                <a:schemeClr val="tx1"/>
              </a:solidFill>
              <a:latin typeface="Arial"/>
              <a:ea typeface="Arial" charset="0"/>
              <a:cs typeface="Arial" charset="0"/>
            </a:endParaRPr>
          </a:p>
          <a:p>
            <a:pPr marL="0" indent="0" algn="just">
              <a:lnSpc>
                <a:spcPct val="120000"/>
              </a:lnSpc>
              <a:buFontTx/>
              <a:buNone/>
            </a:pPr>
            <a:r>
              <a:rPr lang="en-US" sz="1400" dirty="0">
                <a:solidFill>
                  <a:schemeClr val="tx1"/>
                </a:solidFill>
                <a:latin typeface="Arial"/>
                <a:ea typeface="Arial" charset="0"/>
                <a:cs typeface="Arial" charset="0"/>
              </a:rPr>
              <a:t>Now let’s proceed to the hands on part of our workshop. We will start with SAP CP trial account creation.</a:t>
            </a:r>
            <a:endParaRPr lang="en-US" sz="1400" dirty="0">
              <a:solidFill>
                <a:schemeClr val="tx1"/>
              </a:solidFill>
              <a:latin typeface="Arial"/>
              <a:ea typeface="Arial" charset="0"/>
              <a:cs typeface="Arial"/>
            </a:endParaRP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0790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342900" indent="-342900">
              <a:buAutoNum type="arabicPeriod"/>
            </a:pPr>
            <a:r>
              <a:rPr lang="en-US" dirty="0"/>
              <a:t>We will provide you with a short introduction to SAP Business Document Processing services and briefly explain what can be done with SAP DC and SAP DOX services</a:t>
            </a:r>
          </a:p>
          <a:p>
            <a:pPr marL="342900" indent="-342900">
              <a:buAutoNum type="arabicPeriod"/>
            </a:pPr>
            <a:r>
              <a:rPr lang="en-US" dirty="0"/>
              <a:t>Thank we will guide you through the process of creating a SAP CP Trial account and set-up DC service instance to be able to use these services</a:t>
            </a:r>
          </a:p>
          <a:p>
            <a:pPr marL="342900" indent="-342900">
              <a:buAutoNum type="arabicPeriod"/>
            </a:pPr>
            <a:r>
              <a:rPr lang="en-US" dirty="0"/>
              <a:t>We will show you how DC service can be used to classify business documents and how the classification results can be analyzed</a:t>
            </a:r>
          </a:p>
          <a:p>
            <a:pPr marL="342900" indent="-342900">
              <a:buAutoNum type="arabicPeriod"/>
            </a:pPr>
            <a:r>
              <a:rPr lang="en-US" dirty="0"/>
              <a:t>We will show you how DOX service and its UI and REST API can be used for information extraction and validation of the results</a:t>
            </a:r>
          </a:p>
          <a:p>
            <a:pPr marL="342900" indent="-342900">
              <a:buAutoNum type="arabicPeriod"/>
            </a:pPr>
            <a:r>
              <a:rPr lang="en-US" dirty="0"/>
              <a:t>We will demonstrate how SAP DOX supplier data matching feature can help you automate processing of your business documents even further</a:t>
            </a:r>
          </a:p>
          <a:p>
            <a:pPr marL="342900" indent="-342900">
              <a:buAutoNum type="arabicPeriod"/>
            </a:pPr>
            <a:endParaRPr lang="en-US" dirty="0"/>
          </a:p>
          <a:p>
            <a:pPr marL="0" indent="0">
              <a:buNone/>
            </a:pPr>
            <a:r>
              <a:rPr lang="en-US" dirty="0"/>
              <a:t>Please use EU trial landscape:</a:t>
            </a:r>
          </a:p>
          <a:p>
            <a:pPr marL="0" indent="0">
              <a:buNone/>
            </a:pPr>
            <a:endParaRPr lang="en-US" dirty="0"/>
          </a:p>
          <a:p>
            <a:pPr marL="0" indent="0">
              <a:buNone/>
            </a:pPr>
            <a:r>
              <a:rPr lang="en-US" dirty="0"/>
              <a:t>Please use the following link to get to SAP CP Trial account creation page: </a:t>
            </a:r>
          </a:p>
          <a:p>
            <a:pPr marL="0" indent="0">
              <a:buNone/>
            </a:pPr>
            <a:endParaRPr lang="en-US" dirty="0"/>
          </a:p>
          <a:p>
            <a:pPr marL="0" indent="0">
              <a:buNone/>
            </a:pPr>
            <a:r>
              <a:rPr lang="en-US" dirty="0"/>
              <a:t>https://www.sap.com/cmp/td/sap-cloud-platform-trial.html</a:t>
            </a:r>
          </a:p>
          <a:p>
            <a:pPr marL="0" indent="0">
              <a:buNone/>
            </a:pPr>
            <a:r>
              <a:rPr lang="en-US" dirty="0"/>
              <a:t>https://cockpit.eu10.hana.ondemand.com/trial/#/home/trial</a:t>
            </a:r>
          </a:p>
          <a:p>
            <a:pPr marL="0" indent="0">
              <a:buNone/>
            </a:pPr>
            <a:r>
              <a:rPr lang="en-US" dirty="0"/>
              <a:t>https://developers.sap.com/tutorials/hcp-create-trial-account.html</a:t>
            </a:r>
          </a:p>
          <a:p>
            <a:pPr marL="0" indent="0">
              <a:buNone/>
            </a:pPr>
            <a:r>
              <a:rPr lang="en-US" dirty="0"/>
              <a:t>https://github.com/SAP-samples/teched2020-INT166</a:t>
            </a:r>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32125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
        <p:nvSpPr>
          <p:cNvPr id="7" name="Text Placeholder 3">
            <a:extLst>
              <a:ext uri="{FF2B5EF4-FFF2-40B4-BE49-F238E27FC236}">
                <a16:creationId xmlns:a16="http://schemas.microsoft.com/office/drawing/2014/main" id="{B8E1F4F5-B3C5-47E1-9CD7-E0A584597347}"/>
              </a:ext>
            </a:extLst>
          </p:cNvPr>
          <p:cNvSpPr>
            <a:spLocks noGrp="1"/>
          </p:cNvSpPr>
          <p:nvPr>
            <p:ph type="body" sz="quarter" idx="13" hasCustomPrompt="1"/>
          </p:nvPr>
        </p:nvSpPr>
        <p:spPr>
          <a:xfrm>
            <a:off x="287337" y="3600764"/>
            <a:ext cx="2249033" cy="215444"/>
          </a:xfrm>
        </p:spPr>
        <p:txBody>
          <a:bodyPr wrap="square">
            <a:spAutoFit/>
          </a:bodyPr>
          <a:lstStyle>
            <a:lvl1pPr>
              <a:defRPr sz="1400" b="0"/>
            </a:lvl1pPr>
          </a:lstStyle>
          <a:p>
            <a:pPr lvl="0"/>
            <a:r>
              <a:rPr lang="en-US"/>
              <a:t>Insert Session ID</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image/screenshot</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
        <p:nvSpPr>
          <p:cNvPr id="7" name="Text Placeholder 3">
            <a:extLst>
              <a:ext uri="{FF2B5EF4-FFF2-40B4-BE49-F238E27FC236}">
                <a16:creationId xmlns:a16="http://schemas.microsoft.com/office/drawing/2014/main" id="{1DA8F71E-1A59-40FB-B75E-B93321EDA8EB}"/>
              </a:ext>
            </a:extLst>
          </p:cNvPr>
          <p:cNvSpPr>
            <a:spLocks noGrp="1"/>
          </p:cNvSpPr>
          <p:nvPr>
            <p:ph type="body" sz="quarter" idx="13" hasCustomPrompt="1"/>
          </p:nvPr>
        </p:nvSpPr>
        <p:spPr>
          <a:xfrm>
            <a:off x="287337" y="2269902"/>
            <a:ext cx="2249033" cy="215444"/>
          </a:xfrm>
        </p:spPr>
        <p:txBody>
          <a:bodyPr wrap="square">
            <a:spAutoFit/>
          </a:bodyPr>
          <a:lstStyle>
            <a:lvl1pPr>
              <a:defRPr sz="1400" b="0"/>
            </a:lvl1pPr>
          </a:lstStyle>
          <a:p>
            <a:pPr lvl="0"/>
            <a:r>
              <a:rPr lang="en-US"/>
              <a:t>Insert Session ID</a:t>
            </a:r>
          </a:p>
        </p:txBody>
      </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hank You">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0"/>
            <a:ext cx="12195175" cy="28800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9" name="Title 1">
            <a:extLst>
              <a:ext uri="{FF2B5EF4-FFF2-40B4-BE49-F238E27FC236}">
                <a16:creationId xmlns:a16="http://schemas.microsoft.com/office/drawing/2014/main" id="{93A28391-59F5-4ACF-B10A-0F7015453EB8}"/>
              </a:ext>
            </a:extLst>
          </p:cNvPr>
          <p:cNvSpPr txBox="1">
            <a:spLocks/>
          </p:cNvSpPr>
          <p:nvPr userDrawn="1"/>
        </p:nvSpPr>
        <p:spPr bwMode="gray">
          <a:xfrm>
            <a:off x="503238" y="4337956"/>
            <a:ext cx="4468929" cy="33855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200"/>
              <a:t>Contact for further topic inquiries</a:t>
            </a:r>
          </a:p>
        </p:txBody>
      </p:sp>
      <p:sp>
        <p:nvSpPr>
          <p:cNvPr id="14" name="Text Placeholder 12">
            <a:extLst>
              <a:ext uri="{FF2B5EF4-FFF2-40B4-BE49-F238E27FC236}">
                <a16:creationId xmlns:a16="http://schemas.microsoft.com/office/drawing/2014/main" id="{20051A13-3EE4-481F-B78A-62197586D253}"/>
              </a:ext>
            </a:extLst>
          </p:cNvPr>
          <p:cNvSpPr>
            <a:spLocks noGrp="1"/>
          </p:cNvSpPr>
          <p:nvPr>
            <p:ph type="body" sz="quarter" idx="15" hasCustomPrompt="1"/>
          </p:nvPr>
        </p:nvSpPr>
        <p:spPr>
          <a:xfrm>
            <a:off x="503238" y="4872247"/>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sp>
        <p:nvSpPr>
          <p:cNvPr id="11" name="Title 13">
            <a:extLst>
              <a:ext uri="{FF2B5EF4-FFF2-40B4-BE49-F238E27FC236}">
                <a16:creationId xmlns:a16="http://schemas.microsoft.com/office/drawing/2014/main" id="{9B37D5D4-6863-468C-86DC-44459915742F}"/>
              </a:ext>
            </a:extLst>
          </p:cNvPr>
          <p:cNvSpPr txBox="1">
            <a:spLocks/>
          </p:cNvSpPr>
          <p:nvPr userDrawn="1"/>
        </p:nvSpPr>
        <p:spPr bwMode="black">
          <a:xfrm>
            <a:off x="503238" y="3328109"/>
            <a:ext cx="6661597" cy="461665"/>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3000"/>
              <a:t>Thanks for attending </a:t>
            </a:r>
            <a:r>
              <a:rPr lang="en-US" sz="3000">
                <a:solidFill>
                  <a:schemeClr val="accent1"/>
                </a:solidFill>
              </a:rPr>
              <a:t>this session. </a:t>
            </a:r>
          </a:p>
        </p:txBody>
      </p:sp>
      <p:sp>
        <p:nvSpPr>
          <p:cNvPr id="12" name="Text Placeholder 12">
            <a:extLst>
              <a:ext uri="{FF2B5EF4-FFF2-40B4-BE49-F238E27FC236}">
                <a16:creationId xmlns:a16="http://schemas.microsoft.com/office/drawing/2014/main" id="{0B4389D3-C11E-4705-839F-95BB74480C74}"/>
              </a:ext>
            </a:extLst>
          </p:cNvPr>
          <p:cNvSpPr>
            <a:spLocks noGrp="1"/>
          </p:cNvSpPr>
          <p:nvPr>
            <p:ph type="body" sz="quarter" idx="16" hasCustomPrompt="1"/>
          </p:nvPr>
        </p:nvSpPr>
        <p:spPr>
          <a:xfrm>
            <a:off x="4570866" y="4872247"/>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pic>
        <p:nvPicPr>
          <p:cNvPr id="16" name="SAP Logo" descr="SAP Logo" title="SAP Logo">
            <a:extLst>
              <a:ext uri="{FF2B5EF4-FFF2-40B4-BE49-F238E27FC236}">
                <a16:creationId xmlns:a16="http://schemas.microsoft.com/office/drawing/2014/main" id="{ED783F49-F108-4DA6-B860-4A0A2C9A5F60}"/>
              </a:ext>
            </a:extLst>
          </p:cNvPr>
          <p:cNvPicPr>
            <a:picLocks noChangeAspect="1"/>
          </p:cNvPicPr>
          <p:nvPr userDrawn="1"/>
        </p:nvPicPr>
        <p:blipFill>
          <a:blip r:embed="rId2"/>
          <a:stretch>
            <a:fillRect/>
          </a:stretch>
        </p:blipFill>
        <p:spPr>
          <a:xfrm>
            <a:off x="9725565" y="5994000"/>
            <a:ext cx="1963635" cy="360000"/>
          </a:xfrm>
          <a:prstGeom prst="rect">
            <a:avLst/>
          </a:prstGeom>
        </p:spPr>
      </p:pic>
    </p:spTree>
    <p:extLst>
      <p:ext uri="{BB962C8B-B14F-4D97-AF65-F5344CB8AC3E}">
        <p14:creationId xmlns:p14="http://schemas.microsoft.com/office/powerpoint/2010/main" val="14694939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Thank You">
    <p:bg>
      <p:bgRef idx="1001">
        <a:schemeClr val="bg1"/>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3A28391-59F5-4ACF-B10A-0F7015453EB8}"/>
              </a:ext>
            </a:extLst>
          </p:cNvPr>
          <p:cNvSpPr txBox="1">
            <a:spLocks/>
          </p:cNvSpPr>
          <p:nvPr userDrawn="1"/>
        </p:nvSpPr>
        <p:spPr bwMode="gray">
          <a:xfrm>
            <a:off x="503238" y="4674237"/>
            <a:ext cx="4468929" cy="27699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1800"/>
              <a:t>Contact for further topic inquiries</a:t>
            </a:r>
          </a:p>
        </p:txBody>
      </p:sp>
      <p:sp>
        <p:nvSpPr>
          <p:cNvPr id="14" name="Text Placeholder 12">
            <a:extLst>
              <a:ext uri="{FF2B5EF4-FFF2-40B4-BE49-F238E27FC236}">
                <a16:creationId xmlns:a16="http://schemas.microsoft.com/office/drawing/2014/main" id="{20051A13-3EE4-481F-B78A-62197586D253}"/>
              </a:ext>
            </a:extLst>
          </p:cNvPr>
          <p:cNvSpPr>
            <a:spLocks noGrp="1"/>
          </p:cNvSpPr>
          <p:nvPr>
            <p:ph type="body" sz="quarter" idx="15" hasCustomPrompt="1"/>
          </p:nvPr>
        </p:nvSpPr>
        <p:spPr>
          <a:xfrm>
            <a:off x="503238" y="5145154"/>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sp>
        <p:nvSpPr>
          <p:cNvPr id="11" name="Title 13">
            <a:extLst>
              <a:ext uri="{FF2B5EF4-FFF2-40B4-BE49-F238E27FC236}">
                <a16:creationId xmlns:a16="http://schemas.microsoft.com/office/drawing/2014/main" id="{9B37D5D4-6863-468C-86DC-44459915742F}"/>
              </a:ext>
            </a:extLst>
          </p:cNvPr>
          <p:cNvSpPr txBox="1">
            <a:spLocks/>
          </p:cNvSpPr>
          <p:nvPr userDrawn="1"/>
        </p:nvSpPr>
        <p:spPr bwMode="black">
          <a:xfrm>
            <a:off x="503238" y="3700604"/>
            <a:ext cx="6661597" cy="461665"/>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3000"/>
              <a:t>Thanks for attending </a:t>
            </a:r>
            <a:r>
              <a:rPr lang="en-US" sz="3000">
                <a:solidFill>
                  <a:schemeClr val="accent1"/>
                </a:solidFill>
              </a:rPr>
              <a:t>this session. </a:t>
            </a:r>
          </a:p>
        </p:txBody>
      </p:sp>
      <p:sp>
        <p:nvSpPr>
          <p:cNvPr id="12" name="Text Placeholder 12">
            <a:extLst>
              <a:ext uri="{FF2B5EF4-FFF2-40B4-BE49-F238E27FC236}">
                <a16:creationId xmlns:a16="http://schemas.microsoft.com/office/drawing/2014/main" id="{0B4389D3-C11E-4705-839F-95BB74480C74}"/>
              </a:ext>
            </a:extLst>
          </p:cNvPr>
          <p:cNvSpPr>
            <a:spLocks noGrp="1"/>
          </p:cNvSpPr>
          <p:nvPr>
            <p:ph type="body" sz="quarter" idx="16" hasCustomPrompt="1"/>
          </p:nvPr>
        </p:nvSpPr>
        <p:spPr>
          <a:xfrm>
            <a:off x="4570866" y="5145154"/>
            <a:ext cx="3051856" cy="701731"/>
          </a:xfrm>
        </p:spPr>
        <p:txBody>
          <a:bodyPr wrap="square">
            <a:spAutoFit/>
          </a:bodyPr>
          <a:lstStyle>
            <a:lvl1pPr>
              <a:spcBef>
                <a:spcPts val="0"/>
              </a:spcBef>
              <a:defRPr sz="1600"/>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pic>
        <p:nvPicPr>
          <p:cNvPr id="16" name="SAP Logo" descr="SAP Logo" title="SAP Logo">
            <a:extLst>
              <a:ext uri="{FF2B5EF4-FFF2-40B4-BE49-F238E27FC236}">
                <a16:creationId xmlns:a16="http://schemas.microsoft.com/office/drawing/2014/main" id="{ED783F49-F108-4DA6-B860-4A0A2C9A5F60}"/>
              </a:ext>
            </a:extLst>
          </p:cNvPr>
          <p:cNvPicPr>
            <a:picLocks noChangeAspect="1"/>
          </p:cNvPicPr>
          <p:nvPr userDrawn="1"/>
        </p:nvPicPr>
        <p:blipFill>
          <a:blip r:embed="rId2"/>
          <a:stretch>
            <a:fillRect/>
          </a:stretch>
        </p:blipFill>
        <p:spPr>
          <a:xfrm>
            <a:off x="9725565" y="5994000"/>
            <a:ext cx="1963635" cy="360000"/>
          </a:xfrm>
          <a:prstGeom prst="rect">
            <a:avLst/>
          </a:prstGeom>
        </p:spPr>
      </p:pic>
      <p:pic>
        <p:nvPicPr>
          <p:cNvPr id="8" name="Picture Placeholder 6">
            <a:extLst>
              <a:ext uri="{FF2B5EF4-FFF2-40B4-BE49-F238E27FC236}">
                <a16:creationId xmlns:a16="http://schemas.microsoft.com/office/drawing/2014/main" id="{35332FB8-4B4E-4583-813C-1113E183BF6F}"/>
              </a:ext>
            </a:extLst>
          </p:cNvPr>
          <p:cNvPicPr>
            <a:picLocks noChangeAspect="1"/>
          </p:cNvPicPr>
          <p:nvPr userDrawn="1"/>
        </p:nvPicPr>
        <p:blipFill rotWithShape="1">
          <a:blip r:embed="rId3"/>
          <a:srcRect l="1875" t="11476" r="11347" b="28959"/>
          <a:stretch/>
        </p:blipFill>
        <p:spPr bwMode="black">
          <a:xfrm>
            <a:off x="1" y="0"/>
            <a:ext cx="12195175" cy="3429000"/>
          </a:xfrm>
          <a:prstGeom prst="rect">
            <a:avLst/>
          </a:prstGeom>
        </p:spPr>
      </p:pic>
    </p:spTree>
    <p:extLst>
      <p:ext uri="{BB962C8B-B14F-4D97-AF65-F5344CB8AC3E}">
        <p14:creationId xmlns:p14="http://schemas.microsoft.com/office/powerpoint/2010/main" val="1047359261"/>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4000"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52366466"/>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F0B5A-BFDE-D940-B5DF-0074992BD6C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0"/>
            <a:ext cx="12192000" cy="6858000"/>
          </a:xfrm>
          <a:prstGeom prst="rect">
            <a:avLst/>
          </a:prstGeom>
        </p:spPr>
      </p:pic>
      <p:sp>
        <p:nvSpPr>
          <p:cNvPr id="24" name="Classification"/>
          <p:cNvSpPr txBox="1"/>
          <p:nvPr userDrawn="1"/>
        </p:nvSpPr>
        <p:spPr>
          <a:xfrm>
            <a:off x="288000" y="5308918"/>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solidFill>
                  <a:schemeClr val="bg1"/>
                </a:solidFill>
              </a:rPr>
              <a:t>PUBLIC</a:t>
            </a:r>
          </a:p>
        </p:txBody>
      </p:sp>
      <p:sp>
        <p:nvSpPr>
          <p:cNvPr id="6" name="Speaker"/>
          <p:cNvSpPr>
            <a:spLocks noGrp="1"/>
          </p:cNvSpPr>
          <p:nvPr userDrawn="1">
            <p:ph type="subTitle" idx="1" hasCustomPrompt="1"/>
          </p:nvPr>
        </p:nvSpPr>
        <p:spPr bwMode="black">
          <a:xfrm>
            <a:off x="287999" y="4483556"/>
            <a:ext cx="6257656"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bg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681103"/>
            <a:ext cx="6321030" cy="1495794"/>
          </a:xfrm>
        </p:spPr>
        <p:txBody>
          <a:bodyPr wrap="square">
            <a:noAutofit/>
          </a:bodyPr>
          <a:lstStyle>
            <a:lvl1pPr>
              <a:lnSpc>
                <a:spcPct val="90000"/>
              </a:lnSpc>
              <a:defRPr sz="3600">
                <a:solidFill>
                  <a:schemeClr val="bg1"/>
                </a:solidFill>
              </a:defRPr>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a:extLst>
              <a:ext uri="{FF2B5EF4-FFF2-40B4-BE49-F238E27FC236}">
                <a16:creationId xmlns:a16="http://schemas.microsoft.com/office/drawing/2014/main" id="{251CD224-43D4-4D54-87EA-DD5933D21141}"/>
              </a:ext>
            </a:extLst>
          </p:cNvPr>
          <p:cNvPicPr>
            <a:picLocks noChangeAspect="1"/>
          </p:cNvPicPr>
          <p:nvPr userDrawn="1"/>
        </p:nvPicPr>
        <p:blipFill>
          <a:blip r:embed="rId3"/>
          <a:stretch>
            <a:fillRect/>
          </a:stretch>
        </p:blipFill>
        <p:spPr>
          <a:xfrm>
            <a:off x="9949255" y="6219820"/>
            <a:ext cx="1963635" cy="355695"/>
          </a:xfrm>
          <a:prstGeom prst="rect">
            <a:avLst/>
          </a:prstGeom>
        </p:spPr>
      </p:pic>
      <p:sp>
        <p:nvSpPr>
          <p:cNvPr id="7" name="Text Placeholder 3">
            <a:extLst>
              <a:ext uri="{FF2B5EF4-FFF2-40B4-BE49-F238E27FC236}">
                <a16:creationId xmlns:a16="http://schemas.microsoft.com/office/drawing/2014/main" id="{1DA8F71E-1A59-40FB-B75E-B93321EDA8EB}"/>
              </a:ext>
            </a:extLst>
          </p:cNvPr>
          <p:cNvSpPr>
            <a:spLocks noGrp="1"/>
          </p:cNvSpPr>
          <p:nvPr>
            <p:ph type="body" sz="quarter" idx="13" hasCustomPrompt="1"/>
          </p:nvPr>
        </p:nvSpPr>
        <p:spPr>
          <a:xfrm>
            <a:off x="287337" y="2136046"/>
            <a:ext cx="2249033" cy="215444"/>
          </a:xfrm>
        </p:spPr>
        <p:txBody>
          <a:bodyPr wrap="square">
            <a:spAutoFit/>
          </a:bodyPr>
          <a:lstStyle>
            <a:lvl1pPr>
              <a:defRPr sz="1400" b="0">
                <a:solidFill>
                  <a:schemeClr val="bg1"/>
                </a:solidFill>
              </a:defRPr>
            </a:lvl1pPr>
          </a:lstStyle>
          <a:p>
            <a:pPr lvl="0"/>
            <a:r>
              <a:rPr lang="en-US"/>
              <a:t>Insert Session ID</a:t>
            </a:r>
          </a:p>
        </p:txBody>
      </p:sp>
    </p:spTree>
    <p:extLst>
      <p:ext uri="{BB962C8B-B14F-4D97-AF65-F5344CB8AC3E}">
        <p14:creationId xmlns:p14="http://schemas.microsoft.com/office/powerpoint/2010/main" val="5775237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684">
          <p15:clr>
            <a:srgbClr val="FBAE40"/>
          </p15:clr>
        </p15:guide>
        <p15:guide id="3" orient="horz" pos="2636">
          <p15:clr>
            <a:srgbClr val="FBAE40"/>
          </p15:clr>
        </p15:guide>
        <p15:guide id="4" orient="horz" pos="2160">
          <p15:clr>
            <a:srgbClr val="FBAE40"/>
          </p15:clr>
        </p15:guide>
        <p15:guide id="5" orient="horz" pos="2818">
          <p15:clr>
            <a:srgbClr val="FBAE40"/>
          </p15:clr>
        </p15:guide>
        <p15:guide id="7" orient="horz" pos="414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4237495714"/>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93839B-5ED9-DE43-B01D-DA19F8FFD6A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0"/>
            <a:ext cx="12192000" cy="6858000"/>
          </a:xfrm>
          <a:prstGeom prst="rect">
            <a:avLst/>
          </a:prstGeom>
        </p:spPr>
      </p:pic>
      <p:sp>
        <p:nvSpPr>
          <p:cNvPr id="2" name="Divider text"/>
          <p:cNvSpPr>
            <a:spLocks noGrp="1"/>
          </p:cNvSpPr>
          <p:nvPr>
            <p:ph type="ctrTitle" hasCustomPrompt="1"/>
          </p:nvPr>
        </p:nvSpPr>
        <p:spPr bwMode="black">
          <a:xfrm>
            <a:off x="504000" y="3090446"/>
            <a:ext cx="6023549" cy="677108"/>
          </a:xfrm>
        </p:spPr>
        <p:txBody>
          <a:bodyPr anchor="ctr" anchorCtr="0">
            <a:noAutofit/>
          </a:bodyPr>
          <a:lstStyle>
            <a:lvl1pPr>
              <a:defRPr sz="4400">
                <a:solidFill>
                  <a:schemeClr val="bg1"/>
                </a:solidFill>
                <a:latin typeface="+mj-lt"/>
              </a:defRPr>
            </a:lvl1pPr>
          </a:lstStyle>
          <a:p>
            <a:r>
              <a:rPr lang="en-US"/>
              <a:t>Divider page</a:t>
            </a:r>
            <a:endParaRPr lang="de-DE"/>
          </a:p>
        </p:txBody>
      </p:sp>
    </p:spTree>
    <p:extLst>
      <p:ext uri="{BB962C8B-B14F-4D97-AF65-F5344CB8AC3E}">
        <p14:creationId xmlns:p14="http://schemas.microsoft.com/office/powerpoint/2010/main" val="1174731942"/>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1607B7-13E9-444A-95BC-1760988760A3}"/>
              </a:ext>
            </a:extLst>
          </p:cNvPr>
          <p:cNvPicPr>
            <a:picLocks noChangeAspect="1"/>
          </p:cNvPicPr>
          <p:nvPr userDrawn="1"/>
        </p:nvPicPr>
        <p:blipFill rotWithShape="1">
          <a:blip r:embed="rId2"/>
          <a:srcRect l="18988" r="21863"/>
          <a:stretch/>
        </p:blipFill>
        <p:spPr>
          <a:xfrm>
            <a:off x="6110514" y="0"/>
            <a:ext cx="6084661" cy="6858000"/>
          </a:xfrm>
          <a:prstGeom prst="rect">
            <a:avLst/>
          </a:prstGeom>
        </p:spPr>
      </p:pic>
      <p:pic>
        <p:nvPicPr>
          <p:cNvPr id="4" name="Picture 3">
            <a:extLst>
              <a:ext uri="{FF2B5EF4-FFF2-40B4-BE49-F238E27FC236}">
                <a16:creationId xmlns:a16="http://schemas.microsoft.com/office/drawing/2014/main" id="{6BB07182-3F98-3A40-BD25-D87C86E5F94B}"/>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587" y="0"/>
            <a:ext cx="9438248" cy="6858000"/>
          </a:xfrm>
          <a:prstGeom prst="rect">
            <a:avLst/>
          </a:prstGeom>
        </p:spPr>
      </p:pic>
      <p:sp>
        <p:nvSpPr>
          <p:cNvPr id="2" name="Divider text"/>
          <p:cNvSpPr>
            <a:spLocks noGrp="1"/>
          </p:cNvSpPr>
          <p:nvPr>
            <p:ph type="ctrTitle" hasCustomPrompt="1"/>
          </p:nvPr>
        </p:nvSpPr>
        <p:spPr bwMode="black">
          <a:xfrm>
            <a:off x="503999" y="1635879"/>
            <a:ext cx="5344539" cy="3325419"/>
          </a:xfrm>
        </p:spPr>
        <p:txBody>
          <a:bodyPr anchor="t" anchorCtr="0">
            <a:noAutofit/>
          </a:bodyPr>
          <a:lstStyle>
            <a:lvl1pPr>
              <a:defRPr sz="4400">
                <a:solidFill>
                  <a:schemeClr val="bg1"/>
                </a:solidFill>
                <a:latin typeface="+mj-lt"/>
              </a:defRPr>
            </a:lvl1pPr>
          </a:lstStyle>
          <a:p>
            <a:r>
              <a:rPr lang="en-US"/>
              <a:t>Divider page</a:t>
            </a:r>
            <a:endParaRPr lang="de-DE"/>
          </a:p>
        </p:txBody>
      </p:sp>
    </p:spTree>
    <p:extLst>
      <p:ext uri="{BB962C8B-B14F-4D97-AF65-F5344CB8AC3E}">
        <p14:creationId xmlns:p14="http://schemas.microsoft.com/office/powerpoint/2010/main" val="194547804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1457">
          <p15:clr>
            <a:srgbClr val="FBAE40"/>
          </p15:clr>
        </p15:guide>
        <p15:guide id="2" pos="7364">
          <p15:clr>
            <a:srgbClr val="FBAE40"/>
          </p15:clr>
        </p15:guide>
        <p15:guide id="3" pos="317">
          <p15:clr>
            <a:srgbClr val="FBAE40"/>
          </p15:clr>
        </p15:guide>
        <p15:guide id="5" orient="horz" pos="102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emo">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920150" y="2742974"/>
            <a:ext cx="4302172" cy="677108"/>
          </a:xfrm>
        </p:spPr>
        <p:txBody>
          <a:bodyPr anchor="ctr" anchorCtr="0">
            <a:noAutofit/>
          </a:bodyPr>
          <a:lstStyle>
            <a:lvl1pPr>
              <a:defRPr sz="7000">
                <a:solidFill>
                  <a:schemeClr val="tx1"/>
                </a:solidFill>
                <a:latin typeface="+mj-lt"/>
              </a:defRPr>
            </a:lvl1pPr>
          </a:lstStyle>
          <a:p>
            <a:r>
              <a:rPr lang="en-US"/>
              <a:t>Demo</a:t>
            </a:r>
            <a:endParaRPr lang="de-DE"/>
          </a:p>
        </p:txBody>
      </p:sp>
      <p:sp>
        <p:nvSpPr>
          <p:cNvPr id="3" name="Speaker">
            <a:extLst>
              <a:ext uri="{FF2B5EF4-FFF2-40B4-BE49-F238E27FC236}">
                <a16:creationId xmlns:a16="http://schemas.microsoft.com/office/drawing/2014/main" id="{881E003D-24EE-4551-8BAA-BE515C6734F6}"/>
              </a:ext>
            </a:extLst>
          </p:cNvPr>
          <p:cNvSpPr>
            <a:spLocks noGrp="1"/>
          </p:cNvSpPr>
          <p:nvPr>
            <p:ph type="subTitle" idx="1" hasCustomPrompt="1"/>
          </p:nvPr>
        </p:nvSpPr>
        <p:spPr bwMode="black">
          <a:xfrm>
            <a:off x="3920500" y="3644604"/>
            <a:ext cx="6789749"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Insert demo title</a:t>
            </a:r>
          </a:p>
        </p:txBody>
      </p:sp>
      <p:pic>
        <p:nvPicPr>
          <p:cNvPr id="6" name="Picture 5">
            <a:extLst>
              <a:ext uri="{FF2B5EF4-FFF2-40B4-BE49-F238E27FC236}">
                <a16:creationId xmlns:a16="http://schemas.microsoft.com/office/drawing/2014/main" id="{47107125-964C-4E1C-A430-D905CD4F1A14}"/>
              </a:ext>
            </a:extLst>
          </p:cNvPr>
          <p:cNvPicPr>
            <a:picLocks noChangeAspect="1"/>
          </p:cNvPicPr>
          <p:nvPr userDrawn="1"/>
        </p:nvPicPr>
        <p:blipFill>
          <a:blip r:embed="rId2"/>
          <a:stretch>
            <a:fillRect/>
          </a:stretch>
        </p:blipFill>
        <p:spPr>
          <a:xfrm>
            <a:off x="1237071" y="1664208"/>
            <a:ext cx="2834642" cy="2834640"/>
          </a:xfrm>
          <a:prstGeom prst="rect">
            <a:avLst/>
          </a:prstGeom>
        </p:spPr>
      </p:pic>
      <p:sp>
        <p:nvSpPr>
          <p:cNvPr id="7" name="Slide number">
            <a:extLst>
              <a:ext uri="{FF2B5EF4-FFF2-40B4-BE49-F238E27FC236}">
                <a16:creationId xmlns:a16="http://schemas.microsoft.com/office/drawing/2014/main" id="{30226F92-6F40-4387-AF72-B78C2DB7B7ED}"/>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8" name="Classification">
            <a:extLst>
              <a:ext uri="{FF2B5EF4-FFF2-40B4-BE49-F238E27FC236}">
                <a16:creationId xmlns:a16="http://schemas.microsoft.com/office/drawing/2014/main" id="{22DCB51E-12CA-46BA-BCAF-5C150CB0A934}"/>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9" name="Copyright">
            <a:extLst>
              <a:ext uri="{FF2B5EF4-FFF2-40B4-BE49-F238E27FC236}">
                <a16:creationId xmlns:a16="http://schemas.microsoft.com/office/drawing/2014/main" id="{EFC59EDC-6743-44C2-A968-112EDBAA1038}"/>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024272071"/>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61404944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738329129"/>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4335490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65152201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02533067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93557506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36706742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50781309"/>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282471123"/>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88083881"/>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image/screenshot</a:t>
            </a:r>
            <a:endParaRPr lang="de-DE"/>
          </a:p>
        </p:txBody>
      </p:sp>
    </p:spTree>
    <p:extLst>
      <p:ext uri="{BB962C8B-B14F-4D97-AF65-F5344CB8AC3E}">
        <p14:creationId xmlns:p14="http://schemas.microsoft.com/office/powerpoint/2010/main" val="3448929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35250583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22567902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04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5BAA6A-1407-B741-B71B-7031C86EAD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0"/>
            <a:ext cx="12192000" cy="6858000"/>
          </a:xfrm>
          <a:prstGeom prst="rect">
            <a:avLst/>
          </a:prstGeom>
        </p:spPr>
      </p:pic>
      <p:pic>
        <p:nvPicPr>
          <p:cNvPr id="15" name="SAP Logo">
            <a:extLst>
              <a:ext uri="{FF2B5EF4-FFF2-40B4-BE49-F238E27FC236}">
                <a16:creationId xmlns:a16="http://schemas.microsoft.com/office/drawing/2014/main" id="{A6BCD0D8-DE21-2F4F-9D95-2D49805C8CCC}"/>
              </a:ext>
            </a:extLst>
          </p:cNvPr>
          <p:cNvPicPr>
            <a:picLocks noChangeAspect="1"/>
          </p:cNvPicPr>
          <p:nvPr userDrawn="1"/>
        </p:nvPicPr>
        <p:blipFill>
          <a:blip r:embed="rId3"/>
          <a:stretch>
            <a:fillRect/>
          </a:stretch>
        </p:blipFill>
        <p:spPr>
          <a:xfrm>
            <a:off x="9725564" y="5994000"/>
            <a:ext cx="1963635" cy="355695"/>
          </a:xfrm>
          <a:prstGeom prst="rect">
            <a:avLst/>
          </a:prstGeom>
        </p:spPr>
      </p:pic>
      <p:sp>
        <p:nvSpPr>
          <p:cNvPr id="9" name="Title 1">
            <a:extLst>
              <a:ext uri="{FF2B5EF4-FFF2-40B4-BE49-F238E27FC236}">
                <a16:creationId xmlns:a16="http://schemas.microsoft.com/office/drawing/2014/main" id="{93A28391-59F5-4ACF-B10A-0F7015453EB8}"/>
              </a:ext>
            </a:extLst>
          </p:cNvPr>
          <p:cNvSpPr txBox="1">
            <a:spLocks/>
          </p:cNvSpPr>
          <p:nvPr userDrawn="1"/>
        </p:nvSpPr>
        <p:spPr bwMode="gray">
          <a:xfrm>
            <a:off x="503238" y="3805105"/>
            <a:ext cx="4468929" cy="27699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1800">
                <a:solidFill>
                  <a:schemeClr val="bg1"/>
                </a:solidFill>
              </a:rPr>
              <a:t>Contact for further topic inquiries</a:t>
            </a:r>
          </a:p>
        </p:txBody>
      </p:sp>
      <p:sp>
        <p:nvSpPr>
          <p:cNvPr id="14" name="Text Placeholder 12">
            <a:extLst>
              <a:ext uri="{FF2B5EF4-FFF2-40B4-BE49-F238E27FC236}">
                <a16:creationId xmlns:a16="http://schemas.microsoft.com/office/drawing/2014/main" id="{20051A13-3EE4-481F-B78A-62197586D253}"/>
              </a:ext>
            </a:extLst>
          </p:cNvPr>
          <p:cNvSpPr>
            <a:spLocks noGrp="1"/>
          </p:cNvSpPr>
          <p:nvPr>
            <p:ph type="body" sz="quarter" idx="15" hasCustomPrompt="1"/>
          </p:nvPr>
        </p:nvSpPr>
        <p:spPr>
          <a:xfrm>
            <a:off x="503238" y="4276022"/>
            <a:ext cx="2864651" cy="701731"/>
          </a:xfrm>
        </p:spPr>
        <p:txBody>
          <a:bodyPr wrap="square">
            <a:spAutoFit/>
          </a:bodyPr>
          <a:lstStyle>
            <a:lvl1pPr>
              <a:spcBef>
                <a:spcPts val="0"/>
              </a:spcBef>
              <a:defRPr sz="1400">
                <a:solidFill>
                  <a:schemeClr val="bg1"/>
                </a:solidFill>
              </a:defRPr>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sp>
        <p:nvSpPr>
          <p:cNvPr id="11" name="Title 13">
            <a:extLst>
              <a:ext uri="{FF2B5EF4-FFF2-40B4-BE49-F238E27FC236}">
                <a16:creationId xmlns:a16="http://schemas.microsoft.com/office/drawing/2014/main" id="{9B37D5D4-6863-468C-86DC-44459915742F}"/>
              </a:ext>
            </a:extLst>
          </p:cNvPr>
          <p:cNvSpPr txBox="1">
            <a:spLocks/>
          </p:cNvSpPr>
          <p:nvPr userDrawn="1"/>
        </p:nvSpPr>
        <p:spPr bwMode="black">
          <a:xfrm>
            <a:off x="512291" y="2685939"/>
            <a:ext cx="6513197" cy="461665"/>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3000">
                <a:solidFill>
                  <a:schemeClr val="bg1"/>
                </a:solidFill>
              </a:rPr>
              <a:t>Thanks for attending this session. </a:t>
            </a:r>
          </a:p>
        </p:txBody>
      </p:sp>
      <p:sp>
        <p:nvSpPr>
          <p:cNvPr id="12" name="Text Placeholder 12">
            <a:extLst>
              <a:ext uri="{FF2B5EF4-FFF2-40B4-BE49-F238E27FC236}">
                <a16:creationId xmlns:a16="http://schemas.microsoft.com/office/drawing/2014/main" id="{0B4389D3-C11E-4705-839F-95BB74480C74}"/>
              </a:ext>
            </a:extLst>
          </p:cNvPr>
          <p:cNvSpPr>
            <a:spLocks noGrp="1"/>
          </p:cNvSpPr>
          <p:nvPr>
            <p:ph type="body" sz="quarter" idx="16" hasCustomPrompt="1"/>
          </p:nvPr>
        </p:nvSpPr>
        <p:spPr>
          <a:xfrm>
            <a:off x="3722382" y="4276022"/>
            <a:ext cx="2864651" cy="701731"/>
          </a:xfrm>
        </p:spPr>
        <p:txBody>
          <a:bodyPr wrap="square">
            <a:spAutoFit/>
          </a:bodyPr>
          <a:lstStyle>
            <a:lvl1pPr>
              <a:spcBef>
                <a:spcPts val="0"/>
              </a:spcBef>
              <a:defRPr sz="1400">
                <a:solidFill>
                  <a:schemeClr val="bg1"/>
                </a:solidFill>
              </a:defRPr>
            </a:lvl1pPr>
          </a:lstStyle>
          <a:p>
            <a:pPr>
              <a:lnSpc>
                <a:spcPct val="95000"/>
              </a:lnSpc>
              <a:spcBef>
                <a:spcPts val="1200"/>
              </a:spcBef>
            </a:pPr>
            <a:r>
              <a:rPr lang="en-US" sz="1600" b="0"/>
              <a:t>F name MI. L name</a:t>
            </a:r>
          </a:p>
          <a:p>
            <a:pPr>
              <a:lnSpc>
                <a:spcPct val="95000"/>
              </a:lnSpc>
              <a:spcBef>
                <a:spcPts val="0"/>
              </a:spcBef>
            </a:pPr>
            <a:r>
              <a:rPr lang="en-US" sz="1600" b="0"/>
              <a:t>Title</a:t>
            </a:r>
          </a:p>
          <a:p>
            <a:pPr>
              <a:lnSpc>
                <a:spcPct val="95000"/>
              </a:lnSpc>
              <a:spcBef>
                <a:spcPts val="0"/>
              </a:spcBef>
            </a:pPr>
            <a:r>
              <a:rPr lang="en-US" sz="1600" b="0"/>
              <a:t>E-mail address</a:t>
            </a:r>
          </a:p>
        </p:txBody>
      </p:sp>
    </p:spTree>
    <p:extLst>
      <p:ext uri="{BB962C8B-B14F-4D97-AF65-F5344CB8AC3E}">
        <p14:creationId xmlns:p14="http://schemas.microsoft.com/office/powerpoint/2010/main" val="40132762"/>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8628408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emo">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920150" y="2742974"/>
            <a:ext cx="4302172" cy="677108"/>
          </a:xfrm>
        </p:spPr>
        <p:txBody>
          <a:bodyPr anchor="ctr" anchorCtr="0">
            <a:noAutofit/>
          </a:bodyPr>
          <a:lstStyle>
            <a:lvl1pPr>
              <a:defRPr sz="7000">
                <a:solidFill>
                  <a:schemeClr val="tx1"/>
                </a:solidFill>
                <a:latin typeface="+mj-lt"/>
              </a:defRPr>
            </a:lvl1pPr>
          </a:lstStyle>
          <a:p>
            <a:r>
              <a:rPr lang="en-US"/>
              <a:t>Demo</a:t>
            </a:r>
            <a:endParaRPr lang="de-DE"/>
          </a:p>
        </p:txBody>
      </p:sp>
      <p:sp>
        <p:nvSpPr>
          <p:cNvPr id="3" name="Speaker">
            <a:extLst>
              <a:ext uri="{FF2B5EF4-FFF2-40B4-BE49-F238E27FC236}">
                <a16:creationId xmlns:a16="http://schemas.microsoft.com/office/drawing/2014/main" id="{881E003D-24EE-4551-8BAA-BE515C6734F6}"/>
              </a:ext>
            </a:extLst>
          </p:cNvPr>
          <p:cNvSpPr>
            <a:spLocks noGrp="1"/>
          </p:cNvSpPr>
          <p:nvPr>
            <p:ph type="subTitle" idx="1" hasCustomPrompt="1"/>
          </p:nvPr>
        </p:nvSpPr>
        <p:spPr bwMode="black">
          <a:xfrm>
            <a:off x="3920500" y="3644604"/>
            <a:ext cx="6789749"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Insert demo title</a:t>
            </a:r>
          </a:p>
        </p:txBody>
      </p:sp>
      <p:pic>
        <p:nvPicPr>
          <p:cNvPr id="6" name="Picture 5">
            <a:extLst>
              <a:ext uri="{FF2B5EF4-FFF2-40B4-BE49-F238E27FC236}">
                <a16:creationId xmlns:a16="http://schemas.microsoft.com/office/drawing/2014/main" id="{47107125-964C-4E1C-A430-D905CD4F1A14}"/>
              </a:ext>
            </a:extLst>
          </p:cNvPr>
          <p:cNvPicPr>
            <a:picLocks noChangeAspect="1"/>
          </p:cNvPicPr>
          <p:nvPr userDrawn="1"/>
        </p:nvPicPr>
        <p:blipFill>
          <a:blip r:embed="rId2"/>
          <a:stretch>
            <a:fillRect/>
          </a:stretch>
        </p:blipFill>
        <p:spPr>
          <a:xfrm>
            <a:off x="1237071" y="1664208"/>
            <a:ext cx="2834642" cy="2834640"/>
          </a:xfrm>
          <a:prstGeom prst="rect">
            <a:avLst/>
          </a:prstGeom>
        </p:spPr>
      </p:pic>
      <p:sp>
        <p:nvSpPr>
          <p:cNvPr id="7" name="Slide number">
            <a:extLst>
              <a:ext uri="{FF2B5EF4-FFF2-40B4-BE49-F238E27FC236}">
                <a16:creationId xmlns:a16="http://schemas.microsoft.com/office/drawing/2014/main" id="{30226F92-6F40-4387-AF72-B78C2DB7B7ED}"/>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8" name="Classification">
            <a:extLst>
              <a:ext uri="{FF2B5EF4-FFF2-40B4-BE49-F238E27FC236}">
                <a16:creationId xmlns:a16="http://schemas.microsoft.com/office/drawing/2014/main" id="{22DCB51E-12CA-46BA-BCAF-5C150CB0A934}"/>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9" name="Copyright">
            <a:extLst>
              <a:ext uri="{FF2B5EF4-FFF2-40B4-BE49-F238E27FC236}">
                <a16:creationId xmlns:a16="http://schemas.microsoft.com/office/drawing/2014/main" id="{EFC59EDC-6743-44C2-A968-112EDBAA1038}"/>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740934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800"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71" r:id="rId18"/>
    <p:sldLayoutId id="2147483763" r:id="rId19"/>
    <p:sldLayoutId id="2147483751" r:id="rId20"/>
    <p:sldLayoutId id="2147483756" r:id="rId21"/>
    <p:sldLayoutId id="2147483799" r:id="rId22"/>
    <p:sldLayoutId id="2147483740" r:id="rId23"/>
    <p:sldLayoutId id="2147483754" r:id="rId24"/>
    <p:sldLayoutId id="2147483755" r:id="rId25"/>
    <p:sldLayoutId id="2147483828" r:id="rId26"/>
    <p:sldLayoutId id="2147483851"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18406022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848" r:id="rId19"/>
    <p:sldLayoutId id="2147483849" r:id="rId20"/>
    <p:sldLayoutId id="2147483850" r:id="rId21"/>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slideLayout" Target="../slideLayouts/slideLayout9.xml"/><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tags" Target="../tags/tag1.xml"/><Relationship Id="rId16" Type="http://schemas.openxmlformats.org/officeDocument/2006/relationships/image" Target="../media/image29.png"/><Relationship Id="rId1" Type="http://schemas.openxmlformats.org/officeDocument/2006/relationships/vmlDrawing" Target="../drawings/vmlDrawing1.vml"/><Relationship Id="rId6" Type="http://schemas.openxmlformats.org/officeDocument/2006/relationships/image" Target="../media/image19.emf"/><Relationship Id="rId11" Type="http://schemas.openxmlformats.org/officeDocument/2006/relationships/image" Target="../media/image24.svg"/><Relationship Id="rId5" Type="http://schemas.openxmlformats.org/officeDocument/2006/relationships/oleObject" Target="../embeddings/oleObject1.bin"/><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notesSlide" Target="../notesSlides/notesSlide5.xml"/><Relationship Id="rId9" Type="http://schemas.openxmlformats.org/officeDocument/2006/relationships/image" Target="../media/image22.sv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34.png"/><Relationship Id="rId11" Type="http://schemas.openxmlformats.org/officeDocument/2006/relationships/image" Target="../media/image20.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3.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7.xml"/><Relationship Id="rId6" Type="http://schemas.openxmlformats.org/officeDocument/2006/relationships/image" Target="../media/image40.png"/><Relationship Id="rId11" Type="http://schemas.openxmlformats.org/officeDocument/2006/relationships/image" Target="../media/image41.png"/><Relationship Id="rId5" Type="http://schemas.openxmlformats.org/officeDocument/2006/relationships/image" Target="../media/image39.png"/><Relationship Id="rId10" Type="http://schemas.openxmlformats.org/officeDocument/2006/relationships/image" Target="../media/image20.png"/><Relationship Id="rId4" Type="http://schemas.openxmlformats.org/officeDocument/2006/relationships/image" Target="../media/image36.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1.jpe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6.xml"/><Relationship Id="rId6" Type="http://schemas.openxmlformats.org/officeDocument/2006/relationships/image" Target="../media/image33.png"/><Relationship Id="rId5" Type="http://schemas.openxmlformats.org/officeDocument/2006/relationships/image" Target="../media/image26.svg"/><Relationship Id="rId10" Type="http://schemas.openxmlformats.org/officeDocument/2006/relationships/image" Target="../media/image43.png"/><Relationship Id="rId4" Type="http://schemas.openxmlformats.org/officeDocument/2006/relationships/image" Target="../media/image25.png"/><Relationship Id="rId9" Type="http://schemas.openxmlformats.org/officeDocument/2006/relationships/image" Target="../media/image4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a:xfrm>
            <a:off x="287999" y="4483556"/>
            <a:ext cx="6257656" cy="663479"/>
          </a:xfrm>
        </p:spPr>
        <p:txBody>
          <a:bodyPr/>
          <a:lstStyle/>
          <a:p>
            <a:r>
              <a:rPr lang="en-US"/>
              <a:t>Dr. Manuel Berning, SAP</a:t>
            </a:r>
          </a:p>
          <a:p>
            <a:r>
              <a:rPr lang="en-US"/>
              <a:t>Piyush Dane, SAP</a:t>
            </a:r>
          </a:p>
          <a:p>
            <a:r>
              <a:rPr lang="en-US"/>
              <a:t>Alexander Bolshakov, SAP</a:t>
            </a:r>
          </a:p>
        </p:txBody>
      </p:sp>
      <p:sp>
        <p:nvSpPr>
          <p:cNvPr id="8" name="Presentation Title"/>
          <p:cNvSpPr>
            <a:spLocks noGrp="1"/>
          </p:cNvSpPr>
          <p:nvPr>
            <p:ph type="title"/>
          </p:nvPr>
        </p:nvSpPr>
        <p:spPr>
          <a:xfrm>
            <a:off x="288000" y="2681103"/>
            <a:ext cx="6906550" cy="1495794"/>
          </a:xfrm>
        </p:spPr>
        <p:txBody>
          <a:bodyPr/>
          <a:lstStyle/>
          <a:p>
            <a:r>
              <a:rPr lang="en-US"/>
              <a:t>Workshop: Classify Business Documents and Extract Information</a:t>
            </a:r>
          </a:p>
        </p:txBody>
      </p:sp>
      <p:sp>
        <p:nvSpPr>
          <p:cNvPr id="6" name="Text Placeholder 5">
            <a:extLst>
              <a:ext uri="{FF2B5EF4-FFF2-40B4-BE49-F238E27FC236}">
                <a16:creationId xmlns:a16="http://schemas.microsoft.com/office/drawing/2014/main" id="{FE124937-B47A-4424-B8E9-168F40635DEB}"/>
              </a:ext>
            </a:extLst>
          </p:cNvPr>
          <p:cNvSpPr>
            <a:spLocks noGrp="1"/>
          </p:cNvSpPr>
          <p:nvPr>
            <p:ph type="body" sz="quarter" idx="13"/>
          </p:nvPr>
        </p:nvSpPr>
        <p:spPr/>
        <p:txBody>
          <a:bodyPr/>
          <a:lstStyle/>
          <a:p>
            <a:r>
              <a:rPr lang="en-US"/>
              <a:t>INT166</a:t>
            </a:r>
          </a:p>
        </p:txBody>
      </p:sp>
    </p:spTree>
    <p:extLst>
      <p:ext uri="{BB962C8B-B14F-4D97-AF65-F5344CB8AC3E}">
        <p14:creationId xmlns:p14="http://schemas.microsoft.com/office/powerpoint/2010/main" val="134583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7716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lvl="1" indent="0">
              <a:buNone/>
            </a:pPr>
            <a:r>
              <a:rPr lang="en-US" sz="1400" dirty="0"/>
              <a:t>The information in this presentation is confidential and proprietary to SAP and may not be disclosed without the permission of SAP. </a:t>
            </a:r>
            <a:br>
              <a:rPr lang="en-US" sz="1400" dirty="0"/>
            </a:br>
            <a:r>
              <a:rPr lang="en-US" sz="1400" dirty="0"/>
              <a:t>Except for your obligation to protect confidential information, this presentation is not subject to your license agreement or any other service </a:t>
            </a:r>
            <a:br>
              <a:rPr lang="en-US" sz="1400" dirty="0"/>
            </a:br>
            <a:r>
              <a:rPr lang="en-US" sz="1400" dirty="0"/>
              <a:t>or subscription agreement with SAP. SAP has no obligation to pursue any course of business outlined in this presentation or any related document, or to develop or release any functionality mentioned therein.</a:t>
            </a:r>
          </a:p>
          <a:p>
            <a:pPr marL="0" lvl="1" indent="0">
              <a:buNone/>
            </a:pPr>
            <a:r>
              <a:rPr lang="en-US" sz="1400" dirty="0"/>
              <a:t>This presentation, or any related document and SAP's strategy and possible future developments, products and or platforms directions and functionality are all subject to change and may be changed by SAP at any time for any reason without notice. The information in this presentation is not a commitment, promise or legal obligation to deliver any material, code or functionality.  This presentation is provided without a warranty of any kind, either express or implied, including but not limited to, the implied warranties of merchantability, fitness for a particular purpose, or non-infringement. This presentation is for informational purposes and may not be incorporated into a contract. SAP assumes no responsibility for errors or omissions in this presentation, except if such damages were caused by SAP’s intentional or gross negligence.</a:t>
            </a:r>
          </a:p>
          <a:p>
            <a:pPr marL="0" lvl="1" indent="0">
              <a:buNone/>
            </a:pPr>
            <a:r>
              <a:rPr lang="en-US" sz="1400" dirty="0"/>
              <a:t>All forward-looking statements are subject to various risks and uncertainties that could cause actual results to differ materially from expectations. Readers are cautioned not to place undue reliance on these forward-looking statements, which speak only as of their dates, </a:t>
            </a:r>
            <a:br>
              <a:rPr lang="en-US" sz="1400" dirty="0"/>
            </a:br>
            <a:r>
              <a:rPr lang="en-US" sz="1400" dirty="0"/>
              <a:t>and they should not be relied upon in making purchasing decisions.</a:t>
            </a:r>
          </a:p>
        </p:txBody>
      </p:sp>
      <p:sp>
        <p:nvSpPr>
          <p:cNvPr id="2" name="Title 1"/>
          <p:cNvSpPr>
            <a:spLocks noGrp="1"/>
          </p:cNvSpPr>
          <p:nvPr>
            <p:ph type="title"/>
          </p:nvPr>
        </p:nvSpPr>
        <p:spPr/>
        <p:txBody>
          <a:bodyPr/>
          <a:lstStyle/>
          <a:p>
            <a:r>
              <a:rPr lang="de-DE" dirty="0"/>
              <a:t>Disclaimer</a:t>
            </a:r>
            <a:endParaRPr lang="en-US" dirty="0"/>
          </a:p>
        </p:txBody>
      </p:sp>
    </p:spTree>
    <p:extLst>
      <p:ext uri="{BB962C8B-B14F-4D97-AF65-F5344CB8AC3E}">
        <p14:creationId xmlns:p14="http://schemas.microsoft.com/office/powerpoint/2010/main" val="318690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896-2661-44EE-90FB-D9DF238E9DA4}"/>
              </a:ext>
            </a:extLst>
          </p:cNvPr>
          <p:cNvSpPr>
            <a:spLocks noGrp="1"/>
          </p:cNvSpPr>
          <p:nvPr>
            <p:ph type="title"/>
          </p:nvPr>
        </p:nvSpPr>
        <p:spPr/>
        <p:txBody>
          <a:bodyPr/>
          <a:lstStyle/>
          <a:p>
            <a:r>
              <a:rPr lang="en-US"/>
              <a:t>Workshop flow</a:t>
            </a:r>
            <a:endParaRPr lang="de-DE"/>
          </a:p>
        </p:txBody>
      </p:sp>
      <p:sp>
        <p:nvSpPr>
          <p:cNvPr id="4" name="Rectangle 3">
            <a:extLst>
              <a:ext uri="{FF2B5EF4-FFF2-40B4-BE49-F238E27FC236}">
                <a16:creationId xmlns:a16="http://schemas.microsoft.com/office/drawing/2014/main" id="{0E84D4B7-64F8-416F-9AB8-85BA1DCBDD31}"/>
              </a:ext>
            </a:extLst>
          </p:cNvPr>
          <p:cNvSpPr/>
          <p:nvPr/>
        </p:nvSpPr>
        <p:spPr>
          <a:xfrm>
            <a:off x="504001" y="1585101"/>
            <a:ext cx="11186476" cy="4062651"/>
          </a:xfrm>
          <a:prstGeom prst="rect">
            <a:avLst/>
          </a:prstGeom>
        </p:spPr>
        <p:txBody>
          <a:bodyPr wrap="square">
            <a:spAutoFit/>
          </a:bodyPr>
          <a:lstStyle/>
          <a:p>
            <a:pPr marL="342900" indent="-342900">
              <a:buFont typeface="Arial" panose="020B0604020202020204" pitchFamily="34" charset="0"/>
              <a:buChar char="•"/>
            </a:pPr>
            <a:r>
              <a:rPr lang="en-US" sz="2400" dirty="0"/>
              <a:t>Introduction to SAP Business Documents Processing</a:t>
            </a:r>
            <a:br>
              <a:rPr lang="en-US" sz="2400" dirty="0"/>
            </a:br>
            <a:endParaRPr lang="en-US" sz="2400" dirty="0"/>
          </a:p>
          <a:p>
            <a:pPr marL="342900" indent="-342900">
              <a:buFont typeface="Arial" panose="020B0604020202020204" pitchFamily="34" charset="0"/>
              <a:buChar char="•"/>
            </a:pPr>
            <a:r>
              <a:rPr lang="en-US" sz="2400" dirty="0"/>
              <a:t>Get a SAP Cloud Platform Trial account</a:t>
            </a:r>
            <a:br>
              <a:rPr lang="en-US" sz="2400" dirty="0"/>
            </a:br>
            <a:endParaRPr lang="en-US" sz="2400" dirty="0"/>
          </a:p>
          <a:p>
            <a:pPr marL="342900" indent="-342900">
              <a:buFont typeface="Arial" panose="020B0604020202020204" pitchFamily="34" charset="0"/>
              <a:buChar char="•"/>
            </a:pPr>
            <a:r>
              <a:rPr lang="en-US" sz="2400" dirty="0"/>
              <a:t>Use Document Classification service on sample data and analyze the results</a:t>
            </a:r>
            <a:br>
              <a:rPr lang="en-US" sz="2400" dirty="0"/>
            </a:br>
            <a:endParaRPr lang="en-US" sz="1800" dirty="0"/>
          </a:p>
          <a:p>
            <a:pPr marL="342900" indent="-342900">
              <a:buFont typeface="Arial" panose="020B0604020202020204" pitchFamily="34" charset="0"/>
              <a:buChar char="•"/>
            </a:pPr>
            <a:r>
              <a:rPr lang="en-US" sz="2400" dirty="0"/>
              <a:t>Use Document Information Extraction and its UI to extract information for documents, validate the extraction correctness and configure the enrichment of the extracted information</a:t>
            </a:r>
            <a:br>
              <a:rPr lang="en-US" sz="2400" dirty="0"/>
            </a:br>
            <a:endParaRPr lang="en-US" sz="2400" dirty="0"/>
          </a:p>
          <a:p>
            <a:pPr marL="342900" indent="-342900">
              <a:buFont typeface="Arial" panose="020B0604020202020204" pitchFamily="34" charset="0"/>
              <a:buChar char="•"/>
            </a:pPr>
            <a:r>
              <a:rPr lang="en-US" sz="2400" dirty="0"/>
              <a:t>Questions</a:t>
            </a:r>
          </a:p>
        </p:txBody>
      </p:sp>
    </p:spTree>
    <p:extLst>
      <p:ext uri="{BB962C8B-B14F-4D97-AF65-F5344CB8AC3E}">
        <p14:creationId xmlns:p14="http://schemas.microsoft.com/office/powerpoint/2010/main" val="19147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5B5CAF0E-E283-48D8-AABC-78782346FC58}"/>
              </a:ext>
            </a:extLst>
          </p:cNvPr>
          <p:cNvSpPr/>
          <p:nvPr/>
        </p:nvSpPr>
        <p:spPr bwMode="gray">
          <a:xfrm>
            <a:off x="8971871" y="540414"/>
            <a:ext cx="3200400" cy="317614"/>
          </a:xfrm>
          <a:custGeom>
            <a:avLst/>
            <a:gdLst>
              <a:gd name="connsiteX0" fmla="*/ 0 w 3296816"/>
              <a:gd name="connsiteY0" fmla="*/ 0 h 317614"/>
              <a:gd name="connsiteX1" fmla="*/ 3138009 w 3296816"/>
              <a:gd name="connsiteY1" fmla="*/ 0 h 317614"/>
              <a:gd name="connsiteX2" fmla="*/ 3296816 w 3296816"/>
              <a:gd name="connsiteY2" fmla="*/ 158807 h 317614"/>
              <a:gd name="connsiteX3" fmla="*/ 3138009 w 3296816"/>
              <a:gd name="connsiteY3" fmla="*/ 317614 h 317614"/>
              <a:gd name="connsiteX4" fmla="*/ 27741 w 3296816"/>
              <a:gd name="connsiteY4" fmla="*/ 317614 h 317614"/>
              <a:gd name="connsiteX5" fmla="*/ 180392 w 3296816"/>
              <a:gd name="connsiteY5" fmla="*/ 164963 h 317614"/>
              <a:gd name="connsiteX6" fmla="*/ 21585 w 3296816"/>
              <a:gd name="connsiteY6" fmla="*/ 6156 h 317614"/>
              <a:gd name="connsiteX7" fmla="*/ 0 w 3296816"/>
              <a:gd name="connsiteY7" fmla="*/ 6156 h 31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6816" h="317614">
                <a:moveTo>
                  <a:pt x="0" y="0"/>
                </a:moveTo>
                <a:lnTo>
                  <a:pt x="3138009" y="0"/>
                </a:lnTo>
                <a:lnTo>
                  <a:pt x="3296816" y="158807"/>
                </a:lnTo>
                <a:lnTo>
                  <a:pt x="3138009" y="317614"/>
                </a:lnTo>
                <a:lnTo>
                  <a:pt x="27741" y="317614"/>
                </a:lnTo>
                <a:lnTo>
                  <a:pt x="180392" y="164963"/>
                </a:lnTo>
                <a:lnTo>
                  <a:pt x="21585" y="6156"/>
                </a:lnTo>
                <a:lnTo>
                  <a:pt x="0" y="6156"/>
                </a:lnTo>
                <a:close/>
              </a:path>
            </a:pathLst>
          </a:cu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rPr>
              <a:t>Instant value</a:t>
            </a:r>
          </a:p>
        </p:txBody>
      </p:sp>
      <p:sp>
        <p:nvSpPr>
          <p:cNvPr id="46" name="Arrow: Pentagon 45">
            <a:extLst>
              <a:ext uri="{FF2B5EF4-FFF2-40B4-BE49-F238E27FC236}">
                <a16:creationId xmlns:a16="http://schemas.microsoft.com/office/drawing/2014/main" id="{902C7708-38D9-4D32-AED6-6DAECA7BAEB0}"/>
              </a:ext>
            </a:extLst>
          </p:cNvPr>
          <p:cNvSpPr/>
          <p:nvPr/>
        </p:nvSpPr>
        <p:spPr bwMode="gray">
          <a:xfrm>
            <a:off x="0" y="544430"/>
            <a:ext cx="3200400" cy="317614"/>
          </a:xfrm>
          <a:prstGeom prst="homePlate">
            <a:avLst/>
          </a:prstGeom>
          <a:solidFill>
            <a:schemeClr val="accent4"/>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rPr>
              <a:t>Business documents</a:t>
            </a:r>
          </a:p>
        </p:txBody>
      </p:sp>
      <p:sp>
        <p:nvSpPr>
          <p:cNvPr id="48" name="Freeform: Shape 47">
            <a:extLst>
              <a:ext uri="{FF2B5EF4-FFF2-40B4-BE49-F238E27FC236}">
                <a16:creationId xmlns:a16="http://schemas.microsoft.com/office/drawing/2014/main" id="{328958FE-3944-4F11-A227-F267D0A4C327}"/>
              </a:ext>
            </a:extLst>
          </p:cNvPr>
          <p:cNvSpPr/>
          <p:nvPr/>
        </p:nvSpPr>
        <p:spPr bwMode="gray">
          <a:xfrm>
            <a:off x="3117007" y="549662"/>
            <a:ext cx="5939423" cy="317614"/>
          </a:xfrm>
          <a:custGeom>
            <a:avLst/>
            <a:gdLst>
              <a:gd name="connsiteX0" fmla="*/ 23325 w 5939423"/>
              <a:gd name="connsiteY0" fmla="*/ 0 h 317614"/>
              <a:gd name="connsiteX1" fmla="*/ 5780616 w 5939423"/>
              <a:gd name="connsiteY1" fmla="*/ 0 h 317614"/>
              <a:gd name="connsiteX2" fmla="*/ 5939423 w 5939423"/>
              <a:gd name="connsiteY2" fmla="*/ 158807 h 317614"/>
              <a:gd name="connsiteX3" fmla="*/ 5780616 w 5939423"/>
              <a:gd name="connsiteY3" fmla="*/ 317614 h 317614"/>
              <a:gd name="connsiteX4" fmla="*/ 0 w 5939423"/>
              <a:gd name="connsiteY4" fmla="*/ 317614 h 317614"/>
              <a:gd name="connsiteX5" fmla="*/ 0 w 5939423"/>
              <a:gd name="connsiteY5" fmla="*/ 315874 h 317614"/>
              <a:gd name="connsiteX6" fmla="*/ 21585 w 5939423"/>
              <a:gd name="connsiteY6" fmla="*/ 315874 h 317614"/>
              <a:gd name="connsiteX7" fmla="*/ 180392 w 5939423"/>
              <a:gd name="connsiteY7" fmla="*/ 157067 h 31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9423" h="317614">
                <a:moveTo>
                  <a:pt x="23325" y="0"/>
                </a:moveTo>
                <a:lnTo>
                  <a:pt x="5780616" y="0"/>
                </a:lnTo>
                <a:lnTo>
                  <a:pt x="5939423" y="158807"/>
                </a:lnTo>
                <a:lnTo>
                  <a:pt x="5780616" y="317614"/>
                </a:lnTo>
                <a:lnTo>
                  <a:pt x="0" y="317614"/>
                </a:lnTo>
                <a:lnTo>
                  <a:pt x="0" y="315874"/>
                </a:lnTo>
                <a:lnTo>
                  <a:pt x="21585" y="315874"/>
                </a:lnTo>
                <a:lnTo>
                  <a:pt x="180392" y="157067"/>
                </a:lnTo>
                <a:close/>
              </a:path>
            </a:pathLst>
          </a:custGeom>
          <a:solidFill>
            <a:schemeClr val="accent4"/>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rPr>
              <a:t>Business Document Processing</a:t>
            </a:r>
          </a:p>
        </p:txBody>
      </p:sp>
      <p:sp>
        <p:nvSpPr>
          <p:cNvPr id="55" name="Arrow: Chevron 54">
            <a:extLst>
              <a:ext uri="{FF2B5EF4-FFF2-40B4-BE49-F238E27FC236}">
                <a16:creationId xmlns:a16="http://schemas.microsoft.com/office/drawing/2014/main" id="{22A0F9EB-9827-4F57-8D5E-64BA4000B210}"/>
              </a:ext>
            </a:extLst>
          </p:cNvPr>
          <p:cNvSpPr/>
          <p:nvPr/>
        </p:nvSpPr>
        <p:spPr bwMode="gray">
          <a:xfrm>
            <a:off x="2851205" y="276225"/>
            <a:ext cx="6204060" cy="880037"/>
          </a:xfrm>
          <a:prstGeom prst="chevron">
            <a:avLst/>
          </a:prstGeom>
          <a:solidFill>
            <a:schemeClr val="accent3"/>
          </a:solidFill>
          <a:ln w="2540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600" b="1" kern="0" dirty="0">
                <a:solidFill>
                  <a:schemeClr val="bg1"/>
                </a:solidFill>
                <a:ea typeface="Arial Unicode MS" pitchFamily="34" charset="-128"/>
              </a:rPr>
              <a:t>SAP AI Business Services</a:t>
            </a:r>
            <a:br>
              <a:rPr lang="en-US" sz="1800" b="1" kern="0" dirty="0">
                <a:solidFill>
                  <a:schemeClr val="bg1"/>
                </a:solidFill>
                <a:ea typeface="Arial Unicode MS" pitchFamily="34" charset="-128"/>
              </a:rPr>
            </a:br>
            <a:r>
              <a:rPr lang="en-US" sz="2400" b="1" kern="0" dirty="0">
                <a:solidFill>
                  <a:schemeClr val="bg1"/>
                </a:solidFill>
                <a:ea typeface="Arial Unicode MS" pitchFamily="34" charset="-128"/>
              </a:rPr>
              <a:t>Business Document Processing</a:t>
            </a:r>
          </a:p>
        </p:txBody>
      </p:sp>
      <p:sp>
        <p:nvSpPr>
          <p:cNvPr id="57" name="TextBox 56">
            <a:extLst>
              <a:ext uri="{FF2B5EF4-FFF2-40B4-BE49-F238E27FC236}">
                <a16:creationId xmlns:a16="http://schemas.microsoft.com/office/drawing/2014/main" id="{2418583A-2D4D-4C06-B00A-362FB34B9F87}"/>
              </a:ext>
            </a:extLst>
          </p:cNvPr>
          <p:cNvSpPr txBox="1"/>
          <p:nvPr/>
        </p:nvSpPr>
        <p:spPr>
          <a:xfrm>
            <a:off x="470639" y="1243426"/>
            <a:ext cx="950370" cy="369332"/>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550</a:t>
            </a:r>
            <a:r>
              <a:rPr lang="en-US" sz="1800" b="1">
                <a:solidFill>
                  <a:schemeClr val="accent4"/>
                </a:solidFill>
                <a:latin typeface="+mj-lt"/>
                <a:ea typeface="BentonSans" charset="0"/>
                <a:cs typeface="BentonSans" charset="0"/>
              </a:rPr>
              <a:t>B</a:t>
            </a:r>
            <a:endParaRPr lang="en-US" sz="2400" b="1">
              <a:solidFill>
                <a:schemeClr val="accent4"/>
              </a:solidFill>
              <a:latin typeface="+mj-lt"/>
              <a:ea typeface="BentonSans" charset="0"/>
              <a:cs typeface="BentonSans" charset="0"/>
            </a:endParaRPr>
          </a:p>
        </p:txBody>
      </p:sp>
      <p:sp>
        <p:nvSpPr>
          <p:cNvPr id="58" name="Rectangle 57">
            <a:extLst>
              <a:ext uri="{FF2B5EF4-FFF2-40B4-BE49-F238E27FC236}">
                <a16:creationId xmlns:a16="http://schemas.microsoft.com/office/drawing/2014/main" id="{FA8F2E59-5D0C-4FC4-A922-55700A756DFA}"/>
              </a:ext>
            </a:extLst>
          </p:cNvPr>
          <p:cNvSpPr/>
          <p:nvPr/>
        </p:nvSpPr>
        <p:spPr>
          <a:xfrm>
            <a:off x="412630" y="1564313"/>
            <a:ext cx="1928996" cy="461665"/>
          </a:xfrm>
          <a:prstGeom prst="rect">
            <a:avLst/>
          </a:prstGeom>
        </p:spPr>
        <p:txBody>
          <a:bodyPr wrap="square">
            <a:spAutoFit/>
          </a:bodyPr>
          <a:lstStyle/>
          <a:p>
            <a:r>
              <a:rPr lang="en-US" sz="1200"/>
              <a:t>Estimated invoice document volume in 2019</a:t>
            </a:r>
            <a:endParaRPr lang="en-US" sz="1200">
              <a:latin typeface="+mj-lt"/>
            </a:endParaRPr>
          </a:p>
        </p:txBody>
      </p:sp>
      <p:sp>
        <p:nvSpPr>
          <p:cNvPr id="60" name="TextBox 59">
            <a:extLst>
              <a:ext uri="{FF2B5EF4-FFF2-40B4-BE49-F238E27FC236}">
                <a16:creationId xmlns:a16="http://schemas.microsoft.com/office/drawing/2014/main" id="{F1DE7981-E325-46B0-9086-8CF380067235}"/>
              </a:ext>
            </a:extLst>
          </p:cNvPr>
          <p:cNvSpPr txBox="1"/>
          <p:nvPr/>
        </p:nvSpPr>
        <p:spPr>
          <a:xfrm>
            <a:off x="500464" y="2961079"/>
            <a:ext cx="864193" cy="369332"/>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11</a:t>
            </a:r>
            <a:r>
              <a:rPr lang="en-US" sz="1800" b="1">
                <a:solidFill>
                  <a:schemeClr val="accent4"/>
                </a:solidFill>
                <a:ea typeface="BentonSans" charset="0"/>
                <a:cs typeface="BentonSans" charset="0"/>
              </a:rPr>
              <a:t>B</a:t>
            </a:r>
            <a:endParaRPr lang="en-US" sz="1800" b="1">
              <a:solidFill>
                <a:schemeClr val="accent4"/>
              </a:solidFill>
              <a:latin typeface="+mj-lt"/>
              <a:ea typeface="BentonSans" charset="0"/>
              <a:cs typeface="BentonSans" charset="0"/>
            </a:endParaRPr>
          </a:p>
        </p:txBody>
      </p:sp>
      <p:sp>
        <p:nvSpPr>
          <p:cNvPr id="61" name="Rectangle 60">
            <a:extLst>
              <a:ext uri="{FF2B5EF4-FFF2-40B4-BE49-F238E27FC236}">
                <a16:creationId xmlns:a16="http://schemas.microsoft.com/office/drawing/2014/main" id="{75ECD4E7-7B19-4A12-AE84-31B03AE2DDA1}"/>
              </a:ext>
            </a:extLst>
          </p:cNvPr>
          <p:cNvSpPr/>
          <p:nvPr/>
        </p:nvSpPr>
        <p:spPr>
          <a:xfrm>
            <a:off x="412630" y="3260681"/>
            <a:ext cx="2003257" cy="461665"/>
          </a:xfrm>
          <a:prstGeom prst="rect">
            <a:avLst/>
          </a:prstGeom>
        </p:spPr>
        <p:txBody>
          <a:bodyPr wrap="square">
            <a:spAutoFit/>
          </a:bodyPr>
          <a:lstStyle/>
          <a:p>
            <a:r>
              <a:rPr lang="en-US" sz="1200"/>
              <a:t>Paper receipts printed in the UK alone per year</a:t>
            </a:r>
            <a:endParaRPr lang="en-US" sz="1200">
              <a:latin typeface="+mj-lt"/>
            </a:endParaRPr>
          </a:p>
        </p:txBody>
      </p:sp>
      <p:sp>
        <p:nvSpPr>
          <p:cNvPr id="63" name="TextBox 62">
            <a:extLst>
              <a:ext uri="{FF2B5EF4-FFF2-40B4-BE49-F238E27FC236}">
                <a16:creationId xmlns:a16="http://schemas.microsoft.com/office/drawing/2014/main" id="{BDA97A94-0039-450D-A64E-CDC9650AE9AE}"/>
              </a:ext>
            </a:extLst>
          </p:cNvPr>
          <p:cNvSpPr txBox="1"/>
          <p:nvPr/>
        </p:nvSpPr>
        <p:spPr>
          <a:xfrm>
            <a:off x="467115" y="2073960"/>
            <a:ext cx="864193" cy="430887"/>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100</a:t>
            </a:r>
            <a:r>
              <a:rPr lang="en-US" sz="1800" b="1">
                <a:solidFill>
                  <a:schemeClr val="accent4"/>
                </a:solidFill>
                <a:ea typeface="BentonSans" charset="0"/>
                <a:cs typeface="BentonSans" charset="0"/>
              </a:rPr>
              <a:t>B</a:t>
            </a:r>
            <a:r>
              <a:rPr lang="en-US" sz="2800" b="1">
                <a:solidFill>
                  <a:schemeClr val="accent3"/>
                </a:solidFill>
                <a:latin typeface="+mj-lt"/>
                <a:ea typeface="BentonSans" charset="0"/>
                <a:cs typeface="BentonSans" charset="0"/>
              </a:rPr>
              <a:t> </a:t>
            </a:r>
          </a:p>
        </p:txBody>
      </p:sp>
      <p:sp>
        <p:nvSpPr>
          <p:cNvPr id="64" name="Rectangle 63">
            <a:extLst>
              <a:ext uri="{FF2B5EF4-FFF2-40B4-BE49-F238E27FC236}">
                <a16:creationId xmlns:a16="http://schemas.microsoft.com/office/drawing/2014/main" id="{9AB27B1B-CFD1-49EE-88A0-AEC73016AEF5}"/>
              </a:ext>
            </a:extLst>
          </p:cNvPr>
          <p:cNvSpPr/>
          <p:nvPr/>
        </p:nvSpPr>
        <p:spPr>
          <a:xfrm>
            <a:off x="412630" y="2423389"/>
            <a:ext cx="2003257" cy="461665"/>
          </a:xfrm>
          <a:prstGeom prst="rect">
            <a:avLst/>
          </a:prstGeom>
        </p:spPr>
        <p:txBody>
          <a:bodyPr wrap="square">
            <a:spAutoFit/>
          </a:bodyPr>
          <a:lstStyle/>
          <a:p>
            <a:r>
              <a:rPr lang="en-US" sz="1200"/>
              <a:t>Estimated delivery note volume in 2018</a:t>
            </a:r>
            <a:endParaRPr lang="en-US" sz="1200">
              <a:latin typeface="+mj-lt"/>
            </a:endParaRPr>
          </a:p>
        </p:txBody>
      </p:sp>
      <p:cxnSp>
        <p:nvCxnSpPr>
          <p:cNvPr id="65" name="Straight Connector 64">
            <a:extLst>
              <a:ext uri="{FF2B5EF4-FFF2-40B4-BE49-F238E27FC236}">
                <a16:creationId xmlns:a16="http://schemas.microsoft.com/office/drawing/2014/main" id="{971C07BC-7000-465D-B495-BF8470236C9C}"/>
              </a:ext>
            </a:extLst>
          </p:cNvPr>
          <p:cNvCxnSpPr>
            <a:cxnSpLocks/>
          </p:cNvCxnSpPr>
          <p:nvPr/>
        </p:nvCxnSpPr>
        <p:spPr>
          <a:xfrm>
            <a:off x="481414" y="2033887"/>
            <a:ext cx="187732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DDD631B-861D-47F1-9936-906C054C7D33}"/>
              </a:ext>
            </a:extLst>
          </p:cNvPr>
          <p:cNvCxnSpPr>
            <a:cxnSpLocks/>
          </p:cNvCxnSpPr>
          <p:nvPr/>
        </p:nvCxnSpPr>
        <p:spPr>
          <a:xfrm>
            <a:off x="481414" y="2909441"/>
            <a:ext cx="187732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7A11026-BBBE-4A5C-9A8B-D11F1BDA24B0}"/>
              </a:ext>
            </a:extLst>
          </p:cNvPr>
          <p:cNvGrpSpPr/>
          <p:nvPr/>
        </p:nvGrpSpPr>
        <p:grpSpPr>
          <a:xfrm>
            <a:off x="2862823" y="1663085"/>
            <a:ext cx="5874723" cy="2294195"/>
            <a:chOff x="2964330" y="1107014"/>
            <a:chExt cx="5874723" cy="2294195"/>
          </a:xfrm>
        </p:grpSpPr>
        <p:pic>
          <p:nvPicPr>
            <p:cNvPr id="11" name="Picture 10">
              <a:extLst>
                <a:ext uri="{FF2B5EF4-FFF2-40B4-BE49-F238E27FC236}">
                  <a16:creationId xmlns:a16="http://schemas.microsoft.com/office/drawing/2014/main" id="{263120A4-0496-4C6D-AD69-A9905B22F63D}"/>
                </a:ext>
              </a:extLst>
            </p:cNvPr>
            <p:cNvPicPr>
              <a:picLocks noChangeAspect="1"/>
            </p:cNvPicPr>
            <p:nvPr/>
          </p:nvPicPr>
          <p:blipFill>
            <a:blip r:embed="rId3"/>
            <a:stretch>
              <a:fillRect/>
            </a:stretch>
          </p:blipFill>
          <p:spPr bwMode="gray">
            <a:xfrm>
              <a:off x="2964330" y="1264930"/>
              <a:ext cx="846842" cy="846842"/>
            </a:xfrm>
            <a:prstGeom prst="rect">
              <a:avLst/>
            </a:prstGeom>
          </p:spPr>
        </p:pic>
        <p:pic>
          <p:nvPicPr>
            <p:cNvPr id="16" name="Picture 15">
              <a:extLst>
                <a:ext uri="{FF2B5EF4-FFF2-40B4-BE49-F238E27FC236}">
                  <a16:creationId xmlns:a16="http://schemas.microsoft.com/office/drawing/2014/main" id="{54F85ED3-7C10-4091-8A65-6226D02E0B13}"/>
                </a:ext>
              </a:extLst>
            </p:cNvPr>
            <p:cNvPicPr>
              <a:picLocks noChangeAspect="1"/>
            </p:cNvPicPr>
            <p:nvPr/>
          </p:nvPicPr>
          <p:blipFill>
            <a:blip r:embed="rId4"/>
            <a:stretch>
              <a:fillRect/>
            </a:stretch>
          </p:blipFill>
          <p:spPr>
            <a:xfrm>
              <a:off x="4884051" y="1107014"/>
              <a:ext cx="1189799" cy="1189799"/>
            </a:xfrm>
            <a:prstGeom prst="rect">
              <a:avLst/>
            </a:prstGeom>
          </p:spPr>
        </p:pic>
        <p:grpSp>
          <p:nvGrpSpPr>
            <p:cNvPr id="4" name="Group 3">
              <a:extLst>
                <a:ext uri="{FF2B5EF4-FFF2-40B4-BE49-F238E27FC236}">
                  <a16:creationId xmlns:a16="http://schemas.microsoft.com/office/drawing/2014/main" id="{B41D82C1-88F3-4EA9-AA13-000E2CB19D5C}"/>
                </a:ext>
              </a:extLst>
            </p:cNvPr>
            <p:cNvGrpSpPr/>
            <p:nvPr/>
          </p:nvGrpSpPr>
          <p:grpSpPr>
            <a:xfrm>
              <a:off x="3040375" y="1383016"/>
              <a:ext cx="5798678" cy="2018193"/>
              <a:chOff x="3040375" y="1383016"/>
              <a:chExt cx="5798678" cy="2018193"/>
            </a:xfrm>
          </p:grpSpPr>
          <p:sp>
            <p:nvSpPr>
              <p:cNvPr id="8" name="Shape 576">
                <a:extLst>
                  <a:ext uri="{FF2B5EF4-FFF2-40B4-BE49-F238E27FC236}">
                    <a16:creationId xmlns:a16="http://schemas.microsoft.com/office/drawing/2014/main" id="{A0D42E0D-6F6F-4474-82CD-A7C5981AD86B}"/>
                  </a:ext>
                </a:extLst>
              </p:cNvPr>
              <p:cNvSpPr/>
              <p:nvPr/>
            </p:nvSpPr>
            <p:spPr bwMode="gray">
              <a:xfrm rot="1163">
                <a:off x="3040375" y="2041819"/>
                <a:ext cx="1800000" cy="470847"/>
              </a:xfrm>
              <a:prstGeom prst="roundRect">
                <a:avLst>
                  <a:gd name="adj" fmla="val 50000"/>
                </a:avLst>
              </a:prstGeom>
              <a:solidFill>
                <a:schemeClr val="tx2">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spcFirstLastPara="1" wrap="square" lIns="91440" tIns="45720" rIns="91440" bIns="45720" anchor="ctr" anchorCtr="0">
                <a:noAutofit/>
              </a:bodyPr>
              <a:lstStyle/>
              <a:p>
                <a:r>
                  <a:rPr lang="en-US" sz="1200" b="1">
                    <a:solidFill>
                      <a:schemeClr val="tx1"/>
                    </a:solidFill>
                  </a:rPr>
                  <a:t>Document classification</a:t>
                </a:r>
              </a:p>
            </p:txBody>
          </p:sp>
          <p:sp>
            <p:nvSpPr>
              <p:cNvPr id="9" name="Rectangle 8">
                <a:extLst>
                  <a:ext uri="{FF2B5EF4-FFF2-40B4-BE49-F238E27FC236}">
                    <a16:creationId xmlns:a16="http://schemas.microsoft.com/office/drawing/2014/main" id="{D0C84573-B98E-432D-8B9E-523308B5C364}"/>
                  </a:ext>
                </a:extLst>
              </p:cNvPr>
              <p:cNvSpPr/>
              <p:nvPr/>
            </p:nvSpPr>
            <p:spPr bwMode="gray">
              <a:xfrm>
                <a:off x="3056222" y="2677051"/>
                <a:ext cx="1817800" cy="461665"/>
              </a:xfrm>
              <a:prstGeom prst="rect">
                <a:avLst/>
              </a:prstGeom>
            </p:spPr>
            <p:txBody>
              <a:bodyPr wrap="square" lIns="91440" tIns="45720" rIns="91440" bIns="45720" anchor="ctr" anchorCtr="0">
                <a:spAutoFit/>
              </a:bodyPr>
              <a:lstStyle/>
              <a:p>
                <a:pPr marL="0" lvl="2">
                  <a:buClr>
                    <a:schemeClr val="accent1"/>
                  </a:buClr>
                  <a:buSzPct val="100000"/>
                  <a:buNone/>
                  <a:defRPr/>
                </a:pPr>
                <a:r>
                  <a:rPr lang="en-US" sz="1200"/>
                  <a:t>Classify incoming documents</a:t>
                </a:r>
                <a:endParaRPr lang="en-US" sz="1400">
                  <a:cs typeface="Arial"/>
                </a:endParaRPr>
              </a:p>
            </p:txBody>
          </p:sp>
          <p:sp>
            <p:nvSpPr>
              <p:cNvPr id="14" name="Rectangle 13">
                <a:extLst>
                  <a:ext uri="{FF2B5EF4-FFF2-40B4-BE49-F238E27FC236}">
                    <a16:creationId xmlns:a16="http://schemas.microsoft.com/office/drawing/2014/main" id="{C947055D-9EE3-4A10-9D59-07FB587FF0BB}"/>
                  </a:ext>
                </a:extLst>
              </p:cNvPr>
              <p:cNvSpPr/>
              <p:nvPr/>
            </p:nvSpPr>
            <p:spPr bwMode="gray">
              <a:xfrm>
                <a:off x="4921572" y="2677878"/>
                <a:ext cx="1938831" cy="646331"/>
              </a:xfrm>
              <a:prstGeom prst="rect">
                <a:avLst/>
              </a:prstGeom>
            </p:spPr>
            <p:txBody>
              <a:bodyPr wrap="square" lIns="91440" tIns="45720" rIns="91440" bIns="45720" anchor="ctr" anchorCtr="0">
                <a:spAutoFit/>
              </a:bodyPr>
              <a:lstStyle/>
              <a:p>
                <a:pPr marL="0" lvl="2">
                  <a:buClr>
                    <a:schemeClr val="accent1"/>
                  </a:buClr>
                  <a:buSzPct val="100000"/>
                  <a:buNone/>
                  <a:defRPr/>
                </a:pPr>
                <a:r>
                  <a:rPr lang="en-US" sz="1200"/>
                  <a:t>Extract semantical information</a:t>
                </a:r>
                <a:br>
                  <a:rPr lang="en-US" sz="1200"/>
                </a:br>
                <a:r>
                  <a:rPr lang="en-US" sz="1200"/>
                  <a:t>from documents</a:t>
                </a:r>
              </a:p>
            </p:txBody>
          </p:sp>
          <p:sp>
            <p:nvSpPr>
              <p:cNvPr id="19" name="Rectangle 18">
                <a:extLst>
                  <a:ext uri="{FF2B5EF4-FFF2-40B4-BE49-F238E27FC236}">
                    <a16:creationId xmlns:a16="http://schemas.microsoft.com/office/drawing/2014/main" id="{164CA338-4FB6-4793-A89E-348D4E0CA6DE}"/>
                  </a:ext>
                </a:extLst>
              </p:cNvPr>
              <p:cNvSpPr/>
              <p:nvPr/>
            </p:nvSpPr>
            <p:spPr bwMode="gray">
              <a:xfrm>
                <a:off x="6803253" y="2754878"/>
                <a:ext cx="2035800" cy="646331"/>
              </a:xfrm>
              <a:prstGeom prst="rect">
                <a:avLst/>
              </a:prstGeom>
            </p:spPr>
            <p:txBody>
              <a:bodyPr wrap="square" lIns="91440" tIns="45720" rIns="91440" bIns="45720" anchor="ctr" anchorCtr="0">
                <a:spAutoFit/>
              </a:bodyPr>
              <a:lstStyle/>
              <a:p>
                <a:pPr marL="0" lvl="2">
                  <a:buClr>
                    <a:schemeClr val="accent1"/>
                  </a:buClr>
                  <a:buSzPct val="100000"/>
                  <a:buNone/>
                  <a:defRPr/>
                </a:pPr>
                <a:r>
                  <a:rPr lang="en-US" sz="1200"/>
                  <a:t>Enrich extracted information by matching it to your business data</a:t>
                </a:r>
                <a:endParaRPr lang="en-US" sz="1400">
                  <a:cs typeface="Arial"/>
                </a:endParaRPr>
              </a:p>
            </p:txBody>
          </p:sp>
          <p:pic>
            <p:nvPicPr>
              <p:cNvPr id="21" name="Picture 20">
                <a:extLst>
                  <a:ext uri="{FF2B5EF4-FFF2-40B4-BE49-F238E27FC236}">
                    <a16:creationId xmlns:a16="http://schemas.microsoft.com/office/drawing/2014/main" id="{DA98710D-0414-4DA3-B732-044D40B8984B}"/>
                  </a:ext>
                </a:extLst>
              </p:cNvPr>
              <p:cNvPicPr>
                <a:picLocks noChangeAspect="1"/>
              </p:cNvPicPr>
              <p:nvPr/>
            </p:nvPicPr>
            <p:blipFill>
              <a:blip r:embed="rId5"/>
              <a:stretch>
                <a:fillRect/>
              </a:stretch>
            </p:blipFill>
            <p:spPr>
              <a:xfrm>
                <a:off x="7030156" y="1383016"/>
                <a:ext cx="629967" cy="629967"/>
              </a:xfrm>
              <a:prstGeom prst="rect">
                <a:avLst/>
              </a:prstGeom>
            </p:spPr>
          </p:pic>
          <p:sp>
            <p:nvSpPr>
              <p:cNvPr id="97" name="TextBox 96">
                <a:extLst>
                  <a:ext uri="{FF2B5EF4-FFF2-40B4-BE49-F238E27FC236}">
                    <a16:creationId xmlns:a16="http://schemas.microsoft.com/office/drawing/2014/main" id="{3889FD3A-F967-4C16-9BB5-6A70811BE04A}"/>
                  </a:ext>
                </a:extLst>
              </p:cNvPr>
              <p:cNvSpPr txBox="1"/>
              <p:nvPr/>
            </p:nvSpPr>
            <p:spPr bwMode="gray">
              <a:xfrm>
                <a:off x="3696327" y="1488360"/>
                <a:ext cx="1217911" cy="399981"/>
              </a:xfrm>
              <a:prstGeom prst="rect">
                <a:avLst/>
              </a:prstGeom>
              <a:noFill/>
            </p:spPr>
            <p:txBody>
              <a:bodyPr wrap="square" lIns="91440" tIns="45720" rIns="91440" bIns="45720" rtlCol="0" anchor="ctr" anchorCtr="0">
                <a:spAutoFit/>
              </a:bodyPr>
              <a:lstStyle/>
              <a:p>
                <a:pPr fontAlgn="base">
                  <a:buClr>
                    <a:srgbClr val="F0AB00"/>
                  </a:buClr>
                  <a:buSzPct val="80000"/>
                </a:pPr>
                <a:r>
                  <a:rPr lang="en-US" sz="1999" b="1" kern="0">
                    <a:solidFill>
                      <a:srgbClr val="008FD3"/>
                    </a:solidFill>
                    <a:ea typeface="Arial Unicode MS" pitchFamily="34" charset="-128"/>
                    <a:cs typeface="Arial Black" panose="020B0604020202020204" pitchFamily="34" charset="0"/>
                  </a:rPr>
                  <a:t>Classify</a:t>
                </a:r>
              </a:p>
            </p:txBody>
          </p:sp>
          <p:sp>
            <p:nvSpPr>
              <p:cNvPr id="98" name="Shape 576">
                <a:extLst>
                  <a:ext uri="{FF2B5EF4-FFF2-40B4-BE49-F238E27FC236}">
                    <a16:creationId xmlns:a16="http://schemas.microsoft.com/office/drawing/2014/main" id="{4F705B1C-3DB3-4D44-BB35-A177A345B442}"/>
                  </a:ext>
                </a:extLst>
              </p:cNvPr>
              <p:cNvSpPr/>
              <p:nvPr/>
            </p:nvSpPr>
            <p:spPr bwMode="gray">
              <a:xfrm rot="1163">
                <a:off x="4944530" y="2041819"/>
                <a:ext cx="1800000" cy="470847"/>
              </a:xfrm>
              <a:prstGeom prst="roundRect">
                <a:avLst>
                  <a:gd name="adj" fmla="val 50000"/>
                </a:avLst>
              </a:prstGeom>
              <a:solidFill>
                <a:schemeClr val="tx2">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spcFirstLastPara="1" wrap="square" lIns="91440" tIns="45720" rIns="91440" bIns="45720" anchor="ctr" anchorCtr="0">
                <a:noAutofit/>
              </a:bodyPr>
              <a:lstStyle/>
              <a:p>
                <a:r>
                  <a:rPr lang="en-US" sz="1200" b="1">
                    <a:solidFill>
                      <a:schemeClr val="tx1"/>
                    </a:solidFill>
                  </a:rPr>
                  <a:t>Information extraction</a:t>
                </a:r>
              </a:p>
            </p:txBody>
          </p:sp>
          <p:sp>
            <p:nvSpPr>
              <p:cNvPr id="99" name="Shape 576">
                <a:extLst>
                  <a:ext uri="{FF2B5EF4-FFF2-40B4-BE49-F238E27FC236}">
                    <a16:creationId xmlns:a16="http://schemas.microsoft.com/office/drawing/2014/main" id="{C046EFDF-03ED-4227-BDFA-2BBA84473C8D}"/>
                  </a:ext>
                </a:extLst>
              </p:cNvPr>
              <p:cNvSpPr/>
              <p:nvPr/>
            </p:nvSpPr>
            <p:spPr bwMode="gray">
              <a:xfrm rot="1163">
                <a:off x="6848685" y="2041820"/>
                <a:ext cx="1800000" cy="470847"/>
              </a:xfrm>
              <a:prstGeom prst="roundRect">
                <a:avLst>
                  <a:gd name="adj" fmla="val 50000"/>
                </a:avLst>
              </a:prstGeom>
              <a:solidFill>
                <a:schemeClr val="tx2">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spcFirstLastPara="1" wrap="square" lIns="91440" tIns="45720" rIns="91440" bIns="45720" anchor="ctr" anchorCtr="0">
                <a:noAutofit/>
              </a:bodyPr>
              <a:lstStyle/>
              <a:p>
                <a:r>
                  <a:rPr lang="en-US" sz="1200" b="1"/>
                  <a:t>Master data matching</a:t>
                </a:r>
              </a:p>
            </p:txBody>
          </p:sp>
          <p:sp>
            <p:nvSpPr>
              <p:cNvPr id="100" name="TextBox 99">
                <a:extLst>
                  <a:ext uri="{FF2B5EF4-FFF2-40B4-BE49-F238E27FC236}">
                    <a16:creationId xmlns:a16="http://schemas.microsoft.com/office/drawing/2014/main" id="{24B08AFF-5DB6-4315-B83C-3CB34F0441F0}"/>
                  </a:ext>
                </a:extLst>
              </p:cNvPr>
              <p:cNvSpPr txBox="1"/>
              <p:nvPr/>
            </p:nvSpPr>
            <p:spPr bwMode="gray">
              <a:xfrm>
                <a:off x="5869915" y="1497944"/>
                <a:ext cx="1054608" cy="400110"/>
              </a:xfrm>
              <a:prstGeom prst="rect">
                <a:avLst/>
              </a:prstGeom>
              <a:noFill/>
            </p:spPr>
            <p:txBody>
              <a:bodyPr wrap="square" lIns="91440" tIns="45720" rIns="91440" bIns="45720" rtlCol="0" anchor="ctr" anchorCtr="0">
                <a:spAutoFit/>
              </a:bodyPr>
              <a:lstStyle/>
              <a:p>
                <a:pPr fontAlgn="base">
                  <a:buClr>
                    <a:srgbClr val="F0AB00"/>
                  </a:buClr>
                  <a:buSzPct val="80000"/>
                </a:pPr>
                <a:r>
                  <a:rPr lang="en-US" sz="2000" b="1" kern="0">
                    <a:solidFill>
                      <a:schemeClr val="accent3"/>
                    </a:solidFill>
                    <a:ea typeface="Arial Unicode MS" pitchFamily="34" charset="-128"/>
                    <a:cs typeface="Arial Black" panose="020B0604020202020204" pitchFamily="34" charset="0"/>
                  </a:rPr>
                  <a:t>Extract</a:t>
                </a:r>
              </a:p>
            </p:txBody>
          </p:sp>
          <p:sp>
            <p:nvSpPr>
              <p:cNvPr id="101" name="TextBox 100">
                <a:extLst>
                  <a:ext uri="{FF2B5EF4-FFF2-40B4-BE49-F238E27FC236}">
                    <a16:creationId xmlns:a16="http://schemas.microsoft.com/office/drawing/2014/main" id="{E1AA3270-17AF-4BBF-8F3A-DA90B2C099C2}"/>
                  </a:ext>
                </a:extLst>
              </p:cNvPr>
              <p:cNvSpPr txBox="1"/>
              <p:nvPr/>
            </p:nvSpPr>
            <p:spPr bwMode="gray">
              <a:xfrm>
                <a:off x="7677073" y="1507163"/>
                <a:ext cx="1054608" cy="400110"/>
              </a:xfrm>
              <a:prstGeom prst="rect">
                <a:avLst/>
              </a:prstGeom>
              <a:noFill/>
            </p:spPr>
            <p:txBody>
              <a:bodyPr wrap="square" lIns="91440" tIns="45720" rIns="91440" bIns="45720" rtlCol="0" anchor="ctr" anchorCtr="0">
                <a:spAutoFit/>
              </a:bodyPr>
              <a:lstStyle/>
              <a:p>
                <a:pPr fontAlgn="base">
                  <a:buClr>
                    <a:srgbClr val="F0AB00"/>
                  </a:buClr>
                  <a:buSzPct val="80000"/>
                </a:pPr>
                <a:r>
                  <a:rPr lang="en-US" sz="2000" b="1" kern="0">
                    <a:solidFill>
                      <a:schemeClr val="accent3"/>
                    </a:solidFill>
                    <a:ea typeface="Arial Unicode MS" pitchFamily="34" charset="-128"/>
                    <a:cs typeface="Arial Black" panose="020B0604020202020204" pitchFamily="34" charset="0"/>
                  </a:rPr>
                  <a:t>Enrich</a:t>
                </a:r>
              </a:p>
            </p:txBody>
          </p:sp>
        </p:grpSp>
      </p:grpSp>
      <p:sp>
        <p:nvSpPr>
          <p:cNvPr id="125" name="Text Placeholder 3">
            <a:extLst>
              <a:ext uri="{FF2B5EF4-FFF2-40B4-BE49-F238E27FC236}">
                <a16:creationId xmlns:a16="http://schemas.microsoft.com/office/drawing/2014/main" id="{4C6248C0-B7FF-4152-A4AC-9C873D0AF51D}"/>
              </a:ext>
            </a:extLst>
          </p:cNvPr>
          <p:cNvSpPr txBox="1">
            <a:spLocks/>
          </p:cNvSpPr>
          <p:nvPr/>
        </p:nvSpPr>
        <p:spPr bwMode="gray">
          <a:xfrm>
            <a:off x="9968158" y="1240382"/>
            <a:ext cx="1756962" cy="123716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b="1">
                <a:solidFill>
                  <a:schemeClr val="accent1"/>
                </a:solidFill>
              </a:rPr>
              <a:t>Automation</a:t>
            </a:r>
          </a:p>
          <a:p>
            <a:pPr>
              <a:spcBef>
                <a:spcPts val="1200"/>
              </a:spcBef>
              <a:buSzPct val="100000"/>
            </a:pPr>
            <a:r>
              <a:rPr lang="en-US" sz="1100"/>
              <a:t>Increase efficiency and enable teams to focus on strategic tasks</a:t>
            </a:r>
          </a:p>
        </p:txBody>
      </p:sp>
      <p:pic>
        <p:nvPicPr>
          <p:cNvPr id="129" name="Picture 128">
            <a:extLst>
              <a:ext uri="{FF2B5EF4-FFF2-40B4-BE49-F238E27FC236}">
                <a16:creationId xmlns:a16="http://schemas.microsoft.com/office/drawing/2014/main" id="{23F37011-D891-4D00-BF85-CD331B5CA9A5}"/>
              </a:ext>
            </a:extLst>
          </p:cNvPr>
          <p:cNvPicPr>
            <a:picLocks noChangeAspect="1"/>
          </p:cNvPicPr>
          <p:nvPr/>
        </p:nvPicPr>
        <p:blipFill>
          <a:blip r:embed="rId6"/>
          <a:stretch>
            <a:fillRect/>
          </a:stretch>
        </p:blipFill>
        <p:spPr bwMode="gray">
          <a:xfrm>
            <a:off x="8918143" y="1269799"/>
            <a:ext cx="900000" cy="900000"/>
          </a:xfrm>
          <a:prstGeom prst="rect">
            <a:avLst/>
          </a:prstGeom>
        </p:spPr>
      </p:pic>
      <p:pic>
        <p:nvPicPr>
          <p:cNvPr id="130" name="Picture 129">
            <a:extLst>
              <a:ext uri="{FF2B5EF4-FFF2-40B4-BE49-F238E27FC236}">
                <a16:creationId xmlns:a16="http://schemas.microsoft.com/office/drawing/2014/main" id="{2DCC2265-FC2B-4AFC-AD86-3712EC095239}"/>
              </a:ext>
            </a:extLst>
          </p:cNvPr>
          <p:cNvPicPr>
            <a:picLocks noChangeAspect="1"/>
          </p:cNvPicPr>
          <p:nvPr/>
        </p:nvPicPr>
        <p:blipFill>
          <a:blip r:embed="rId7"/>
          <a:stretch>
            <a:fillRect/>
          </a:stretch>
        </p:blipFill>
        <p:spPr bwMode="gray">
          <a:xfrm>
            <a:off x="8918143" y="2599283"/>
            <a:ext cx="900000" cy="900000"/>
          </a:xfrm>
          <a:prstGeom prst="rect">
            <a:avLst/>
          </a:prstGeom>
        </p:spPr>
      </p:pic>
      <p:pic>
        <p:nvPicPr>
          <p:cNvPr id="131" name="Picture 130">
            <a:extLst>
              <a:ext uri="{FF2B5EF4-FFF2-40B4-BE49-F238E27FC236}">
                <a16:creationId xmlns:a16="http://schemas.microsoft.com/office/drawing/2014/main" id="{97BB68C3-A9C8-49D6-8AAE-8D65BE25D6C3}"/>
              </a:ext>
            </a:extLst>
          </p:cNvPr>
          <p:cNvPicPr>
            <a:picLocks noChangeAspect="1"/>
          </p:cNvPicPr>
          <p:nvPr/>
        </p:nvPicPr>
        <p:blipFill>
          <a:blip r:embed="rId8"/>
          <a:stretch>
            <a:fillRect/>
          </a:stretch>
        </p:blipFill>
        <p:spPr bwMode="gray">
          <a:xfrm>
            <a:off x="8918143" y="3928767"/>
            <a:ext cx="900000" cy="900000"/>
          </a:xfrm>
          <a:prstGeom prst="rect">
            <a:avLst/>
          </a:prstGeom>
        </p:spPr>
      </p:pic>
      <p:pic>
        <p:nvPicPr>
          <p:cNvPr id="132" name="Picture 131">
            <a:extLst>
              <a:ext uri="{FF2B5EF4-FFF2-40B4-BE49-F238E27FC236}">
                <a16:creationId xmlns:a16="http://schemas.microsoft.com/office/drawing/2014/main" id="{4F22BCCA-FB12-42BB-9292-9CE28869A711}"/>
              </a:ext>
            </a:extLst>
          </p:cNvPr>
          <p:cNvPicPr>
            <a:picLocks noChangeAspect="1"/>
          </p:cNvPicPr>
          <p:nvPr/>
        </p:nvPicPr>
        <p:blipFill>
          <a:blip r:embed="rId9"/>
          <a:stretch>
            <a:fillRect/>
          </a:stretch>
        </p:blipFill>
        <p:spPr bwMode="gray">
          <a:xfrm>
            <a:off x="8954091" y="5156651"/>
            <a:ext cx="900000" cy="900000"/>
          </a:xfrm>
          <a:prstGeom prst="rect">
            <a:avLst/>
          </a:prstGeom>
        </p:spPr>
      </p:pic>
      <p:cxnSp>
        <p:nvCxnSpPr>
          <p:cNvPr id="133" name="Straight Connector 132">
            <a:extLst>
              <a:ext uri="{FF2B5EF4-FFF2-40B4-BE49-F238E27FC236}">
                <a16:creationId xmlns:a16="http://schemas.microsoft.com/office/drawing/2014/main" id="{04FDD1FD-7615-46DD-96E9-C88F870F6DD0}"/>
              </a:ext>
            </a:extLst>
          </p:cNvPr>
          <p:cNvCxnSpPr>
            <a:cxnSpLocks/>
          </p:cNvCxnSpPr>
          <p:nvPr/>
        </p:nvCxnSpPr>
        <p:spPr bwMode="gray">
          <a:xfrm>
            <a:off x="9958251" y="1624712"/>
            <a:ext cx="169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1" name="Text Placeholder 3">
            <a:extLst>
              <a:ext uri="{FF2B5EF4-FFF2-40B4-BE49-F238E27FC236}">
                <a16:creationId xmlns:a16="http://schemas.microsoft.com/office/drawing/2014/main" id="{8968F2CF-5E41-4B07-81BC-CE988F5366C4}"/>
              </a:ext>
            </a:extLst>
          </p:cNvPr>
          <p:cNvSpPr txBox="1">
            <a:spLocks/>
          </p:cNvSpPr>
          <p:nvPr/>
        </p:nvSpPr>
        <p:spPr bwMode="gray">
          <a:xfrm>
            <a:off x="9955611" y="2549951"/>
            <a:ext cx="1756962" cy="123716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b="1">
                <a:solidFill>
                  <a:schemeClr val="accent1"/>
                </a:solidFill>
              </a:rPr>
              <a:t>Accuracy</a:t>
            </a:r>
          </a:p>
          <a:p>
            <a:pPr>
              <a:spcBef>
                <a:spcPts val="1200"/>
              </a:spcBef>
              <a:buSzPct val="100000"/>
            </a:pPr>
            <a:r>
              <a:rPr lang="en-US" sz="1100"/>
              <a:t>Achieve more accurate results than classical systems</a:t>
            </a:r>
          </a:p>
        </p:txBody>
      </p:sp>
      <p:cxnSp>
        <p:nvCxnSpPr>
          <p:cNvPr id="152" name="Straight Connector 151">
            <a:extLst>
              <a:ext uri="{FF2B5EF4-FFF2-40B4-BE49-F238E27FC236}">
                <a16:creationId xmlns:a16="http://schemas.microsoft.com/office/drawing/2014/main" id="{987E3898-982E-4463-BEA8-FFE72107E425}"/>
              </a:ext>
            </a:extLst>
          </p:cNvPr>
          <p:cNvCxnSpPr>
            <a:cxnSpLocks/>
          </p:cNvCxnSpPr>
          <p:nvPr/>
        </p:nvCxnSpPr>
        <p:spPr bwMode="gray">
          <a:xfrm>
            <a:off x="9945704" y="2934281"/>
            <a:ext cx="169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Text Placeholder 3">
            <a:extLst>
              <a:ext uri="{FF2B5EF4-FFF2-40B4-BE49-F238E27FC236}">
                <a16:creationId xmlns:a16="http://schemas.microsoft.com/office/drawing/2014/main" id="{1A3F3A95-C7B7-4967-B942-CB6902243BA3}"/>
              </a:ext>
            </a:extLst>
          </p:cNvPr>
          <p:cNvSpPr txBox="1">
            <a:spLocks/>
          </p:cNvSpPr>
          <p:nvPr/>
        </p:nvSpPr>
        <p:spPr bwMode="gray">
          <a:xfrm>
            <a:off x="9955611" y="3982664"/>
            <a:ext cx="1756962" cy="123716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b="1">
                <a:solidFill>
                  <a:schemeClr val="accent1"/>
                </a:solidFill>
              </a:rPr>
              <a:t>Speed</a:t>
            </a:r>
          </a:p>
          <a:p>
            <a:pPr>
              <a:spcBef>
                <a:spcPts val="1200"/>
              </a:spcBef>
              <a:buSzPct val="100000"/>
            </a:pPr>
            <a:r>
              <a:rPr lang="en-US" sz="1100"/>
              <a:t>Process incoming documents faster and improve customer service</a:t>
            </a:r>
          </a:p>
        </p:txBody>
      </p:sp>
      <p:cxnSp>
        <p:nvCxnSpPr>
          <p:cNvPr id="154" name="Straight Connector 153">
            <a:extLst>
              <a:ext uri="{FF2B5EF4-FFF2-40B4-BE49-F238E27FC236}">
                <a16:creationId xmlns:a16="http://schemas.microsoft.com/office/drawing/2014/main" id="{12B942B9-B088-4FDA-A925-984436AC33B9}"/>
              </a:ext>
            </a:extLst>
          </p:cNvPr>
          <p:cNvCxnSpPr>
            <a:cxnSpLocks/>
          </p:cNvCxnSpPr>
          <p:nvPr/>
        </p:nvCxnSpPr>
        <p:spPr bwMode="gray">
          <a:xfrm>
            <a:off x="9945704" y="4366994"/>
            <a:ext cx="169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Text Placeholder 3">
            <a:extLst>
              <a:ext uri="{FF2B5EF4-FFF2-40B4-BE49-F238E27FC236}">
                <a16:creationId xmlns:a16="http://schemas.microsoft.com/office/drawing/2014/main" id="{DD538576-4CDC-4B97-B33A-09A41ECD382A}"/>
              </a:ext>
            </a:extLst>
          </p:cNvPr>
          <p:cNvSpPr txBox="1">
            <a:spLocks/>
          </p:cNvSpPr>
          <p:nvPr/>
        </p:nvSpPr>
        <p:spPr bwMode="gray">
          <a:xfrm>
            <a:off x="9969171" y="5238914"/>
            <a:ext cx="1787267" cy="123716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b="1">
                <a:solidFill>
                  <a:schemeClr val="accent1"/>
                </a:solidFill>
              </a:rPr>
              <a:t>Cost</a:t>
            </a:r>
          </a:p>
          <a:p>
            <a:pPr>
              <a:spcBef>
                <a:spcPts val="1200"/>
              </a:spcBef>
              <a:buSzPct val="100000"/>
            </a:pPr>
            <a:r>
              <a:rPr lang="en-US" sz="1100"/>
              <a:t>Reduce business document processing costs and leverage advantages in follow-up processes</a:t>
            </a:r>
          </a:p>
        </p:txBody>
      </p:sp>
      <p:cxnSp>
        <p:nvCxnSpPr>
          <p:cNvPr id="156" name="Straight Connector 155">
            <a:extLst>
              <a:ext uri="{FF2B5EF4-FFF2-40B4-BE49-F238E27FC236}">
                <a16:creationId xmlns:a16="http://schemas.microsoft.com/office/drawing/2014/main" id="{A6FA40E5-C445-4F32-AE50-9EAC7DEB58A7}"/>
              </a:ext>
            </a:extLst>
          </p:cNvPr>
          <p:cNvCxnSpPr>
            <a:cxnSpLocks/>
          </p:cNvCxnSpPr>
          <p:nvPr/>
        </p:nvCxnSpPr>
        <p:spPr bwMode="gray">
          <a:xfrm>
            <a:off x="9959265" y="5623244"/>
            <a:ext cx="169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7D1056C-88D5-473E-96C4-80A934D0BA60}"/>
              </a:ext>
            </a:extLst>
          </p:cNvPr>
          <p:cNvSpPr txBox="1"/>
          <p:nvPr/>
        </p:nvSpPr>
        <p:spPr>
          <a:xfrm>
            <a:off x="500464" y="4701691"/>
            <a:ext cx="864193" cy="369332"/>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60</a:t>
            </a:r>
            <a:r>
              <a:rPr lang="en-US" sz="1800" b="1">
                <a:solidFill>
                  <a:schemeClr val="accent4"/>
                </a:solidFill>
                <a:latin typeface="+mj-lt"/>
                <a:ea typeface="BentonSans" charset="0"/>
                <a:cs typeface="BentonSans" charset="0"/>
              </a:rPr>
              <a:t>%</a:t>
            </a:r>
          </a:p>
        </p:txBody>
      </p:sp>
      <p:sp>
        <p:nvSpPr>
          <p:cNvPr id="90" name="Rectangle 89">
            <a:extLst>
              <a:ext uri="{FF2B5EF4-FFF2-40B4-BE49-F238E27FC236}">
                <a16:creationId xmlns:a16="http://schemas.microsoft.com/office/drawing/2014/main" id="{6D967E5E-D5F6-4F27-8AB7-9492D4C75A8F}"/>
              </a:ext>
            </a:extLst>
          </p:cNvPr>
          <p:cNvSpPr/>
          <p:nvPr/>
        </p:nvSpPr>
        <p:spPr>
          <a:xfrm>
            <a:off x="412630" y="5001293"/>
            <a:ext cx="2003257" cy="646331"/>
          </a:xfrm>
          <a:prstGeom prst="rect">
            <a:avLst/>
          </a:prstGeom>
        </p:spPr>
        <p:txBody>
          <a:bodyPr wrap="square">
            <a:spAutoFit/>
          </a:bodyPr>
          <a:lstStyle/>
          <a:p>
            <a:r>
              <a:rPr lang="en-US" sz="1200"/>
              <a:t>Sales orders come in through unstructured documents</a:t>
            </a:r>
            <a:endParaRPr lang="en-US" sz="1200">
              <a:latin typeface="+mj-lt"/>
            </a:endParaRPr>
          </a:p>
        </p:txBody>
      </p:sp>
      <p:sp>
        <p:nvSpPr>
          <p:cNvPr id="91" name="TextBox 90">
            <a:extLst>
              <a:ext uri="{FF2B5EF4-FFF2-40B4-BE49-F238E27FC236}">
                <a16:creationId xmlns:a16="http://schemas.microsoft.com/office/drawing/2014/main" id="{70B0CF54-6A89-467B-A808-678A1EA5591D}"/>
              </a:ext>
            </a:extLst>
          </p:cNvPr>
          <p:cNvSpPr txBox="1"/>
          <p:nvPr/>
        </p:nvSpPr>
        <p:spPr>
          <a:xfrm>
            <a:off x="467115" y="3814572"/>
            <a:ext cx="864193" cy="430887"/>
          </a:xfrm>
          <a:prstGeom prst="rect">
            <a:avLst/>
          </a:prstGeom>
          <a:noFill/>
        </p:spPr>
        <p:txBody>
          <a:bodyPr wrap="square" lIns="0" tIns="0" rIns="0" bIns="0" rtlCol="0" anchor="ctr">
            <a:spAutoFit/>
          </a:bodyPr>
          <a:lstStyle/>
          <a:p>
            <a:pPr marL="0" lvl="1" defTabSz="1419665" fontAlgn="base">
              <a:spcAft>
                <a:spcPct val="0"/>
              </a:spcAft>
              <a:buClr>
                <a:srgbClr val="F0AB00"/>
              </a:buClr>
              <a:buSzPct val="80000"/>
              <a:buNone/>
            </a:pPr>
            <a:r>
              <a:rPr lang="en-US" sz="2400" b="1">
                <a:solidFill>
                  <a:schemeClr val="accent4"/>
                </a:solidFill>
                <a:latin typeface="+mj-lt"/>
                <a:ea typeface="BentonSans" charset="0"/>
                <a:cs typeface="BentonSans" charset="0"/>
              </a:rPr>
              <a:t>124</a:t>
            </a:r>
            <a:r>
              <a:rPr lang="en-US" sz="1800" b="1">
                <a:solidFill>
                  <a:schemeClr val="accent4"/>
                </a:solidFill>
                <a:ea typeface="BentonSans" charset="0"/>
                <a:cs typeface="BentonSans" charset="0"/>
              </a:rPr>
              <a:t>B</a:t>
            </a:r>
            <a:r>
              <a:rPr lang="en-US" sz="2800" b="1">
                <a:solidFill>
                  <a:schemeClr val="accent3"/>
                </a:solidFill>
                <a:latin typeface="+mj-lt"/>
                <a:ea typeface="BentonSans" charset="0"/>
                <a:cs typeface="BentonSans" charset="0"/>
              </a:rPr>
              <a:t> </a:t>
            </a:r>
          </a:p>
        </p:txBody>
      </p:sp>
      <p:sp>
        <p:nvSpPr>
          <p:cNvPr id="92" name="Rectangle 91">
            <a:extLst>
              <a:ext uri="{FF2B5EF4-FFF2-40B4-BE49-F238E27FC236}">
                <a16:creationId xmlns:a16="http://schemas.microsoft.com/office/drawing/2014/main" id="{5A8AED2A-BB34-4821-B85F-300EF83C8CBD}"/>
              </a:ext>
            </a:extLst>
          </p:cNvPr>
          <p:cNvSpPr/>
          <p:nvPr/>
        </p:nvSpPr>
        <p:spPr>
          <a:xfrm>
            <a:off x="412630" y="4164001"/>
            <a:ext cx="2003257" cy="461665"/>
          </a:xfrm>
          <a:prstGeom prst="rect">
            <a:avLst/>
          </a:prstGeom>
        </p:spPr>
        <p:txBody>
          <a:bodyPr wrap="square">
            <a:spAutoFit/>
          </a:bodyPr>
          <a:lstStyle/>
          <a:p>
            <a:r>
              <a:rPr lang="en-US" sz="1200"/>
              <a:t>Business e-mails received and sent per day</a:t>
            </a:r>
            <a:endParaRPr lang="en-US" sz="1200">
              <a:latin typeface="+mj-lt"/>
            </a:endParaRPr>
          </a:p>
        </p:txBody>
      </p:sp>
      <p:cxnSp>
        <p:nvCxnSpPr>
          <p:cNvPr id="93" name="Straight Connector 92">
            <a:extLst>
              <a:ext uri="{FF2B5EF4-FFF2-40B4-BE49-F238E27FC236}">
                <a16:creationId xmlns:a16="http://schemas.microsoft.com/office/drawing/2014/main" id="{9837CE60-2074-4BF5-A75E-51790D8A7989}"/>
              </a:ext>
            </a:extLst>
          </p:cNvPr>
          <p:cNvCxnSpPr>
            <a:cxnSpLocks/>
          </p:cNvCxnSpPr>
          <p:nvPr/>
        </p:nvCxnSpPr>
        <p:spPr>
          <a:xfrm>
            <a:off x="481414" y="3774499"/>
            <a:ext cx="187732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9FAFDEE-896C-4017-81F6-D63A0B2813A8}"/>
              </a:ext>
            </a:extLst>
          </p:cNvPr>
          <p:cNvCxnSpPr>
            <a:cxnSpLocks/>
          </p:cNvCxnSpPr>
          <p:nvPr/>
        </p:nvCxnSpPr>
        <p:spPr>
          <a:xfrm>
            <a:off x="481414" y="4650053"/>
            <a:ext cx="187732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87C30835-293F-4773-BCB9-0FD194EE1AFD}"/>
              </a:ext>
            </a:extLst>
          </p:cNvPr>
          <p:cNvSpPr/>
          <p:nvPr/>
        </p:nvSpPr>
        <p:spPr bwMode="gray">
          <a:xfrm>
            <a:off x="2954715" y="4312647"/>
            <a:ext cx="5717105" cy="1200329"/>
          </a:xfrm>
          <a:prstGeom prst="rect">
            <a:avLst/>
          </a:prstGeom>
          <a:noFill/>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Transform </a:t>
            </a:r>
            <a:r>
              <a:rPr kumimoji="0" lang="en-US" sz="1800" b="1" i="0" u="none" strike="noStrike" kern="1200" cap="none" spc="0" normalizeH="0" baseline="0" noProof="0">
                <a:ln>
                  <a:noFill/>
                </a:ln>
                <a:solidFill>
                  <a:srgbClr val="F0AB00"/>
                </a:solidFill>
                <a:effectLst/>
                <a:uLnTx/>
                <a:uFillTx/>
                <a:latin typeface="Arial" panose="020B0604020202020204" pitchFamily="34" charset="0"/>
                <a:ea typeface="+mn-ea"/>
                <a:cs typeface="+mn-cs"/>
              </a:rPr>
              <a:t>unstructured documents </a:t>
            </a: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to </a:t>
            </a:r>
            <a:r>
              <a:rPr kumimoji="0" lang="en-US" sz="1800" b="1" i="0" u="none" strike="noStrike" kern="1200" cap="none" spc="0" normalizeH="0" baseline="0" noProof="0">
                <a:ln>
                  <a:noFill/>
                </a:ln>
                <a:solidFill>
                  <a:srgbClr val="F0AB00"/>
                </a:solidFill>
                <a:effectLst/>
                <a:uLnTx/>
                <a:uFillTx/>
                <a:latin typeface="Arial" panose="020B0604020202020204" pitchFamily="34" charset="0"/>
                <a:ea typeface="+mn-ea"/>
                <a:cs typeface="+mn-cs"/>
              </a:rPr>
              <a:t>structured information </a:t>
            </a: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with machine learning-based document processing and embed the information into your business processes for </a:t>
            </a:r>
            <a:r>
              <a:rPr kumimoji="0" lang="en-US" sz="1800" b="1" i="0" u="none" strike="noStrike" kern="1200" cap="none" spc="0" normalizeH="0" baseline="0" noProof="0">
                <a:ln>
                  <a:noFill/>
                </a:ln>
                <a:solidFill>
                  <a:srgbClr val="F0AB00"/>
                </a:solidFill>
                <a:effectLst/>
                <a:uLnTx/>
                <a:uFillTx/>
                <a:latin typeface="Arial" panose="020B0604020202020204" pitchFamily="34" charset="0"/>
                <a:ea typeface="+mn-ea"/>
                <a:cs typeface="+mn-cs"/>
              </a:rPr>
              <a:t>instant value</a:t>
            </a: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endParaRPr kumimoji="0" lang="en-US" sz="1800" b="1"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4606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920A41-D03E-4BC7-B3F5-62CE20554CD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7" name="think-cell Slide" r:id="rId5" imgW="352" imgH="353" progId="TCLayout.ActiveDocument.1">
                  <p:embed/>
                </p:oleObj>
              </mc:Choice>
              <mc:Fallback>
                <p:oleObj name="think-cell Slide" r:id="rId5" imgW="352" imgH="353" progId="TCLayout.ActiveDocument.1">
                  <p:embed/>
                  <p:pic>
                    <p:nvPicPr>
                      <p:cNvPr id="2" name="Object 1" hidden="1">
                        <a:extLst>
                          <a:ext uri="{FF2B5EF4-FFF2-40B4-BE49-F238E27FC236}">
                            <a16:creationId xmlns:a16="http://schemas.microsoft.com/office/drawing/2014/main" id="{9F920A41-D03E-4BC7-B3F5-62CE20554CD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0" name="Textfeld 9">
            <a:extLst>
              <a:ext uri="{FF2B5EF4-FFF2-40B4-BE49-F238E27FC236}">
                <a16:creationId xmlns:a16="http://schemas.microsoft.com/office/drawing/2014/main" id="{75A33147-C9DD-4094-8610-7C26699C8288}"/>
              </a:ext>
            </a:extLst>
          </p:cNvPr>
          <p:cNvSpPr txBox="1"/>
          <p:nvPr/>
        </p:nvSpPr>
        <p:spPr>
          <a:xfrm>
            <a:off x="2659998" y="1850927"/>
            <a:ext cx="8712941" cy="923330"/>
          </a:xfrm>
          <a:prstGeom prst="rect">
            <a:avLst/>
          </a:prstGeom>
          <a:noFill/>
          <a:ln>
            <a:noFill/>
          </a:ln>
        </p:spPr>
        <p:txBody>
          <a:bodyPr wrap="square" lIns="0" tIns="0" rIns="0" bIns="0" rtlCol="0" anchor="ctr" anchorCtr="0">
            <a:spAutoFit/>
          </a:bodyPr>
          <a:lstStyle/>
          <a:p>
            <a:pPr>
              <a:spcBef>
                <a:spcPct val="50000"/>
              </a:spcBef>
              <a:spcAft>
                <a:spcPct val="0"/>
              </a:spcAft>
              <a:buClr>
                <a:srgbClr val="F0AB00"/>
              </a:buClr>
              <a:buSzPct val="80000"/>
              <a:defRPr/>
            </a:pPr>
            <a:r>
              <a:rPr lang="en-US" sz="2000" b="1">
                <a:solidFill>
                  <a:schemeClr val="accent3"/>
                </a:solidFill>
                <a:cs typeface="Arial"/>
              </a:rPr>
              <a:t>Business document</a:t>
            </a:r>
            <a:r>
              <a:rPr lang="en-US" sz="2000">
                <a:solidFill>
                  <a:schemeClr val="accent3"/>
                </a:solidFill>
                <a:cs typeface="Arial"/>
              </a:rPr>
              <a:t> </a:t>
            </a:r>
            <a:r>
              <a:rPr lang="en-US" sz="2000" b="1">
                <a:solidFill>
                  <a:schemeClr val="accent3"/>
                </a:solidFill>
                <a:cs typeface="Arial"/>
              </a:rPr>
              <a:t>processing</a:t>
            </a:r>
            <a:r>
              <a:rPr lang="en-US" sz="2000">
                <a:solidFill>
                  <a:schemeClr val="accent3"/>
                </a:solidFill>
                <a:cs typeface="Arial"/>
              </a:rPr>
              <a:t> </a:t>
            </a:r>
            <a:r>
              <a:rPr lang="en-US" sz="2000">
                <a:cs typeface="Arial"/>
              </a:rPr>
              <a:t>provides strategic machine-learning capabilities that automate and optimize processing of business documents. They are provided as reusable services on SAP Cloud Platform.</a:t>
            </a:r>
          </a:p>
        </p:txBody>
      </p:sp>
      <p:sp>
        <p:nvSpPr>
          <p:cNvPr id="6" name="Title 5">
            <a:extLst>
              <a:ext uri="{FF2B5EF4-FFF2-40B4-BE49-F238E27FC236}">
                <a16:creationId xmlns:a16="http://schemas.microsoft.com/office/drawing/2014/main" id="{C1D78327-5DD1-4D4B-92A6-05FAEDC3A5FD}"/>
              </a:ext>
            </a:extLst>
          </p:cNvPr>
          <p:cNvSpPr>
            <a:spLocks noGrp="1"/>
          </p:cNvSpPr>
          <p:nvPr>
            <p:ph type="title"/>
          </p:nvPr>
        </p:nvSpPr>
        <p:spPr/>
        <p:txBody>
          <a:bodyPr/>
          <a:lstStyle/>
          <a:p>
            <a:r>
              <a:rPr lang="en-US"/>
              <a:t>SAP Business </a:t>
            </a:r>
            <a:r>
              <a:rPr lang="en-US" dirty="0"/>
              <a:t>Document Processing portfolio</a:t>
            </a:r>
            <a:endParaRPr lang="de-DE" dirty="0"/>
          </a:p>
        </p:txBody>
      </p:sp>
      <p:pic>
        <p:nvPicPr>
          <p:cNvPr id="65" name="Picture 64">
            <a:extLst>
              <a:ext uri="{FF2B5EF4-FFF2-40B4-BE49-F238E27FC236}">
                <a16:creationId xmlns:a16="http://schemas.microsoft.com/office/drawing/2014/main" id="{D7661A00-C4D7-4BD1-A338-23C25B558248}"/>
              </a:ext>
            </a:extLst>
          </p:cNvPr>
          <p:cNvPicPr>
            <a:picLocks noChangeAspect="1"/>
          </p:cNvPicPr>
          <p:nvPr/>
        </p:nvPicPr>
        <p:blipFill>
          <a:blip r:embed="rId7"/>
          <a:stretch>
            <a:fillRect/>
          </a:stretch>
        </p:blipFill>
        <p:spPr bwMode="gray">
          <a:xfrm>
            <a:off x="501650" y="1343655"/>
            <a:ext cx="1952391" cy="1952391"/>
          </a:xfrm>
          <a:prstGeom prst="rect">
            <a:avLst/>
          </a:prstGeom>
        </p:spPr>
      </p:pic>
      <p:cxnSp>
        <p:nvCxnSpPr>
          <p:cNvPr id="12" name="Straight Connector 11">
            <a:extLst>
              <a:ext uri="{FF2B5EF4-FFF2-40B4-BE49-F238E27FC236}">
                <a16:creationId xmlns:a16="http://schemas.microsoft.com/office/drawing/2014/main" id="{F4E6BCBB-FD5C-408F-A1F4-4D59ADF697C4}"/>
              </a:ext>
            </a:extLst>
          </p:cNvPr>
          <p:cNvCxnSpPr/>
          <p:nvPr/>
        </p:nvCxnSpPr>
        <p:spPr>
          <a:xfrm>
            <a:off x="501650" y="3493849"/>
            <a:ext cx="11188827" cy="0"/>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BBC1422-E227-4F6E-A2D6-7B8848086CF6}"/>
              </a:ext>
            </a:extLst>
          </p:cNvPr>
          <p:cNvGrpSpPr/>
          <p:nvPr/>
        </p:nvGrpSpPr>
        <p:grpSpPr>
          <a:xfrm>
            <a:off x="761330" y="3794475"/>
            <a:ext cx="2753844" cy="1412653"/>
            <a:chOff x="3370968" y="3794475"/>
            <a:chExt cx="2753844" cy="1412653"/>
          </a:xfrm>
        </p:grpSpPr>
        <p:grpSp>
          <p:nvGrpSpPr>
            <p:cNvPr id="24" name="Group 23">
              <a:extLst>
                <a:ext uri="{FF2B5EF4-FFF2-40B4-BE49-F238E27FC236}">
                  <a16:creationId xmlns:a16="http://schemas.microsoft.com/office/drawing/2014/main" id="{6253EC54-DAF5-49E0-A485-C090783C837F}"/>
                </a:ext>
              </a:extLst>
            </p:cNvPr>
            <p:cNvGrpSpPr/>
            <p:nvPr/>
          </p:nvGrpSpPr>
          <p:grpSpPr>
            <a:xfrm>
              <a:off x="3370968" y="3794475"/>
              <a:ext cx="835441" cy="837832"/>
              <a:chOff x="5255029" y="3525580"/>
              <a:chExt cx="611128" cy="612877"/>
            </a:xfrm>
          </p:grpSpPr>
          <p:pic>
            <p:nvPicPr>
              <p:cNvPr id="25" name="Graphic 24">
                <a:extLst>
                  <a:ext uri="{FF2B5EF4-FFF2-40B4-BE49-F238E27FC236}">
                    <a16:creationId xmlns:a16="http://schemas.microsoft.com/office/drawing/2014/main" id="{AFC6CACA-336C-436C-84FC-22ABA4326E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55029" y="3525580"/>
                <a:ext cx="611128" cy="612877"/>
              </a:xfrm>
              <a:prstGeom prst="rect">
                <a:avLst/>
              </a:prstGeom>
            </p:spPr>
          </p:pic>
          <p:pic>
            <p:nvPicPr>
              <p:cNvPr id="26" name="Graphic 25">
                <a:extLst>
                  <a:ext uri="{FF2B5EF4-FFF2-40B4-BE49-F238E27FC236}">
                    <a16:creationId xmlns:a16="http://schemas.microsoft.com/office/drawing/2014/main" id="{0182DBC0-A658-4477-A822-A90C28F5E7C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48193" y="3611803"/>
                <a:ext cx="424800" cy="424800"/>
              </a:xfrm>
              <a:prstGeom prst="rect">
                <a:avLst/>
              </a:prstGeom>
            </p:spPr>
          </p:pic>
        </p:grpSp>
        <p:sp>
          <p:nvSpPr>
            <p:cNvPr id="38" name="Rectangle 37">
              <a:extLst>
                <a:ext uri="{FF2B5EF4-FFF2-40B4-BE49-F238E27FC236}">
                  <a16:creationId xmlns:a16="http://schemas.microsoft.com/office/drawing/2014/main" id="{62FB8208-51E7-4113-81AB-D3BBDF862510}"/>
                </a:ext>
              </a:extLst>
            </p:cNvPr>
            <p:cNvSpPr/>
            <p:nvPr/>
          </p:nvSpPr>
          <p:spPr>
            <a:xfrm>
              <a:off x="4312831" y="4013108"/>
              <a:ext cx="1811981" cy="492443"/>
            </a:xfrm>
            <a:prstGeom prst="rect">
              <a:avLst/>
            </a:prstGeom>
          </p:spPr>
          <p:txBody>
            <a:bodyPr wrap="square" lIns="0" tIns="0" rIns="0" bIns="0" anchor="t">
              <a:spAutoFit/>
            </a:bodyPr>
            <a:lstStyle/>
            <a:p>
              <a:pPr marL="0" marR="39370" lvl="0" indent="0" defTabSz="439786" rtl="0" eaLnBrk="1" fontAlgn="auto" latinLnBrk="0" hangingPunct="1">
                <a:lnSpc>
                  <a:spcPct val="100000"/>
                </a:lnSpc>
                <a:spcBef>
                  <a:spcPts val="200"/>
                </a:spcBef>
                <a:spcAft>
                  <a:spcPts val="0"/>
                </a:spcAft>
                <a:buClr>
                  <a:srgbClr val="FFC000"/>
                </a:buClr>
                <a:buSzTx/>
                <a:buFontTx/>
                <a:buNone/>
                <a:tabLst/>
                <a:defRPr/>
              </a:pPr>
              <a:r>
                <a:rPr lang="en-US" sz="1600" b="1">
                  <a:solidFill>
                    <a:schemeClr val="accent3"/>
                  </a:solidFill>
                  <a:latin typeface="+mn-lt"/>
                  <a:cs typeface="Calibri"/>
                </a:rPr>
                <a:t>Document Classification</a:t>
              </a:r>
              <a:endParaRPr lang="en-US">
                <a:solidFill>
                  <a:schemeClr val="accent3"/>
                </a:solidFill>
              </a:endParaRPr>
            </a:p>
          </p:txBody>
        </p:sp>
        <p:sp>
          <p:nvSpPr>
            <p:cNvPr id="42" name="Rectangle 41">
              <a:extLst>
                <a:ext uri="{FF2B5EF4-FFF2-40B4-BE49-F238E27FC236}">
                  <a16:creationId xmlns:a16="http://schemas.microsoft.com/office/drawing/2014/main" id="{70D490E1-3944-4596-A33A-40DBDCC94A45}"/>
                </a:ext>
              </a:extLst>
            </p:cNvPr>
            <p:cNvSpPr/>
            <p:nvPr/>
          </p:nvSpPr>
          <p:spPr>
            <a:xfrm>
              <a:off x="3376321" y="4776241"/>
              <a:ext cx="2520000" cy="430887"/>
            </a:xfrm>
            <a:prstGeom prst="rect">
              <a:avLst/>
            </a:prstGeom>
          </p:spPr>
          <p:txBody>
            <a:bodyPr wrap="square" lIns="0" tIns="0" rIns="0" bIns="0">
              <a:spAutoFit/>
            </a:bodyPr>
            <a:lstStyle/>
            <a:p>
              <a:pPr marL="0" marR="0" lvl="0" indent="0" defTabSz="914126" rtl="0" eaLnBrk="1" fontAlgn="base" latinLnBrk="0" hangingPunct="1">
                <a:lnSpc>
                  <a:spcPct val="100000"/>
                </a:lnSpc>
                <a:spcBef>
                  <a:spcPts val="200"/>
                </a:spcBef>
                <a:spcAft>
                  <a:spcPct val="0"/>
                </a:spcAft>
                <a:buClr>
                  <a:srgbClr val="F0AB00"/>
                </a:buClr>
                <a:buSzPct val="80000"/>
                <a:buFontTx/>
                <a:buNone/>
                <a:tabLst/>
                <a:defRPr/>
              </a:pPr>
              <a:r>
                <a:rPr kumimoji="0" lang="en-US" sz="1400" b="0" i="0" u="none" strike="noStrike" kern="1200" cap="none" spc="0" normalizeH="0" baseline="0" noProof="0">
                  <a:ln>
                    <a:noFill/>
                  </a:ln>
                  <a:effectLst/>
                  <a:uLnTx/>
                  <a:uFillTx/>
                  <a:latin typeface="+mn-lt"/>
                </a:rPr>
                <a:t>Classifies documents into customer-specific categories</a:t>
              </a:r>
            </a:p>
          </p:txBody>
        </p:sp>
      </p:grpSp>
      <p:grpSp>
        <p:nvGrpSpPr>
          <p:cNvPr id="4" name="Group 3">
            <a:extLst>
              <a:ext uri="{FF2B5EF4-FFF2-40B4-BE49-F238E27FC236}">
                <a16:creationId xmlns:a16="http://schemas.microsoft.com/office/drawing/2014/main" id="{9ED21DFD-D44E-4345-B9FA-38F936B9A7B5}"/>
              </a:ext>
            </a:extLst>
          </p:cNvPr>
          <p:cNvGrpSpPr/>
          <p:nvPr/>
        </p:nvGrpSpPr>
        <p:grpSpPr>
          <a:xfrm>
            <a:off x="4815507" y="3774609"/>
            <a:ext cx="2799711" cy="2084182"/>
            <a:chOff x="6119220" y="3774609"/>
            <a:chExt cx="2799711" cy="2084182"/>
          </a:xfrm>
        </p:grpSpPr>
        <p:grpSp>
          <p:nvGrpSpPr>
            <p:cNvPr id="20" name="Group 19">
              <a:extLst>
                <a:ext uri="{FF2B5EF4-FFF2-40B4-BE49-F238E27FC236}">
                  <a16:creationId xmlns:a16="http://schemas.microsoft.com/office/drawing/2014/main" id="{6FDAA140-075A-4B13-9A8C-6598C25F9926}"/>
                </a:ext>
              </a:extLst>
            </p:cNvPr>
            <p:cNvGrpSpPr/>
            <p:nvPr/>
          </p:nvGrpSpPr>
          <p:grpSpPr>
            <a:xfrm>
              <a:off x="6160798" y="3794475"/>
              <a:ext cx="835441" cy="837832"/>
              <a:chOff x="6673571" y="4454111"/>
              <a:chExt cx="611128" cy="612877"/>
            </a:xfrm>
          </p:grpSpPr>
          <p:pic>
            <p:nvPicPr>
              <p:cNvPr id="21" name="Graphic 20">
                <a:extLst>
                  <a:ext uri="{FF2B5EF4-FFF2-40B4-BE49-F238E27FC236}">
                    <a16:creationId xmlns:a16="http://schemas.microsoft.com/office/drawing/2014/main" id="{FDBBEB6C-B579-4CDA-8ACD-D0201862CB0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80277" y="4538697"/>
                <a:ext cx="424800" cy="424800"/>
              </a:xfrm>
              <a:prstGeom prst="rect">
                <a:avLst/>
              </a:prstGeom>
            </p:spPr>
          </p:pic>
          <p:pic>
            <p:nvPicPr>
              <p:cNvPr id="22" name="Graphic 21">
                <a:extLst>
                  <a:ext uri="{FF2B5EF4-FFF2-40B4-BE49-F238E27FC236}">
                    <a16:creationId xmlns:a16="http://schemas.microsoft.com/office/drawing/2014/main" id="{9634A1DE-6706-4EDB-BBC4-E8782256675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673571" y="4454111"/>
                <a:ext cx="611128" cy="612877"/>
              </a:xfrm>
              <a:prstGeom prst="rect">
                <a:avLst/>
              </a:prstGeom>
            </p:spPr>
          </p:pic>
        </p:grpSp>
        <p:sp>
          <p:nvSpPr>
            <p:cNvPr id="39" name="Rectangle 38">
              <a:extLst>
                <a:ext uri="{FF2B5EF4-FFF2-40B4-BE49-F238E27FC236}">
                  <a16:creationId xmlns:a16="http://schemas.microsoft.com/office/drawing/2014/main" id="{E906F17E-7FBF-4DA4-857E-512D9869095E}"/>
                </a:ext>
              </a:extLst>
            </p:cNvPr>
            <p:cNvSpPr/>
            <p:nvPr/>
          </p:nvSpPr>
          <p:spPr>
            <a:xfrm>
              <a:off x="7106950" y="3774609"/>
              <a:ext cx="1811981" cy="984885"/>
            </a:xfrm>
            <a:prstGeom prst="rect">
              <a:avLst/>
            </a:prstGeom>
            <a:solidFill>
              <a:schemeClr val="bg1"/>
            </a:solidFill>
          </p:spPr>
          <p:txBody>
            <a:bodyPr wrap="square" lIns="0" tIns="0" rIns="0" bIns="0" anchor="t">
              <a:spAutoFit/>
            </a:bodyPr>
            <a:lstStyle/>
            <a:p>
              <a:pPr marL="0" marR="39370" lvl="0" indent="0" defTabSz="439786" rtl="0" eaLnBrk="1" fontAlgn="auto" latinLnBrk="0" hangingPunct="1">
                <a:lnSpc>
                  <a:spcPct val="100000"/>
                </a:lnSpc>
                <a:spcBef>
                  <a:spcPts val="200"/>
                </a:spcBef>
                <a:spcAft>
                  <a:spcPts val="0"/>
                </a:spcAft>
                <a:buClr>
                  <a:srgbClr val="FFC000"/>
                </a:buClr>
                <a:buSzTx/>
                <a:buFontTx/>
                <a:buNone/>
                <a:tabLst/>
                <a:defRPr/>
              </a:pPr>
              <a:r>
                <a:rPr lang="en-US" sz="1600" b="1">
                  <a:solidFill>
                    <a:schemeClr val="accent3">
                      <a:alpha val="30000"/>
                    </a:schemeClr>
                  </a:solidFill>
                  <a:latin typeface="+mn-lt"/>
                  <a:cs typeface="Calibri"/>
                </a:rPr>
                <a:t>Business Entity Recognition – </a:t>
              </a:r>
              <a:r>
                <a:rPr lang="en-US" sz="1600" b="1">
                  <a:solidFill>
                    <a:schemeClr val="accent3"/>
                  </a:solidFill>
                  <a:latin typeface="+mn-lt"/>
                  <a:cs typeface="Calibri"/>
                </a:rPr>
                <a:t>Not presented in this workshop</a:t>
              </a:r>
              <a:endParaRPr lang="en-US">
                <a:solidFill>
                  <a:schemeClr val="accent3"/>
                </a:solidFill>
                <a:cs typeface="Calibri"/>
              </a:endParaRPr>
            </a:p>
          </p:txBody>
        </p:sp>
        <p:sp>
          <p:nvSpPr>
            <p:cNvPr id="43" name="Rectangle 42">
              <a:extLst>
                <a:ext uri="{FF2B5EF4-FFF2-40B4-BE49-F238E27FC236}">
                  <a16:creationId xmlns:a16="http://schemas.microsoft.com/office/drawing/2014/main" id="{FEEFB4EA-6172-4943-979D-DD3E17487B3C}"/>
                </a:ext>
              </a:extLst>
            </p:cNvPr>
            <p:cNvSpPr/>
            <p:nvPr/>
          </p:nvSpPr>
          <p:spPr>
            <a:xfrm>
              <a:off x="6119220" y="4781573"/>
              <a:ext cx="2714899" cy="1077218"/>
            </a:xfrm>
            <a:prstGeom prst="rect">
              <a:avLst/>
            </a:prstGeom>
            <a:solidFill>
              <a:schemeClr val="bg1"/>
            </a:solidFill>
          </p:spPr>
          <p:txBody>
            <a:bodyPr wrap="square" lIns="0" tIns="0" rIns="0" bIns="0">
              <a:spAutoFit/>
            </a:bodyPr>
            <a:lstStyle/>
            <a:p>
              <a:pPr lvl="0" defTabSz="914126" fontAlgn="base">
                <a:spcBef>
                  <a:spcPts val="200"/>
                </a:spcBef>
                <a:spcAft>
                  <a:spcPct val="0"/>
                </a:spcAft>
                <a:buClr>
                  <a:srgbClr val="F0AB00"/>
                </a:buClr>
                <a:buSzPct val="80000"/>
                <a:defRPr/>
              </a:pPr>
              <a:r>
                <a:rPr lang="en-US" sz="1400">
                  <a:solidFill>
                    <a:schemeClr val="tx1">
                      <a:alpha val="30000"/>
                    </a:schemeClr>
                  </a:solidFill>
                  <a:latin typeface="+mn-lt"/>
                </a:rPr>
                <a:t>Locates and classifies business entities in unstructured text documents – meaning documents that do not have any set structure such as e-mails, letters, or chats</a:t>
              </a:r>
              <a:endParaRPr kumimoji="0" lang="en-US" sz="1400" b="0" i="0" u="none" strike="noStrike" kern="1200" cap="none" spc="0" normalizeH="0" baseline="0" noProof="0">
                <a:ln>
                  <a:noFill/>
                </a:ln>
                <a:solidFill>
                  <a:schemeClr val="tx1">
                    <a:alpha val="30000"/>
                  </a:schemeClr>
                </a:solidFill>
                <a:effectLst/>
                <a:uLnTx/>
                <a:uFillTx/>
                <a:latin typeface="+mn-lt"/>
              </a:endParaRPr>
            </a:p>
          </p:txBody>
        </p:sp>
      </p:grpSp>
      <p:grpSp>
        <p:nvGrpSpPr>
          <p:cNvPr id="5" name="Group 4">
            <a:extLst>
              <a:ext uri="{FF2B5EF4-FFF2-40B4-BE49-F238E27FC236}">
                <a16:creationId xmlns:a16="http://schemas.microsoft.com/office/drawing/2014/main" id="{C526BC5F-5B08-4552-AEFE-EBE4935CCB73}"/>
              </a:ext>
            </a:extLst>
          </p:cNvPr>
          <p:cNvGrpSpPr/>
          <p:nvPr/>
        </p:nvGrpSpPr>
        <p:grpSpPr>
          <a:xfrm>
            <a:off x="8933046" y="3794475"/>
            <a:ext cx="2734349" cy="2279760"/>
            <a:chOff x="9117979" y="3794475"/>
            <a:chExt cx="2734349" cy="2279760"/>
          </a:xfrm>
        </p:grpSpPr>
        <p:grpSp>
          <p:nvGrpSpPr>
            <p:cNvPr id="15" name="Group 14">
              <a:extLst>
                <a:ext uri="{FF2B5EF4-FFF2-40B4-BE49-F238E27FC236}">
                  <a16:creationId xmlns:a16="http://schemas.microsoft.com/office/drawing/2014/main" id="{5FF14F16-714F-4CA1-9B96-89C46B0060B2}"/>
                </a:ext>
              </a:extLst>
            </p:cNvPr>
            <p:cNvGrpSpPr/>
            <p:nvPr/>
          </p:nvGrpSpPr>
          <p:grpSpPr>
            <a:xfrm>
              <a:off x="9120094" y="3794475"/>
              <a:ext cx="835441" cy="837832"/>
              <a:chOff x="4285639" y="4451007"/>
              <a:chExt cx="611128" cy="612877"/>
            </a:xfrm>
          </p:grpSpPr>
          <p:pic>
            <p:nvPicPr>
              <p:cNvPr id="16" name="Graphic 15">
                <a:extLst>
                  <a:ext uri="{FF2B5EF4-FFF2-40B4-BE49-F238E27FC236}">
                    <a16:creationId xmlns:a16="http://schemas.microsoft.com/office/drawing/2014/main" id="{4D0F2AC8-85AE-462F-A4EF-E96E96E6C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85639" y="4451007"/>
                <a:ext cx="611128" cy="612877"/>
              </a:xfrm>
              <a:prstGeom prst="rect">
                <a:avLst/>
              </a:prstGeom>
            </p:spPr>
          </p:pic>
          <p:pic>
            <p:nvPicPr>
              <p:cNvPr id="17" name="Graphic 16">
                <a:extLst>
                  <a:ext uri="{FF2B5EF4-FFF2-40B4-BE49-F238E27FC236}">
                    <a16:creationId xmlns:a16="http://schemas.microsoft.com/office/drawing/2014/main" id="{F6FAAD67-2B3E-4400-9938-F87DCF0169E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412107" y="4538697"/>
                <a:ext cx="424800" cy="424800"/>
              </a:xfrm>
              <a:prstGeom prst="rect">
                <a:avLst/>
              </a:prstGeom>
            </p:spPr>
          </p:pic>
        </p:grpSp>
        <p:sp>
          <p:nvSpPr>
            <p:cNvPr id="41" name="Rectangle 40">
              <a:extLst>
                <a:ext uri="{FF2B5EF4-FFF2-40B4-BE49-F238E27FC236}">
                  <a16:creationId xmlns:a16="http://schemas.microsoft.com/office/drawing/2014/main" id="{AE008FBE-B7C8-4B50-A5E0-7536A448F706}"/>
                </a:ext>
              </a:extLst>
            </p:cNvPr>
            <p:cNvSpPr/>
            <p:nvPr/>
          </p:nvSpPr>
          <p:spPr>
            <a:xfrm>
              <a:off x="10040347" y="3846490"/>
              <a:ext cx="1811981" cy="738664"/>
            </a:xfrm>
            <a:prstGeom prst="rect">
              <a:avLst/>
            </a:prstGeom>
          </p:spPr>
          <p:txBody>
            <a:bodyPr wrap="square" lIns="0" tIns="0" rIns="0" bIns="0" anchor="t">
              <a:spAutoFit/>
            </a:bodyPr>
            <a:lstStyle/>
            <a:p>
              <a:pPr marL="0" marR="39370" lvl="0" indent="0" defTabSz="439786" rtl="0" eaLnBrk="1" fontAlgn="auto" latinLnBrk="0" hangingPunct="1">
                <a:lnSpc>
                  <a:spcPct val="100000"/>
                </a:lnSpc>
                <a:spcBef>
                  <a:spcPts val="200"/>
                </a:spcBef>
                <a:spcAft>
                  <a:spcPts val="0"/>
                </a:spcAft>
                <a:buClr>
                  <a:srgbClr val="FFC000"/>
                </a:buClr>
                <a:buSzTx/>
                <a:buFontTx/>
                <a:buNone/>
                <a:tabLst/>
                <a:defRPr/>
              </a:pPr>
              <a:r>
                <a:rPr lang="en-US" sz="1600" b="1">
                  <a:solidFill>
                    <a:schemeClr val="accent3"/>
                  </a:solidFill>
                  <a:latin typeface="+mn-lt"/>
                  <a:cs typeface="Calibri"/>
                </a:rPr>
                <a:t>Document Information Extraction</a:t>
              </a:r>
              <a:endParaRPr lang="en-US">
                <a:solidFill>
                  <a:schemeClr val="accent3"/>
                </a:solidFill>
                <a:cs typeface="Calibri"/>
              </a:endParaRPr>
            </a:p>
          </p:txBody>
        </p:sp>
        <p:sp>
          <p:nvSpPr>
            <p:cNvPr id="44" name="Rectangle 43">
              <a:extLst>
                <a:ext uri="{FF2B5EF4-FFF2-40B4-BE49-F238E27FC236}">
                  <a16:creationId xmlns:a16="http://schemas.microsoft.com/office/drawing/2014/main" id="{CDFCCD65-2713-47D6-B531-9DEFC735FB7D}"/>
                </a:ext>
              </a:extLst>
            </p:cNvPr>
            <p:cNvSpPr/>
            <p:nvPr/>
          </p:nvSpPr>
          <p:spPr>
            <a:xfrm>
              <a:off x="9117979" y="4781573"/>
              <a:ext cx="2572372" cy="1292662"/>
            </a:xfrm>
            <a:prstGeom prst="rect">
              <a:avLst/>
            </a:prstGeom>
          </p:spPr>
          <p:txBody>
            <a:bodyPr wrap="square" lIns="0" tIns="0" rIns="0" bIns="0">
              <a:spAutoFit/>
            </a:bodyPr>
            <a:lstStyle/>
            <a:p>
              <a:pPr lvl="0" defTabSz="914126" fontAlgn="base">
                <a:spcBef>
                  <a:spcPts val="200"/>
                </a:spcBef>
                <a:spcAft>
                  <a:spcPct val="0"/>
                </a:spcAft>
                <a:buClr>
                  <a:srgbClr val="F0AB00"/>
                </a:buClr>
                <a:buSzPct val="80000"/>
                <a:defRPr/>
              </a:pPr>
              <a:r>
                <a:rPr lang="en-US" sz="1400">
                  <a:latin typeface="+mn-lt"/>
                </a:rPr>
                <a:t>Extracts structured information from business documents such as invoices or purchase orders, and enriches the extracted information by matching it to uploaded master data</a:t>
              </a:r>
              <a:endParaRPr kumimoji="0" lang="en-US" sz="1400" b="0" i="0" u="none" strike="noStrike" kern="1200" cap="none" spc="0" normalizeH="0" baseline="0" noProof="0">
                <a:ln>
                  <a:noFill/>
                </a:ln>
                <a:effectLst/>
                <a:uLnTx/>
                <a:uFillTx/>
                <a:latin typeface="+mn-lt"/>
              </a:endParaRPr>
            </a:p>
          </p:txBody>
        </p:sp>
      </p:grpSp>
    </p:spTree>
    <p:extLst>
      <p:ext uri="{BB962C8B-B14F-4D97-AF65-F5344CB8AC3E}">
        <p14:creationId xmlns:p14="http://schemas.microsoft.com/office/powerpoint/2010/main" val="368798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ichtungspfeil 159">
            <a:extLst>
              <a:ext uri="{FF2B5EF4-FFF2-40B4-BE49-F238E27FC236}">
                <a16:creationId xmlns:a16="http://schemas.microsoft.com/office/drawing/2014/main" id="{BD070CD2-EFB5-4ECF-BD3B-CA77F270AF21}"/>
              </a:ext>
            </a:extLst>
          </p:cNvPr>
          <p:cNvSpPr/>
          <p:nvPr/>
        </p:nvSpPr>
        <p:spPr bwMode="gray">
          <a:xfrm>
            <a:off x="3361284" y="1856489"/>
            <a:ext cx="4968549" cy="251688"/>
          </a:xfrm>
          <a:prstGeom prst="homePlate">
            <a:avLst/>
          </a:prstGeom>
          <a:solidFill>
            <a:srgbClr val="F0AB00">
              <a:alpha val="50196"/>
            </a:srgbClr>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42" name="Richtungspfeil 159">
            <a:extLst>
              <a:ext uri="{FF2B5EF4-FFF2-40B4-BE49-F238E27FC236}">
                <a16:creationId xmlns:a16="http://schemas.microsoft.com/office/drawing/2014/main" id="{FCE0C5A7-8673-4616-88CC-67C3F127312D}"/>
              </a:ext>
            </a:extLst>
          </p:cNvPr>
          <p:cNvSpPr/>
          <p:nvPr/>
        </p:nvSpPr>
        <p:spPr bwMode="gray">
          <a:xfrm>
            <a:off x="3361284" y="1604878"/>
            <a:ext cx="4968549" cy="251688"/>
          </a:xfrm>
          <a:prstGeom prst="homePlate">
            <a:avLst/>
          </a:prstGeom>
          <a:solidFill>
            <a:srgbClr val="F0AB00">
              <a:alpha val="50196"/>
            </a:srgbClr>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6FC10883-182C-492A-9F7C-7CD377ACC1DD}"/>
              </a:ext>
            </a:extLst>
          </p:cNvPr>
          <p:cNvSpPr>
            <a:spLocks noGrp="1"/>
          </p:cNvSpPr>
          <p:nvPr>
            <p:ph type="title"/>
          </p:nvPr>
        </p:nvSpPr>
        <p:spPr>
          <a:xfrm>
            <a:off x="504001" y="504000"/>
            <a:ext cx="11186476" cy="369332"/>
          </a:xfrm>
        </p:spPr>
        <p:txBody>
          <a:bodyPr/>
          <a:lstStyle/>
          <a:p>
            <a:r>
              <a:rPr lang="en-US"/>
              <a:t>Document Classification: manual processing</a:t>
            </a:r>
          </a:p>
        </p:txBody>
      </p:sp>
      <p:grpSp>
        <p:nvGrpSpPr>
          <p:cNvPr id="4" name="Gruppierung 1">
            <a:extLst>
              <a:ext uri="{FF2B5EF4-FFF2-40B4-BE49-F238E27FC236}">
                <a16:creationId xmlns:a16="http://schemas.microsoft.com/office/drawing/2014/main" id="{E9D3E3E7-AA59-4CD9-9430-02CF5409B0C6}"/>
              </a:ext>
            </a:extLst>
          </p:cNvPr>
          <p:cNvGrpSpPr/>
          <p:nvPr/>
        </p:nvGrpSpPr>
        <p:grpSpPr>
          <a:xfrm>
            <a:off x="867014" y="3432520"/>
            <a:ext cx="1550722" cy="2568606"/>
            <a:chOff x="867014" y="3432520"/>
            <a:chExt cx="1550722" cy="2568606"/>
          </a:xfrm>
        </p:grpSpPr>
        <p:sp>
          <p:nvSpPr>
            <p:cNvPr id="5" name="Textfeld 31">
              <a:extLst>
                <a:ext uri="{FF2B5EF4-FFF2-40B4-BE49-F238E27FC236}">
                  <a16:creationId xmlns:a16="http://schemas.microsoft.com/office/drawing/2014/main" id="{7FFF40B4-A37E-4A86-9760-F6F6CB210C3A}"/>
                </a:ext>
              </a:extLst>
            </p:cNvPr>
            <p:cNvSpPr txBox="1"/>
            <p:nvPr/>
          </p:nvSpPr>
          <p:spPr>
            <a:xfrm>
              <a:off x="867014" y="5539461"/>
              <a:ext cx="1550722" cy="4616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500" b="1" kern="0">
                  <a:latin typeface="Arial" charset="0"/>
                  <a:ea typeface="Arial" charset="0"/>
                  <a:cs typeface="Arial" charset="0"/>
                </a:rPr>
                <a:t>Bob,</a:t>
              </a:r>
              <a:br>
                <a:rPr lang="de-DE" sz="1500" kern="0">
                  <a:ea typeface="Arial Unicode MS" pitchFamily="34" charset="-128"/>
                  <a:cs typeface="Arial Unicode MS" pitchFamily="34" charset="-128"/>
                </a:rPr>
              </a:br>
              <a:r>
                <a:rPr lang="de-DE" sz="1500" kern="0">
                  <a:ea typeface="Arial Unicode MS" pitchFamily="34" charset="-128"/>
                  <a:cs typeface="Arial Unicode MS" pitchFamily="34" charset="-128"/>
                </a:rPr>
                <a:t>Customer Service</a:t>
              </a:r>
            </a:p>
          </p:txBody>
        </p:sp>
        <p:pic>
          <p:nvPicPr>
            <p:cNvPr id="6" name="Bild 34">
              <a:extLst>
                <a:ext uri="{FF2B5EF4-FFF2-40B4-BE49-F238E27FC236}">
                  <a16:creationId xmlns:a16="http://schemas.microsoft.com/office/drawing/2014/main" id="{697A7975-E319-4D09-9874-6F0702C8D774}"/>
                </a:ext>
              </a:extLst>
            </p:cNvPr>
            <p:cNvPicPr>
              <a:picLocks noChangeAspect="1"/>
            </p:cNvPicPr>
            <p:nvPr/>
          </p:nvPicPr>
          <p:blipFill>
            <a:blip r:embed="rId3"/>
            <a:stretch>
              <a:fillRect/>
            </a:stretch>
          </p:blipFill>
          <p:spPr>
            <a:xfrm>
              <a:off x="1092631" y="3432520"/>
              <a:ext cx="991001" cy="1758228"/>
            </a:xfrm>
            <a:prstGeom prst="rect">
              <a:avLst/>
            </a:prstGeom>
          </p:spPr>
        </p:pic>
      </p:grpSp>
      <p:sp>
        <p:nvSpPr>
          <p:cNvPr id="7" name="Speech Bubble: Rectangle 6">
            <a:extLst>
              <a:ext uri="{FF2B5EF4-FFF2-40B4-BE49-F238E27FC236}">
                <a16:creationId xmlns:a16="http://schemas.microsoft.com/office/drawing/2014/main" id="{DC8F05BA-6A4D-4C21-86B3-E47963F7A7A7}"/>
              </a:ext>
            </a:extLst>
          </p:cNvPr>
          <p:cNvSpPr/>
          <p:nvPr/>
        </p:nvSpPr>
        <p:spPr bwMode="gray">
          <a:xfrm rot="5400000">
            <a:off x="3073249" y="1412777"/>
            <a:ext cx="4824537" cy="4536506"/>
          </a:xfrm>
          <a:prstGeom prst="wedgeRectCallou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graphicFrame>
        <p:nvGraphicFramePr>
          <p:cNvPr id="111" name="Table 110">
            <a:extLst>
              <a:ext uri="{FF2B5EF4-FFF2-40B4-BE49-F238E27FC236}">
                <a16:creationId xmlns:a16="http://schemas.microsoft.com/office/drawing/2014/main" id="{9AF39487-7A09-4B31-B9AA-5999EC65E19F}"/>
              </a:ext>
            </a:extLst>
          </p:cNvPr>
          <p:cNvGraphicFramePr>
            <a:graphicFrameLocks noGrp="1"/>
          </p:cNvGraphicFramePr>
          <p:nvPr/>
        </p:nvGraphicFramePr>
        <p:xfrm>
          <a:off x="3361284" y="1340768"/>
          <a:ext cx="4248472" cy="4663440"/>
        </p:xfrm>
        <a:graphic>
          <a:graphicData uri="http://schemas.openxmlformats.org/drawingml/2006/table">
            <a:tbl>
              <a:tblPr firstRow="1" bandRow="1">
                <a:tableStyleId>{2D5ABB26-0587-4C30-8999-92F81FD0307C}</a:tableStyleId>
              </a:tblPr>
              <a:tblGrid>
                <a:gridCol w="936104">
                  <a:extLst>
                    <a:ext uri="{9D8B030D-6E8A-4147-A177-3AD203B41FA5}">
                      <a16:colId xmlns:a16="http://schemas.microsoft.com/office/drawing/2014/main" val="3536062788"/>
                    </a:ext>
                  </a:extLst>
                </a:gridCol>
                <a:gridCol w="2029924">
                  <a:extLst>
                    <a:ext uri="{9D8B030D-6E8A-4147-A177-3AD203B41FA5}">
                      <a16:colId xmlns:a16="http://schemas.microsoft.com/office/drawing/2014/main" val="4159842764"/>
                    </a:ext>
                  </a:extLst>
                </a:gridCol>
                <a:gridCol w="1282444">
                  <a:extLst>
                    <a:ext uri="{9D8B030D-6E8A-4147-A177-3AD203B41FA5}">
                      <a16:colId xmlns:a16="http://schemas.microsoft.com/office/drawing/2014/main" val="647238368"/>
                    </a:ext>
                  </a:extLst>
                </a:gridCol>
              </a:tblGrid>
              <a:tr h="256028">
                <a:tc>
                  <a:txBody>
                    <a:bodyPr/>
                    <a:lstStyle/>
                    <a:p>
                      <a:r>
                        <a:rPr lang="en-US" sz="110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100"/>
                        <a:t>Document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10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92774648"/>
                  </a:ext>
                </a:extLst>
              </a:tr>
              <a:tr h="256028">
                <a:tc>
                  <a:txBody>
                    <a:bodyPr/>
                    <a:lstStyle/>
                    <a:p>
                      <a:r>
                        <a:rPr lang="en-US" sz="1100"/>
                        <a:t>01.02.2001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100" err="1"/>
                        <a:t>Inv</a:t>
                      </a:r>
                      <a:r>
                        <a:rPr lang="da-DK" sz="1100"/>
                        <a:t>. 42146</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7191169"/>
                  </a:ext>
                </a:extLst>
              </a:tr>
              <a:tr h="256028">
                <a:tc>
                  <a:txBody>
                    <a:bodyPr/>
                    <a:lstStyle/>
                    <a:p>
                      <a:r>
                        <a:rPr lang="en-US" sz="1100"/>
                        <a:t>21.05.2001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Reminder: payment from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1954917"/>
                  </a:ext>
                </a:extLst>
              </a:tr>
              <a:tr h="256028">
                <a:tc>
                  <a:txBody>
                    <a:bodyPr/>
                    <a:lstStyle/>
                    <a:p>
                      <a:r>
                        <a:rPr lang="en-US" sz="1100"/>
                        <a:t>01.02.2004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Dunning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2959425"/>
                  </a:ext>
                </a:extLst>
              </a:tr>
              <a:tr h="256028">
                <a:tc>
                  <a:txBody>
                    <a:bodyPr/>
                    <a:lstStyle/>
                    <a:p>
                      <a:r>
                        <a:rPr lang="en-US" sz="1100"/>
                        <a:t>11.07.2008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1325663"/>
                  </a:ext>
                </a:extLst>
              </a:tr>
              <a:tr h="256028">
                <a:tc>
                  <a:txBody>
                    <a:bodyPr/>
                    <a:lstStyle/>
                    <a:p>
                      <a:r>
                        <a:rPr lang="en-US" sz="1100"/>
                        <a:t>23.02.2008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This product does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9145958"/>
                  </a:ext>
                </a:extLst>
              </a:tr>
              <a:tr h="256028">
                <a:tc>
                  <a:txBody>
                    <a:bodyPr/>
                    <a:lstStyle/>
                    <a:p>
                      <a:r>
                        <a:rPr lang="en-US" sz="1100"/>
                        <a:t>01.02.2009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Please pay your invoice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5421617"/>
                  </a:ext>
                </a:extLst>
              </a:tr>
              <a:tr h="256028">
                <a:tc>
                  <a:txBody>
                    <a:bodyPr/>
                    <a:lstStyle/>
                    <a:p>
                      <a:r>
                        <a:rPr lang="en-US" sz="1100"/>
                        <a:t>01.04.2009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Wrong article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207766"/>
                  </a:ext>
                </a:extLst>
              </a:tr>
              <a:tr h="256028">
                <a:tc>
                  <a:txBody>
                    <a:bodyPr/>
                    <a:lstStyle/>
                    <a:p>
                      <a:r>
                        <a:rPr lang="en-US" sz="1100"/>
                        <a:t>31.05.2009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Invoice 42318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326027"/>
                  </a:ext>
                </a:extLst>
              </a:tr>
              <a:tr h="256028">
                <a:tc>
                  <a:txBody>
                    <a:bodyPr/>
                    <a:lstStyle/>
                    <a:p>
                      <a:r>
                        <a:rPr lang="en-US" sz="1100"/>
                        <a:t>20.03.2010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Missing 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810074"/>
                  </a:ext>
                </a:extLst>
              </a:tr>
              <a:tr h="256028">
                <a:tc>
                  <a:txBody>
                    <a:bodyPr/>
                    <a:lstStyle/>
                    <a:p>
                      <a:r>
                        <a:rPr lang="en-US" sz="1100"/>
                        <a:t>12.04.2010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How does this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9149976"/>
                  </a:ext>
                </a:extLst>
              </a:tr>
              <a:tr h="243412">
                <a:tc>
                  <a:txBody>
                    <a:bodyPr/>
                    <a:lstStyle/>
                    <a:p>
                      <a:r>
                        <a:rPr lang="en-US" sz="1100"/>
                        <a:t>05.02.2011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100"/>
                        <a:t>Order </a:t>
                      </a:r>
                      <a:r>
                        <a:rPr lang="da-DK" sz="1100" err="1"/>
                        <a:t>confirmation</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82971"/>
                  </a:ext>
                </a:extLst>
              </a:tr>
              <a:tr h="256028">
                <a:tc>
                  <a:txBody>
                    <a:bodyPr/>
                    <a:lstStyle/>
                    <a:p>
                      <a:r>
                        <a:rPr lang="en-US" sz="1100"/>
                        <a:t>03.01.2014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Product 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628565"/>
                  </a:ext>
                </a:extLst>
              </a:tr>
              <a:tr h="256028">
                <a:tc>
                  <a:txBody>
                    <a:bodyPr/>
                    <a:lstStyle/>
                    <a:p>
                      <a:r>
                        <a:rPr lang="en-US" sz="1100"/>
                        <a:t>06.08.2014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sz="1100" err="1"/>
                        <a:t>Invoice</a:t>
                      </a:r>
                      <a:r>
                        <a:rPr lang="pt-BR" sz="1100"/>
                        <a:t> 08272</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0345059"/>
                  </a:ext>
                </a:extLst>
              </a:tr>
              <a:tr h="256028">
                <a:tc>
                  <a:txBody>
                    <a:bodyPr/>
                    <a:lstStyle/>
                    <a:p>
                      <a:r>
                        <a:rPr lang="en-US" sz="1100"/>
                        <a:t>09.03.2015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Dunning number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2964268"/>
                  </a:ext>
                </a:extLst>
              </a:tr>
              <a:tr h="256028">
                <a:tc>
                  <a:txBody>
                    <a:bodyPr/>
                    <a:lstStyle/>
                    <a:p>
                      <a:r>
                        <a:rPr lang="en-US" sz="1100"/>
                        <a:t>19.03.2016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Help please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99027"/>
                  </a:ext>
                </a:extLst>
              </a:tr>
              <a:tr h="256028">
                <a:tc>
                  <a:txBody>
                    <a:bodyPr/>
                    <a:lstStyle/>
                    <a:p>
                      <a:r>
                        <a:rPr lang="en-US" sz="1100"/>
                        <a:t>16.09.2016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Reminder: invoice not payed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219570"/>
                  </a:ext>
                </a:extLst>
              </a:tr>
              <a:tr h="256028">
                <a:tc>
                  <a:txBody>
                    <a:bodyPr/>
                    <a:lstStyle/>
                    <a:p>
                      <a:r>
                        <a:rPr lang="en-US" sz="1100"/>
                        <a:t>07.08.2018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Object broke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834035"/>
                  </a:ext>
                </a:extLst>
              </a:tr>
            </a:tbl>
          </a:graphicData>
        </a:graphic>
      </p:graphicFrame>
      <p:pic>
        <p:nvPicPr>
          <p:cNvPr id="113" name="Picture 112">
            <a:extLst>
              <a:ext uri="{FF2B5EF4-FFF2-40B4-BE49-F238E27FC236}">
                <a16:creationId xmlns:a16="http://schemas.microsoft.com/office/drawing/2014/main" id="{24483E2F-085E-4E65-8C12-BF595471E802}"/>
              </a:ext>
            </a:extLst>
          </p:cNvPr>
          <p:cNvPicPr>
            <a:picLocks noChangeAspect="1"/>
          </p:cNvPicPr>
          <p:nvPr/>
        </p:nvPicPr>
        <p:blipFill>
          <a:blip r:embed="rId4"/>
          <a:stretch>
            <a:fillRect/>
          </a:stretch>
        </p:blipFill>
        <p:spPr>
          <a:xfrm>
            <a:off x="2028583" y="4685990"/>
            <a:ext cx="1066346" cy="1066346"/>
          </a:xfrm>
          <a:prstGeom prst="rect">
            <a:avLst/>
          </a:prstGeom>
        </p:spPr>
      </p:pic>
      <p:pic>
        <p:nvPicPr>
          <p:cNvPr id="116" name="Picture 115">
            <a:extLst>
              <a:ext uri="{FF2B5EF4-FFF2-40B4-BE49-F238E27FC236}">
                <a16:creationId xmlns:a16="http://schemas.microsoft.com/office/drawing/2014/main" id="{832E8E79-A666-44CE-AC96-31754C02BD84}"/>
              </a:ext>
            </a:extLst>
          </p:cNvPr>
          <p:cNvPicPr>
            <a:picLocks noChangeAspect="1"/>
          </p:cNvPicPr>
          <p:nvPr/>
        </p:nvPicPr>
        <p:blipFill>
          <a:blip r:embed="rId4"/>
          <a:stretch>
            <a:fillRect/>
          </a:stretch>
        </p:blipFill>
        <p:spPr>
          <a:xfrm>
            <a:off x="167649" y="4497569"/>
            <a:ext cx="745008" cy="745008"/>
          </a:xfrm>
          <a:prstGeom prst="rect">
            <a:avLst/>
          </a:prstGeom>
        </p:spPr>
      </p:pic>
      <p:pic>
        <p:nvPicPr>
          <p:cNvPr id="118" name="Picture 117">
            <a:extLst>
              <a:ext uri="{FF2B5EF4-FFF2-40B4-BE49-F238E27FC236}">
                <a16:creationId xmlns:a16="http://schemas.microsoft.com/office/drawing/2014/main" id="{CC92C706-CADF-4FBC-8289-DDDEF46BA530}"/>
              </a:ext>
            </a:extLst>
          </p:cNvPr>
          <p:cNvPicPr>
            <a:picLocks noChangeAspect="1"/>
          </p:cNvPicPr>
          <p:nvPr/>
        </p:nvPicPr>
        <p:blipFill>
          <a:blip r:embed="rId4"/>
          <a:stretch>
            <a:fillRect/>
          </a:stretch>
        </p:blipFill>
        <p:spPr>
          <a:xfrm>
            <a:off x="479862" y="4892596"/>
            <a:ext cx="745008" cy="745008"/>
          </a:xfrm>
          <a:prstGeom prst="rect">
            <a:avLst/>
          </a:prstGeom>
        </p:spPr>
      </p:pic>
      <p:sp>
        <p:nvSpPr>
          <p:cNvPr id="120" name="Flowchart: Extract 119">
            <a:extLst>
              <a:ext uri="{FF2B5EF4-FFF2-40B4-BE49-F238E27FC236}">
                <a16:creationId xmlns:a16="http://schemas.microsoft.com/office/drawing/2014/main" id="{431B8E59-682C-4827-A1F1-FF5155E40755}"/>
              </a:ext>
            </a:extLst>
          </p:cNvPr>
          <p:cNvSpPr/>
          <p:nvPr/>
        </p:nvSpPr>
        <p:spPr bwMode="gray">
          <a:xfrm flipV="1">
            <a:off x="1109005" y="1906287"/>
            <a:ext cx="1532197" cy="1456648"/>
          </a:xfrm>
          <a:prstGeom prst="flowChartExtract">
            <a:avLst/>
          </a:prstGeom>
          <a:noFill/>
          <a:ln w="19050" algn="ctr">
            <a:solidFill>
              <a:schemeClr val="bg1">
                <a:lumMod val="65000"/>
              </a:schemeClr>
            </a:solidFill>
            <a:prstDash val="sys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sp>
        <p:nvSpPr>
          <p:cNvPr id="121" name="TextBox 120">
            <a:extLst>
              <a:ext uri="{FF2B5EF4-FFF2-40B4-BE49-F238E27FC236}">
                <a16:creationId xmlns:a16="http://schemas.microsoft.com/office/drawing/2014/main" id="{C3E8EEF6-3161-46B0-8234-4B8668C503F5}"/>
              </a:ext>
            </a:extLst>
          </p:cNvPr>
          <p:cNvSpPr txBox="1"/>
          <p:nvPr/>
        </p:nvSpPr>
        <p:spPr>
          <a:xfrm>
            <a:off x="6366569" y="161985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Invoice</a:t>
            </a:r>
          </a:p>
        </p:txBody>
      </p:sp>
      <p:sp>
        <p:nvSpPr>
          <p:cNvPr id="122" name="TextBox 121">
            <a:extLst>
              <a:ext uri="{FF2B5EF4-FFF2-40B4-BE49-F238E27FC236}">
                <a16:creationId xmlns:a16="http://schemas.microsoft.com/office/drawing/2014/main" id="{86379523-1936-4532-A7C7-CAE3272668FA}"/>
              </a:ext>
            </a:extLst>
          </p:cNvPr>
          <p:cNvSpPr txBox="1"/>
          <p:nvPr/>
        </p:nvSpPr>
        <p:spPr>
          <a:xfrm>
            <a:off x="6366569" y="1877262"/>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123" name="TextBox 122">
            <a:extLst>
              <a:ext uri="{FF2B5EF4-FFF2-40B4-BE49-F238E27FC236}">
                <a16:creationId xmlns:a16="http://schemas.microsoft.com/office/drawing/2014/main" id="{C1D11E0E-9147-4CD9-AD03-264007C78F03}"/>
              </a:ext>
            </a:extLst>
          </p:cNvPr>
          <p:cNvSpPr txBox="1"/>
          <p:nvPr/>
        </p:nvSpPr>
        <p:spPr>
          <a:xfrm>
            <a:off x="6366569" y="2141601"/>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125" name="TextBox 124">
            <a:extLst>
              <a:ext uri="{FF2B5EF4-FFF2-40B4-BE49-F238E27FC236}">
                <a16:creationId xmlns:a16="http://schemas.microsoft.com/office/drawing/2014/main" id="{49A991A5-0250-4D4D-9969-61B283C8E005}"/>
              </a:ext>
            </a:extLst>
          </p:cNvPr>
          <p:cNvSpPr txBox="1"/>
          <p:nvPr/>
        </p:nvSpPr>
        <p:spPr>
          <a:xfrm>
            <a:off x="6366569" y="239641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sp>
        <p:nvSpPr>
          <p:cNvPr id="126" name="TextBox 125">
            <a:extLst>
              <a:ext uri="{FF2B5EF4-FFF2-40B4-BE49-F238E27FC236}">
                <a16:creationId xmlns:a16="http://schemas.microsoft.com/office/drawing/2014/main" id="{6BAE40A3-D68B-4E66-83EE-5F2BEAAB8E91}"/>
              </a:ext>
            </a:extLst>
          </p:cNvPr>
          <p:cNvSpPr txBox="1"/>
          <p:nvPr/>
        </p:nvSpPr>
        <p:spPr>
          <a:xfrm>
            <a:off x="6366569" y="2660754"/>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grpSp>
        <p:nvGrpSpPr>
          <p:cNvPr id="133" name="Group 132">
            <a:extLst>
              <a:ext uri="{FF2B5EF4-FFF2-40B4-BE49-F238E27FC236}">
                <a16:creationId xmlns:a16="http://schemas.microsoft.com/office/drawing/2014/main" id="{A0DE0B1B-7CF3-4AD8-BE37-ED9CAFE0346F}"/>
              </a:ext>
            </a:extLst>
          </p:cNvPr>
          <p:cNvGrpSpPr/>
          <p:nvPr/>
        </p:nvGrpSpPr>
        <p:grpSpPr>
          <a:xfrm>
            <a:off x="10042965" y="2407710"/>
            <a:ext cx="1599238" cy="2551087"/>
            <a:chOff x="9948460" y="2435527"/>
            <a:chExt cx="1599238" cy="2551087"/>
          </a:xfrm>
        </p:grpSpPr>
        <p:sp>
          <p:nvSpPr>
            <p:cNvPr id="134" name="Textfeld 30">
              <a:extLst>
                <a:ext uri="{FF2B5EF4-FFF2-40B4-BE49-F238E27FC236}">
                  <a16:creationId xmlns:a16="http://schemas.microsoft.com/office/drawing/2014/main" id="{16A1ED46-8887-4833-A2E3-564701275AA2}"/>
                </a:ext>
              </a:extLst>
            </p:cNvPr>
            <p:cNvSpPr txBox="1"/>
            <p:nvPr/>
          </p:nvSpPr>
          <p:spPr>
            <a:xfrm>
              <a:off x="9972717" y="4063284"/>
              <a:ext cx="1550722" cy="923330"/>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500" b="1" i="0" u="none" strike="noStrike" kern="0" cap="none" spc="0" normalizeH="0" baseline="0" noProof="0">
                  <a:ln>
                    <a:noFill/>
                  </a:ln>
                  <a:solidFill>
                    <a:srgbClr val="000000"/>
                  </a:solidFill>
                  <a:effectLst/>
                  <a:uLnTx/>
                  <a:uFillTx/>
                  <a:latin typeface="Arial" charset="0"/>
                  <a:ea typeface="Arial" charset="0"/>
                  <a:cs typeface="Arial" charset="0"/>
                </a:rPr>
                <a:t>Bob,</a:t>
              </a:r>
              <a:b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de-DE" sz="15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rPr>
                <a:t>spends</a:t>
              </a:r>
              <a: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 </a:t>
              </a:r>
              <a:r>
                <a:rPr kumimoji="0" lang="de-DE" sz="15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rPr>
                <a:t>much</a:t>
              </a:r>
              <a: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 time on </a:t>
              </a:r>
              <a:r>
                <a:rPr kumimoji="0" lang="de-DE" sz="15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rPr>
                <a:t>classifying</a:t>
              </a:r>
              <a: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 </a:t>
              </a:r>
              <a:r>
                <a:rPr kumimoji="0" lang="de-DE" sz="15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rPr>
                <a:t>documents</a:t>
              </a:r>
              <a:endPar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F1B6B251-E892-4184-9E3C-02B296414E9E}"/>
                </a:ext>
              </a:extLst>
            </p:cNvPr>
            <p:cNvPicPr>
              <a:picLocks noChangeAspect="1"/>
            </p:cNvPicPr>
            <p:nvPr/>
          </p:nvPicPr>
          <p:blipFill>
            <a:blip r:embed="rId5"/>
            <a:stretch>
              <a:fillRect/>
            </a:stretch>
          </p:blipFill>
          <p:spPr>
            <a:xfrm>
              <a:off x="9948460" y="2435527"/>
              <a:ext cx="1599238" cy="1599238"/>
            </a:xfrm>
            <a:prstGeom prst="rect">
              <a:avLst/>
            </a:prstGeom>
          </p:spPr>
        </p:pic>
      </p:grpSp>
      <p:pic>
        <p:nvPicPr>
          <p:cNvPr id="136" name="Picture 135">
            <a:extLst>
              <a:ext uri="{FF2B5EF4-FFF2-40B4-BE49-F238E27FC236}">
                <a16:creationId xmlns:a16="http://schemas.microsoft.com/office/drawing/2014/main" id="{C7C1915C-CE23-4193-9D06-3D346E75B4EE}"/>
              </a:ext>
            </a:extLst>
          </p:cNvPr>
          <p:cNvPicPr>
            <a:picLocks noChangeAspect="1"/>
          </p:cNvPicPr>
          <p:nvPr/>
        </p:nvPicPr>
        <p:blipFill>
          <a:blip r:embed="rId6"/>
          <a:stretch>
            <a:fillRect/>
          </a:stretch>
        </p:blipFill>
        <p:spPr>
          <a:xfrm>
            <a:off x="10331848" y="1214291"/>
            <a:ext cx="1021471" cy="1021471"/>
          </a:xfrm>
          <a:prstGeom prst="rect">
            <a:avLst/>
          </a:prstGeom>
        </p:spPr>
      </p:pic>
      <p:pic>
        <p:nvPicPr>
          <p:cNvPr id="137" name="Picture 136">
            <a:extLst>
              <a:ext uri="{FF2B5EF4-FFF2-40B4-BE49-F238E27FC236}">
                <a16:creationId xmlns:a16="http://schemas.microsoft.com/office/drawing/2014/main" id="{A25AF398-3962-4FF3-A026-8692FDE39198}"/>
              </a:ext>
            </a:extLst>
          </p:cNvPr>
          <p:cNvPicPr>
            <a:picLocks noChangeAspect="1"/>
          </p:cNvPicPr>
          <p:nvPr/>
        </p:nvPicPr>
        <p:blipFill>
          <a:blip r:embed="rId7"/>
          <a:stretch>
            <a:fillRect/>
          </a:stretch>
        </p:blipFill>
        <p:spPr>
          <a:xfrm>
            <a:off x="10064047" y="4614583"/>
            <a:ext cx="1550721" cy="1550721"/>
          </a:xfrm>
          <a:prstGeom prst="rect">
            <a:avLst/>
          </a:prstGeom>
        </p:spPr>
      </p:pic>
      <p:pic>
        <p:nvPicPr>
          <p:cNvPr id="139" name="Picture 138">
            <a:extLst>
              <a:ext uri="{FF2B5EF4-FFF2-40B4-BE49-F238E27FC236}">
                <a16:creationId xmlns:a16="http://schemas.microsoft.com/office/drawing/2014/main" id="{F126FE1B-CB6B-468D-8D87-ED3259EAE6EC}"/>
              </a:ext>
            </a:extLst>
          </p:cNvPr>
          <p:cNvPicPr>
            <a:picLocks noChangeAspect="1"/>
          </p:cNvPicPr>
          <p:nvPr/>
        </p:nvPicPr>
        <p:blipFill>
          <a:blip r:embed="rId8"/>
          <a:stretch>
            <a:fillRect/>
          </a:stretch>
        </p:blipFill>
        <p:spPr>
          <a:xfrm>
            <a:off x="8149946" y="2822533"/>
            <a:ext cx="2245625" cy="2245625"/>
          </a:xfrm>
          <a:prstGeom prst="rect">
            <a:avLst/>
          </a:prstGeom>
        </p:spPr>
      </p:pic>
      <p:pic>
        <p:nvPicPr>
          <p:cNvPr id="141" name="Picture 140">
            <a:extLst>
              <a:ext uri="{FF2B5EF4-FFF2-40B4-BE49-F238E27FC236}">
                <a16:creationId xmlns:a16="http://schemas.microsoft.com/office/drawing/2014/main" id="{231DF925-04C2-4463-97C2-7C89566A6761}"/>
              </a:ext>
            </a:extLst>
          </p:cNvPr>
          <p:cNvPicPr>
            <a:picLocks noChangeAspect="1"/>
          </p:cNvPicPr>
          <p:nvPr/>
        </p:nvPicPr>
        <p:blipFill>
          <a:blip r:embed="rId9"/>
          <a:stretch>
            <a:fillRect/>
          </a:stretch>
        </p:blipFill>
        <p:spPr>
          <a:xfrm>
            <a:off x="8290540" y="1396660"/>
            <a:ext cx="999755" cy="999755"/>
          </a:xfrm>
          <a:prstGeom prst="rect">
            <a:avLst/>
          </a:prstGeom>
        </p:spPr>
      </p:pic>
      <p:pic>
        <p:nvPicPr>
          <p:cNvPr id="144" name="Picture 143">
            <a:extLst>
              <a:ext uri="{FF2B5EF4-FFF2-40B4-BE49-F238E27FC236}">
                <a16:creationId xmlns:a16="http://schemas.microsoft.com/office/drawing/2014/main" id="{65D88D7C-1254-4E3E-B8D7-4B38C38BB44D}"/>
              </a:ext>
            </a:extLst>
          </p:cNvPr>
          <p:cNvPicPr>
            <a:picLocks noChangeAspect="1"/>
          </p:cNvPicPr>
          <p:nvPr/>
        </p:nvPicPr>
        <p:blipFill>
          <a:blip r:embed="rId10"/>
          <a:stretch>
            <a:fillRect/>
          </a:stretch>
        </p:blipFill>
        <p:spPr>
          <a:xfrm>
            <a:off x="2291070" y="3993166"/>
            <a:ext cx="805447" cy="805447"/>
          </a:xfrm>
          <a:prstGeom prst="rect">
            <a:avLst/>
          </a:prstGeom>
        </p:spPr>
      </p:pic>
      <p:pic>
        <p:nvPicPr>
          <p:cNvPr id="145" name="Picture 144">
            <a:extLst>
              <a:ext uri="{FF2B5EF4-FFF2-40B4-BE49-F238E27FC236}">
                <a16:creationId xmlns:a16="http://schemas.microsoft.com/office/drawing/2014/main" id="{56D6AA6C-3805-4D7E-8D61-BBEC481B204B}"/>
              </a:ext>
            </a:extLst>
          </p:cNvPr>
          <p:cNvPicPr>
            <a:picLocks noChangeAspect="1"/>
          </p:cNvPicPr>
          <p:nvPr/>
        </p:nvPicPr>
        <p:blipFill>
          <a:blip r:embed="rId10"/>
          <a:stretch>
            <a:fillRect/>
          </a:stretch>
        </p:blipFill>
        <p:spPr>
          <a:xfrm>
            <a:off x="50215" y="5125620"/>
            <a:ext cx="500953" cy="500953"/>
          </a:xfrm>
          <a:prstGeom prst="rect">
            <a:avLst/>
          </a:prstGeom>
        </p:spPr>
      </p:pic>
      <p:pic>
        <p:nvPicPr>
          <p:cNvPr id="148" name="Picture 147">
            <a:extLst>
              <a:ext uri="{FF2B5EF4-FFF2-40B4-BE49-F238E27FC236}">
                <a16:creationId xmlns:a16="http://schemas.microsoft.com/office/drawing/2014/main" id="{76121437-7C3E-4324-80EA-8C5FB38B8603}"/>
              </a:ext>
            </a:extLst>
          </p:cNvPr>
          <p:cNvPicPr>
            <a:picLocks noChangeAspect="1"/>
          </p:cNvPicPr>
          <p:nvPr/>
        </p:nvPicPr>
        <p:blipFill>
          <a:blip r:embed="rId11"/>
          <a:stretch>
            <a:fillRect/>
          </a:stretch>
        </p:blipFill>
        <p:spPr>
          <a:xfrm>
            <a:off x="357464" y="3993166"/>
            <a:ext cx="575399" cy="575399"/>
          </a:xfrm>
          <a:prstGeom prst="rect">
            <a:avLst/>
          </a:prstGeom>
        </p:spPr>
      </p:pic>
      <p:pic>
        <p:nvPicPr>
          <p:cNvPr id="149" name="Picture 148">
            <a:extLst>
              <a:ext uri="{FF2B5EF4-FFF2-40B4-BE49-F238E27FC236}">
                <a16:creationId xmlns:a16="http://schemas.microsoft.com/office/drawing/2014/main" id="{18852163-2860-40BB-8456-332960EBB5E1}"/>
              </a:ext>
            </a:extLst>
          </p:cNvPr>
          <p:cNvPicPr>
            <a:picLocks noChangeAspect="1"/>
          </p:cNvPicPr>
          <p:nvPr/>
        </p:nvPicPr>
        <p:blipFill>
          <a:blip r:embed="rId11"/>
          <a:stretch>
            <a:fillRect/>
          </a:stretch>
        </p:blipFill>
        <p:spPr>
          <a:xfrm>
            <a:off x="2186808" y="3620626"/>
            <a:ext cx="575399" cy="575399"/>
          </a:xfrm>
          <a:prstGeom prst="rect">
            <a:avLst/>
          </a:prstGeom>
        </p:spPr>
      </p:pic>
      <p:grpSp>
        <p:nvGrpSpPr>
          <p:cNvPr id="152" name="Group 151">
            <a:extLst>
              <a:ext uri="{FF2B5EF4-FFF2-40B4-BE49-F238E27FC236}">
                <a16:creationId xmlns:a16="http://schemas.microsoft.com/office/drawing/2014/main" id="{B280D1A7-3C38-412C-8D22-62C726136ED5}"/>
              </a:ext>
            </a:extLst>
          </p:cNvPr>
          <p:cNvGrpSpPr/>
          <p:nvPr/>
        </p:nvGrpSpPr>
        <p:grpSpPr>
          <a:xfrm>
            <a:off x="1534812" y="1961697"/>
            <a:ext cx="647659" cy="926139"/>
            <a:chOff x="1534812" y="1961697"/>
            <a:chExt cx="647659" cy="926139"/>
          </a:xfrm>
        </p:grpSpPr>
        <p:pic>
          <p:nvPicPr>
            <p:cNvPr id="151" name="Picture 150">
              <a:extLst>
                <a:ext uri="{FF2B5EF4-FFF2-40B4-BE49-F238E27FC236}">
                  <a16:creationId xmlns:a16="http://schemas.microsoft.com/office/drawing/2014/main" id="{8D6D0EDD-3C19-4361-9B9E-70B494027783}"/>
                </a:ext>
              </a:extLst>
            </p:cNvPr>
            <p:cNvPicPr>
              <a:picLocks noChangeAspect="1"/>
            </p:cNvPicPr>
            <p:nvPr/>
          </p:nvPicPr>
          <p:blipFill>
            <a:blip r:embed="rId10"/>
            <a:stretch>
              <a:fillRect/>
            </a:stretch>
          </p:blipFill>
          <p:spPr>
            <a:xfrm>
              <a:off x="1534812" y="2240177"/>
              <a:ext cx="647659" cy="647659"/>
            </a:xfrm>
            <a:prstGeom prst="rect">
              <a:avLst/>
            </a:prstGeom>
          </p:spPr>
        </p:pic>
        <p:pic>
          <p:nvPicPr>
            <p:cNvPr id="150" name="Picture 149">
              <a:extLst>
                <a:ext uri="{FF2B5EF4-FFF2-40B4-BE49-F238E27FC236}">
                  <a16:creationId xmlns:a16="http://schemas.microsoft.com/office/drawing/2014/main" id="{E64A0320-0C17-489C-B2FB-D79D4D842FA0}"/>
                </a:ext>
              </a:extLst>
            </p:cNvPr>
            <p:cNvPicPr>
              <a:picLocks noChangeAspect="1"/>
            </p:cNvPicPr>
            <p:nvPr/>
          </p:nvPicPr>
          <p:blipFill>
            <a:blip r:embed="rId11"/>
            <a:stretch>
              <a:fillRect/>
            </a:stretch>
          </p:blipFill>
          <p:spPr>
            <a:xfrm>
              <a:off x="1647938" y="1961697"/>
              <a:ext cx="454329" cy="454329"/>
            </a:xfrm>
            <a:prstGeom prst="rect">
              <a:avLst/>
            </a:prstGeom>
          </p:spPr>
        </p:pic>
      </p:grpSp>
      <p:sp>
        <p:nvSpPr>
          <p:cNvPr id="2" name="Arrow: Left 1">
            <a:extLst>
              <a:ext uri="{FF2B5EF4-FFF2-40B4-BE49-F238E27FC236}">
                <a16:creationId xmlns:a16="http://schemas.microsoft.com/office/drawing/2014/main" id="{2254FBD6-3B82-4939-9516-F10E0CFD0249}"/>
              </a:ext>
            </a:extLst>
          </p:cNvPr>
          <p:cNvSpPr/>
          <p:nvPr/>
        </p:nvSpPr>
        <p:spPr bwMode="gray">
          <a:xfrm>
            <a:off x="7826048" y="1685826"/>
            <a:ext cx="323898" cy="341326"/>
          </a:xfrm>
          <a:prstGeom prst="leftArrow">
            <a:avLst/>
          </a:prstGeom>
          <a:noFill/>
          <a:ln w="127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7EF40B32-CD32-4A69-AD58-9DF023BB9B0C}"/>
              </a:ext>
            </a:extLst>
          </p:cNvPr>
          <p:cNvSpPr txBox="1"/>
          <p:nvPr/>
        </p:nvSpPr>
        <p:spPr>
          <a:xfrm>
            <a:off x="8297612" y="2415931"/>
            <a:ext cx="1021471"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a:ea typeface="Arial Unicode MS" pitchFamily="34" charset="-128"/>
                <a:cs typeface="Arial Unicode MS" pitchFamily="34" charset="-128"/>
              </a:rPr>
              <a:t>Open every file &amp; read to classify</a:t>
            </a:r>
          </a:p>
        </p:txBody>
      </p:sp>
    </p:spTree>
    <p:extLst>
      <p:ext uri="{BB962C8B-B14F-4D97-AF65-F5344CB8AC3E}">
        <p14:creationId xmlns:p14="http://schemas.microsoft.com/office/powerpoint/2010/main" val="42499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down)">
                                      <p:cBhvr>
                                        <p:cTn id="7" dur="500"/>
                                        <p:tgtEl>
                                          <p:spTgt spid="1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fade">
                                      <p:cBhvr>
                                        <p:cTn id="11" dur="500"/>
                                        <p:tgtEl>
                                          <p:spTgt spid="1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2"/>
                                        </p:tgtEl>
                                        <p:attrNameLst>
                                          <p:attrName>style.visibility</p:attrName>
                                        </p:attrNameLst>
                                      </p:cBhvr>
                                      <p:to>
                                        <p:strVal val="visible"/>
                                      </p:to>
                                    </p:set>
                                    <p:animEffect transition="in" filter="wipe(left)">
                                      <p:cBhvr>
                                        <p:cTn id="15" dur="500"/>
                                        <p:tgtEl>
                                          <p:spTgt spid="1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500"/>
                                        <p:tgtEl>
                                          <p:spTgt spid="1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fade">
                                      <p:cBhvr>
                                        <p:cTn id="23" dur="500"/>
                                        <p:tgtEl>
                                          <p:spTgt spid="14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right)">
                                      <p:cBhvr>
                                        <p:cTn id="31" dur="500"/>
                                        <p:tgtEl>
                                          <p:spTgt spid="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fade">
                                      <p:cBhvr>
                                        <p:cTn id="35" dur="500"/>
                                        <p:tgtEl>
                                          <p:spTgt spid="12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4500"/>
                            </p:stCondLst>
                            <p:childTnLst>
                              <p:par>
                                <p:cTn id="41" presetID="10" presetClass="entr" presetSubtype="0" fill="hold" grpId="0" nodeType="afterEffect">
                                  <p:stCondLst>
                                    <p:cond delay="700"/>
                                  </p:stCondLst>
                                  <p:childTnLst>
                                    <p:set>
                                      <p:cBhvr>
                                        <p:cTn id="42" dur="1" fill="hold">
                                          <p:stCondLst>
                                            <p:cond delay="0"/>
                                          </p:stCondLst>
                                        </p:cTn>
                                        <p:tgtEl>
                                          <p:spTgt spid="123"/>
                                        </p:tgtEl>
                                        <p:attrNameLst>
                                          <p:attrName>style.visibility</p:attrName>
                                        </p:attrNameLst>
                                      </p:cBhvr>
                                      <p:to>
                                        <p:strVal val="visible"/>
                                      </p:to>
                                    </p:set>
                                    <p:animEffect transition="in" filter="fade">
                                      <p:cBhvr>
                                        <p:cTn id="43" dur="500"/>
                                        <p:tgtEl>
                                          <p:spTgt spid="123"/>
                                        </p:tgtEl>
                                      </p:cBhvr>
                                    </p:animEffect>
                                  </p:childTnLst>
                                </p:cTn>
                              </p:par>
                            </p:childTnLst>
                          </p:cTn>
                        </p:par>
                        <p:par>
                          <p:cTn id="44" fill="hold">
                            <p:stCondLst>
                              <p:cond delay="5700"/>
                            </p:stCondLst>
                            <p:childTnLst>
                              <p:par>
                                <p:cTn id="45" presetID="10" presetClass="entr" presetSubtype="0" fill="hold" grpId="0" nodeType="afterEffect">
                                  <p:stCondLst>
                                    <p:cond delay="300"/>
                                  </p:stCondLst>
                                  <p:childTnLst>
                                    <p:set>
                                      <p:cBhvr>
                                        <p:cTn id="46" dur="1" fill="hold">
                                          <p:stCondLst>
                                            <p:cond delay="0"/>
                                          </p:stCondLst>
                                        </p:cTn>
                                        <p:tgtEl>
                                          <p:spTgt spid="125"/>
                                        </p:tgtEl>
                                        <p:attrNameLst>
                                          <p:attrName>style.visibility</p:attrName>
                                        </p:attrNameLst>
                                      </p:cBhvr>
                                      <p:to>
                                        <p:strVal val="visible"/>
                                      </p:to>
                                    </p:set>
                                    <p:animEffect transition="in" filter="fade">
                                      <p:cBhvr>
                                        <p:cTn id="47" dur="500"/>
                                        <p:tgtEl>
                                          <p:spTgt spid="125"/>
                                        </p:tgtEl>
                                      </p:cBhvr>
                                    </p:animEffect>
                                  </p:childTnLst>
                                </p:cTn>
                              </p:par>
                            </p:childTnLst>
                          </p:cTn>
                        </p:par>
                        <p:par>
                          <p:cTn id="48" fill="hold">
                            <p:stCondLst>
                              <p:cond delay="6500"/>
                            </p:stCondLst>
                            <p:childTnLst>
                              <p:par>
                                <p:cTn id="49" presetID="10" presetClass="entr" presetSubtype="0" fill="hold" grpId="0" nodeType="afterEffect">
                                  <p:stCondLst>
                                    <p:cond delay="400"/>
                                  </p:stCondLst>
                                  <p:childTnLst>
                                    <p:set>
                                      <p:cBhvr>
                                        <p:cTn id="50" dur="1" fill="hold">
                                          <p:stCondLst>
                                            <p:cond delay="0"/>
                                          </p:stCondLst>
                                        </p:cTn>
                                        <p:tgtEl>
                                          <p:spTgt spid="126"/>
                                        </p:tgtEl>
                                        <p:attrNameLst>
                                          <p:attrName>style.visibility</p:attrName>
                                        </p:attrNameLst>
                                      </p:cBhvr>
                                      <p:to>
                                        <p:strVal val="visible"/>
                                      </p:to>
                                    </p:set>
                                    <p:animEffect transition="in" filter="fade">
                                      <p:cBhvr>
                                        <p:cTn id="51" dur="500"/>
                                        <p:tgtEl>
                                          <p:spTgt spid="126"/>
                                        </p:tgtEl>
                                      </p:cBhvr>
                                    </p:animEffect>
                                  </p:childTnLst>
                                </p:cTn>
                              </p:par>
                            </p:childTnLst>
                          </p:cTn>
                        </p:par>
                        <p:par>
                          <p:cTn id="52" fill="hold">
                            <p:stCondLst>
                              <p:cond delay="7400"/>
                            </p:stCondLst>
                            <p:childTnLst>
                              <p:par>
                                <p:cTn id="53" presetID="10" presetClass="entr" presetSubtype="0" fill="hold" nodeType="afterEffect">
                                  <p:stCondLst>
                                    <p:cond delay="0"/>
                                  </p:stCondLst>
                                  <p:childTnLst>
                                    <p:set>
                                      <p:cBhvr>
                                        <p:cTn id="54" dur="1" fill="hold">
                                          <p:stCondLst>
                                            <p:cond delay="0"/>
                                          </p:stCondLst>
                                        </p:cTn>
                                        <p:tgtEl>
                                          <p:spTgt spid="139"/>
                                        </p:tgtEl>
                                        <p:attrNameLst>
                                          <p:attrName>style.visibility</p:attrName>
                                        </p:attrNameLst>
                                      </p:cBhvr>
                                      <p:to>
                                        <p:strVal val="visible"/>
                                      </p:to>
                                    </p:set>
                                    <p:animEffect transition="in" filter="fade">
                                      <p:cBhvr>
                                        <p:cTn id="55" dur="500"/>
                                        <p:tgtEl>
                                          <p:spTgt spid="139"/>
                                        </p:tgtEl>
                                      </p:cBhvr>
                                    </p:animEffect>
                                  </p:childTnLst>
                                </p:cTn>
                              </p:par>
                            </p:childTnLst>
                          </p:cTn>
                        </p:par>
                        <p:par>
                          <p:cTn id="56" fill="hold">
                            <p:stCondLst>
                              <p:cond delay="7900"/>
                            </p:stCondLst>
                            <p:childTnLst>
                              <p:par>
                                <p:cTn id="57" presetID="10" presetClass="entr" presetSubtype="0" fill="hold" nodeType="afterEffect">
                                  <p:stCondLst>
                                    <p:cond delay="0"/>
                                  </p:stCondLst>
                                  <p:childTnLst>
                                    <p:set>
                                      <p:cBhvr>
                                        <p:cTn id="58" dur="1" fill="hold">
                                          <p:stCondLst>
                                            <p:cond delay="0"/>
                                          </p:stCondLst>
                                        </p:cTn>
                                        <p:tgtEl>
                                          <p:spTgt spid="133"/>
                                        </p:tgtEl>
                                        <p:attrNameLst>
                                          <p:attrName>style.visibility</p:attrName>
                                        </p:attrNameLst>
                                      </p:cBhvr>
                                      <p:to>
                                        <p:strVal val="visible"/>
                                      </p:to>
                                    </p:set>
                                    <p:animEffect transition="in" filter="fade">
                                      <p:cBhvr>
                                        <p:cTn id="59" dur="500"/>
                                        <p:tgtEl>
                                          <p:spTgt spid="133"/>
                                        </p:tgtEl>
                                      </p:cBhvr>
                                    </p:animEffect>
                                  </p:childTnLst>
                                </p:cTn>
                              </p:par>
                            </p:childTnLst>
                          </p:cTn>
                        </p:par>
                        <p:par>
                          <p:cTn id="60" fill="hold">
                            <p:stCondLst>
                              <p:cond delay="8400"/>
                            </p:stCondLst>
                            <p:childTnLst>
                              <p:par>
                                <p:cTn id="61" presetID="10" presetClass="entr" presetSubtype="0" fill="hold" nodeType="afterEffect">
                                  <p:stCondLst>
                                    <p:cond delay="0"/>
                                  </p:stCondLst>
                                  <p:childTnLst>
                                    <p:set>
                                      <p:cBhvr>
                                        <p:cTn id="62" dur="1" fill="hold">
                                          <p:stCondLst>
                                            <p:cond delay="0"/>
                                          </p:stCondLst>
                                        </p:cTn>
                                        <p:tgtEl>
                                          <p:spTgt spid="136"/>
                                        </p:tgtEl>
                                        <p:attrNameLst>
                                          <p:attrName>style.visibility</p:attrName>
                                        </p:attrNameLst>
                                      </p:cBhvr>
                                      <p:to>
                                        <p:strVal val="visible"/>
                                      </p:to>
                                    </p:set>
                                    <p:animEffect transition="in" filter="fade">
                                      <p:cBhvr>
                                        <p:cTn id="63" dur="500"/>
                                        <p:tgtEl>
                                          <p:spTgt spid="136"/>
                                        </p:tgtEl>
                                      </p:cBhvr>
                                    </p:animEffect>
                                  </p:childTnLst>
                                </p:cTn>
                              </p:par>
                            </p:childTnLst>
                          </p:cTn>
                        </p:par>
                        <p:par>
                          <p:cTn id="64" fill="hold">
                            <p:stCondLst>
                              <p:cond delay="8900"/>
                            </p:stCondLst>
                            <p:childTnLst>
                              <p:par>
                                <p:cTn id="65" presetID="10" presetClass="entr" presetSubtype="0" fill="hold" nodeType="after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42" grpId="0" animBg="1"/>
      <p:bldP spid="120" grpId="0" animBg="1"/>
      <p:bldP spid="121" grpId="0"/>
      <p:bldP spid="122" grpId="0"/>
      <p:bldP spid="123" grpId="0"/>
      <p:bldP spid="125" grpId="0"/>
      <p:bldP spid="126" grpId="0"/>
      <p:bldP spid="2"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C10883-182C-492A-9F7C-7CD377ACC1DD}"/>
              </a:ext>
            </a:extLst>
          </p:cNvPr>
          <p:cNvSpPr>
            <a:spLocks noGrp="1"/>
          </p:cNvSpPr>
          <p:nvPr>
            <p:ph type="title"/>
          </p:nvPr>
        </p:nvSpPr>
        <p:spPr>
          <a:xfrm>
            <a:off x="504001" y="504000"/>
            <a:ext cx="11186476" cy="369332"/>
          </a:xfrm>
        </p:spPr>
        <p:txBody>
          <a:bodyPr/>
          <a:lstStyle/>
          <a:p>
            <a:r>
              <a:rPr lang="en-US"/>
              <a:t>Document Classification: automatic processing</a:t>
            </a:r>
          </a:p>
        </p:txBody>
      </p:sp>
      <p:sp>
        <p:nvSpPr>
          <p:cNvPr id="7" name="Speech Bubble: Rectangle 6">
            <a:extLst>
              <a:ext uri="{FF2B5EF4-FFF2-40B4-BE49-F238E27FC236}">
                <a16:creationId xmlns:a16="http://schemas.microsoft.com/office/drawing/2014/main" id="{DC8F05BA-6A4D-4C21-86B3-E47963F7A7A7}"/>
              </a:ext>
            </a:extLst>
          </p:cNvPr>
          <p:cNvSpPr/>
          <p:nvPr/>
        </p:nvSpPr>
        <p:spPr bwMode="gray">
          <a:xfrm rot="5400000">
            <a:off x="3073249" y="1412777"/>
            <a:ext cx="4824537" cy="4536506"/>
          </a:xfrm>
          <a:prstGeom prst="wedgeRectCallou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err="1">
              <a:ln>
                <a:noFill/>
              </a:ln>
              <a:effectLst/>
              <a:uLnTx/>
              <a:uFillTx/>
              <a:ea typeface="Arial Unicode MS" pitchFamily="34" charset="-128"/>
              <a:cs typeface="Arial Unicode MS" pitchFamily="34" charset="-128"/>
            </a:endParaRPr>
          </a:p>
        </p:txBody>
      </p:sp>
      <p:graphicFrame>
        <p:nvGraphicFramePr>
          <p:cNvPr id="111" name="Table 110">
            <a:extLst>
              <a:ext uri="{FF2B5EF4-FFF2-40B4-BE49-F238E27FC236}">
                <a16:creationId xmlns:a16="http://schemas.microsoft.com/office/drawing/2014/main" id="{9AF39487-7A09-4B31-B9AA-5999EC65E19F}"/>
              </a:ext>
            </a:extLst>
          </p:cNvPr>
          <p:cNvGraphicFramePr>
            <a:graphicFrameLocks noGrp="1"/>
          </p:cNvGraphicFramePr>
          <p:nvPr/>
        </p:nvGraphicFramePr>
        <p:xfrm>
          <a:off x="3361284" y="1340768"/>
          <a:ext cx="4248472" cy="4663440"/>
        </p:xfrm>
        <a:graphic>
          <a:graphicData uri="http://schemas.openxmlformats.org/drawingml/2006/table">
            <a:tbl>
              <a:tblPr firstRow="1" bandRow="1">
                <a:tableStyleId>{2D5ABB26-0587-4C30-8999-92F81FD0307C}</a:tableStyleId>
              </a:tblPr>
              <a:tblGrid>
                <a:gridCol w="936104">
                  <a:extLst>
                    <a:ext uri="{9D8B030D-6E8A-4147-A177-3AD203B41FA5}">
                      <a16:colId xmlns:a16="http://schemas.microsoft.com/office/drawing/2014/main" val="3536062788"/>
                    </a:ext>
                  </a:extLst>
                </a:gridCol>
                <a:gridCol w="2029924">
                  <a:extLst>
                    <a:ext uri="{9D8B030D-6E8A-4147-A177-3AD203B41FA5}">
                      <a16:colId xmlns:a16="http://schemas.microsoft.com/office/drawing/2014/main" val="4159842764"/>
                    </a:ext>
                  </a:extLst>
                </a:gridCol>
                <a:gridCol w="1282444">
                  <a:extLst>
                    <a:ext uri="{9D8B030D-6E8A-4147-A177-3AD203B41FA5}">
                      <a16:colId xmlns:a16="http://schemas.microsoft.com/office/drawing/2014/main" val="647238368"/>
                    </a:ext>
                  </a:extLst>
                </a:gridCol>
              </a:tblGrid>
              <a:tr h="256028">
                <a:tc>
                  <a:txBody>
                    <a:bodyPr/>
                    <a:lstStyle/>
                    <a:p>
                      <a:r>
                        <a:rPr lang="en-US" sz="110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100"/>
                        <a:t>Document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10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92774648"/>
                  </a:ext>
                </a:extLst>
              </a:tr>
              <a:tr h="256028">
                <a:tc>
                  <a:txBody>
                    <a:bodyPr/>
                    <a:lstStyle/>
                    <a:p>
                      <a:r>
                        <a:rPr lang="en-US" sz="1100"/>
                        <a:t>01.02.2001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100" err="1"/>
                        <a:t>Inv</a:t>
                      </a:r>
                      <a:r>
                        <a:rPr lang="da-DK" sz="1100"/>
                        <a:t>. 42146</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7191169"/>
                  </a:ext>
                </a:extLst>
              </a:tr>
              <a:tr h="256028">
                <a:tc>
                  <a:txBody>
                    <a:bodyPr/>
                    <a:lstStyle/>
                    <a:p>
                      <a:r>
                        <a:rPr lang="en-US" sz="1100"/>
                        <a:t>21.05.2001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Reminder: payment from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1954917"/>
                  </a:ext>
                </a:extLst>
              </a:tr>
              <a:tr h="256028">
                <a:tc>
                  <a:txBody>
                    <a:bodyPr/>
                    <a:lstStyle/>
                    <a:p>
                      <a:r>
                        <a:rPr lang="en-US" sz="1100"/>
                        <a:t>01.02.2004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Dunning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2959425"/>
                  </a:ext>
                </a:extLst>
              </a:tr>
              <a:tr h="256028">
                <a:tc>
                  <a:txBody>
                    <a:bodyPr/>
                    <a:lstStyle/>
                    <a:p>
                      <a:r>
                        <a:rPr lang="en-US" sz="1100"/>
                        <a:t>11.07.2008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1325663"/>
                  </a:ext>
                </a:extLst>
              </a:tr>
              <a:tr h="256028">
                <a:tc>
                  <a:txBody>
                    <a:bodyPr/>
                    <a:lstStyle/>
                    <a:p>
                      <a:r>
                        <a:rPr lang="en-US" sz="1100"/>
                        <a:t>23.02.2008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This product does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9145958"/>
                  </a:ext>
                </a:extLst>
              </a:tr>
              <a:tr h="256028">
                <a:tc>
                  <a:txBody>
                    <a:bodyPr/>
                    <a:lstStyle/>
                    <a:p>
                      <a:r>
                        <a:rPr lang="en-US" sz="1100"/>
                        <a:t>01.02.2009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Please pay your invoice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5421617"/>
                  </a:ext>
                </a:extLst>
              </a:tr>
              <a:tr h="256028">
                <a:tc>
                  <a:txBody>
                    <a:bodyPr/>
                    <a:lstStyle/>
                    <a:p>
                      <a:r>
                        <a:rPr lang="en-US" sz="1100"/>
                        <a:t>01.04.2009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Wrong article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207766"/>
                  </a:ext>
                </a:extLst>
              </a:tr>
              <a:tr h="256028">
                <a:tc>
                  <a:txBody>
                    <a:bodyPr/>
                    <a:lstStyle/>
                    <a:p>
                      <a:r>
                        <a:rPr lang="en-US" sz="1100"/>
                        <a:t>31.05.2009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Invoice 42318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326027"/>
                  </a:ext>
                </a:extLst>
              </a:tr>
              <a:tr h="256028">
                <a:tc>
                  <a:txBody>
                    <a:bodyPr/>
                    <a:lstStyle/>
                    <a:p>
                      <a:r>
                        <a:rPr lang="en-US" sz="1100"/>
                        <a:t>20.03.2010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Missing 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810074"/>
                  </a:ext>
                </a:extLst>
              </a:tr>
              <a:tr h="256028">
                <a:tc>
                  <a:txBody>
                    <a:bodyPr/>
                    <a:lstStyle/>
                    <a:p>
                      <a:r>
                        <a:rPr lang="en-US" sz="1100"/>
                        <a:t>12.04.2010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How does this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9149976"/>
                  </a:ext>
                </a:extLst>
              </a:tr>
              <a:tr h="256028">
                <a:tc>
                  <a:txBody>
                    <a:bodyPr/>
                    <a:lstStyle/>
                    <a:p>
                      <a:r>
                        <a:rPr lang="en-US" sz="1100"/>
                        <a:t>05.02.2011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100"/>
                        <a:t>Order </a:t>
                      </a:r>
                      <a:r>
                        <a:rPr lang="da-DK" sz="1100" err="1"/>
                        <a:t>confirmation</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82971"/>
                  </a:ext>
                </a:extLst>
              </a:tr>
              <a:tr h="256028">
                <a:tc>
                  <a:txBody>
                    <a:bodyPr/>
                    <a:lstStyle/>
                    <a:p>
                      <a:r>
                        <a:rPr lang="en-US" sz="1100"/>
                        <a:t>03.01.2014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Product-Request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628565"/>
                  </a:ext>
                </a:extLst>
              </a:tr>
              <a:tr h="256028">
                <a:tc>
                  <a:txBody>
                    <a:bodyPr/>
                    <a:lstStyle/>
                    <a:p>
                      <a:r>
                        <a:rPr lang="en-US" sz="1100"/>
                        <a:t>06.08.2014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sz="1100" err="1"/>
                        <a:t>Invoice</a:t>
                      </a:r>
                      <a:r>
                        <a:rPr lang="pt-BR" sz="1100"/>
                        <a:t> 08272</a:t>
                      </a:r>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0345059"/>
                  </a:ext>
                </a:extLst>
              </a:tr>
              <a:tr h="256028">
                <a:tc>
                  <a:txBody>
                    <a:bodyPr/>
                    <a:lstStyle/>
                    <a:p>
                      <a:r>
                        <a:rPr lang="en-US" sz="1100"/>
                        <a:t>09.03.2015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Dunning number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2964268"/>
                  </a:ext>
                </a:extLst>
              </a:tr>
              <a:tr h="256028">
                <a:tc>
                  <a:txBody>
                    <a:bodyPr/>
                    <a:lstStyle/>
                    <a:p>
                      <a:r>
                        <a:rPr lang="en-US" sz="1100"/>
                        <a:t>19.03.2016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Help please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99027"/>
                  </a:ext>
                </a:extLst>
              </a:tr>
              <a:tr h="256028">
                <a:tc>
                  <a:txBody>
                    <a:bodyPr/>
                    <a:lstStyle/>
                    <a:p>
                      <a:r>
                        <a:rPr lang="en-US" sz="1100"/>
                        <a:t>16.09.2016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Reminder: invoice not payed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219570"/>
                  </a:ext>
                </a:extLst>
              </a:tr>
              <a:tr h="256028">
                <a:tc>
                  <a:txBody>
                    <a:bodyPr/>
                    <a:lstStyle/>
                    <a:p>
                      <a:r>
                        <a:rPr lang="en-US" sz="1100"/>
                        <a:t>07.08.2018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Object broke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834035"/>
                  </a:ext>
                </a:extLst>
              </a:tr>
            </a:tbl>
          </a:graphicData>
        </a:graphic>
      </p:graphicFrame>
      <p:pic>
        <p:nvPicPr>
          <p:cNvPr id="135" name="Picture 134">
            <a:extLst>
              <a:ext uri="{FF2B5EF4-FFF2-40B4-BE49-F238E27FC236}">
                <a16:creationId xmlns:a16="http://schemas.microsoft.com/office/drawing/2014/main" id="{F1B6B251-E892-4184-9E3C-02B296414E9E}"/>
              </a:ext>
            </a:extLst>
          </p:cNvPr>
          <p:cNvPicPr>
            <a:picLocks noChangeAspect="1"/>
          </p:cNvPicPr>
          <p:nvPr/>
        </p:nvPicPr>
        <p:blipFill>
          <a:blip r:embed="rId3"/>
          <a:stretch>
            <a:fillRect/>
          </a:stretch>
        </p:blipFill>
        <p:spPr>
          <a:xfrm>
            <a:off x="10052340" y="2407710"/>
            <a:ext cx="1599238" cy="1599238"/>
          </a:xfrm>
          <a:prstGeom prst="rect">
            <a:avLst/>
          </a:prstGeom>
        </p:spPr>
      </p:pic>
      <p:pic>
        <p:nvPicPr>
          <p:cNvPr id="139" name="Picture 138">
            <a:extLst>
              <a:ext uri="{FF2B5EF4-FFF2-40B4-BE49-F238E27FC236}">
                <a16:creationId xmlns:a16="http://schemas.microsoft.com/office/drawing/2014/main" id="{F126FE1B-CB6B-468D-8D87-ED3259EAE6EC}"/>
              </a:ext>
            </a:extLst>
          </p:cNvPr>
          <p:cNvPicPr>
            <a:picLocks noChangeAspect="1"/>
          </p:cNvPicPr>
          <p:nvPr/>
        </p:nvPicPr>
        <p:blipFill>
          <a:blip r:embed="rId4"/>
          <a:stretch>
            <a:fillRect/>
          </a:stretch>
        </p:blipFill>
        <p:spPr>
          <a:xfrm>
            <a:off x="7020314" y="2309161"/>
            <a:ext cx="2245625" cy="2245625"/>
          </a:xfrm>
          <a:prstGeom prst="rect">
            <a:avLst/>
          </a:prstGeom>
        </p:spPr>
      </p:pic>
      <p:sp>
        <p:nvSpPr>
          <p:cNvPr id="28" name="TextBox 27">
            <a:extLst>
              <a:ext uri="{FF2B5EF4-FFF2-40B4-BE49-F238E27FC236}">
                <a16:creationId xmlns:a16="http://schemas.microsoft.com/office/drawing/2014/main" id="{ABC59864-4A5C-4CDE-AF03-E2482005DB14}"/>
              </a:ext>
            </a:extLst>
          </p:cNvPr>
          <p:cNvSpPr txBox="1"/>
          <p:nvPr/>
        </p:nvSpPr>
        <p:spPr>
          <a:xfrm>
            <a:off x="6385619" y="292351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29" name="TextBox 28">
            <a:extLst>
              <a:ext uri="{FF2B5EF4-FFF2-40B4-BE49-F238E27FC236}">
                <a16:creationId xmlns:a16="http://schemas.microsoft.com/office/drawing/2014/main" id="{AF67551D-B75E-4DD3-8926-4B3290588369}"/>
              </a:ext>
            </a:extLst>
          </p:cNvPr>
          <p:cNvSpPr txBox="1"/>
          <p:nvPr/>
        </p:nvSpPr>
        <p:spPr>
          <a:xfrm>
            <a:off x="6385619" y="3180922"/>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sp>
        <p:nvSpPr>
          <p:cNvPr id="30" name="TextBox 29">
            <a:extLst>
              <a:ext uri="{FF2B5EF4-FFF2-40B4-BE49-F238E27FC236}">
                <a16:creationId xmlns:a16="http://schemas.microsoft.com/office/drawing/2014/main" id="{7166BC18-9D44-4453-A6CB-3872F6D1C68B}"/>
              </a:ext>
            </a:extLst>
          </p:cNvPr>
          <p:cNvSpPr txBox="1"/>
          <p:nvPr/>
        </p:nvSpPr>
        <p:spPr>
          <a:xfrm>
            <a:off x="6385619" y="3445261"/>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Invoice</a:t>
            </a:r>
          </a:p>
        </p:txBody>
      </p:sp>
      <p:sp>
        <p:nvSpPr>
          <p:cNvPr id="31" name="TextBox 30">
            <a:extLst>
              <a:ext uri="{FF2B5EF4-FFF2-40B4-BE49-F238E27FC236}">
                <a16:creationId xmlns:a16="http://schemas.microsoft.com/office/drawing/2014/main" id="{7D3DB455-A426-4E49-9968-D1710CF68D1E}"/>
              </a:ext>
            </a:extLst>
          </p:cNvPr>
          <p:cNvSpPr txBox="1"/>
          <p:nvPr/>
        </p:nvSpPr>
        <p:spPr>
          <a:xfrm>
            <a:off x="6385619" y="370007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Request</a:t>
            </a:r>
          </a:p>
        </p:txBody>
      </p:sp>
      <p:sp>
        <p:nvSpPr>
          <p:cNvPr id="32" name="TextBox 31">
            <a:extLst>
              <a:ext uri="{FF2B5EF4-FFF2-40B4-BE49-F238E27FC236}">
                <a16:creationId xmlns:a16="http://schemas.microsoft.com/office/drawing/2014/main" id="{193C4D15-9FF3-465D-B416-40CAC8CBAB7A}"/>
              </a:ext>
            </a:extLst>
          </p:cNvPr>
          <p:cNvSpPr txBox="1"/>
          <p:nvPr/>
        </p:nvSpPr>
        <p:spPr>
          <a:xfrm>
            <a:off x="6385619" y="3964414"/>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Request</a:t>
            </a:r>
          </a:p>
        </p:txBody>
      </p:sp>
      <p:sp>
        <p:nvSpPr>
          <p:cNvPr id="33" name="TextBox 32">
            <a:extLst>
              <a:ext uri="{FF2B5EF4-FFF2-40B4-BE49-F238E27FC236}">
                <a16:creationId xmlns:a16="http://schemas.microsoft.com/office/drawing/2014/main" id="{1A702B25-2114-4D7F-99C3-1AD572E7564E}"/>
              </a:ext>
            </a:extLst>
          </p:cNvPr>
          <p:cNvSpPr txBox="1"/>
          <p:nvPr/>
        </p:nvSpPr>
        <p:spPr>
          <a:xfrm>
            <a:off x="6385619" y="4221088"/>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Confirmation</a:t>
            </a:r>
          </a:p>
        </p:txBody>
      </p:sp>
      <p:sp>
        <p:nvSpPr>
          <p:cNvPr id="34" name="TextBox 33">
            <a:extLst>
              <a:ext uri="{FF2B5EF4-FFF2-40B4-BE49-F238E27FC236}">
                <a16:creationId xmlns:a16="http://schemas.microsoft.com/office/drawing/2014/main" id="{C650993A-576A-493C-9267-231EF0BCC71E}"/>
              </a:ext>
            </a:extLst>
          </p:cNvPr>
          <p:cNvSpPr txBox="1"/>
          <p:nvPr/>
        </p:nvSpPr>
        <p:spPr>
          <a:xfrm>
            <a:off x="6385619" y="447849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Request</a:t>
            </a:r>
          </a:p>
        </p:txBody>
      </p:sp>
      <p:sp>
        <p:nvSpPr>
          <p:cNvPr id="35" name="TextBox 34">
            <a:extLst>
              <a:ext uri="{FF2B5EF4-FFF2-40B4-BE49-F238E27FC236}">
                <a16:creationId xmlns:a16="http://schemas.microsoft.com/office/drawing/2014/main" id="{4CFB5B1F-3605-46D5-B9F8-5A2F81318425}"/>
              </a:ext>
            </a:extLst>
          </p:cNvPr>
          <p:cNvSpPr txBox="1"/>
          <p:nvPr/>
        </p:nvSpPr>
        <p:spPr>
          <a:xfrm>
            <a:off x="6385619" y="4742834"/>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Invoice</a:t>
            </a:r>
          </a:p>
        </p:txBody>
      </p:sp>
      <p:sp>
        <p:nvSpPr>
          <p:cNvPr id="36" name="TextBox 35">
            <a:extLst>
              <a:ext uri="{FF2B5EF4-FFF2-40B4-BE49-F238E27FC236}">
                <a16:creationId xmlns:a16="http://schemas.microsoft.com/office/drawing/2014/main" id="{08F49FA3-7584-4CD0-8324-D394CC6608C8}"/>
              </a:ext>
            </a:extLst>
          </p:cNvPr>
          <p:cNvSpPr txBox="1"/>
          <p:nvPr/>
        </p:nvSpPr>
        <p:spPr>
          <a:xfrm>
            <a:off x="6385619" y="4997648"/>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37" name="TextBox 36">
            <a:extLst>
              <a:ext uri="{FF2B5EF4-FFF2-40B4-BE49-F238E27FC236}">
                <a16:creationId xmlns:a16="http://schemas.microsoft.com/office/drawing/2014/main" id="{6710346E-63AC-4C6D-AB6A-895E6533F322}"/>
              </a:ext>
            </a:extLst>
          </p:cNvPr>
          <p:cNvSpPr txBox="1"/>
          <p:nvPr/>
        </p:nvSpPr>
        <p:spPr>
          <a:xfrm>
            <a:off x="6385619" y="5261987"/>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Request</a:t>
            </a:r>
          </a:p>
        </p:txBody>
      </p:sp>
      <p:sp>
        <p:nvSpPr>
          <p:cNvPr id="38" name="TextBox 37">
            <a:extLst>
              <a:ext uri="{FF2B5EF4-FFF2-40B4-BE49-F238E27FC236}">
                <a16:creationId xmlns:a16="http://schemas.microsoft.com/office/drawing/2014/main" id="{89F91FE0-1908-47C0-9F5C-E3B82BB2B4AA}"/>
              </a:ext>
            </a:extLst>
          </p:cNvPr>
          <p:cNvSpPr txBox="1"/>
          <p:nvPr/>
        </p:nvSpPr>
        <p:spPr>
          <a:xfrm>
            <a:off x="6385619" y="5517232"/>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39" name="TextBox 38">
            <a:extLst>
              <a:ext uri="{FF2B5EF4-FFF2-40B4-BE49-F238E27FC236}">
                <a16:creationId xmlns:a16="http://schemas.microsoft.com/office/drawing/2014/main" id="{59410618-0EFF-4292-AF1D-D76806CE048B}"/>
              </a:ext>
            </a:extLst>
          </p:cNvPr>
          <p:cNvSpPr txBox="1"/>
          <p:nvPr/>
        </p:nvSpPr>
        <p:spPr>
          <a:xfrm>
            <a:off x="6385619" y="5781571"/>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pic>
        <p:nvPicPr>
          <p:cNvPr id="40" name="Picture 39">
            <a:extLst>
              <a:ext uri="{FF2B5EF4-FFF2-40B4-BE49-F238E27FC236}">
                <a16:creationId xmlns:a16="http://schemas.microsoft.com/office/drawing/2014/main" id="{5CE737FB-39F1-4203-AE73-3C7564A5BFCD}"/>
              </a:ext>
            </a:extLst>
          </p:cNvPr>
          <p:cNvPicPr>
            <a:picLocks noChangeAspect="1"/>
          </p:cNvPicPr>
          <p:nvPr/>
        </p:nvPicPr>
        <p:blipFill>
          <a:blip r:embed="rId5"/>
          <a:stretch>
            <a:fillRect/>
          </a:stretch>
        </p:blipFill>
        <p:spPr>
          <a:xfrm>
            <a:off x="10062892" y="4748270"/>
            <a:ext cx="1578134" cy="1578134"/>
          </a:xfrm>
          <a:prstGeom prst="rect">
            <a:avLst/>
          </a:prstGeom>
        </p:spPr>
      </p:pic>
      <p:pic>
        <p:nvPicPr>
          <p:cNvPr id="41" name="Picture 40">
            <a:extLst>
              <a:ext uri="{FF2B5EF4-FFF2-40B4-BE49-F238E27FC236}">
                <a16:creationId xmlns:a16="http://schemas.microsoft.com/office/drawing/2014/main" id="{6A587B7B-4897-4066-A9F0-DF072168307F}"/>
              </a:ext>
            </a:extLst>
          </p:cNvPr>
          <p:cNvPicPr>
            <a:picLocks noChangeAspect="1"/>
          </p:cNvPicPr>
          <p:nvPr/>
        </p:nvPicPr>
        <p:blipFill>
          <a:blip r:embed="rId6"/>
          <a:stretch>
            <a:fillRect/>
          </a:stretch>
        </p:blipFill>
        <p:spPr>
          <a:xfrm>
            <a:off x="10341224" y="1120130"/>
            <a:ext cx="1021471" cy="1021471"/>
          </a:xfrm>
          <a:prstGeom prst="rect">
            <a:avLst/>
          </a:prstGeom>
        </p:spPr>
      </p:pic>
      <p:sp>
        <p:nvSpPr>
          <p:cNvPr id="42" name="Textfeld 30">
            <a:extLst>
              <a:ext uri="{FF2B5EF4-FFF2-40B4-BE49-F238E27FC236}">
                <a16:creationId xmlns:a16="http://schemas.microsoft.com/office/drawing/2014/main" id="{B90E224D-1FE4-46F4-8E34-BCF5A0E23D3A}"/>
              </a:ext>
            </a:extLst>
          </p:cNvPr>
          <p:cNvSpPr txBox="1"/>
          <p:nvPr/>
        </p:nvSpPr>
        <p:spPr>
          <a:xfrm>
            <a:off x="10076598" y="4191610"/>
            <a:ext cx="1550722" cy="923330"/>
          </a:xfrm>
          <a:prstGeom prst="rect">
            <a:avLst/>
          </a:prstGeom>
          <a:noFill/>
        </p:spPr>
        <p:txBody>
          <a:bodyPr wrap="square" lIns="0" tIns="0" rIns="0" bIns="0" rtlCol="0" anchor="t">
            <a:spAutoFit/>
          </a:bodyPr>
          <a:lstStyle/>
          <a:p>
            <a:pPr algn="ctr" fontAlgn="base">
              <a:spcBef>
                <a:spcPct val="50000"/>
              </a:spcBef>
              <a:spcAft>
                <a:spcPct val="0"/>
              </a:spcAft>
              <a:buClr>
                <a:srgbClr val="F0AB00"/>
              </a:buClr>
              <a:buSzPct val="80000"/>
              <a:defRPr/>
            </a:pPr>
            <a:r>
              <a:rPr kumimoji="0" lang="de-DE" sz="1500" b="1" i="0" u="none" strike="noStrike" kern="0" cap="none" spc="0" normalizeH="0" baseline="0" noProof="0">
                <a:ln>
                  <a:noFill/>
                </a:ln>
                <a:solidFill>
                  <a:srgbClr val="000000"/>
                </a:solidFill>
                <a:effectLst/>
                <a:uLnTx/>
                <a:uFillTx/>
                <a:ea typeface="Arial" charset="0"/>
                <a:cs typeface="Arial"/>
              </a:rPr>
              <a:t>Bob,</a:t>
            </a:r>
            <a:br>
              <a:rPr lang="de-DE" sz="1500" b="0" i="0" u="none" strike="noStrike" kern="0" cap="none" spc="0" normalizeH="0" baseline="0" noProof="0">
                <a:ln>
                  <a:noFill/>
                </a:ln>
                <a:effectLst/>
                <a:uLnTx/>
                <a:uFillTx/>
                <a:latin typeface="Arial"/>
                <a:ea typeface="Arial Unicode MS" pitchFamily="34" charset="-128"/>
                <a:cs typeface="Arial Unicode MS" pitchFamily="34" charset="-128"/>
              </a:rPr>
            </a:br>
            <a:r>
              <a:rPr kumimoji="0" lang="en-US" sz="1500" b="0" i="0" u="none" strike="noStrike" kern="0" cap="none" spc="0" normalizeH="0" baseline="0" noProof="0">
                <a:ln>
                  <a:noFill/>
                </a:ln>
                <a:solidFill>
                  <a:srgbClr val="000000"/>
                </a:solidFill>
                <a:effectLst/>
                <a:uLnTx/>
                <a:uFillTx/>
                <a:latin typeface="Arial"/>
                <a:ea typeface="Arial Unicode MS"/>
                <a:cs typeface="Arial Unicode MS"/>
              </a:rPr>
              <a:t>Can now do more </a:t>
            </a:r>
            <a:r>
              <a:rPr lang="en-US" sz="1500" kern="0">
                <a:solidFill>
                  <a:srgbClr val="000000"/>
                </a:solidFill>
                <a:ea typeface="Arial Unicode MS"/>
                <a:cs typeface="Arial Unicode MS"/>
              </a:rPr>
              <a:t>value creating       </a:t>
            </a:r>
            <a:r>
              <a:rPr kumimoji="0" lang="en-US" sz="1500" b="0" i="0" u="none" strike="noStrike" kern="0" cap="none" spc="0" normalizeH="0" baseline="0" noProof="0">
                <a:ln>
                  <a:noFill/>
                </a:ln>
                <a:solidFill>
                  <a:srgbClr val="000000"/>
                </a:solidFill>
                <a:effectLst/>
                <a:uLnTx/>
                <a:uFillTx/>
                <a:latin typeface="Arial"/>
                <a:ea typeface="Arial Unicode MS"/>
                <a:cs typeface="Arial Unicode MS"/>
              </a:rPr>
              <a:t>tasks</a:t>
            </a:r>
            <a:endParaRPr lang="en-US">
              <a:cs typeface="Arial"/>
            </a:endParaRPr>
          </a:p>
        </p:txBody>
      </p:sp>
      <p:pic>
        <p:nvPicPr>
          <p:cNvPr id="45" name="Picture 44">
            <a:extLst>
              <a:ext uri="{FF2B5EF4-FFF2-40B4-BE49-F238E27FC236}">
                <a16:creationId xmlns:a16="http://schemas.microsoft.com/office/drawing/2014/main" id="{FF017954-AAB3-4089-A0C0-2BE6DC037856}"/>
              </a:ext>
            </a:extLst>
          </p:cNvPr>
          <p:cNvPicPr>
            <a:picLocks noChangeAspect="1"/>
          </p:cNvPicPr>
          <p:nvPr/>
        </p:nvPicPr>
        <p:blipFill>
          <a:blip r:embed="rId7"/>
          <a:stretch>
            <a:fillRect/>
          </a:stretch>
        </p:blipFill>
        <p:spPr>
          <a:xfrm>
            <a:off x="8435019" y="2734441"/>
            <a:ext cx="1229973" cy="1229973"/>
          </a:xfrm>
          <a:prstGeom prst="rect">
            <a:avLst/>
          </a:prstGeom>
        </p:spPr>
      </p:pic>
      <p:grpSp>
        <p:nvGrpSpPr>
          <p:cNvPr id="60" name="Gruppierung 1">
            <a:extLst>
              <a:ext uri="{FF2B5EF4-FFF2-40B4-BE49-F238E27FC236}">
                <a16:creationId xmlns:a16="http://schemas.microsoft.com/office/drawing/2014/main" id="{F3649F20-84CC-4499-AB3F-5C5E17A525CC}"/>
              </a:ext>
            </a:extLst>
          </p:cNvPr>
          <p:cNvGrpSpPr/>
          <p:nvPr/>
        </p:nvGrpSpPr>
        <p:grpSpPr>
          <a:xfrm>
            <a:off x="867014" y="3432520"/>
            <a:ext cx="1550722" cy="2568606"/>
            <a:chOff x="867014" y="3432520"/>
            <a:chExt cx="1550722" cy="2568606"/>
          </a:xfrm>
        </p:grpSpPr>
        <p:sp>
          <p:nvSpPr>
            <p:cNvPr id="61" name="Textfeld 31">
              <a:extLst>
                <a:ext uri="{FF2B5EF4-FFF2-40B4-BE49-F238E27FC236}">
                  <a16:creationId xmlns:a16="http://schemas.microsoft.com/office/drawing/2014/main" id="{C7827373-B6A4-461A-A536-3673F39C3A5C}"/>
                </a:ext>
              </a:extLst>
            </p:cNvPr>
            <p:cNvSpPr txBox="1"/>
            <p:nvPr/>
          </p:nvSpPr>
          <p:spPr>
            <a:xfrm>
              <a:off x="867014" y="5539461"/>
              <a:ext cx="1550722" cy="4616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1500" b="1" kern="0">
                  <a:latin typeface="Arial" charset="0"/>
                  <a:ea typeface="Arial" charset="0"/>
                  <a:cs typeface="Arial" charset="0"/>
                </a:rPr>
                <a:t>Bob,</a:t>
              </a:r>
              <a:br>
                <a:rPr lang="de-DE" sz="1500" kern="0">
                  <a:ea typeface="Arial Unicode MS" pitchFamily="34" charset="-128"/>
                  <a:cs typeface="Arial Unicode MS" pitchFamily="34" charset="-128"/>
                </a:rPr>
              </a:br>
              <a:r>
                <a:rPr lang="de-DE" sz="1500" kern="0">
                  <a:ea typeface="Arial Unicode MS" pitchFamily="34" charset="-128"/>
                  <a:cs typeface="Arial Unicode MS" pitchFamily="34" charset="-128"/>
                </a:rPr>
                <a:t>Customer Service</a:t>
              </a:r>
            </a:p>
          </p:txBody>
        </p:sp>
        <p:pic>
          <p:nvPicPr>
            <p:cNvPr id="62" name="Bild 34">
              <a:extLst>
                <a:ext uri="{FF2B5EF4-FFF2-40B4-BE49-F238E27FC236}">
                  <a16:creationId xmlns:a16="http://schemas.microsoft.com/office/drawing/2014/main" id="{22D40F47-03DE-4FBA-AEC3-BCDDF76E0C1F}"/>
                </a:ext>
              </a:extLst>
            </p:cNvPr>
            <p:cNvPicPr>
              <a:picLocks noChangeAspect="1"/>
            </p:cNvPicPr>
            <p:nvPr/>
          </p:nvPicPr>
          <p:blipFill>
            <a:blip r:embed="rId8"/>
            <a:stretch>
              <a:fillRect/>
            </a:stretch>
          </p:blipFill>
          <p:spPr>
            <a:xfrm>
              <a:off x="1092631" y="3432520"/>
              <a:ext cx="991001" cy="1758228"/>
            </a:xfrm>
            <a:prstGeom prst="rect">
              <a:avLst/>
            </a:prstGeom>
          </p:spPr>
        </p:pic>
      </p:grpSp>
      <p:pic>
        <p:nvPicPr>
          <p:cNvPr id="63" name="Picture 62">
            <a:extLst>
              <a:ext uri="{FF2B5EF4-FFF2-40B4-BE49-F238E27FC236}">
                <a16:creationId xmlns:a16="http://schemas.microsoft.com/office/drawing/2014/main" id="{B082E52F-2834-49DC-A2B0-80E8BE6FD4CB}"/>
              </a:ext>
            </a:extLst>
          </p:cNvPr>
          <p:cNvPicPr>
            <a:picLocks noChangeAspect="1"/>
          </p:cNvPicPr>
          <p:nvPr/>
        </p:nvPicPr>
        <p:blipFill>
          <a:blip r:embed="rId7"/>
          <a:stretch>
            <a:fillRect/>
          </a:stretch>
        </p:blipFill>
        <p:spPr>
          <a:xfrm>
            <a:off x="2028583" y="4685990"/>
            <a:ext cx="1066346" cy="1066346"/>
          </a:xfrm>
          <a:prstGeom prst="rect">
            <a:avLst/>
          </a:prstGeom>
        </p:spPr>
      </p:pic>
      <p:pic>
        <p:nvPicPr>
          <p:cNvPr id="64" name="Picture 63">
            <a:extLst>
              <a:ext uri="{FF2B5EF4-FFF2-40B4-BE49-F238E27FC236}">
                <a16:creationId xmlns:a16="http://schemas.microsoft.com/office/drawing/2014/main" id="{683716CF-601A-42EB-B7F4-EC30F4370B3B}"/>
              </a:ext>
            </a:extLst>
          </p:cNvPr>
          <p:cNvPicPr>
            <a:picLocks noChangeAspect="1"/>
          </p:cNvPicPr>
          <p:nvPr/>
        </p:nvPicPr>
        <p:blipFill>
          <a:blip r:embed="rId7"/>
          <a:stretch>
            <a:fillRect/>
          </a:stretch>
        </p:blipFill>
        <p:spPr>
          <a:xfrm>
            <a:off x="167649" y="4497569"/>
            <a:ext cx="745008" cy="745008"/>
          </a:xfrm>
          <a:prstGeom prst="rect">
            <a:avLst/>
          </a:prstGeom>
        </p:spPr>
      </p:pic>
      <p:pic>
        <p:nvPicPr>
          <p:cNvPr id="65" name="Picture 64">
            <a:extLst>
              <a:ext uri="{FF2B5EF4-FFF2-40B4-BE49-F238E27FC236}">
                <a16:creationId xmlns:a16="http://schemas.microsoft.com/office/drawing/2014/main" id="{5BC3FA65-6BC8-44FD-B97C-44EEC6E25012}"/>
              </a:ext>
            </a:extLst>
          </p:cNvPr>
          <p:cNvPicPr>
            <a:picLocks noChangeAspect="1"/>
          </p:cNvPicPr>
          <p:nvPr/>
        </p:nvPicPr>
        <p:blipFill>
          <a:blip r:embed="rId7"/>
          <a:stretch>
            <a:fillRect/>
          </a:stretch>
        </p:blipFill>
        <p:spPr>
          <a:xfrm>
            <a:off x="479862" y="4892596"/>
            <a:ext cx="745008" cy="745008"/>
          </a:xfrm>
          <a:prstGeom prst="rect">
            <a:avLst/>
          </a:prstGeom>
        </p:spPr>
      </p:pic>
      <p:pic>
        <p:nvPicPr>
          <p:cNvPr id="67" name="Picture 66">
            <a:extLst>
              <a:ext uri="{FF2B5EF4-FFF2-40B4-BE49-F238E27FC236}">
                <a16:creationId xmlns:a16="http://schemas.microsoft.com/office/drawing/2014/main" id="{8B8CBE36-ACAD-46C1-ABA1-B2558349535B}"/>
              </a:ext>
            </a:extLst>
          </p:cNvPr>
          <p:cNvPicPr>
            <a:picLocks noChangeAspect="1"/>
          </p:cNvPicPr>
          <p:nvPr/>
        </p:nvPicPr>
        <p:blipFill>
          <a:blip r:embed="rId9"/>
          <a:stretch>
            <a:fillRect/>
          </a:stretch>
        </p:blipFill>
        <p:spPr>
          <a:xfrm>
            <a:off x="2291070" y="3993166"/>
            <a:ext cx="805447" cy="805447"/>
          </a:xfrm>
          <a:prstGeom prst="rect">
            <a:avLst/>
          </a:prstGeom>
        </p:spPr>
      </p:pic>
      <p:pic>
        <p:nvPicPr>
          <p:cNvPr id="68" name="Picture 67">
            <a:extLst>
              <a:ext uri="{FF2B5EF4-FFF2-40B4-BE49-F238E27FC236}">
                <a16:creationId xmlns:a16="http://schemas.microsoft.com/office/drawing/2014/main" id="{D423C003-D400-43DD-BA69-9D5CD2E28EDD}"/>
              </a:ext>
            </a:extLst>
          </p:cNvPr>
          <p:cNvPicPr>
            <a:picLocks noChangeAspect="1"/>
          </p:cNvPicPr>
          <p:nvPr/>
        </p:nvPicPr>
        <p:blipFill>
          <a:blip r:embed="rId9"/>
          <a:stretch>
            <a:fillRect/>
          </a:stretch>
        </p:blipFill>
        <p:spPr>
          <a:xfrm>
            <a:off x="50215" y="5125620"/>
            <a:ext cx="500953" cy="500953"/>
          </a:xfrm>
          <a:prstGeom prst="rect">
            <a:avLst/>
          </a:prstGeom>
        </p:spPr>
      </p:pic>
      <p:pic>
        <p:nvPicPr>
          <p:cNvPr id="69" name="Picture 68">
            <a:extLst>
              <a:ext uri="{FF2B5EF4-FFF2-40B4-BE49-F238E27FC236}">
                <a16:creationId xmlns:a16="http://schemas.microsoft.com/office/drawing/2014/main" id="{2FDC3F4D-09A1-4125-A5D8-9E33161A46DA}"/>
              </a:ext>
            </a:extLst>
          </p:cNvPr>
          <p:cNvPicPr>
            <a:picLocks noChangeAspect="1"/>
          </p:cNvPicPr>
          <p:nvPr/>
        </p:nvPicPr>
        <p:blipFill>
          <a:blip r:embed="rId10"/>
          <a:stretch>
            <a:fillRect/>
          </a:stretch>
        </p:blipFill>
        <p:spPr>
          <a:xfrm>
            <a:off x="357464" y="3993166"/>
            <a:ext cx="575399" cy="575399"/>
          </a:xfrm>
          <a:prstGeom prst="rect">
            <a:avLst/>
          </a:prstGeom>
        </p:spPr>
      </p:pic>
      <p:pic>
        <p:nvPicPr>
          <p:cNvPr id="70" name="Picture 69">
            <a:extLst>
              <a:ext uri="{FF2B5EF4-FFF2-40B4-BE49-F238E27FC236}">
                <a16:creationId xmlns:a16="http://schemas.microsoft.com/office/drawing/2014/main" id="{BC5C09E7-2EFB-4BD4-8CBE-C7C951769C08}"/>
              </a:ext>
            </a:extLst>
          </p:cNvPr>
          <p:cNvPicPr>
            <a:picLocks noChangeAspect="1"/>
          </p:cNvPicPr>
          <p:nvPr/>
        </p:nvPicPr>
        <p:blipFill>
          <a:blip r:embed="rId10"/>
          <a:stretch>
            <a:fillRect/>
          </a:stretch>
        </p:blipFill>
        <p:spPr>
          <a:xfrm>
            <a:off x="2186808" y="3620626"/>
            <a:ext cx="575399" cy="575399"/>
          </a:xfrm>
          <a:prstGeom prst="rect">
            <a:avLst/>
          </a:prstGeom>
        </p:spPr>
      </p:pic>
      <p:sp>
        <p:nvSpPr>
          <p:cNvPr id="46" name="TextBox 45">
            <a:extLst>
              <a:ext uri="{FF2B5EF4-FFF2-40B4-BE49-F238E27FC236}">
                <a16:creationId xmlns:a16="http://schemas.microsoft.com/office/drawing/2014/main" id="{3B6FAD2C-B813-443B-8A25-E2CD8D8C0D8B}"/>
              </a:ext>
            </a:extLst>
          </p:cNvPr>
          <p:cNvSpPr txBox="1"/>
          <p:nvPr/>
        </p:nvSpPr>
        <p:spPr>
          <a:xfrm>
            <a:off x="6366569" y="161985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Invoice</a:t>
            </a:r>
          </a:p>
        </p:txBody>
      </p:sp>
      <p:sp>
        <p:nvSpPr>
          <p:cNvPr id="47" name="TextBox 46">
            <a:extLst>
              <a:ext uri="{FF2B5EF4-FFF2-40B4-BE49-F238E27FC236}">
                <a16:creationId xmlns:a16="http://schemas.microsoft.com/office/drawing/2014/main" id="{8C756686-DB24-4FE5-B68B-568EDA986862}"/>
              </a:ext>
            </a:extLst>
          </p:cNvPr>
          <p:cNvSpPr txBox="1"/>
          <p:nvPr/>
        </p:nvSpPr>
        <p:spPr>
          <a:xfrm>
            <a:off x="6366569" y="1877262"/>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48" name="TextBox 47">
            <a:extLst>
              <a:ext uri="{FF2B5EF4-FFF2-40B4-BE49-F238E27FC236}">
                <a16:creationId xmlns:a16="http://schemas.microsoft.com/office/drawing/2014/main" id="{21261E3C-C12F-4DA3-8719-18E9DA24BB76}"/>
              </a:ext>
            </a:extLst>
          </p:cNvPr>
          <p:cNvSpPr txBox="1"/>
          <p:nvPr/>
        </p:nvSpPr>
        <p:spPr>
          <a:xfrm>
            <a:off x="6366569" y="2141601"/>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Dunning letter</a:t>
            </a:r>
          </a:p>
        </p:txBody>
      </p:sp>
      <p:sp>
        <p:nvSpPr>
          <p:cNvPr id="49" name="TextBox 48">
            <a:extLst>
              <a:ext uri="{FF2B5EF4-FFF2-40B4-BE49-F238E27FC236}">
                <a16:creationId xmlns:a16="http://schemas.microsoft.com/office/drawing/2014/main" id="{B7D7EF49-9E7B-462A-BED2-E85E7CEC2D47}"/>
              </a:ext>
            </a:extLst>
          </p:cNvPr>
          <p:cNvSpPr txBox="1"/>
          <p:nvPr/>
        </p:nvSpPr>
        <p:spPr>
          <a:xfrm>
            <a:off x="6366569" y="2396415"/>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sp>
        <p:nvSpPr>
          <p:cNvPr id="50" name="TextBox 49">
            <a:extLst>
              <a:ext uri="{FF2B5EF4-FFF2-40B4-BE49-F238E27FC236}">
                <a16:creationId xmlns:a16="http://schemas.microsoft.com/office/drawing/2014/main" id="{0A286583-CCEE-4D2E-BB7C-9720F10BCC66}"/>
              </a:ext>
            </a:extLst>
          </p:cNvPr>
          <p:cNvSpPr txBox="1"/>
          <p:nvPr/>
        </p:nvSpPr>
        <p:spPr>
          <a:xfrm>
            <a:off x="6366569" y="2660754"/>
            <a:ext cx="12241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Complaint</a:t>
            </a:r>
          </a:p>
        </p:txBody>
      </p:sp>
      <p:sp>
        <p:nvSpPr>
          <p:cNvPr id="51" name="Flowchart: Extract 50">
            <a:extLst>
              <a:ext uri="{FF2B5EF4-FFF2-40B4-BE49-F238E27FC236}">
                <a16:creationId xmlns:a16="http://schemas.microsoft.com/office/drawing/2014/main" id="{D94B8FD9-D84E-4621-975E-5F3106D3692B}"/>
              </a:ext>
            </a:extLst>
          </p:cNvPr>
          <p:cNvSpPr/>
          <p:nvPr/>
        </p:nvSpPr>
        <p:spPr bwMode="gray">
          <a:xfrm flipV="1">
            <a:off x="1109005" y="1906287"/>
            <a:ext cx="1532197" cy="1456648"/>
          </a:xfrm>
          <a:prstGeom prst="flowChartExtract">
            <a:avLst/>
          </a:prstGeom>
          <a:noFill/>
          <a:ln w="19050" algn="ctr">
            <a:solidFill>
              <a:schemeClr val="bg1">
                <a:lumMod val="65000"/>
              </a:schemeClr>
            </a:solidFill>
            <a:prstDash val="sys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pic>
        <p:nvPicPr>
          <p:cNvPr id="55" name="Picture 54">
            <a:extLst>
              <a:ext uri="{FF2B5EF4-FFF2-40B4-BE49-F238E27FC236}">
                <a16:creationId xmlns:a16="http://schemas.microsoft.com/office/drawing/2014/main" id="{7C0EB164-84F4-4EBD-A6A3-722D387B7A66}"/>
              </a:ext>
            </a:extLst>
          </p:cNvPr>
          <p:cNvPicPr>
            <a:picLocks noChangeAspect="1"/>
          </p:cNvPicPr>
          <p:nvPr/>
        </p:nvPicPr>
        <p:blipFill>
          <a:blip r:embed="rId11"/>
          <a:stretch>
            <a:fillRect/>
          </a:stretch>
        </p:blipFill>
        <p:spPr bwMode="gray">
          <a:xfrm>
            <a:off x="1448983" y="1913400"/>
            <a:ext cx="923929" cy="923929"/>
          </a:xfrm>
          <a:prstGeom prst="rect">
            <a:avLst/>
          </a:prstGeom>
        </p:spPr>
      </p:pic>
      <p:sp>
        <p:nvSpPr>
          <p:cNvPr id="56" name="TextBox 55">
            <a:extLst>
              <a:ext uri="{FF2B5EF4-FFF2-40B4-BE49-F238E27FC236}">
                <a16:creationId xmlns:a16="http://schemas.microsoft.com/office/drawing/2014/main" id="{AB543E94-0977-44A5-B2CE-3389BDA87828}"/>
              </a:ext>
            </a:extLst>
          </p:cNvPr>
          <p:cNvSpPr txBox="1"/>
          <p:nvPr/>
        </p:nvSpPr>
        <p:spPr>
          <a:xfrm>
            <a:off x="8536762" y="3964414"/>
            <a:ext cx="1021471" cy="73866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a:ea typeface="Arial Unicode MS" pitchFamily="34" charset="-128"/>
                <a:cs typeface="Arial Unicode MS" pitchFamily="34" charset="-128"/>
              </a:rPr>
              <a:t>From chaos to order in short time &amp; higher accuracy</a:t>
            </a:r>
          </a:p>
        </p:txBody>
      </p:sp>
    </p:spTree>
    <p:extLst>
      <p:ext uri="{BB962C8B-B14F-4D97-AF65-F5344CB8AC3E}">
        <p14:creationId xmlns:p14="http://schemas.microsoft.com/office/powerpoint/2010/main" val="277584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
                                        <p:tgtEl>
                                          <p:spTgt spid="46"/>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
                                        <p:tgtEl>
                                          <p:spTgt spid="47"/>
                                        </p:tgtEl>
                                      </p:cBhvr>
                                    </p:animEffect>
                                  </p:childTnLst>
                                </p:cTn>
                              </p:par>
                            </p:childTnLst>
                          </p:cTn>
                        </p:par>
                        <p:par>
                          <p:cTn id="20" fill="hold">
                            <p:stCondLst>
                              <p:cond delay="1200"/>
                            </p:stCondLst>
                            <p:childTnLst>
                              <p:par>
                                <p:cTn id="21" presetID="10"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
                                        <p:tgtEl>
                                          <p:spTgt spid="48"/>
                                        </p:tgtEl>
                                      </p:cBhvr>
                                    </p:animEffect>
                                  </p:childTnLst>
                                </p:cTn>
                              </p:par>
                            </p:childTnLst>
                          </p:cTn>
                        </p:par>
                        <p:par>
                          <p:cTn id="24" fill="hold">
                            <p:stCondLst>
                              <p:cond delay="1300"/>
                            </p:stCondLst>
                            <p:childTnLst>
                              <p:par>
                                <p:cTn id="25" presetID="10" presetClass="entr" presetSubtype="0"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
                                        <p:tgtEl>
                                          <p:spTgt spid="49"/>
                                        </p:tgtEl>
                                      </p:cBhvr>
                                    </p:animEffect>
                                  </p:childTnLst>
                                </p:cTn>
                              </p:par>
                            </p:childTnLst>
                          </p:cTn>
                        </p:par>
                        <p:par>
                          <p:cTn id="28" fill="hold">
                            <p:stCondLst>
                              <p:cond delay="1400"/>
                            </p:stCondLst>
                            <p:childTnLst>
                              <p:par>
                                <p:cTn id="29" presetID="10" presetClass="entr" presetSubtype="0"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
                                        <p:tgtEl>
                                          <p:spTgt spid="50"/>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
                                        <p:tgtEl>
                                          <p:spTgt spid="28"/>
                                        </p:tgtEl>
                                      </p:cBhvr>
                                    </p:animEffect>
                                  </p:childTnLst>
                                </p:cTn>
                              </p:par>
                            </p:childTnLst>
                          </p:cTn>
                        </p:par>
                        <p:par>
                          <p:cTn id="36" fill="hold">
                            <p:stCondLst>
                              <p:cond delay="1600"/>
                            </p:stCondLst>
                            <p:childTnLst>
                              <p:par>
                                <p:cTn id="37" presetID="10"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
                                        <p:tgtEl>
                                          <p:spTgt spid="29"/>
                                        </p:tgtEl>
                                      </p:cBhvr>
                                    </p:animEffect>
                                  </p:childTnLst>
                                </p:cTn>
                              </p:par>
                            </p:childTnLst>
                          </p:cTn>
                        </p:par>
                        <p:par>
                          <p:cTn id="40" fill="hold">
                            <p:stCondLst>
                              <p:cond delay="1700"/>
                            </p:stCondLst>
                            <p:childTnLst>
                              <p:par>
                                <p:cTn id="41" presetID="10"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
                                        <p:tgtEl>
                                          <p:spTgt spid="30"/>
                                        </p:tgtEl>
                                      </p:cBhvr>
                                    </p:animEffect>
                                  </p:childTnLst>
                                </p:cTn>
                              </p:par>
                            </p:childTnLst>
                          </p:cTn>
                        </p:par>
                        <p:par>
                          <p:cTn id="44" fill="hold">
                            <p:stCondLst>
                              <p:cond delay="18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
                                        <p:tgtEl>
                                          <p:spTgt spid="31"/>
                                        </p:tgtEl>
                                      </p:cBhvr>
                                    </p:animEffect>
                                  </p:childTnLst>
                                </p:cTn>
                              </p:par>
                            </p:childTnLst>
                          </p:cTn>
                        </p:par>
                        <p:par>
                          <p:cTn id="48" fill="hold">
                            <p:stCondLst>
                              <p:cond delay="1900"/>
                            </p:stCondLst>
                            <p:childTnLst>
                              <p:par>
                                <p:cTn id="49" presetID="10" presetClass="entr" presetSubtype="0"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
                                        <p:tgtEl>
                                          <p:spTgt spid="32"/>
                                        </p:tgtEl>
                                      </p:cBhvr>
                                    </p:animEffec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100"/>
                                        <p:tgtEl>
                                          <p:spTgt spid="33"/>
                                        </p:tgtEl>
                                      </p:cBhvr>
                                    </p:animEffect>
                                  </p:childTnLst>
                                </p:cTn>
                              </p:par>
                            </p:childTnLst>
                          </p:cTn>
                        </p:par>
                        <p:par>
                          <p:cTn id="56" fill="hold">
                            <p:stCondLst>
                              <p:cond delay="2100"/>
                            </p:stCondLst>
                            <p:childTnLst>
                              <p:par>
                                <p:cTn id="57" presetID="10" presetClass="entr"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
                                        <p:tgtEl>
                                          <p:spTgt spid="34"/>
                                        </p:tgtEl>
                                      </p:cBhvr>
                                    </p:animEffect>
                                  </p:childTnLst>
                                </p:cTn>
                              </p:par>
                            </p:childTnLst>
                          </p:cTn>
                        </p:par>
                        <p:par>
                          <p:cTn id="60" fill="hold">
                            <p:stCondLst>
                              <p:cond delay="2200"/>
                            </p:stCondLst>
                            <p:childTnLst>
                              <p:par>
                                <p:cTn id="61" presetID="10" presetClass="entr" presetSubtype="0"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
                                        <p:tgtEl>
                                          <p:spTgt spid="35"/>
                                        </p:tgtEl>
                                      </p:cBhvr>
                                    </p:animEffect>
                                  </p:childTnLst>
                                </p:cTn>
                              </p:par>
                            </p:childTnLst>
                          </p:cTn>
                        </p:par>
                        <p:par>
                          <p:cTn id="64" fill="hold">
                            <p:stCondLst>
                              <p:cond delay="23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100"/>
                                        <p:tgtEl>
                                          <p:spTgt spid="36"/>
                                        </p:tgtEl>
                                      </p:cBhvr>
                                    </p:animEffect>
                                  </p:childTnLst>
                                </p:cTn>
                              </p:par>
                            </p:childTnLst>
                          </p:cTn>
                        </p:par>
                        <p:par>
                          <p:cTn id="68" fill="hold">
                            <p:stCondLst>
                              <p:cond delay="2400"/>
                            </p:stCondLst>
                            <p:childTnLst>
                              <p:par>
                                <p:cTn id="69" presetID="10" presetClass="entr" presetSubtype="0"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100"/>
                                        <p:tgtEl>
                                          <p:spTgt spid="37"/>
                                        </p:tgtEl>
                                      </p:cBhvr>
                                    </p:animEffec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
                                        <p:tgtEl>
                                          <p:spTgt spid="38"/>
                                        </p:tgtEl>
                                      </p:cBhvr>
                                    </p:animEffect>
                                  </p:childTnLst>
                                </p:cTn>
                              </p:par>
                            </p:childTnLst>
                          </p:cTn>
                        </p:par>
                        <p:par>
                          <p:cTn id="76" fill="hold">
                            <p:stCondLst>
                              <p:cond delay="2600"/>
                            </p:stCondLst>
                            <p:childTnLst>
                              <p:par>
                                <p:cTn id="77" presetID="10" presetClass="entr" presetSubtype="0"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100"/>
                                        <p:tgtEl>
                                          <p:spTgt spid="39"/>
                                        </p:tgtEl>
                                      </p:cBhvr>
                                    </p:animEffect>
                                  </p:childTnLst>
                                </p:cTn>
                              </p:par>
                            </p:childTnLst>
                          </p:cTn>
                        </p:par>
                        <p:par>
                          <p:cTn id="80" fill="hold">
                            <p:stCondLst>
                              <p:cond delay="2700"/>
                            </p:stCondLst>
                            <p:childTnLst>
                              <p:par>
                                <p:cTn id="81" presetID="10" presetClass="entr" presetSubtype="0" fill="hold" nodeType="afterEffect">
                                  <p:stCondLst>
                                    <p:cond delay="0"/>
                                  </p:stCondLst>
                                  <p:childTnLst>
                                    <p:set>
                                      <p:cBhvr>
                                        <p:cTn id="82" dur="1" fill="hold">
                                          <p:stCondLst>
                                            <p:cond delay="0"/>
                                          </p:stCondLst>
                                        </p:cTn>
                                        <p:tgtEl>
                                          <p:spTgt spid="139"/>
                                        </p:tgtEl>
                                        <p:attrNameLst>
                                          <p:attrName>style.visibility</p:attrName>
                                        </p:attrNameLst>
                                      </p:cBhvr>
                                      <p:to>
                                        <p:strVal val="visible"/>
                                      </p:to>
                                    </p:set>
                                    <p:animEffect transition="in" filter="fade">
                                      <p:cBhvr>
                                        <p:cTn id="83" dur="500"/>
                                        <p:tgtEl>
                                          <p:spTgt spid="139"/>
                                        </p:tgtEl>
                                      </p:cBhvr>
                                    </p:animEffect>
                                  </p:childTnLst>
                                </p:cTn>
                              </p:par>
                            </p:childTnLst>
                          </p:cTn>
                        </p:par>
                        <p:par>
                          <p:cTn id="84" fill="hold">
                            <p:stCondLst>
                              <p:cond delay="3200"/>
                            </p:stCondLst>
                            <p:childTnLst>
                              <p:par>
                                <p:cTn id="85" presetID="10" presetClass="entr" presetSubtype="0" fill="hold"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childTnLst>
                          </p:cTn>
                        </p:par>
                        <p:par>
                          <p:cTn id="88" fill="hold">
                            <p:stCondLst>
                              <p:cond delay="3700"/>
                            </p:stCondLst>
                            <p:childTnLst>
                              <p:par>
                                <p:cTn id="89" presetID="10" presetClass="entr" presetSubtype="0" fill="hold" grpId="0" nodeType="after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500"/>
                                        <p:tgtEl>
                                          <p:spTgt spid="56"/>
                                        </p:tgtEl>
                                      </p:cBhvr>
                                    </p:animEffect>
                                  </p:childTnLst>
                                </p:cTn>
                              </p:par>
                            </p:childTnLst>
                          </p:cTn>
                        </p:par>
                        <p:par>
                          <p:cTn id="92" fill="hold">
                            <p:stCondLst>
                              <p:cond delay="4200"/>
                            </p:stCondLst>
                            <p:childTnLst>
                              <p:par>
                                <p:cTn id="93" presetID="10" presetClass="entr" presetSubtype="0" fill="hold" nodeType="afterEffect">
                                  <p:stCondLst>
                                    <p:cond delay="0"/>
                                  </p:stCondLst>
                                  <p:childTnLst>
                                    <p:set>
                                      <p:cBhvr>
                                        <p:cTn id="94" dur="1" fill="hold">
                                          <p:stCondLst>
                                            <p:cond delay="0"/>
                                          </p:stCondLst>
                                        </p:cTn>
                                        <p:tgtEl>
                                          <p:spTgt spid="135"/>
                                        </p:tgtEl>
                                        <p:attrNameLst>
                                          <p:attrName>style.visibility</p:attrName>
                                        </p:attrNameLst>
                                      </p:cBhvr>
                                      <p:to>
                                        <p:strVal val="visible"/>
                                      </p:to>
                                    </p:set>
                                    <p:animEffect transition="in" filter="fade">
                                      <p:cBhvr>
                                        <p:cTn id="95" dur="500"/>
                                        <p:tgtEl>
                                          <p:spTgt spid="135"/>
                                        </p:tgtEl>
                                      </p:cBhvr>
                                    </p:animEffect>
                                  </p:childTnLst>
                                </p:cTn>
                              </p:par>
                            </p:childTnLst>
                          </p:cTn>
                        </p:par>
                        <p:par>
                          <p:cTn id="96" fill="hold">
                            <p:stCondLst>
                              <p:cond delay="4700"/>
                            </p:stCondLst>
                            <p:childTnLst>
                              <p:par>
                                <p:cTn id="97" presetID="10"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200"/>
                            </p:stCondLst>
                            <p:childTnLst>
                              <p:par>
                                <p:cTn id="101" presetID="10" presetClass="entr" presetSubtype="0" fill="hold"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5700"/>
                            </p:stCondLst>
                            <p:childTnLst>
                              <p:par>
                                <p:cTn id="105" presetID="10" presetClass="entr" presetSubtype="0"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6" grpId="0"/>
      <p:bldP spid="37" grpId="0"/>
      <p:bldP spid="38" grpId="0"/>
      <p:bldP spid="39" grpId="0"/>
      <p:bldP spid="42" grpId="0"/>
      <p:bldP spid="46" grpId="0"/>
      <p:bldP spid="47" grpId="0"/>
      <p:bldP spid="48" grpId="0"/>
      <p:bldP spid="49" grpId="0"/>
      <p:bldP spid="50" grpId="0"/>
      <p:bldP spid="51"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47E49F67-3848-4694-8750-6BFD53E835E8}"/>
              </a:ext>
            </a:extLst>
          </p:cNvPr>
          <p:cNvSpPr/>
          <p:nvPr/>
        </p:nvSpPr>
        <p:spPr bwMode="gray">
          <a:xfrm>
            <a:off x="2412050" y="1857414"/>
            <a:ext cx="4832045" cy="3868056"/>
          </a:xfrm>
          <a:prstGeom prst="rightArrow">
            <a:avLst>
              <a:gd name="adj1" fmla="val 50000"/>
              <a:gd name="adj2" fmla="val 53201"/>
            </a:avLst>
          </a:prstGeom>
          <a:solidFill>
            <a:schemeClr val="accent1">
              <a:lumMod val="40000"/>
              <a:lumOff val="60000"/>
              <a:alpha val="64000"/>
            </a:schemeClr>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sp>
        <p:nvSpPr>
          <p:cNvPr id="4" name="Titel 3"/>
          <p:cNvSpPr>
            <a:spLocks noGrp="1"/>
          </p:cNvSpPr>
          <p:nvPr>
            <p:ph type="title"/>
          </p:nvPr>
        </p:nvSpPr>
        <p:spPr/>
        <p:txBody>
          <a:bodyPr/>
          <a:lstStyle/>
          <a:p>
            <a:r>
              <a:rPr lang="en-US"/>
              <a:t>Document Information Extraction</a:t>
            </a:r>
            <a:endParaRPr lang="de-DE"/>
          </a:p>
        </p:txBody>
      </p:sp>
      <p:grpSp>
        <p:nvGrpSpPr>
          <p:cNvPr id="2" name="Gruppierung 1"/>
          <p:cNvGrpSpPr/>
          <p:nvPr/>
        </p:nvGrpSpPr>
        <p:grpSpPr>
          <a:xfrm>
            <a:off x="264939" y="3432520"/>
            <a:ext cx="1550722" cy="2568606"/>
            <a:chOff x="867014" y="3432520"/>
            <a:chExt cx="1550722" cy="2568606"/>
          </a:xfrm>
        </p:grpSpPr>
        <p:sp>
          <p:nvSpPr>
            <p:cNvPr id="32" name="Textfeld 31"/>
            <p:cNvSpPr txBox="1"/>
            <p:nvPr/>
          </p:nvSpPr>
          <p:spPr>
            <a:xfrm>
              <a:off x="867014" y="5539461"/>
              <a:ext cx="1550722" cy="461665"/>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500" b="1" i="0" u="none" strike="noStrike" kern="0" cap="none" spc="0" normalizeH="0" baseline="0" noProof="0">
                  <a:ln>
                    <a:noFill/>
                  </a:ln>
                  <a:solidFill>
                    <a:srgbClr val="000000"/>
                  </a:solidFill>
                  <a:effectLst/>
                  <a:uLnTx/>
                  <a:uFillTx/>
                  <a:latin typeface="Arial" charset="0"/>
                  <a:ea typeface="Arial" charset="0"/>
                  <a:cs typeface="Arial" charset="0"/>
                </a:rPr>
                <a:t>John,</a:t>
              </a:r>
              <a:b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AP-Clerk</a:t>
              </a:r>
            </a:p>
          </p:txBody>
        </p:sp>
        <p:pic>
          <p:nvPicPr>
            <p:cNvPr id="35" name="Bild 34"/>
            <p:cNvPicPr>
              <a:picLocks noChangeAspect="1"/>
            </p:cNvPicPr>
            <p:nvPr/>
          </p:nvPicPr>
          <p:blipFill>
            <a:blip r:embed="rId3"/>
            <a:stretch>
              <a:fillRect/>
            </a:stretch>
          </p:blipFill>
          <p:spPr>
            <a:xfrm>
              <a:off x="1092631" y="3432520"/>
              <a:ext cx="991001" cy="1758228"/>
            </a:xfrm>
            <a:prstGeom prst="rect">
              <a:avLst/>
            </a:prstGeom>
          </p:spPr>
        </p:pic>
      </p:grpSp>
      <p:sp>
        <p:nvSpPr>
          <p:cNvPr id="43" name="Flowchart: Extract 42">
            <a:extLst>
              <a:ext uri="{FF2B5EF4-FFF2-40B4-BE49-F238E27FC236}">
                <a16:creationId xmlns:a16="http://schemas.microsoft.com/office/drawing/2014/main" id="{ED825AED-2940-4950-90B7-6DAE8AD001C3}"/>
              </a:ext>
            </a:extLst>
          </p:cNvPr>
          <p:cNvSpPr/>
          <p:nvPr/>
        </p:nvSpPr>
        <p:spPr bwMode="gray">
          <a:xfrm flipV="1">
            <a:off x="593293" y="1933080"/>
            <a:ext cx="1392906" cy="1456648"/>
          </a:xfrm>
          <a:prstGeom prst="flowChartExtract">
            <a:avLst/>
          </a:prstGeom>
          <a:noFill/>
          <a:ln w="19050" algn="ctr">
            <a:solidFill>
              <a:schemeClr val="bg1">
                <a:lumMod val="65000"/>
              </a:schemeClr>
            </a:solidFill>
            <a:prstDash val="sys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pic>
        <p:nvPicPr>
          <p:cNvPr id="47" name="Graphic 46">
            <a:extLst>
              <a:ext uri="{FF2B5EF4-FFF2-40B4-BE49-F238E27FC236}">
                <a16:creationId xmlns:a16="http://schemas.microsoft.com/office/drawing/2014/main" id="{C6F240BA-DB9A-4B62-ADE2-CF13AD6501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1478" y="2142160"/>
            <a:ext cx="533400" cy="533400"/>
          </a:xfrm>
          <a:prstGeom prst="rect">
            <a:avLst/>
          </a:prstGeom>
        </p:spPr>
      </p:pic>
      <p:grpSp>
        <p:nvGrpSpPr>
          <p:cNvPr id="11" name="Group 10">
            <a:extLst>
              <a:ext uri="{FF2B5EF4-FFF2-40B4-BE49-F238E27FC236}">
                <a16:creationId xmlns:a16="http://schemas.microsoft.com/office/drawing/2014/main" id="{F2C6215D-2F6C-41FC-A64A-523FF466D4E8}"/>
              </a:ext>
            </a:extLst>
          </p:cNvPr>
          <p:cNvGrpSpPr/>
          <p:nvPr/>
        </p:nvGrpSpPr>
        <p:grpSpPr>
          <a:xfrm>
            <a:off x="10145904" y="1406346"/>
            <a:ext cx="1671350" cy="5118918"/>
            <a:chOff x="10130035" y="1412776"/>
            <a:chExt cx="1671350" cy="5118918"/>
          </a:xfrm>
        </p:grpSpPr>
        <p:sp>
          <p:nvSpPr>
            <p:cNvPr id="63" name="Textfeld 30">
              <a:extLst>
                <a:ext uri="{FF2B5EF4-FFF2-40B4-BE49-F238E27FC236}">
                  <a16:creationId xmlns:a16="http://schemas.microsoft.com/office/drawing/2014/main" id="{4289907F-B22B-4AA0-8068-F35CC7A0C051}"/>
                </a:ext>
              </a:extLst>
            </p:cNvPr>
            <p:cNvSpPr txBox="1"/>
            <p:nvPr/>
          </p:nvSpPr>
          <p:spPr>
            <a:xfrm>
              <a:off x="10205905" y="4251491"/>
              <a:ext cx="1550722" cy="923330"/>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500" b="1" i="0" u="none" strike="noStrike" kern="0" cap="none" spc="0" normalizeH="0" baseline="0" noProof="0">
                  <a:ln>
                    <a:noFill/>
                  </a:ln>
                  <a:solidFill>
                    <a:srgbClr val="000000"/>
                  </a:solidFill>
                  <a:effectLst/>
                  <a:uLnTx/>
                  <a:uFillTx/>
                  <a:latin typeface="Arial" charset="0"/>
                  <a:ea typeface="Arial" charset="0"/>
                  <a:cs typeface="Arial" charset="0"/>
                </a:rPr>
                <a:t>John,</a:t>
              </a:r>
              <a:br>
                <a:rPr kumimoji="0" lang="de-DE"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en-US" sz="15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Can now do more value creative tasks</a:t>
              </a:r>
            </a:p>
          </p:txBody>
        </p:sp>
        <p:pic>
          <p:nvPicPr>
            <p:cNvPr id="64" name="Picture 63">
              <a:extLst>
                <a:ext uri="{FF2B5EF4-FFF2-40B4-BE49-F238E27FC236}">
                  <a16:creationId xmlns:a16="http://schemas.microsoft.com/office/drawing/2014/main" id="{FA25E22E-4227-4863-AD10-01E8AC333C5B}"/>
                </a:ext>
              </a:extLst>
            </p:cNvPr>
            <p:cNvPicPr>
              <a:picLocks noChangeAspect="1"/>
            </p:cNvPicPr>
            <p:nvPr/>
          </p:nvPicPr>
          <p:blipFill>
            <a:blip r:embed="rId6"/>
            <a:stretch>
              <a:fillRect/>
            </a:stretch>
          </p:blipFill>
          <p:spPr>
            <a:xfrm>
              <a:off x="10130035" y="2623734"/>
              <a:ext cx="1599238" cy="1599238"/>
            </a:xfrm>
            <a:prstGeom prst="rect">
              <a:avLst/>
            </a:prstGeom>
          </p:spPr>
        </p:pic>
        <p:pic>
          <p:nvPicPr>
            <p:cNvPr id="65" name="Picture 64">
              <a:extLst>
                <a:ext uri="{FF2B5EF4-FFF2-40B4-BE49-F238E27FC236}">
                  <a16:creationId xmlns:a16="http://schemas.microsoft.com/office/drawing/2014/main" id="{70054242-FA4D-4342-AF9C-793B227DB41A}"/>
                </a:ext>
              </a:extLst>
            </p:cNvPr>
            <p:cNvPicPr>
              <a:picLocks noChangeAspect="1"/>
            </p:cNvPicPr>
            <p:nvPr/>
          </p:nvPicPr>
          <p:blipFill>
            <a:blip r:embed="rId7"/>
            <a:stretch>
              <a:fillRect/>
            </a:stretch>
          </p:blipFill>
          <p:spPr>
            <a:xfrm>
              <a:off x="10404708" y="1412776"/>
              <a:ext cx="1021471" cy="1021471"/>
            </a:xfrm>
            <a:prstGeom prst="rect">
              <a:avLst/>
            </a:prstGeom>
          </p:spPr>
        </p:pic>
        <p:pic>
          <p:nvPicPr>
            <p:cNvPr id="66" name="Picture 65">
              <a:extLst>
                <a:ext uri="{FF2B5EF4-FFF2-40B4-BE49-F238E27FC236}">
                  <a16:creationId xmlns:a16="http://schemas.microsoft.com/office/drawing/2014/main" id="{B701F1D1-2C88-45FC-8469-F0B6DABF887A}"/>
                </a:ext>
              </a:extLst>
            </p:cNvPr>
            <p:cNvPicPr>
              <a:picLocks noChangeAspect="1"/>
            </p:cNvPicPr>
            <p:nvPr/>
          </p:nvPicPr>
          <p:blipFill>
            <a:blip r:embed="rId8"/>
            <a:stretch>
              <a:fillRect/>
            </a:stretch>
          </p:blipFill>
          <p:spPr>
            <a:xfrm>
              <a:off x="10223251" y="4953560"/>
              <a:ext cx="1578134" cy="1578134"/>
            </a:xfrm>
            <a:prstGeom prst="rect">
              <a:avLst/>
            </a:prstGeom>
          </p:spPr>
        </p:pic>
      </p:grpSp>
      <p:grpSp>
        <p:nvGrpSpPr>
          <p:cNvPr id="49" name="Group 48">
            <a:extLst>
              <a:ext uri="{FF2B5EF4-FFF2-40B4-BE49-F238E27FC236}">
                <a16:creationId xmlns:a16="http://schemas.microsoft.com/office/drawing/2014/main" id="{BACFD4C9-E696-49DA-B1DD-30F33AF027EF}"/>
              </a:ext>
            </a:extLst>
          </p:cNvPr>
          <p:cNvGrpSpPr/>
          <p:nvPr/>
        </p:nvGrpSpPr>
        <p:grpSpPr>
          <a:xfrm>
            <a:off x="1633091" y="1043941"/>
            <a:ext cx="4691509" cy="5173980"/>
            <a:chOff x="1633091" y="1043941"/>
            <a:chExt cx="4691509" cy="5173980"/>
          </a:xfrm>
        </p:grpSpPr>
        <p:pic>
          <p:nvPicPr>
            <p:cNvPr id="50" name="Bild 35">
              <a:extLst>
                <a:ext uri="{FF2B5EF4-FFF2-40B4-BE49-F238E27FC236}">
                  <a16:creationId xmlns:a16="http://schemas.microsoft.com/office/drawing/2014/main" id="{E084C6A7-80ED-4635-81EB-A3A8EFB46A1A}"/>
                </a:ext>
              </a:extLst>
            </p:cNvPr>
            <p:cNvPicPr>
              <a:picLocks noChangeAspect="1"/>
            </p:cNvPicPr>
            <p:nvPr/>
          </p:nvPicPr>
          <p:blipFill>
            <a:blip r:embed="rId9"/>
            <a:stretch>
              <a:fillRect/>
            </a:stretch>
          </p:blipFill>
          <p:spPr>
            <a:xfrm>
              <a:off x="1633091" y="1043941"/>
              <a:ext cx="4691509" cy="5173980"/>
            </a:xfrm>
            <a:prstGeom prst="rect">
              <a:avLst/>
            </a:prstGeom>
          </p:spPr>
        </p:pic>
        <p:pic>
          <p:nvPicPr>
            <p:cNvPr id="54" name="Picture 53">
              <a:extLst>
                <a:ext uri="{FF2B5EF4-FFF2-40B4-BE49-F238E27FC236}">
                  <a16:creationId xmlns:a16="http://schemas.microsoft.com/office/drawing/2014/main" id="{F20D4302-B0F0-4B0D-8868-1B3D34F0AF63}"/>
                </a:ext>
              </a:extLst>
            </p:cNvPr>
            <p:cNvPicPr>
              <a:picLocks noChangeAspect="1"/>
            </p:cNvPicPr>
            <p:nvPr/>
          </p:nvPicPr>
          <p:blipFill>
            <a:blip r:embed="rId10"/>
            <a:stretch>
              <a:fillRect/>
            </a:stretch>
          </p:blipFill>
          <p:spPr>
            <a:xfrm>
              <a:off x="2312252" y="1193749"/>
              <a:ext cx="3761558" cy="4840644"/>
            </a:xfrm>
            <a:prstGeom prst="rect">
              <a:avLst/>
            </a:prstGeom>
          </p:spPr>
        </p:pic>
      </p:grpSp>
      <p:graphicFrame>
        <p:nvGraphicFramePr>
          <p:cNvPr id="68" name="Table 67">
            <a:extLst>
              <a:ext uri="{FF2B5EF4-FFF2-40B4-BE49-F238E27FC236}">
                <a16:creationId xmlns:a16="http://schemas.microsoft.com/office/drawing/2014/main" id="{F46B9F7D-5EA8-489F-850F-4850E642124A}"/>
              </a:ext>
            </a:extLst>
          </p:cNvPr>
          <p:cNvGraphicFramePr>
            <a:graphicFrameLocks noGrp="1"/>
          </p:cNvGraphicFramePr>
          <p:nvPr/>
        </p:nvGraphicFramePr>
        <p:xfrm>
          <a:off x="6884408" y="1359640"/>
          <a:ext cx="2750278" cy="4425042"/>
        </p:xfrm>
        <a:graphic>
          <a:graphicData uri="http://schemas.openxmlformats.org/drawingml/2006/table">
            <a:tbl>
              <a:tblPr firstRow="1" bandRow="1">
                <a:tableStyleId>{5940675A-B579-460E-94D1-54222C63F5DA}</a:tableStyleId>
              </a:tblPr>
              <a:tblGrid>
                <a:gridCol w="1043315">
                  <a:extLst>
                    <a:ext uri="{9D8B030D-6E8A-4147-A177-3AD203B41FA5}">
                      <a16:colId xmlns:a16="http://schemas.microsoft.com/office/drawing/2014/main" val="474642860"/>
                    </a:ext>
                  </a:extLst>
                </a:gridCol>
                <a:gridCol w="1706963">
                  <a:extLst>
                    <a:ext uri="{9D8B030D-6E8A-4147-A177-3AD203B41FA5}">
                      <a16:colId xmlns:a16="http://schemas.microsoft.com/office/drawing/2014/main" val="2686271870"/>
                    </a:ext>
                  </a:extLst>
                </a:gridCol>
              </a:tblGrid>
              <a:tr h="483507">
                <a:tc>
                  <a:txBody>
                    <a:bodyPr/>
                    <a:lstStyle/>
                    <a:p>
                      <a:pPr algn="l"/>
                      <a:r>
                        <a:rPr lang="en-US" sz="1100" b="1"/>
                        <a:t>Company</a:t>
                      </a:r>
                    </a:p>
                  </a:txBody>
                  <a:tcPr anchor="ctr"/>
                </a:tc>
                <a:tc>
                  <a:txBody>
                    <a:bodyPr/>
                    <a:lstStyle/>
                    <a:p>
                      <a:pPr algn="l"/>
                      <a:r>
                        <a:rPr lang="de-DE" sz="1100"/>
                        <a:t>Time2Go Company</a:t>
                      </a:r>
                      <a:endParaRPr lang="en-US" sz="1100"/>
                    </a:p>
                  </a:txBody>
                  <a:tcPr anchor="ctr"/>
                </a:tc>
                <a:extLst>
                  <a:ext uri="{0D108BD9-81ED-4DB2-BD59-A6C34878D82A}">
                    <a16:rowId xmlns:a16="http://schemas.microsoft.com/office/drawing/2014/main" val="3127300927"/>
                  </a:ext>
                </a:extLst>
              </a:tr>
              <a:tr h="483507">
                <a:tc>
                  <a:txBody>
                    <a:bodyPr/>
                    <a:lstStyle/>
                    <a:p>
                      <a:pPr algn="l"/>
                      <a:r>
                        <a:rPr lang="en-US" sz="1100" b="1"/>
                        <a:t>Supplier ID</a:t>
                      </a:r>
                    </a:p>
                  </a:txBody>
                  <a:tcPr anchor="ctr"/>
                </a:tc>
                <a:tc>
                  <a:txBody>
                    <a:bodyPr/>
                    <a:lstStyle/>
                    <a:p>
                      <a:pPr algn="l"/>
                      <a:r>
                        <a:rPr lang="de-DE" sz="1100"/>
                        <a:t>009753</a:t>
                      </a:r>
                      <a:endParaRPr lang="en-US" sz="1100"/>
                    </a:p>
                  </a:txBody>
                  <a:tcPr anchor="ctr"/>
                </a:tc>
                <a:extLst>
                  <a:ext uri="{0D108BD9-81ED-4DB2-BD59-A6C34878D82A}">
                    <a16:rowId xmlns:a16="http://schemas.microsoft.com/office/drawing/2014/main" val="4273173665"/>
                  </a:ext>
                </a:extLst>
              </a:tr>
              <a:tr h="483507">
                <a:tc>
                  <a:txBody>
                    <a:bodyPr/>
                    <a:lstStyle/>
                    <a:p>
                      <a:pPr algn="l"/>
                      <a:r>
                        <a:rPr lang="en-US" sz="1100" b="1"/>
                        <a:t>Invoice N°</a:t>
                      </a:r>
                    </a:p>
                  </a:txBody>
                  <a:tcPr anchor="ctr"/>
                </a:tc>
                <a:tc>
                  <a:txBody>
                    <a:bodyPr/>
                    <a:lstStyle/>
                    <a:p>
                      <a:pPr algn="l"/>
                      <a:r>
                        <a:rPr lang="de-DE" sz="1100"/>
                        <a:t>123456</a:t>
                      </a:r>
                      <a:endParaRPr lang="en-US" sz="1100"/>
                    </a:p>
                  </a:txBody>
                  <a:tcPr anchor="ctr"/>
                </a:tc>
                <a:extLst>
                  <a:ext uri="{0D108BD9-81ED-4DB2-BD59-A6C34878D82A}">
                    <a16:rowId xmlns:a16="http://schemas.microsoft.com/office/drawing/2014/main" val="4273022449"/>
                  </a:ext>
                </a:extLst>
              </a:tr>
              <a:tr h="483507">
                <a:tc>
                  <a:txBody>
                    <a:bodyPr/>
                    <a:lstStyle/>
                    <a:p>
                      <a:pPr algn="l"/>
                      <a:r>
                        <a:rPr lang="de-DE" sz="1100" b="1"/>
                        <a:t>A</a:t>
                      </a:r>
                      <a:r>
                        <a:rPr lang="en-US" sz="1100" b="1"/>
                        <a:t>mount</a:t>
                      </a:r>
                    </a:p>
                  </a:txBody>
                  <a:tcPr anchor="ctr"/>
                </a:tc>
                <a:tc>
                  <a:txBody>
                    <a:bodyPr/>
                    <a:lstStyle/>
                    <a:p>
                      <a:pPr algn="l"/>
                      <a:r>
                        <a:rPr lang="de-DE" sz="1100"/>
                        <a:t>3684.00</a:t>
                      </a:r>
                      <a:endParaRPr lang="en-US" sz="1100"/>
                    </a:p>
                  </a:txBody>
                  <a:tcPr anchor="ctr"/>
                </a:tc>
                <a:extLst>
                  <a:ext uri="{0D108BD9-81ED-4DB2-BD59-A6C34878D82A}">
                    <a16:rowId xmlns:a16="http://schemas.microsoft.com/office/drawing/2014/main" val="1882684291"/>
                  </a:ext>
                </a:extLst>
              </a:tr>
              <a:tr h="483507">
                <a:tc>
                  <a:txBody>
                    <a:bodyPr/>
                    <a:lstStyle/>
                    <a:p>
                      <a:pPr algn="l"/>
                      <a:r>
                        <a:rPr lang="en-US" sz="1100" b="1"/>
                        <a:t>Currency</a:t>
                      </a:r>
                    </a:p>
                  </a:txBody>
                  <a:tcPr anchor="ctr"/>
                </a:tc>
                <a:tc>
                  <a:txBody>
                    <a:bodyPr/>
                    <a:lstStyle/>
                    <a:p>
                      <a:pPr algn="l"/>
                      <a:r>
                        <a:rPr lang="de-DE" sz="1100"/>
                        <a:t>USD</a:t>
                      </a:r>
                      <a:endParaRPr lang="en-US" sz="1100"/>
                    </a:p>
                  </a:txBody>
                  <a:tcPr anchor="ctr"/>
                </a:tc>
                <a:extLst>
                  <a:ext uri="{0D108BD9-81ED-4DB2-BD59-A6C34878D82A}">
                    <a16:rowId xmlns:a16="http://schemas.microsoft.com/office/drawing/2014/main" val="1861617579"/>
                  </a:ext>
                </a:extLst>
              </a:tr>
              <a:tr h="483507">
                <a:tc>
                  <a:txBody>
                    <a:bodyPr/>
                    <a:lstStyle/>
                    <a:p>
                      <a:pPr algn="l"/>
                      <a:r>
                        <a:rPr lang="en-US" sz="1100" b="1"/>
                        <a:t>Date</a:t>
                      </a:r>
                    </a:p>
                  </a:txBody>
                  <a:tcPr anchor="ctr"/>
                </a:tc>
                <a:tc>
                  <a:txBody>
                    <a:bodyPr/>
                    <a:lstStyle/>
                    <a:p>
                      <a:pPr algn="l"/>
                      <a:r>
                        <a:rPr lang="de-DE" sz="1100"/>
                        <a:t>2013-11-01</a:t>
                      </a:r>
                      <a:endParaRPr lang="en-US" sz="1100"/>
                    </a:p>
                  </a:txBody>
                  <a:tcPr anchor="ctr"/>
                </a:tc>
                <a:extLst>
                  <a:ext uri="{0D108BD9-81ED-4DB2-BD59-A6C34878D82A}">
                    <a16:rowId xmlns:a16="http://schemas.microsoft.com/office/drawing/2014/main" val="441752561"/>
                  </a:ext>
                </a:extLst>
              </a:tr>
              <a:tr h="483507">
                <a:tc>
                  <a:txBody>
                    <a:bodyPr/>
                    <a:lstStyle/>
                    <a:p>
                      <a:pPr algn="l"/>
                      <a:r>
                        <a:rPr lang="en-US" sz="1100" b="1"/>
                        <a:t>Position 1</a:t>
                      </a:r>
                    </a:p>
                  </a:txBody>
                  <a:tcPr anchor="ctr"/>
                </a:tc>
                <a:tc>
                  <a:txBody>
                    <a:bodyPr/>
                    <a:lstStyle/>
                    <a:p>
                      <a:pPr algn="l"/>
                      <a:r>
                        <a:rPr lang="de-DE" sz="1100" err="1"/>
                        <a:t>Amount</a:t>
                      </a:r>
                      <a:r>
                        <a:rPr lang="de-DE" sz="1100"/>
                        <a:t>: 1400</a:t>
                      </a:r>
                      <a:br>
                        <a:rPr lang="de-DE" sz="1100"/>
                      </a:br>
                      <a:r>
                        <a:rPr lang="de-DE" sz="1100"/>
                        <a:t>Unit: PC</a:t>
                      </a:r>
                    </a:p>
                    <a:p>
                      <a:pPr algn="l"/>
                      <a:r>
                        <a:rPr lang="de-DE" sz="1100" err="1"/>
                        <a:t>Amount</a:t>
                      </a:r>
                      <a:r>
                        <a:rPr lang="de-DE" sz="1100"/>
                        <a:t>: 1684.00</a:t>
                      </a:r>
                      <a:br>
                        <a:rPr lang="de-DE" sz="1100"/>
                      </a:br>
                      <a:r>
                        <a:rPr lang="de-DE" sz="1100"/>
                        <a:t>Description: Apples</a:t>
                      </a:r>
                      <a:endParaRPr lang="en-US" sz="1100"/>
                    </a:p>
                  </a:txBody>
                  <a:tcPr anchor="ctr"/>
                </a:tc>
                <a:extLst>
                  <a:ext uri="{0D108BD9-81ED-4DB2-BD59-A6C34878D82A}">
                    <a16:rowId xmlns:a16="http://schemas.microsoft.com/office/drawing/2014/main" val="833838403"/>
                  </a:ext>
                </a:extLst>
              </a:tr>
              <a:tr h="483507">
                <a:tc>
                  <a:txBody>
                    <a:bodyPr/>
                    <a:lstStyle/>
                    <a:p>
                      <a:pPr algn="l"/>
                      <a:r>
                        <a:rPr lang="en-US" sz="1100" b="1"/>
                        <a:t>Position 2</a:t>
                      </a:r>
                    </a:p>
                  </a:txBody>
                  <a:tcPr anchor="ctr"/>
                </a:tc>
                <a:tc>
                  <a:txBody>
                    <a:bodyPr/>
                    <a:lstStyle/>
                    <a:p>
                      <a:pPr algn="l"/>
                      <a:r>
                        <a:rPr lang="de-DE" sz="1100" err="1"/>
                        <a:t>Amount</a:t>
                      </a:r>
                      <a:r>
                        <a:rPr lang="de-DE" sz="1100"/>
                        <a:t>: 120</a:t>
                      </a:r>
                      <a:br>
                        <a:rPr lang="de-DE" sz="1100"/>
                      </a:br>
                      <a:r>
                        <a:rPr lang="de-DE" sz="1100"/>
                        <a:t>Unit: KG</a:t>
                      </a:r>
                    </a:p>
                    <a:p>
                      <a:pPr algn="l"/>
                      <a:r>
                        <a:rPr lang="de-DE" sz="1100" err="1"/>
                        <a:t>Amount</a:t>
                      </a:r>
                      <a:r>
                        <a:rPr lang="de-DE" sz="1100"/>
                        <a:t>: 2000.00</a:t>
                      </a:r>
                      <a:br>
                        <a:rPr lang="de-DE" sz="1100"/>
                      </a:br>
                      <a:r>
                        <a:rPr lang="de-DE" sz="1100"/>
                        <a:t>Description: </a:t>
                      </a:r>
                      <a:r>
                        <a:rPr lang="de-DE" sz="1100" err="1"/>
                        <a:t>Nuts</a:t>
                      </a:r>
                      <a:endParaRPr lang="en-US" sz="1100"/>
                    </a:p>
                  </a:txBody>
                  <a:tcPr anchor="ctr"/>
                </a:tc>
                <a:extLst>
                  <a:ext uri="{0D108BD9-81ED-4DB2-BD59-A6C34878D82A}">
                    <a16:rowId xmlns:a16="http://schemas.microsoft.com/office/drawing/2014/main" val="2208411105"/>
                  </a:ext>
                </a:extLst>
              </a:tr>
            </a:tbl>
          </a:graphicData>
        </a:graphic>
      </p:graphicFrame>
      <p:grpSp>
        <p:nvGrpSpPr>
          <p:cNvPr id="69" name="Group 68">
            <a:extLst>
              <a:ext uri="{FF2B5EF4-FFF2-40B4-BE49-F238E27FC236}">
                <a16:creationId xmlns:a16="http://schemas.microsoft.com/office/drawing/2014/main" id="{35EBABCE-0E7E-4F81-B512-EFC0D8D323EC}"/>
              </a:ext>
            </a:extLst>
          </p:cNvPr>
          <p:cNvGrpSpPr/>
          <p:nvPr/>
        </p:nvGrpSpPr>
        <p:grpSpPr>
          <a:xfrm>
            <a:off x="9347372" y="1571469"/>
            <a:ext cx="965028" cy="537897"/>
            <a:chOff x="9475106" y="1706951"/>
            <a:chExt cx="965028" cy="537897"/>
          </a:xfrm>
        </p:grpSpPr>
        <p:sp>
          <p:nvSpPr>
            <p:cNvPr id="70" name="Arrow: Down 69">
              <a:extLst>
                <a:ext uri="{FF2B5EF4-FFF2-40B4-BE49-F238E27FC236}">
                  <a16:creationId xmlns:a16="http://schemas.microsoft.com/office/drawing/2014/main" id="{5CDE2D35-60CD-4246-99BA-6DD2A00C92EE}"/>
                </a:ext>
              </a:extLst>
            </p:cNvPr>
            <p:cNvSpPr/>
            <p:nvPr/>
          </p:nvSpPr>
          <p:spPr bwMode="gray">
            <a:xfrm>
              <a:off x="9475106" y="1706951"/>
              <a:ext cx="504056" cy="537897"/>
            </a:xfrm>
            <a:prstGeom prst="downArrow">
              <a:avLst/>
            </a:prstGeom>
            <a:solidFill>
              <a:schemeClr val="accent1">
                <a:lumMod val="40000"/>
                <a:lumOff val="60000"/>
              </a:schemeClr>
            </a:solidFill>
            <a:ln w="2540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err="1">
                <a:ln>
                  <a:noFill/>
                </a:ln>
                <a:solidFill>
                  <a:srgbClr val="000000"/>
                </a:solidFill>
                <a:effectLst/>
                <a:uLnTx/>
                <a:uFillTx/>
                <a:latin typeface="Arial"/>
                <a:ea typeface="Arial Unicode MS" pitchFamily="34" charset="-128"/>
                <a:cs typeface="Arial Unicode MS" pitchFamily="34" charset="-128"/>
              </a:endParaRPr>
            </a:p>
          </p:txBody>
        </p:sp>
        <p:sp>
          <p:nvSpPr>
            <p:cNvPr id="71" name="TextBox 70">
              <a:extLst>
                <a:ext uri="{FF2B5EF4-FFF2-40B4-BE49-F238E27FC236}">
                  <a16:creationId xmlns:a16="http://schemas.microsoft.com/office/drawing/2014/main" id="{910ADCA6-4047-4CB2-B99B-F55950FC2A6D}"/>
                </a:ext>
              </a:extLst>
            </p:cNvPr>
            <p:cNvSpPr txBox="1"/>
            <p:nvPr/>
          </p:nvSpPr>
          <p:spPr>
            <a:xfrm>
              <a:off x="9713582" y="1768150"/>
              <a:ext cx="726552" cy="415498"/>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900" b="0" i="1"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Enrichment happens </a:t>
              </a:r>
              <a:br>
                <a:rPr kumimoji="0" lang="en-US" sz="900" b="0" i="1"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br>
              <a:r>
                <a:rPr kumimoji="0" lang="en-US" sz="900" b="0" i="1"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automatically</a:t>
              </a:r>
            </a:p>
          </p:txBody>
        </p:sp>
      </p:grpSp>
    </p:spTree>
    <p:extLst>
      <p:ext uri="{BB962C8B-B14F-4D97-AF65-F5344CB8AC3E}">
        <p14:creationId xmlns:p14="http://schemas.microsoft.com/office/powerpoint/2010/main" val="429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896-2661-44EE-90FB-D9DF238E9DA4}"/>
              </a:ext>
            </a:extLst>
          </p:cNvPr>
          <p:cNvSpPr>
            <a:spLocks noGrp="1"/>
          </p:cNvSpPr>
          <p:nvPr>
            <p:ph type="title"/>
          </p:nvPr>
        </p:nvSpPr>
        <p:spPr/>
        <p:txBody>
          <a:bodyPr/>
          <a:lstStyle/>
          <a:p>
            <a:r>
              <a:rPr lang="en-US"/>
              <a:t>Workshop flow</a:t>
            </a:r>
            <a:endParaRPr lang="de-DE"/>
          </a:p>
        </p:txBody>
      </p:sp>
      <p:sp>
        <p:nvSpPr>
          <p:cNvPr id="4" name="Rectangle 3">
            <a:extLst>
              <a:ext uri="{FF2B5EF4-FFF2-40B4-BE49-F238E27FC236}">
                <a16:creationId xmlns:a16="http://schemas.microsoft.com/office/drawing/2014/main" id="{0E84D4B7-64F8-416F-9AB8-85BA1DCBDD31}"/>
              </a:ext>
            </a:extLst>
          </p:cNvPr>
          <p:cNvSpPr/>
          <p:nvPr/>
        </p:nvSpPr>
        <p:spPr>
          <a:xfrm>
            <a:off x="504001" y="1081248"/>
            <a:ext cx="11186476" cy="5262979"/>
          </a:xfrm>
          <a:prstGeom prst="rect">
            <a:avLst/>
          </a:prstGeom>
        </p:spPr>
        <p:txBody>
          <a:bodyPr wrap="square">
            <a:spAutoFit/>
          </a:bodyPr>
          <a:lstStyle/>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err="1">
                <a:ln>
                  <a:noFill/>
                </a:ln>
                <a:solidFill>
                  <a:srgbClr val="000000"/>
                </a:solidFill>
                <a:effectLst/>
                <a:uLnTx/>
                <a:uFillTx/>
                <a:latin typeface="Arial"/>
                <a:ea typeface="+mn-ea"/>
                <a:cs typeface="+mn-cs"/>
              </a:rPr>
              <a:t>Introduction</a:t>
            </a:r>
            <a:r>
              <a:rPr kumimoji="0" lang="de-DE" sz="2400" b="0" i="0" u="none" strike="noStrike" kern="1200" cap="none" spc="0" normalizeH="0" baseline="0" noProof="0" dirty="0">
                <a:ln>
                  <a:noFill/>
                </a:ln>
                <a:solidFill>
                  <a:srgbClr val="000000"/>
                </a:solidFill>
                <a:effectLst/>
                <a:uLnTx/>
                <a:uFillTx/>
                <a:latin typeface="Arial"/>
                <a:ea typeface="+mn-ea"/>
                <a:cs typeface="+mn-cs"/>
              </a:rPr>
              <a:t> </a:t>
            </a:r>
            <a:r>
              <a:rPr kumimoji="0" lang="de-DE" sz="2400" b="0" i="0" u="none" strike="noStrike" kern="1200" cap="none" spc="0" normalizeH="0" baseline="0" noProof="0" dirty="0" err="1">
                <a:ln>
                  <a:noFill/>
                </a:ln>
                <a:solidFill>
                  <a:srgbClr val="000000"/>
                </a:solidFill>
                <a:effectLst/>
                <a:uLnTx/>
                <a:uFillTx/>
                <a:latin typeface="Arial"/>
                <a:ea typeface="+mn-ea"/>
                <a:cs typeface="+mn-cs"/>
              </a:rPr>
              <a:t>to</a:t>
            </a:r>
            <a:r>
              <a:rPr kumimoji="0" lang="de-DE" sz="2400" b="0" i="0" u="none" strike="noStrike" kern="1200" cap="none" spc="0" normalizeH="0" baseline="0" noProof="0" dirty="0">
                <a:ln>
                  <a:noFill/>
                </a:ln>
                <a:solidFill>
                  <a:srgbClr val="000000"/>
                </a:solidFill>
                <a:effectLst/>
                <a:uLnTx/>
                <a:uFillTx/>
                <a:latin typeface="Arial"/>
                <a:ea typeface="+mn-ea"/>
                <a:cs typeface="+mn-cs"/>
              </a:rPr>
              <a:t> SAP </a:t>
            </a:r>
            <a:r>
              <a:rPr kumimoji="0" lang="de-DE" sz="2400" b="0" i="0" u="none" strike="noStrike" kern="1200" cap="none" spc="0" normalizeH="0" baseline="0" noProof="0" dirty="0" err="1">
                <a:ln>
                  <a:noFill/>
                </a:ln>
                <a:solidFill>
                  <a:srgbClr val="000000"/>
                </a:solidFill>
                <a:effectLst/>
                <a:uLnTx/>
                <a:uFillTx/>
                <a:latin typeface="Arial"/>
                <a:ea typeface="+mn-ea"/>
                <a:cs typeface="+mn-cs"/>
              </a:rPr>
              <a:t>Bussines</a:t>
            </a:r>
            <a:r>
              <a:rPr kumimoji="0" lang="de-DE" sz="2400" b="0" i="0" u="none" strike="noStrike" kern="1200" cap="none" spc="0" normalizeH="0" baseline="0" noProof="0" dirty="0">
                <a:ln>
                  <a:noFill/>
                </a:ln>
                <a:solidFill>
                  <a:srgbClr val="000000"/>
                </a:solidFill>
                <a:effectLst/>
                <a:uLnTx/>
                <a:uFillTx/>
                <a:latin typeface="Arial"/>
                <a:ea typeface="+mn-ea"/>
                <a:cs typeface="+mn-cs"/>
              </a:rPr>
              <a:t> </a:t>
            </a:r>
            <a:r>
              <a:rPr kumimoji="0" lang="de-DE" sz="2400" b="0" i="0" u="none" strike="noStrike" kern="1200" cap="none" spc="0" normalizeH="0" baseline="0" noProof="0" dirty="0" err="1">
                <a:ln>
                  <a:noFill/>
                </a:ln>
                <a:solidFill>
                  <a:srgbClr val="000000"/>
                </a:solidFill>
                <a:effectLst/>
                <a:uLnTx/>
                <a:uFillTx/>
                <a:latin typeface="Arial"/>
                <a:ea typeface="+mn-ea"/>
                <a:cs typeface="+mn-cs"/>
              </a:rPr>
              <a:t>Documents</a:t>
            </a:r>
            <a:r>
              <a:rPr kumimoji="0" lang="de-DE" sz="2400" b="0" i="0" u="none" strike="noStrike" kern="1200" cap="none" spc="0" normalizeH="0" baseline="0" noProof="0" dirty="0">
                <a:ln>
                  <a:noFill/>
                </a:ln>
                <a:solidFill>
                  <a:srgbClr val="000000"/>
                </a:solidFill>
                <a:effectLst/>
                <a:uLnTx/>
                <a:uFillTx/>
                <a:latin typeface="Arial"/>
                <a:ea typeface="+mn-ea"/>
                <a:cs typeface="+mn-cs"/>
              </a:rPr>
              <a:t> Processing</a:t>
            </a:r>
          </a:p>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err="1">
                <a:ln>
                  <a:noFill/>
                </a:ln>
                <a:solidFill>
                  <a:srgbClr val="000000"/>
                </a:solidFill>
                <a:effectLst/>
                <a:uLnTx/>
                <a:uFillTx/>
                <a:latin typeface="Arial"/>
                <a:ea typeface="+mn-ea"/>
                <a:cs typeface="+mn-cs"/>
              </a:rPr>
              <a:t>Get</a:t>
            </a:r>
            <a:r>
              <a:rPr kumimoji="0" lang="de-DE" sz="2400" b="0" i="0" u="none" strike="noStrike" kern="1200" cap="none" spc="0" normalizeH="0" baseline="0" noProof="0" dirty="0">
                <a:ln>
                  <a:noFill/>
                </a:ln>
                <a:solidFill>
                  <a:srgbClr val="000000"/>
                </a:solidFill>
                <a:effectLst/>
                <a:uLnTx/>
                <a:uFillTx/>
                <a:latin typeface="Arial"/>
                <a:ea typeface="+mn-ea"/>
                <a:cs typeface="+mn-cs"/>
              </a:rPr>
              <a:t> a SAP Cloud </a:t>
            </a:r>
            <a:r>
              <a:rPr kumimoji="0" lang="de-DE" sz="2400" b="0" i="0" u="none" strike="noStrike" kern="1200" cap="none" spc="0" normalizeH="0" baseline="0" noProof="0" dirty="0" err="1">
                <a:ln>
                  <a:noFill/>
                </a:ln>
                <a:solidFill>
                  <a:srgbClr val="000000"/>
                </a:solidFill>
                <a:effectLst/>
                <a:uLnTx/>
                <a:uFillTx/>
                <a:latin typeface="Arial"/>
                <a:ea typeface="+mn-ea"/>
                <a:cs typeface="+mn-cs"/>
              </a:rPr>
              <a:t>Platform</a:t>
            </a:r>
            <a:r>
              <a:rPr kumimoji="0" lang="de-DE" sz="2400" b="0" i="0" u="none" strike="noStrike" kern="1200" cap="none" spc="0" normalizeH="0" baseline="0" noProof="0" dirty="0">
                <a:ln>
                  <a:noFill/>
                </a:ln>
                <a:solidFill>
                  <a:srgbClr val="000000"/>
                </a:solidFill>
                <a:effectLst/>
                <a:uLnTx/>
                <a:uFillTx/>
                <a:latin typeface="Arial"/>
                <a:ea typeface="+mn-ea"/>
                <a:cs typeface="+mn-cs"/>
              </a:rPr>
              <a:t> </a:t>
            </a:r>
            <a:r>
              <a:rPr kumimoji="0" lang="de-DE" sz="2400" b="0" i="0" u="none" strike="noStrike" kern="1200" cap="none" spc="0" normalizeH="0" baseline="0" noProof="0" dirty="0" err="1">
                <a:ln>
                  <a:noFill/>
                </a:ln>
                <a:solidFill>
                  <a:srgbClr val="000000"/>
                </a:solidFill>
                <a:effectLst/>
                <a:uLnTx/>
                <a:uFillTx/>
                <a:latin typeface="Arial"/>
                <a:ea typeface="+mn-ea"/>
                <a:cs typeface="+mn-cs"/>
              </a:rPr>
              <a:t>trial</a:t>
            </a:r>
            <a:r>
              <a:rPr kumimoji="0" lang="de-DE" sz="2400" b="0" i="0" u="none" strike="noStrike" kern="1200" cap="none" spc="0" normalizeH="0" baseline="0" noProof="0" dirty="0">
                <a:ln>
                  <a:noFill/>
                </a:ln>
                <a:solidFill>
                  <a:srgbClr val="000000"/>
                </a:solidFill>
                <a:effectLst/>
                <a:uLnTx/>
                <a:uFillTx/>
                <a:latin typeface="Arial"/>
                <a:ea typeface="+mn-ea"/>
                <a:cs typeface="+mn-cs"/>
              </a:rPr>
              <a:t> </a:t>
            </a:r>
            <a:r>
              <a:rPr kumimoji="0" lang="de-DE" sz="2400" b="0" i="0" u="none" strike="noStrike" kern="1200" cap="none" spc="0" normalizeH="0" baseline="0" noProof="0" dirty="0" err="1">
                <a:ln>
                  <a:noFill/>
                </a:ln>
                <a:solidFill>
                  <a:srgbClr val="000000"/>
                </a:solidFill>
                <a:effectLst/>
                <a:uLnTx/>
                <a:uFillTx/>
                <a:latin typeface="Arial"/>
                <a:ea typeface="+mn-ea"/>
                <a:cs typeface="+mn-cs"/>
              </a:rPr>
              <a:t>account</a:t>
            </a:r>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err="1">
                <a:ln>
                  <a:noFill/>
                </a:ln>
                <a:solidFill>
                  <a:srgbClr val="000000"/>
                </a:solidFill>
                <a:effectLst/>
                <a:uLnTx/>
                <a:uFillTx/>
                <a:latin typeface="Arial"/>
                <a:ea typeface="+mn-ea"/>
                <a:cs typeface="+mn-cs"/>
              </a:rPr>
              <a:t>Document</a:t>
            </a:r>
            <a:r>
              <a:rPr kumimoji="0" lang="de-DE" sz="2400" b="0" i="0" u="none" strike="noStrike" kern="1200" cap="none" spc="0" normalizeH="0" baseline="0" noProof="0" dirty="0">
                <a:ln>
                  <a:noFill/>
                </a:ln>
                <a:solidFill>
                  <a:srgbClr val="000000"/>
                </a:solidFill>
                <a:effectLst/>
                <a:uLnTx/>
                <a:uFillTx/>
                <a:latin typeface="Arial"/>
                <a:ea typeface="+mn-ea"/>
                <a:cs typeface="+mn-cs"/>
              </a:rPr>
              <a:t> </a:t>
            </a:r>
            <a:r>
              <a:rPr kumimoji="0" lang="de-DE" sz="2400" b="0" i="0" u="none" strike="noStrike" kern="1200" cap="none" spc="0" normalizeH="0" baseline="0" noProof="0" dirty="0" err="1">
                <a:ln>
                  <a:noFill/>
                </a:ln>
                <a:solidFill>
                  <a:srgbClr val="000000"/>
                </a:solidFill>
                <a:effectLst/>
                <a:uLnTx/>
                <a:uFillTx/>
                <a:latin typeface="Arial"/>
                <a:ea typeface="+mn-ea"/>
                <a:cs typeface="+mn-cs"/>
              </a:rPr>
              <a:t>Classification</a:t>
            </a:r>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Get access to the Document Classification service</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Installation and invocation of the client library</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Inference with a pretrained model</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dirty="0">
                <a:ln>
                  <a:noFill/>
                </a:ln>
                <a:solidFill>
                  <a:srgbClr val="000000"/>
                </a:solidFill>
                <a:effectLst/>
                <a:uLnTx/>
                <a:uFillTx/>
                <a:latin typeface="Arial"/>
                <a:ea typeface="+mn-ea"/>
                <a:cs typeface="+mn-cs"/>
              </a:rPr>
              <a:t>Performance </a:t>
            </a:r>
            <a:r>
              <a:rPr kumimoji="0" lang="de-DE" sz="1800" b="0" i="0" u="none" strike="noStrike" kern="1200" cap="none" spc="0" normalizeH="0" baseline="0" noProof="0" dirty="0" err="1">
                <a:ln>
                  <a:noFill/>
                </a:ln>
                <a:solidFill>
                  <a:srgbClr val="000000"/>
                </a:solidFill>
                <a:effectLst/>
                <a:uLnTx/>
                <a:uFillTx/>
                <a:latin typeface="Arial"/>
                <a:ea typeface="+mn-ea"/>
                <a:cs typeface="+mn-cs"/>
              </a:rPr>
              <a:t>metrics</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of</a:t>
            </a:r>
            <a:r>
              <a:rPr kumimoji="0" lang="de-DE" sz="1800" b="0" i="0" u="none" strike="noStrike" kern="1200" cap="none" spc="0" normalizeH="0" baseline="0" noProof="0" dirty="0">
                <a:ln>
                  <a:noFill/>
                </a:ln>
                <a:solidFill>
                  <a:srgbClr val="000000"/>
                </a:solidFill>
                <a:effectLst/>
                <a:uLnTx/>
                <a:uFillTx/>
                <a:latin typeface="Arial"/>
                <a:ea typeface="+mn-ea"/>
                <a:cs typeface="+mn-cs"/>
              </a:rPr>
              <a:t> a </a:t>
            </a:r>
            <a:r>
              <a:rPr kumimoji="0" lang="de-DE" sz="1800" b="0" i="0" u="none" strike="noStrike" kern="1200" cap="none" spc="0" normalizeH="0" baseline="0" noProof="0" dirty="0" err="1">
                <a:ln>
                  <a:noFill/>
                </a:ln>
                <a:solidFill>
                  <a:srgbClr val="000000"/>
                </a:solidFill>
                <a:effectLst/>
                <a:uLnTx/>
                <a:uFillTx/>
                <a:latin typeface="Arial"/>
                <a:ea typeface="+mn-ea"/>
                <a:cs typeface="+mn-cs"/>
              </a:rPr>
              <a:t>classification</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model</a:t>
            </a:r>
            <a:endParaRPr kumimoji="0" lang="de-DE" sz="1800" b="0" i="0" u="none" strike="noStrike" kern="1200" cap="none" spc="0" normalizeH="0" baseline="0" noProof="0" dirty="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Use confidence values to sort out documents from "Other" category</a:t>
            </a:r>
            <a:endParaRPr kumimoji="0" lang="de-DE" sz="18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err="1">
                <a:ln>
                  <a:noFill/>
                </a:ln>
                <a:solidFill>
                  <a:srgbClr val="000000"/>
                </a:solidFill>
                <a:effectLst/>
                <a:uLnTx/>
                <a:uFillTx/>
                <a:latin typeface="Arial"/>
                <a:ea typeface="+mn-ea"/>
                <a:cs typeface="+mn-cs"/>
              </a:rPr>
              <a:t>Document</a:t>
            </a:r>
            <a:r>
              <a:rPr kumimoji="0" lang="de-DE" sz="2400" b="0" i="0" u="none" strike="noStrike" kern="1200" cap="none" spc="0" normalizeH="0" baseline="0" noProof="0" dirty="0">
                <a:ln>
                  <a:noFill/>
                </a:ln>
                <a:solidFill>
                  <a:srgbClr val="000000"/>
                </a:solidFill>
                <a:effectLst/>
                <a:uLnTx/>
                <a:uFillTx/>
                <a:latin typeface="Arial"/>
                <a:ea typeface="+mn-ea"/>
                <a:cs typeface="+mn-cs"/>
              </a:rPr>
              <a:t> Information </a:t>
            </a:r>
            <a:r>
              <a:rPr kumimoji="0" lang="de-DE" sz="2400" b="0" i="0" u="none" strike="noStrike" kern="1200" cap="none" spc="0" normalizeH="0" baseline="0" noProof="0" dirty="0" err="1">
                <a:ln>
                  <a:noFill/>
                </a:ln>
                <a:solidFill>
                  <a:srgbClr val="000000"/>
                </a:solidFill>
                <a:effectLst/>
                <a:uLnTx/>
                <a:uFillTx/>
                <a:latin typeface="Arial"/>
                <a:ea typeface="+mn-ea"/>
                <a:cs typeface="+mn-cs"/>
              </a:rPr>
              <a:t>Extraction</a:t>
            </a:r>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dirty="0">
                <a:ln>
                  <a:noFill/>
                </a:ln>
                <a:solidFill>
                  <a:srgbClr val="000000"/>
                </a:solidFill>
                <a:effectLst/>
                <a:uLnTx/>
                <a:uFillTx/>
                <a:latin typeface="Arial"/>
                <a:ea typeface="+mn-ea"/>
                <a:cs typeface="+mn-cs"/>
              </a:rPr>
              <a:t>Setup </a:t>
            </a:r>
            <a:r>
              <a:rPr kumimoji="0" lang="de-DE" sz="1800" b="0" i="0" u="none" strike="noStrike" kern="1200" cap="none" spc="0" normalizeH="0" baseline="0" noProof="0" dirty="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dirty="0">
                <a:ln>
                  <a:noFill/>
                </a:ln>
                <a:solidFill>
                  <a:srgbClr val="000000"/>
                </a:solidFill>
                <a:effectLst/>
                <a:uLnTx/>
                <a:uFillTx/>
                <a:latin typeface="Arial"/>
                <a:ea typeface="+mn-ea"/>
                <a:cs typeface="+mn-cs"/>
              </a:rPr>
              <a:t> Information </a:t>
            </a:r>
            <a:r>
              <a:rPr kumimoji="0" lang="de-DE" sz="1800" b="0" i="0" u="none" strike="noStrike" kern="1200" cap="none" spc="0" normalizeH="0" baseline="0" noProof="0" dirty="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service</a:t>
            </a:r>
            <a:r>
              <a:rPr kumimoji="0" lang="de-DE" sz="1800" b="0" i="0" u="none" strike="noStrike" kern="1200" cap="none" spc="0" normalizeH="0" baseline="0" noProof="0" dirty="0">
                <a:ln>
                  <a:noFill/>
                </a:ln>
                <a:solidFill>
                  <a:srgbClr val="000000"/>
                </a:solidFill>
                <a:effectLst/>
                <a:uLnTx/>
                <a:uFillTx/>
                <a:latin typeface="Arial"/>
                <a:ea typeface="+mn-ea"/>
                <a:cs typeface="+mn-cs"/>
              </a:rPr>
              <a:t> and UI</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dirty="0">
                <a:ln>
                  <a:noFill/>
                </a:ln>
                <a:solidFill>
                  <a:srgbClr val="000000"/>
                </a:solidFill>
                <a:effectLst/>
                <a:uLnTx/>
                <a:uFillTx/>
                <a:latin typeface="Arial"/>
                <a:ea typeface="+mn-ea"/>
                <a:cs typeface="+mn-cs"/>
              </a:rPr>
              <a:t>Upload a </a:t>
            </a:r>
            <a:r>
              <a:rPr kumimoji="0" lang="de-DE" sz="1800" b="0" i="0" u="none" strike="noStrike" kern="1200" cap="none" spc="0" normalizeH="0" baseline="0" noProof="0" dirty="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dirty="0">
                <a:ln>
                  <a:noFill/>
                </a:ln>
                <a:solidFill>
                  <a:srgbClr val="000000"/>
                </a:solidFill>
                <a:effectLst/>
                <a:uLnTx/>
                <a:uFillTx/>
                <a:latin typeface="Arial"/>
                <a:ea typeface="+mn-ea"/>
                <a:cs typeface="+mn-cs"/>
              </a:rPr>
              <a:t> for </a:t>
            </a:r>
            <a:r>
              <a:rPr kumimoji="0" lang="de-DE" sz="1800" b="0" i="0" u="none" strike="noStrike" kern="1200" cap="none" spc="0" normalizeH="0" baseline="0" noProof="0" dirty="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using</a:t>
            </a:r>
            <a:r>
              <a:rPr kumimoji="0" lang="de-DE" sz="1800" b="0" i="0" u="none" strike="noStrike" kern="1200" cap="none" spc="0" normalizeH="0" baseline="0" noProof="0" dirty="0">
                <a:ln>
                  <a:noFill/>
                </a:ln>
                <a:solidFill>
                  <a:srgbClr val="000000"/>
                </a:solidFill>
                <a:effectLst/>
                <a:uLnTx/>
                <a:uFillTx/>
                <a:latin typeface="Arial"/>
                <a:ea typeface="+mn-ea"/>
                <a:cs typeface="+mn-cs"/>
              </a:rPr>
              <a:t> UI </a:t>
            </a:r>
            <a:r>
              <a:rPr kumimoji="0" lang="de-DE" sz="1800" b="0" i="0" u="none" strike="noStrike" kern="1200" cap="none" spc="0" normalizeH="0" baseline="0" noProof="0" dirty="0" err="1">
                <a:ln>
                  <a:noFill/>
                </a:ln>
                <a:solidFill>
                  <a:srgbClr val="000000"/>
                </a:solidFill>
                <a:effectLst/>
                <a:uLnTx/>
                <a:uFillTx/>
                <a:latin typeface="Arial"/>
                <a:ea typeface="+mn-ea"/>
                <a:cs typeface="+mn-cs"/>
              </a:rPr>
              <a:t>application</a:t>
            </a:r>
            <a:endParaRPr kumimoji="0" lang="de-DE" sz="1800" b="0" i="0" u="none" strike="noStrike" kern="1200" cap="none" spc="0" normalizeH="0" baseline="0" noProof="0" dirty="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dirty="0" err="1">
                <a:ln>
                  <a:noFill/>
                </a:ln>
                <a:solidFill>
                  <a:srgbClr val="000000"/>
                </a:solidFill>
                <a:effectLst/>
                <a:uLnTx/>
                <a:uFillTx/>
                <a:latin typeface="Arial"/>
                <a:ea typeface="+mn-ea"/>
                <a:cs typeface="+mn-cs"/>
              </a:rPr>
              <a:t>Visualize</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correct</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results</a:t>
            </a:r>
            <a:r>
              <a:rPr kumimoji="0" lang="de-DE" sz="1800" b="0" i="0" u="none" strike="noStrike" kern="1200" cap="none" spc="0" normalizeH="0" baseline="0" noProof="0" dirty="0">
                <a:ln>
                  <a:noFill/>
                </a:ln>
                <a:solidFill>
                  <a:srgbClr val="000000"/>
                </a:solidFill>
                <a:effectLst/>
                <a:uLnTx/>
                <a:uFillTx/>
                <a:latin typeface="Arial"/>
                <a:ea typeface="+mn-ea"/>
                <a:cs typeface="+mn-cs"/>
              </a:rPr>
              <a:t> and </a:t>
            </a:r>
            <a:r>
              <a:rPr kumimoji="0" lang="de-DE" sz="1800" b="0" i="0" u="none" strike="noStrike" kern="1200" cap="none" spc="0" normalizeH="0" baseline="0" noProof="0" dirty="0" err="1">
                <a:ln>
                  <a:noFill/>
                </a:ln>
                <a:solidFill>
                  <a:srgbClr val="000000"/>
                </a:solidFill>
                <a:effectLst/>
                <a:uLnTx/>
                <a:uFillTx/>
                <a:latin typeface="Arial"/>
                <a:ea typeface="+mn-ea"/>
                <a:cs typeface="+mn-cs"/>
              </a:rPr>
              <a:t>confirm</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using</a:t>
            </a:r>
            <a:r>
              <a:rPr kumimoji="0" lang="de-DE" sz="1800" b="0" i="0" u="none" strike="noStrike" kern="1200" cap="none" spc="0" normalizeH="0" baseline="0" noProof="0" dirty="0">
                <a:ln>
                  <a:noFill/>
                </a:ln>
                <a:solidFill>
                  <a:srgbClr val="000000"/>
                </a:solidFill>
                <a:effectLst/>
                <a:uLnTx/>
                <a:uFillTx/>
                <a:latin typeface="Arial"/>
                <a:ea typeface="+mn-ea"/>
                <a:cs typeface="+mn-cs"/>
              </a:rPr>
              <a:t> UI </a:t>
            </a:r>
            <a:r>
              <a:rPr kumimoji="0" lang="de-DE" sz="1800" b="0" i="0" u="none" strike="noStrike" kern="1200" cap="none" spc="0" normalizeH="0" baseline="0" noProof="0" dirty="0" err="1">
                <a:ln>
                  <a:noFill/>
                </a:ln>
                <a:solidFill>
                  <a:srgbClr val="000000"/>
                </a:solidFill>
                <a:effectLst/>
                <a:uLnTx/>
                <a:uFillTx/>
                <a:latin typeface="Arial"/>
                <a:ea typeface="+mn-ea"/>
                <a:cs typeface="+mn-cs"/>
              </a:rPr>
              <a:t>application</a:t>
            </a:r>
            <a:endParaRPr kumimoji="0" lang="de-DE" sz="1800" b="0" i="0" u="none" strike="noStrike" kern="1200" cap="none" spc="0" normalizeH="0" baseline="0" noProof="0" dirty="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dirty="0" err="1">
                <a:ln>
                  <a:noFill/>
                </a:ln>
                <a:solidFill>
                  <a:srgbClr val="000000"/>
                </a:solidFill>
                <a:effectLst/>
                <a:uLnTx/>
                <a:uFillTx/>
                <a:latin typeface="Arial"/>
                <a:ea typeface="+mn-ea"/>
                <a:cs typeface="+mn-cs"/>
              </a:rPr>
              <a:t>Get</a:t>
            </a:r>
            <a:r>
              <a:rPr kumimoji="0" lang="de-DE" sz="1800" b="0" i="0" u="none" strike="noStrike" kern="1200" cap="none" spc="0" normalizeH="0" baseline="0" noProof="0" dirty="0">
                <a:ln>
                  <a:noFill/>
                </a:ln>
                <a:solidFill>
                  <a:srgbClr val="000000"/>
                </a:solidFill>
                <a:effectLst/>
                <a:uLnTx/>
                <a:uFillTx/>
                <a:latin typeface="Arial"/>
                <a:ea typeface="+mn-ea"/>
                <a:cs typeface="+mn-cs"/>
              </a:rPr>
              <a:t> an </a:t>
            </a:r>
            <a:r>
              <a:rPr kumimoji="0" lang="de-DE" sz="1800" b="0" i="0" u="none" strike="noStrike" kern="1200" cap="none" spc="0" normalizeH="0" baseline="0" noProof="0" dirty="0" err="1">
                <a:ln>
                  <a:noFill/>
                </a:ln>
                <a:solidFill>
                  <a:srgbClr val="000000"/>
                </a:solidFill>
                <a:effectLst/>
                <a:uLnTx/>
                <a:uFillTx/>
                <a:latin typeface="Arial"/>
                <a:ea typeface="+mn-ea"/>
                <a:cs typeface="+mn-cs"/>
              </a:rPr>
              <a:t>authentication</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token</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to</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use</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dirty="0">
                <a:ln>
                  <a:noFill/>
                </a:ln>
                <a:solidFill>
                  <a:srgbClr val="000000"/>
                </a:solidFill>
                <a:effectLst/>
                <a:uLnTx/>
                <a:uFillTx/>
                <a:latin typeface="Arial"/>
                <a:ea typeface="+mn-ea"/>
                <a:cs typeface="+mn-cs"/>
              </a:rPr>
              <a:t> Information </a:t>
            </a:r>
            <a:r>
              <a:rPr kumimoji="0" lang="de-DE" sz="1800" b="0" i="0" u="none" strike="noStrike" kern="1200" cap="none" spc="0" normalizeH="0" baseline="0" noProof="0" dirty="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dirty="0">
                <a:ln>
                  <a:noFill/>
                </a:ln>
                <a:solidFill>
                  <a:srgbClr val="000000"/>
                </a:solidFill>
                <a:effectLst/>
                <a:uLnTx/>
                <a:uFillTx/>
                <a:latin typeface="Arial"/>
                <a:ea typeface="+mn-ea"/>
                <a:cs typeface="+mn-cs"/>
              </a:rPr>
              <a:t> REST API</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dirty="0" err="1">
                <a:ln>
                  <a:noFill/>
                </a:ln>
                <a:solidFill>
                  <a:srgbClr val="000000"/>
                </a:solidFill>
                <a:effectLst/>
                <a:uLnTx/>
                <a:uFillTx/>
                <a:latin typeface="Arial"/>
                <a:ea typeface="+mn-ea"/>
                <a:cs typeface="+mn-cs"/>
              </a:rPr>
              <a:t>Get</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results</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of</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using</a:t>
            </a:r>
            <a:r>
              <a:rPr kumimoji="0" lang="de-DE" sz="1800" b="0" i="0" u="none" strike="noStrike" kern="1200" cap="none" spc="0" normalizeH="0" baseline="0" noProof="0" dirty="0">
                <a:ln>
                  <a:noFill/>
                </a:ln>
                <a:solidFill>
                  <a:srgbClr val="000000"/>
                </a:solidFill>
                <a:effectLst/>
                <a:uLnTx/>
                <a:uFillTx/>
                <a:latin typeface="Arial"/>
                <a:ea typeface="+mn-ea"/>
                <a:cs typeface="+mn-cs"/>
              </a:rPr>
              <a:t> Rest API</a:t>
            </a: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dirty="0">
                <a:ln>
                  <a:noFill/>
                </a:ln>
                <a:solidFill>
                  <a:srgbClr val="000000"/>
                </a:solidFill>
                <a:effectLst/>
                <a:uLnTx/>
                <a:uFillTx/>
                <a:latin typeface="Arial"/>
                <a:ea typeface="+mn-ea"/>
                <a:cs typeface="+mn-cs"/>
              </a:rPr>
              <a:t>Upload </a:t>
            </a:r>
            <a:r>
              <a:rPr kumimoji="0" lang="de-DE" sz="1800" b="0" i="0" u="none" strike="noStrike" kern="1200" cap="none" spc="0" normalizeH="0" baseline="0" noProof="0" dirty="0" err="1">
                <a:ln>
                  <a:noFill/>
                </a:ln>
                <a:solidFill>
                  <a:srgbClr val="000000"/>
                </a:solidFill>
                <a:effectLst/>
                <a:uLnTx/>
                <a:uFillTx/>
                <a:latin typeface="Arial"/>
                <a:ea typeface="+mn-ea"/>
                <a:cs typeface="+mn-cs"/>
              </a:rPr>
              <a:t>supplier</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data</a:t>
            </a:r>
            <a:r>
              <a:rPr kumimoji="0" lang="de-DE" sz="1800" b="0" i="0" u="none" strike="noStrike" kern="1200" cap="none" spc="0" normalizeH="0" baseline="0" noProof="0" dirty="0">
                <a:ln>
                  <a:noFill/>
                </a:ln>
                <a:solidFill>
                  <a:srgbClr val="000000"/>
                </a:solidFill>
                <a:effectLst/>
                <a:uLnTx/>
                <a:uFillTx/>
                <a:latin typeface="Arial"/>
                <a:ea typeface="+mn-ea"/>
                <a:cs typeface="+mn-cs"/>
              </a:rPr>
              <a:t> for </a:t>
            </a:r>
            <a:r>
              <a:rPr kumimoji="0" lang="de-DE" sz="1800" b="0" i="0" u="none" strike="noStrike" kern="1200" cap="none" spc="0" normalizeH="0" baseline="0" noProof="0" dirty="0" err="1">
                <a:ln>
                  <a:noFill/>
                </a:ln>
                <a:solidFill>
                  <a:srgbClr val="000000"/>
                </a:solidFill>
                <a:effectLst/>
                <a:uLnTx/>
                <a:uFillTx/>
                <a:latin typeface="Arial"/>
                <a:ea typeface="+mn-ea"/>
                <a:cs typeface="+mn-cs"/>
              </a:rPr>
              <a:t>matching</a:t>
            </a:r>
            <a:endParaRPr kumimoji="0" lang="de-DE" sz="1800" b="0" i="0" u="none" strike="noStrike" kern="1200" cap="none" spc="0" normalizeH="0" baseline="0" noProof="0" dirty="0">
              <a:ln>
                <a:noFill/>
              </a:ln>
              <a:solidFill>
                <a:srgbClr val="000000"/>
              </a:solidFill>
              <a:effectLst/>
              <a:uLnTx/>
              <a:uFillTx/>
              <a:latin typeface="Arial"/>
              <a:ea typeface="+mn-ea"/>
              <a:cs typeface="+mn-cs"/>
            </a:endParaRPr>
          </a:p>
          <a:p>
            <a:pPr marL="887288" marR="0" lvl="1" indent="-342900" algn="l" defTabSz="1088776" rtl="0" eaLnBrk="1" fontAlgn="auto" latinLnBrk="0" hangingPunct="1">
              <a:lnSpc>
                <a:spcPct val="100000"/>
              </a:lnSpc>
              <a:spcBef>
                <a:spcPts val="0"/>
              </a:spcBef>
              <a:spcAft>
                <a:spcPts val="0"/>
              </a:spcAft>
              <a:buClr>
                <a:srgbClr val="FDB913"/>
              </a:buClr>
              <a:buSzPct val="100000"/>
              <a:buFont typeface="Arial" panose="020B0604020202020204" pitchFamily="34" charset="0"/>
              <a:buChar char="•"/>
              <a:tabLst/>
              <a:defRPr/>
            </a:pPr>
            <a:r>
              <a:rPr kumimoji="0" lang="de-DE" sz="1800" b="0" i="0" u="none" strike="noStrike" kern="1200" cap="none" spc="0" normalizeH="0" baseline="0" noProof="0" dirty="0">
                <a:ln>
                  <a:noFill/>
                </a:ln>
                <a:solidFill>
                  <a:srgbClr val="000000"/>
                </a:solidFill>
                <a:effectLst/>
                <a:uLnTx/>
                <a:uFillTx/>
                <a:latin typeface="Arial"/>
                <a:ea typeface="+mn-ea"/>
                <a:cs typeface="+mn-cs"/>
              </a:rPr>
              <a:t>Upload </a:t>
            </a:r>
            <a:r>
              <a:rPr kumimoji="0" lang="de-DE" sz="1800" b="0" i="0" u="none" strike="noStrike" kern="1200" cap="none" spc="0" normalizeH="0" baseline="0" noProof="0" dirty="0" err="1">
                <a:ln>
                  <a:noFill/>
                </a:ln>
                <a:solidFill>
                  <a:srgbClr val="000000"/>
                </a:solidFill>
                <a:effectLst/>
                <a:uLnTx/>
                <a:uFillTx/>
                <a:latin typeface="Arial"/>
                <a:ea typeface="+mn-ea"/>
                <a:cs typeface="+mn-cs"/>
              </a:rPr>
              <a:t>document</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through</a:t>
            </a:r>
            <a:r>
              <a:rPr kumimoji="0" lang="de-DE" sz="1800" b="0" i="0" u="none" strike="noStrike" kern="1200" cap="none" spc="0" normalizeH="0" baseline="0" noProof="0" dirty="0">
                <a:ln>
                  <a:noFill/>
                </a:ln>
                <a:solidFill>
                  <a:srgbClr val="000000"/>
                </a:solidFill>
                <a:effectLst/>
                <a:uLnTx/>
                <a:uFillTx/>
                <a:latin typeface="Arial"/>
                <a:ea typeface="+mn-ea"/>
                <a:cs typeface="+mn-cs"/>
              </a:rPr>
              <a:t> Rest API </a:t>
            </a:r>
            <a:r>
              <a:rPr kumimoji="0" lang="de-DE" sz="1800" b="0" i="0" u="none" strike="noStrike" kern="1200" cap="none" spc="0" normalizeH="0" baseline="0" noProof="0" dirty="0" err="1">
                <a:ln>
                  <a:noFill/>
                </a:ln>
                <a:solidFill>
                  <a:srgbClr val="000000"/>
                </a:solidFill>
                <a:effectLst/>
                <a:uLnTx/>
                <a:uFillTx/>
                <a:latin typeface="Arial"/>
                <a:ea typeface="+mn-ea"/>
                <a:cs typeface="+mn-cs"/>
              </a:rPr>
              <a:t>to</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enrich</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the</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extraction</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results</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with</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supplier</a:t>
            </a:r>
            <a:r>
              <a:rPr kumimoji="0" lang="de-DE" sz="1800" b="0" i="0" u="none" strike="noStrike" kern="1200" cap="none" spc="0" normalizeH="0" baseline="0" noProof="0" dirty="0">
                <a:ln>
                  <a:noFill/>
                </a:ln>
                <a:solidFill>
                  <a:srgbClr val="000000"/>
                </a:solidFill>
                <a:effectLst/>
                <a:uLnTx/>
                <a:uFillTx/>
                <a:latin typeface="Arial"/>
                <a:ea typeface="+mn-ea"/>
                <a:cs typeface="+mn-cs"/>
              </a:rPr>
              <a:t> </a:t>
            </a:r>
            <a:r>
              <a:rPr kumimoji="0" lang="de-DE" sz="1800" b="0" i="0" u="none" strike="noStrike" kern="1200" cap="none" spc="0" normalizeH="0" baseline="0" noProof="0" dirty="0" err="1">
                <a:ln>
                  <a:noFill/>
                </a:ln>
                <a:solidFill>
                  <a:srgbClr val="000000"/>
                </a:solidFill>
                <a:effectLst/>
                <a:uLnTx/>
                <a:uFillTx/>
                <a:latin typeface="Arial"/>
                <a:ea typeface="+mn-ea"/>
                <a:cs typeface="+mn-cs"/>
              </a:rPr>
              <a:t>data</a:t>
            </a:r>
            <a:endParaRPr kumimoji="0" lang="de-DE" sz="18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err="1">
                <a:ln>
                  <a:noFill/>
                </a:ln>
                <a:solidFill>
                  <a:srgbClr val="000000"/>
                </a:solidFill>
                <a:effectLst/>
                <a:uLnTx/>
                <a:uFillTx/>
                <a:latin typeface="Arial"/>
                <a:ea typeface="+mn-ea"/>
                <a:cs typeface="+mn-cs"/>
              </a:rPr>
              <a:t>Questions</a:t>
            </a:r>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53522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2_SAP 2020 16x9 white">
  <a:themeElements>
    <a:clrScheme name="SAP">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6B9E"/>
      </a:hlink>
      <a:folHlink>
        <a:srgbClr val="006B9E"/>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1" ma:contentTypeDescription="Create a new document." ma:contentTypeScope="" ma:versionID="0a83ea2fe68d10f5cf339c90fd4663b6">
  <xsd:schema xmlns:xsd="http://www.w3.org/2001/XMLSchema" xmlns:xs="http://www.w3.org/2001/XMLSchema" xmlns:p="http://schemas.microsoft.com/office/2006/metadata/properties" xmlns:ns3="025efd7d-4e1d-49ec-b269-b81537660960" xmlns:ns4="386f4720-9db4-4950-8ffd-cd1ef4b846d5" targetNamespace="http://schemas.microsoft.com/office/2006/metadata/properties" ma:root="true" ma:fieldsID="4c61b2884b4d0fdea4c44939f6b2c6cb" ns3:_="" ns4:_="">
    <xsd:import namespace="025efd7d-4e1d-49ec-b269-b81537660960"/>
    <xsd:import namespace="386f4720-9db4-4950-8ffd-cd1ef4b846d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purl.org/dc/elements/1.1/"/>
    <ds:schemaRef ds:uri="http://purl.org/dc/dcmitype/"/>
    <ds:schemaRef ds:uri="http://schemas.microsoft.com/office/2006/metadata/properties"/>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386f4720-9db4-4950-8ffd-cd1ef4b846d5"/>
    <ds:schemaRef ds:uri="025efd7d-4e1d-49ec-b269-b81537660960"/>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DAEE7035-224B-41FF-AFD4-E799CA350E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5efd7d-4e1d-49ec-b269-b81537660960"/>
    <ds:schemaRef ds:uri="386f4720-9db4-4950-8ffd-cd1ef4b846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0</TotalTime>
  <Words>1819</Words>
  <Application>Microsoft Office PowerPoint</Application>
  <PresentationFormat>Custom</PresentationFormat>
  <Paragraphs>239</Paragraphs>
  <Slides>10</Slides>
  <Notes>10</Notes>
  <HiddenSlides>1</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9" baseType="lpstr">
      <vt:lpstr>Arial</vt:lpstr>
      <vt:lpstr>Courier New</vt:lpstr>
      <vt:lpstr>Symbol</vt:lpstr>
      <vt:lpstr>wingdings</vt:lpstr>
      <vt:lpstr>wingdings</vt:lpstr>
      <vt:lpstr>SAP 2020 16x9 white</vt:lpstr>
      <vt:lpstr>SAP 2020 16x9 blue</vt:lpstr>
      <vt:lpstr>2_SAP 2020 16x9 white</vt:lpstr>
      <vt:lpstr>think-cell Slide</vt:lpstr>
      <vt:lpstr>Workshop: Classify Business Documents and Extract Information</vt:lpstr>
      <vt:lpstr>Disclaimer</vt:lpstr>
      <vt:lpstr>Workshop flow</vt:lpstr>
      <vt:lpstr>PowerPoint Presentation</vt:lpstr>
      <vt:lpstr>SAP Business Document Processing portfolio</vt:lpstr>
      <vt:lpstr>Document Classification: manual processing</vt:lpstr>
      <vt:lpstr>Document Classification: automatic processing</vt:lpstr>
      <vt:lpstr>Document Information Extraction</vt:lpstr>
      <vt:lpstr>Workshop flow</vt:lpstr>
      <vt:lpstr>PowerPoint Presentation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CFN - Title</dc:title>
  <dc:subject/>
  <dc:creator>Speaker name</dc:creator>
  <cp:keywords>2020/16:9/white</cp:keywords>
  <dc:description>Edited 8-31-20_TB
D_IK_9/2</dc:description>
  <cp:lastModifiedBy>Bolshakov, Alexander</cp:lastModifiedBy>
  <cp:revision>11</cp:revision>
  <dcterms:created xsi:type="dcterms:W3CDTF">2020-08-13T16:29:30Z</dcterms:created>
  <dcterms:modified xsi:type="dcterms:W3CDTF">2020-12-08T13:22:37Z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0x010100CA2FD6F1506F564BB79A97F9C245AD34</vt:lpwstr>
  </property>
</Properties>
</file>