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340" r:id="rId2"/>
    <p:sldId id="344" r:id="rId3"/>
    <p:sldId id="336" r:id="rId4"/>
    <p:sldId id="347" r:id="rId5"/>
    <p:sldId id="284" r:id="rId6"/>
    <p:sldId id="361" r:id="rId7"/>
    <p:sldId id="359" r:id="rId8"/>
    <p:sldId id="360" r:id="rId9"/>
    <p:sldId id="358" r:id="rId10"/>
    <p:sldId id="345" r:id="rId11"/>
    <p:sldId id="346" r:id="rId12"/>
    <p:sldId id="362" r:id="rId13"/>
    <p:sldId id="365" r:id="rId14"/>
    <p:sldId id="363" r:id="rId15"/>
    <p:sldId id="366" r:id="rId16"/>
    <p:sldId id="367" r:id="rId17"/>
    <p:sldId id="348" r:id="rId18"/>
    <p:sldId id="349" r:id="rId19"/>
    <p:sldId id="368" r:id="rId20"/>
    <p:sldId id="370" r:id="rId21"/>
    <p:sldId id="369" r:id="rId22"/>
    <p:sldId id="352" r:id="rId23"/>
    <p:sldId id="353" r:id="rId24"/>
    <p:sldId id="356" r:id="rId25"/>
    <p:sldId id="357" r:id="rId26"/>
    <p:sldId id="354" r:id="rId27"/>
    <p:sldId id="325" r:id="rId28"/>
    <p:sldId id="355" r:id="rId29"/>
    <p:sldId id="364" r:id="rId30"/>
    <p:sldId id="286" r:id="rId31"/>
    <p:sldId id="310" r:id="rId32"/>
    <p:sldId id="265" r:id="rId33"/>
    <p:sldId id="339" r:id="rId34"/>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08" autoAdjust="0"/>
    <p:restoredTop sz="94690" autoAdjust="0"/>
  </p:normalViewPr>
  <p:slideViewPr>
    <p:cSldViewPr snapToGrid="0" showGuides="1">
      <p:cViewPr varScale="1">
        <p:scale>
          <a:sx n="172" d="100"/>
          <a:sy n="172" d="100"/>
        </p:scale>
        <p:origin x="-1782" y="-90"/>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xmlns=""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xmlns=""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2013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en-US" sz="2400" b="1" kern="1200" noProof="0" dirty="0" smtClean="0">
                <a:solidFill>
                  <a:schemeClr val="accent2"/>
                </a:solidFill>
                <a:latin typeface="+mj-lt"/>
                <a:ea typeface="+mj-ea"/>
                <a:cs typeface="+mj-cs"/>
              </a:rPr>
              <a:t>2013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endParaRPr lang="de-DE" sz="2400" b="1" kern="1200" noProof="0" dirty="0" smtClean="0">
              <a:solidFill>
                <a:schemeClr val="accent2"/>
              </a:solidFill>
              <a:latin typeface="+mj-lt"/>
              <a:ea typeface="+mj-ea"/>
              <a:cs typeface="+mj-cs"/>
            </a:endParaRPr>
          </a:p>
        </p:txBody>
      </p:sp>
      <p:sp>
        <p:nvSpPr>
          <p:cNvPr id="5" name="TextBox 4"/>
          <p:cNvSpPr txBox="1"/>
          <p:nvPr userDrawn="1"/>
        </p:nvSpPr>
        <p:spPr bwMode="gray">
          <a:xfrm>
            <a:off x="324000" y="1692000"/>
            <a:ext cx="8404364" cy="230832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Please see </a:t>
            </a:r>
            <a:r>
              <a:rPr lang="en-US" sz="1000" kern="1200" noProof="1" smtClean="0">
                <a:solidFill>
                  <a:schemeClr val="tx1"/>
                </a:solidFill>
                <a:latin typeface="Arial"/>
                <a:ea typeface="MS PGothic" pitchFamily="34" charset="-128"/>
                <a:cs typeface="+mn-cs"/>
                <a:hlinkClick r:id="rId2"/>
              </a:rPr>
              <a:t>http://www.sap.com/corporate-en/legal/copyright/index.epx#trademark</a:t>
            </a:r>
            <a:r>
              <a:rPr lang="en-US" sz="10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2013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04364"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000" kern="1200" noProof="1" smtClean="0">
                <a:solidFill>
                  <a:schemeClr val="tx1"/>
                </a:solidFill>
                <a:latin typeface="Arial"/>
                <a:ea typeface="MS PGothic" pitchFamily="34" charset="-128"/>
                <a:cs typeface="+mn-cs"/>
                <a:hlinkClick r:id="rId2"/>
              </a:rPr>
              <a:t>http://www.sap.com/corporate-en/legal/copyright/index.epx#trademark</a:t>
            </a:r>
            <a:r>
              <a:rPr lang="de-DE" sz="10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2013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2013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3.png"/><Relationship Id="rId7" Type="http://schemas.openxmlformats.org/officeDocument/2006/relationships/image" Target="../media/image25.jpeg"/><Relationship Id="rId2" Type="http://schemas.openxmlformats.org/officeDocument/2006/relationships/image" Target="../media/image22.jpeg"/><Relationship Id="rId1" Type="http://schemas.openxmlformats.org/officeDocument/2006/relationships/slideLayout" Target="../slideLayouts/slideLayout10.xml"/><Relationship Id="rId6" Type="http://schemas.openxmlformats.org/officeDocument/2006/relationships/image" Target="../media/image24.png"/><Relationship Id="rId11" Type="http://schemas.openxmlformats.org/officeDocument/2006/relationships/image" Target="../media/image29.jpeg"/><Relationship Id="rId5" Type="http://schemas.openxmlformats.org/officeDocument/2006/relationships/image" Target="../media/image21.png"/><Relationship Id="rId10" Type="http://schemas.openxmlformats.org/officeDocument/2006/relationships/image" Target="../media/image28.jpeg"/><Relationship Id="rId4" Type="http://schemas.openxmlformats.org/officeDocument/2006/relationships/image" Target="../media/image19.png"/><Relationship Id="rId9" Type="http://schemas.openxmlformats.org/officeDocument/2006/relationships/image" Target="../media/image27.jpe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0.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video" Target="file:///C:\data\SAP\sailing\SAPSailingAnalytics.mp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1600x1066-IMG_6501.JPG"/>
          <p:cNvPicPr>
            <a:picLocks noChangeAspect="1"/>
          </p:cNvPicPr>
          <p:nvPr/>
        </p:nvPicPr>
        <p:blipFill>
          <a:blip r:embed="rId3" cstate="print"/>
          <a:stretch>
            <a:fillRect/>
          </a:stretch>
        </p:blipFill>
        <p:spPr>
          <a:xfrm>
            <a:off x="0" y="0"/>
            <a:ext cx="9144000" cy="6858000"/>
          </a:xfrm>
          <a:prstGeom prst="rect">
            <a:avLst/>
          </a:prstGeom>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SAP Sailing Analytics</a:t>
            </a:r>
            <a:endParaRPr lang="en-US" dirty="0"/>
          </a:p>
        </p:txBody>
      </p:sp>
      <p:sp>
        <p:nvSpPr>
          <p:cNvPr id="3" name="Subtitle 2"/>
          <p:cNvSpPr>
            <a:spLocks noGrp="1"/>
          </p:cNvSpPr>
          <p:nvPr>
            <p:ph type="subTitle" idx="1"/>
          </p:nvPr>
        </p:nvSpPr>
        <p:spPr>
          <a:xfrm>
            <a:off x="414000" y="1195070"/>
            <a:ext cx="6840000" cy="492443"/>
          </a:xfrm>
        </p:spPr>
        <p:txBody>
          <a:bodyPr/>
          <a:lstStyle/>
          <a:p>
            <a:r>
              <a:rPr lang="en-US" dirty="0" smtClean="0"/>
              <a:t>Software Architecture in a Showcase Set-Up</a:t>
            </a:r>
          </a:p>
          <a:p>
            <a:r>
              <a:rPr lang="en-US" dirty="0" smtClean="0"/>
              <a:t>Axel Uhl, Global Sponsorships</a:t>
            </a:r>
          </a:p>
          <a:p>
            <a:r>
              <a:rPr lang="en-US" dirty="0" smtClean="0"/>
              <a:t>March 21,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Laying the Cornerstones</a:t>
            </a:r>
          </a:p>
        </p:txBody>
      </p:sp>
      <p:pic>
        <p:nvPicPr>
          <p:cNvPr id="5" name="Picture 4" descr="1024x682-IMG_7131.JPG"/>
          <p:cNvPicPr>
            <a:picLocks noChangeAspect="1"/>
          </p:cNvPicPr>
          <p:nvPr/>
        </p:nvPicPr>
        <p:blipFill>
          <a:blip r:embed="rId3" cstate="print"/>
          <a:stretch>
            <a:fillRect/>
          </a:stretch>
        </p:blipFill>
        <p:spPr>
          <a:xfrm>
            <a:off x="5473785" y="419099"/>
            <a:ext cx="3336839" cy="50101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print"/>
          <a:srcRect/>
          <a:stretch>
            <a:fillRect/>
          </a:stretch>
        </p:blipFill>
        <p:spPr bwMode="auto">
          <a:xfrm>
            <a:off x="6589713" y="2185988"/>
            <a:ext cx="1219200" cy="9239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Started with </a:t>
            </a:r>
            <a:r>
              <a:rPr lang="en-US" dirty="0" err="1" smtClean="0"/>
              <a:t>Kieler</a:t>
            </a:r>
            <a:r>
              <a:rPr lang="en-US" dirty="0" smtClean="0"/>
              <a:t> </a:t>
            </a:r>
            <a:r>
              <a:rPr lang="en-US" dirty="0" err="1" smtClean="0"/>
              <a:t>Woche</a:t>
            </a:r>
            <a:r>
              <a:rPr lang="en-US" dirty="0" smtClean="0"/>
              <a:t> 2011 Requirements</a:t>
            </a:r>
            <a:endParaRPr lang="en-US" dirty="0"/>
          </a:p>
        </p:txBody>
      </p:sp>
      <p:sp>
        <p:nvSpPr>
          <p:cNvPr id="3" name="Text Placeholder 2"/>
          <p:cNvSpPr>
            <a:spLocks noGrp="1"/>
          </p:cNvSpPr>
          <p:nvPr>
            <p:ph type="body" sz="quarter" idx="10"/>
          </p:nvPr>
        </p:nvSpPr>
        <p:spPr>
          <a:xfrm>
            <a:off x="324000" y="1574305"/>
            <a:ext cx="8494713" cy="4610364"/>
          </a:xfrm>
        </p:spPr>
        <p:txBody>
          <a:bodyPr/>
          <a:lstStyle/>
          <a:p>
            <a:pPr lvl="0"/>
            <a:r>
              <a:rPr lang="en-US" dirty="0" smtClean="0"/>
              <a:t>Handle Live GPS and Wind Data</a:t>
            </a:r>
          </a:p>
          <a:p>
            <a:pPr lvl="2"/>
            <a:r>
              <a:rPr lang="en-US" dirty="0" smtClean="0"/>
              <a:t>Calculate Live In-Race Ranking Based on Wind and Boat Positions</a:t>
            </a:r>
          </a:p>
          <a:p>
            <a:pPr lvl="2"/>
            <a:r>
              <a:rPr lang="en-US" dirty="0" smtClean="0"/>
              <a:t>Provide Live Statistics about Distances, Speeds, Rank Changes, ETA</a:t>
            </a:r>
          </a:p>
          <a:p>
            <a:r>
              <a:rPr lang="en-US" dirty="0" smtClean="0"/>
              <a:t>Choices for a Quick Prototype</a:t>
            </a:r>
          </a:p>
          <a:p>
            <a:pPr lvl="1"/>
            <a:r>
              <a:rPr lang="en-US" dirty="0" smtClean="0"/>
              <a:t>Java with OSGi/Equinox to record and analyze live data</a:t>
            </a:r>
          </a:p>
          <a:p>
            <a:pPr lvl="2"/>
            <a:r>
              <a:rPr lang="en-US" dirty="0" smtClean="0"/>
              <a:t>Insert-only; queries aggregate on the fly</a:t>
            </a:r>
          </a:p>
          <a:p>
            <a:pPr lvl="2"/>
            <a:r>
              <a:rPr lang="en-US" dirty="0" smtClean="0"/>
              <a:t>Parallel aggregations for different key figures per query</a:t>
            </a:r>
          </a:p>
          <a:p>
            <a:pPr lvl="2"/>
            <a:r>
              <a:rPr lang="en-US" dirty="0" smtClean="0"/>
              <a:t>Coarse-grained used of </a:t>
            </a:r>
            <a:r>
              <a:rPr lang="en-US" b="1" dirty="0" smtClean="0">
                <a:latin typeface="Courier New" pitchFamily="49" charset="0"/>
                <a:cs typeface="Courier New" pitchFamily="49" charset="0"/>
              </a:rPr>
              <a:t>synchronized</a:t>
            </a:r>
            <a:r>
              <a:rPr lang="en-US" dirty="0" smtClean="0"/>
              <a:t> as </a:t>
            </a:r>
            <a:r>
              <a:rPr lang="en-US" dirty="0" err="1" smtClean="0"/>
              <a:t>q&amp;d</a:t>
            </a:r>
            <a:r>
              <a:rPr lang="en-US" dirty="0" smtClean="0"/>
              <a:t> “locking”</a:t>
            </a:r>
          </a:p>
          <a:p>
            <a:pPr lvl="2"/>
            <a:r>
              <a:rPr lang="en-US" dirty="0" smtClean="0"/>
              <a:t>Rendered JSON for multi-race leader-board in &lt;10ms</a:t>
            </a:r>
          </a:p>
          <a:p>
            <a:pPr lvl="1"/>
            <a:r>
              <a:rPr lang="en-US" dirty="0" smtClean="0"/>
              <a:t>Embedded Jetty as Servlet/</a:t>
            </a:r>
            <a:r>
              <a:rPr lang="en-US" dirty="0" err="1" smtClean="0"/>
              <a:t>RESTlet</a:t>
            </a:r>
            <a:r>
              <a:rPr lang="en-US" dirty="0" smtClean="0"/>
              <a:t> container</a:t>
            </a:r>
          </a:p>
          <a:p>
            <a:pPr lvl="2"/>
            <a:r>
              <a:rPr lang="en-US" dirty="0" smtClean="0"/>
              <a:t>Explicit registration of </a:t>
            </a:r>
            <a:r>
              <a:rPr lang="en-US" dirty="0" err="1" smtClean="0"/>
              <a:t>RESTlets</a:t>
            </a:r>
            <a:r>
              <a:rPr lang="en-US" dirty="0" smtClean="0"/>
              <a:t> in bundle activator</a:t>
            </a:r>
          </a:p>
          <a:p>
            <a:pPr lvl="1"/>
            <a:r>
              <a:rPr lang="en-US" dirty="0" smtClean="0"/>
              <a:t>Python </a:t>
            </a:r>
            <a:r>
              <a:rPr lang="en-US" dirty="0" smtClean="0"/>
              <a:t>to render HTML front-end</a:t>
            </a:r>
          </a:p>
          <a:p>
            <a:pPr lvl="1"/>
            <a:r>
              <a:rPr lang="en-US" dirty="0" smtClean="0"/>
              <a:t>REST/JSON interfaces between Python and Java</a:t>
            </a:r>
          </a:p>
          <a:p>
            <a:pPr lvl="1"/>
            <a:r>
              <a:rPr lang="en-US" dirty="0" err="1" smtClean="0"/>
              <a:t>Git</a:t>
            </a:r>
            <a:r>
              <a:rPr lang="en-US" dirty="0" smtClean="0"/>
              <a:t>, </a:t>
            </a:r>
            <a:r>
              <a:rPr lang="en-US" dirty="0" err="1" smtClean="0"/>
              <a:t>Junit</a:t>
            </a:r>
            <a:r>
              <a:rPr lang="en-US" dirty="0" smtClean="0"/>
              <a:t>, Maven, Hudson, </a:t>
            </a:r>
            <a:r>
              <a:rPr lang="en-US" dirty="0" err="1" smtClean="0"/>
              <a:t>MongoDB</a:t>
            </a:r>
            <a:endParaRPr lang="en-US" dirty="0" smtClean="0"/>
          </a:p>
        </p:txBody>
      </p:sp>
      <p:pic>
        <p:nvPicPr>
          <p:cNvPr id="2050" name="Picture 2"/>
          <p:cNvPicPr>
            <a:picLocks noChangeAspect="1" noChangeArrowheads="1"/>
          </p:cNvPicPr>
          <p:nvPr/>
        </p:nvPicPr>
        <p:blipFill>
          <a:blip r:embed="rId4" cstate="print"/>
          <a:srcRect/>
          <a:stretch>
            <a:fillRect/>
          </a:stretch>
        </p:blipFill>
        <p:spPr bwMode="auto">
          <a:xfrm>
            <a:off x="6896100" y="3870314"/>
            <a:ext cx="1937146" cy="2078237"/>
          </a:xfrm>
          <a:prstGeom prst="rect">
            <a:avLst/>
          </a:prstGeom>
          <a:noFill/>
          <a:ln w="9525">
            <a:noFill/>
            <a:miter lim="800000"/>
            <a:headEnd/>
            <a:tailEnd/>
          </a:ln>
          <a:effectLst/>
        </p:spPr>
      </p:pic>
      <p:pic>
        <p:nvPicPr>
          <p:cNvPr id="6" name="Picture 446"/>
          <p:cNvPicPr>
            <a:picLocks noChangeAspect="1" noChangeArrowheads="1"/>
          </p:cNvPicPr>
          <p:nvPr/>
        </p:nvPicPr>
        <p:blipFill>
          <a:blip r:embed="rId5" cstate="print"/>
          <a:srcRect/>
          <a:stretch>
            <a:fillRect/>
          </a:stretch>
        </p:blipFill>
        <p:spPr bwMode="auto">
          <a:xfrm>
            <a:off x="7870825" y="1676400"/>
            <a:ext cx="904875" cy="15621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index.jpg"/>
          <p:cNvPicPr>
            <a:picLocks noChangeAspect="1"/>
          </p:cNvPicPr>
          <p:nvPr/>
        </p:nvPicPr>
        <p:blipFill>
          <a:blip r:embed="rId2" cstate="print"/>
          <a:stretch>
            <a:fillRect/>
          </a:stretch>
        </p:blipFill>
        <p:spPr>
          <a:xfrm>
            <a:off x="2828924" y="3062287"/>
            <a:ext cx="3676651" cy="2757488"/>
          </a:xfrm>
          <a:prstGeom prst="rect">
            <a:avLst/>
          </a:prstGeom>
        </p:spPr>
      </p:pic>
      <p:sp>
        <p:nvSpPr>
          <p:cNvPr id="2" name="Title 1"/>
          <p:cNvSpPr>
            <a:spLocks noGrp="1"/>
          </p:cNvSpPr>
          <p:nvPr>
            <p:ph type="title"/>
          </p:nvPr>
        </p:nvSpPr>
        <p:spPr/>
        <p:txBody>
          <a:bodyPr/>
          <a:lstStyle/>
          <a:p>
            <a:r>
              <a:rPr lang="en-US" dirty="0" err="1" smtClean="0"/>
              <a:t>Kieler</a:t>
            </a:r>
            <a:r>
              <a:rPr lang="en-US" dirty="0" smtClean="0"/>
              <a:t> </a:t>
            </a:r>
            <a:r>
              <a:rPr lang="en-US" dirty="0" err="1" smtClean="0"/>
              <a:t>Woche</a:t>
            </a:r>
            <a:r>
              <a:rPr lang="en-US" dirty="0" smtClean="0"/>
              <a:t> 2011 System Landscape, Data Flow</a:t>
            </a:r>
            <a:endParaRPr lang="en-US" dirty="0"/>
          </a:p>
        </p:txBody>
      </p:sp>
      <p:pic>
        <p:nvPicPr>
          <p:cNvPr id="3076" name="Picture 4" descr="C:\Users\d043530\AppData\Local\Microsoft\Windows\Temporary Internet Files\Content.IE5\PRLW8CGY\MC900435242[1].png"/>
          <p:cNvPicPr>
            <a:picLocks noChangeAspect="1" noChangeArrowheads="1"/>
          </p:cNvPicPr>
          <p:nvPr/>
        </p:nvPicPr>
        <p:blipFill>
          <a:blip r:embed="rId3" cstate="print"/>
          <a:srcRect/>
          <a:stretch>
            <a:fillRect/>
          </a:stretch>
        </p:blipFill>
        <p:spPr bwMode="auto">
          <a:xfrm>
            <a:off x="4038600" y="1619249"/>
            <a:ext cx="948374" cy="1876425"/>
          </a:xfrm>
          <a:prstGeom prst="rect">
            <a:avLst/>
          </a:prstGeom>
          <a:noFill/>
        </p:spPr>
      </p:pic>
      <p:sp>
        <p:nvSpPr>
          <p:cNvPr id="7" name="TextBox 6"/>
          <p:cNvSpPr txBox="1"/>
          <p:nvPr/>
        </p:nvSpPr>
        <p:spPr>
          <a:xfrm>
            <a:off x="3686175" y="1333500"/>
            <a:ext cx="152605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sapsailing.com</a:t>
            </a:r>
            <a:endParaRPr lang="en-US" sz="1800" kern="0" dirty="0" smtClean="0">
              <a:ea typeface="Arial Unicode MS" pitchFamily="34" charset="-128"/>
              <a:cs typeface="Arial Unicode MS" pitchFamily="34" charset="-128"/>
            </a:endParaRPr>
          </a:p>
        </p:txBody>
      </p:sp>
      <p:pic>
        <p:nvPicPr>
          <p:cNvPr id="8" name="Picture 7"/>
          <p:cNvPicPr>
            <a:picLocks noChangeAspect="1" noChangeArrowheads="1"/>
          </p:cNvPicPr>
          <p:nvPr/>
        </p:nvPicPr>
        <p:blipFill>
          <a:blip r:embed="rId4" cstate="print"/>
          <a:srcRect/>
          <a:stretch>
            <a:fillRect/>
          </a:stretch>
        </p:blipFill>
        <p:spPr bwMode="auto">
          <a:xfrm>
            <a:off x="4008438" y="5329238"/>
            <a:ext cx="1219200" cy="923925"/>
          </a:xfrm>
          <a:prstGeom prst="rect">
            <a:avLst/>
          </a:prstGeom>
          <a:noFill/>
          <a:ln w="9525">
            <a:noFill/>
            <a:miter lim="800000"/>
            <a:headEnd/>
            <a:tailEnd/>
          </a:ln>
        </p:spPr>
      </p:pic>
      <p:pic>
        <p:nvPicPr>
          <p:cNvPr id="9" name="Picture 446"/>
          <p:cNvPicPr>
            <a:picLocks noChangeAspect="1" noChangeArrowheads="1"/>
          </p:cNvPicPr>
          <p:nvPr/>
        </p:nvPicPr>
        <p:blipFill>
          <a:blip r:embed="rId5" cstate="print"/>
          <a:srcRect/>
          <a:stretch>
            <a:fillRect/>
          </a:stretch>
        </p:blipFill>
        <p:spPr bwMode="auto">
          <a:xfrm>
            <a:off x="650876" y="1362075"/>
            <a:ext cx="513130" cy="885825"/>
          </a:xfrm>
          <a:prstGeom prst="rect">
            <a:avLst/>
          </a:prstGeom>
          <a:noFill/>
          <a:ln w="9525">
            <a:noFill/>
            <a:miter lim="800000"/>
            <a:headEnd/>
            <a:tailEnd/>
          </a:ln>
        </p:spPr>
      </p:pic>
      <p:pic>
        <p:nvPicPr>
          <p:cNvPr id="10" name="Picture 4" descr="C:\Users\d043530\AppData\Local\Microsoft\Windows\Temporary Internet Files\Content.IE5\PRLW8CGY\MC900435242[1].png"/>
          <p:cNvPicPr>
            <a:picLocks noChangeAspect="1" noChangeArrowheads="1"/>
          </p:cNvPicPr>
          <p:nvPr/>
        </p:nvPicPr>
        <p:blipFill>
          <a:blip r:embed="rId3" cstate="print"/>
          <a:srcRect/>
          <a:stretch>
            <a:fillRect/>
          </a:stretch>
        </p:blipFill>
        <p:spPr bwMode="auto">
          <a:xfrm>
            <a:off x="7286625" y="3086099"/>
            <a:ext cx="948374" cy="1876425"/>
          </a:xfrm>
          <a:prstGeom prst="rect">
            <a:avLst/>
          </a:prstGeom>
          <a:noFill/>
        </p:spPr>
      </p:pic>
      <p:pic>
        <p:nvPicPr>
          <p:cNvPr id="13" name="Picture 12" descr="tractraclogo.png"/>
          <p:cNvPicPr>
            <a:picLocks noChangeAspect="1"/>
          </p:cNvPicPr>
          <p:nvPr/>
        </p:nvPicPr>
        <p:blipFill>
          <a:blip r:embed="rId6" cstate="print"/>
          <a:stretch>
            <a:fillRect/>
          </a:stretch>
        </p:blipFill>
        <p:spPr>
          <a:xfrm>
            <a:off x="6915150" y="4467225"/>
            <a:ext cx="1828800" cy="438150"/>
          </a:xfrm>
          <a:prstGeom prst="rect">
            <a:avLst/>
          </a:prstGeom>
        </p:spPr>
      </p:pic>
      <p:pic>
        <p:nvPicPr>
          <p:cNvPr id="14" name="Picture 13" descr="8419866.jpg"/>
          <p:cNvPicPr>
            <a:picLocks noChangeAspect="1"/>
          </p:cNvPicPr>
          <p:nvPr/>
        </p:nvPicPr>
        <p:blipFill>
          <a:blip r:embed="rId7" cstate="print"/>
          <a:stretch>
            <a:fillRect/>
          </a:stretch>
        </p:blipFill>
        <p:spPr>
          <a:xfrm>
            <a:off x="396875" y="2654300"/>
            <a:ext cx="1060450" cy="1060450"/>
          </a:xfrm>
          <a:prstGeom prst="rect">
            <a:avLst/>
          </a:prstGeom>
        </p:spPr>
      </p:pic>
      <p:sp>
        <p:nvSpPr>
          <p:cNvPr id="15" name="TextBox 14"/>
          <p:cNvSpPr txBox="1"/>
          <p:nvPr/>
        </p:nvSpPr>
        <p:spPr>
          <a:xfrm>
            <a:off x="371475" y="3686175"/>
            <a:ext cx="115416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Toughbook</a:t>
            </a:r>
            <a:endParaRPr lang="en-US" sz="1800" kern="0" dirty="0" smtClean="0">
              <a:ea typeface="Arial Unicode MS" pitchFamily="34" charset="-128"/>
              <a:cs typeface="Arial Unicode MS" pitchFamily="34" charset="-128"/>
            </a:endParaRPr>
          </a:p>
        </p:txBody>
      </p:sp>
      <p:pic>
        <p:nvPicPr>
          <p:cNvPr id="16" name="Picture 15" descr="B313683.jpg"/>
          <p:cNvPicPr>
            <a:picLocks noChangeAspect="1"/>
          </p:cNvPicPr>
          <p:nvPr/>
        </p:nvPicPr>
        <p:blipFill>
          <a:blip r:embed="rId8" cstate="print"/>
          <a:stretch>
            <a:fillRect/>
          </a:stretch>
        </p:blipFill>
        <p:spPr>
          <a:xfrm>
            <a:off x="142876" y="4238626"/>
            <a:ext cx="1665242" cy="1657350"/>
          </a:xfrm>
          <a:prstGeom prst="trapezoid">
            <a:avLst/>
          </a:prstGeom>
          <a:scene3d>
            <a:camera prst="perspectiveRelaxed"/>
            <a:lightRig rig="threePt" dir="t"/>
          </a:scene3d>
        </p:spPr>
      </p:pic>
      <p:pic>
        <p:nvPicPr>
          <p:cNvPr id="17" name="Picture 16" descr="index.jpg"/>
          <p:cNvPicPr>
            <a:picLocks noChangeAspect="1"/>
          </p:cNvPicPr>
          <p:nvPr/>
        </p:nvPicPr>
        <p:blipFill>
          <a:blip r:embed="rId9" cstate="print"/>
          <a:stretch>
            <a:fillRect/>
          </a:stretch>
        </p:blipFill>
        <p:spPr>
          <a:xfrm>
            <a:off x="823912" y="4129087"/>
            <a:ext cx="386569" cy="309563"/>
          </a:xfrm>
          <a:prstGeom prst="rect">
            <a:avLst/>
          </a:prstGeom>
        </p:spPr>
      </p:pic>
      <p:sp>
        <p:nvSpPr>
          <p:cNvPr id="18" name="TextBox 17"/>
          <p:cNvSpPr txBox="1"/>
          <p:nvPr/>
        </p:nvSpPr>
        <p:spPr>
          <a:xfrm>
            <a:off x="266700" y="5572125"/>
            <a:ext cx="150041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Mobile hotspot</a:t>
            </a:r>
          </a:p>
        </p:txBody>
      </p:sp>
      <p:cxnSp>
        <p:nvCxnSpPr>
          <p:cNvPr id="20" name="Straight Arrow Connector 19"/>
          <p:cNvCxnSpPr>
            <a:stCxn id="9" idx="2"/>
            <a:endCxn id="14" idx="0"/>
          </p:cNvCxnSpPr>
          <p:nvPr/>
        </p:nvCxnSpPr>
        <p:spPr>
          <a:xfrm>
            <a:off x="907441" y="2247900"/>
            <a:ext cx="19659" cy="40640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19450" y="6162675"/>
            <a:ext cx="259045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GSM / GPS Boat Tracker</a:t>
            </a:r>
          </a:p>
        </p:txBody>
      </p:sp>
      <p:cxnSp>
        <p:nvCxnSpPr>
          <p:cNvPr id="27" name="Elbow Connector 26"/>
          <p:cNvCxnSpPr>
            <a:stCxn id="16" idx="3"/>
          </p:cNvCxnSpPr>
          <p:nvPr/>
        </p:nvCxnSpPr>
        <p:spPr>
          <a:xfrm flipV="1">
            <a:off x="1600949" y="2771775"/>
            <a:ext cx="2628151" cy="2295526"/>
          </a:xfrm>
          <a:prstGeom prst="bentConnector3">
            <a:avLst>
              <a:gd name="adj1" fmla="val 76819"/>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p:cNvCxnSpPr>
          <p:nvPr/>
        </p:nvCxnSpPr>
        <p:spPr>
          <a:xfrm rot="5400000" flipH="1" flipV="1">
            <a:off x="5597525" y="3449639"/>
            <a:ext cx="900113" cy="2859087"/>
          </a:xfrm>
          <a:prstGeom prst="bentConnector2">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600575" y="3886200"/>
            <a:ext cx="27527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600575" y="3000375"/>
            <a:ext cx="0" cy="8858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1" name="Picture 50" descr="choosing-web-browsers.jpg"/>
          <p:cNvPicPr>
            <a:picLocks noChangeAspect="1"/>
          </p:cNvPicPr>
          <p:nvPr/>
        </p:nvPicPr>
        <p:blipFill>
          <a:blip r:embed="rId10" cstate="print"/>
          <a:stretch>
            <a:fillRect/>
          </a:stretch>
        </p:blipFill>
        <p:spPr>
          <a:xfrm>
            <a:off x="6953250" y="1676400"/>
            <a:ext cx="981075" cy="981075"/>
          </a:xfrm>
          <a:prstGeom prst="rect">
            <a:avLst/>
          </a:prstGeom>
        </p:spPr>
      </p:pic>
      <p:cxnSp>
        <p:nvCxnSpPr>
          <p:cNvPr id="53" name="Elbow Connector 52"/>
          <p:cNvCxnSpPr/>
          <p:nvPr/>
        </p:nvCxnSpPr>
        <p:spPr>
          <a:xfrm>
            <a:off x="4905375" y="2752725"/>
            <a:ext cx="1009650" cy="914400"/>
          </a:xfrm>
          <a:prstGeom prst="bentConnector3">
            <a:avLst>
              <a:gd name="adj1" fmla="val 5000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895975" y="2276475"/>
            <a:ext cx="0" cy="13906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5895975" y="2266950"/>
            <a:ext cx="1047750"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352675" y="4724400"/>
            <a:ext cx="48731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UDP</a:t>
            </a:r>
          </a:p>
        </p:txBody>
      </p:sp>
      <p:sp>
        <p:nvSpPr>
          <p:cNvPr id="66" name="TextBox 65"/>
          <p:cNvSpPr txBox="1"/>
          <p:nvPr/>
        </p:nvSpPr>
        <p:spPr>
          <a:xfrm>
            <a:off x="1238250" y="4133850"/>
            <a:ext cx="48731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UDP</a:t>
            </a:r>
          </a:p>
        </p:txBody>
      </p:sp>
      <p:sp>
        <p:nvSpPr>
          <p:cNvPr id="68" name="TextBox 67"/>
          <p:cNvSpPr txBox="1"/>
          <p:nvPr/>
        </p:nvSpPr>
        <p:spPr>
          <a:xfrm>
            <a:off x="6096000" y="1952625"/>
            <a:ext cx="60272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HTTP</a:t>
            </a:r>
          </a:p>
        </p:txBody>
      </p:sp>
      <p:sp>
        <p:nvSpPr>
          <p:cNvPr id="72" name="TextBox 71"/>
          <p:cNvSpPr txBox="1"/>
          <p:nvPr/>
        </p:nvSpPr>
        <p:spPr>
          <a:xfrm>
            <a:off x="6410325" y="3609975"/>
            <a:ext cx="4616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TCP</a:t>
            </a:r>
          </a:p>
        </p:txBody>
      </p:sp>
      <p:sp>
        <p:nvSpPr>
          <p:cNvPr id="73" name="TextBox 72"/>
          <p:cNvSpPr txBox="1"/>
          <p:nvPr/>
        </p:nvSpPr>
        <p:spPr>
          <a:xfrm>
            <a:off x="6381750" y="4429125"/>
            <a:ext cx="4616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TCP</a:t>
            </a:r>
          </a:p>
        </p:txBody>
      </p:sp>
      <p:pic>
        <p:nvPicPr>
          <p:cNvPr id="30" name="Picture 29" descr="nick_strip.JPG"/>
          <p:cNvPicPr>
            <a:picLocks noChangeAspect="1"/>
          </p:cNvPicPr>
          <p:nvPr/>
        </p:nvPicPr>
        <p:blipFill>
          <a:blip r:embed="rId11" cstate="print"/>
          <a:stretch>
            <a:fillRect/>
          </a:stretch>
        </p:blipFill>
        <p:spPr>
          <a:xfrm>
            <a:off x="571500" y="2724150"/>
            <a:ext cx="723899" cy="542924"/>
          </a:xfrm>
          <a:prstGeom prst="rect">
            <a:avLst/>
          </a:prstGeom>
        </p:spPr>
      </p:pic>
      <p:sp>
        <p:nvSpPr>
          <p:cNvPr id="31" name="TextBox 30"/>
          <p:cNvSpPr txBox="1"/>
          <p:nvPr/>
        </p:nvSpPr>
        <p:spPr>
          <a:xfrm>
            <a:off x="1628775" y="2819400"/>
            <a:ext cx="107721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Expedition</a:t>
            </a:r>
          </a:p>
        </p:txBody>
      </p:sp>
      <p:cxnSp>
        <p:nvCxnSpPr>
          <p:cNvPr id="33" name="Straight Connector 32"/>
          <p:cNvCxnSpPr>
            <a:endCxn id="31" idx="1"/>
          </p:cNvCxnSpPr>
          <p:nvPr/>
        </p:nvCxnSpPr>
        <p:spPr>
          <a:xfrm flipV="1">
            <a:off x="914400" y="2957900"/>
            <a:ext cx="714375" cy="5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8"/>
                                        </p:tgtEl>
                                      </p:cBhvr>
                                    </p:animEffect>
                                    <p:set>
                                      <p:cBhvr>
                                        <p:cTn id="7" dur="1" fill="hold">
                                          <p:stCondLst>
                                            <p:cond delay="999"/>
                                          </p:stCondLst>
                                        </p:cTn>
                                        <p:tgtEl>
                                          <p:spTgt spid="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9"/>
                                        </p:tgtEl>
                                      </p:cBhvr>
                                    </p:animEffect>
                                    <p:set>
                                      <p:cBhvr>
                                        <p:cTn id="10"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a:t>
            </a:r>
            <a:r>
              <a:rPr lang="en-US" dirty="0" err="1" smtClean="0"/>
              <a:t>sapsailing.com</a:t>
            </a:r>
            <a:endParaRPr lang="en-US" dirty="0"/>
          </a:p>
        </p:txBody>
      </p:sp>
      <p:pic>
        <p:nvPicPr>
          <p:cNvPr id="3076" name="Picture 4" descr="C:\Users\d043530\AppData\Local\Microsoft\Windows\Temporary Internet Files\Content.IE5\PRLW8CGY\MC900435242[1].png"/>
          <p:cNvPicPr>
            <a:picLocks noChangeAspect="1" noChangeArrowheads="1"/>
          </p:cNvPicPr>
          <p:nvPr/>
        </p:nvPicPr>
        <p:blipFill>
          <a:blip r:embed="rId2" cstate="print"/>
          <a:srcRect/>
          <a:stretch>
            <a:fillRect/>
          </a:stretch>
        </p:blipFill>
        <p:spPr bwMode="auto">
          <a:xfrm>
            <a:off x="4038600" y="1619249"/>
            <a:ext cx="948374" cy="1876425"/>
          </a:xfrm>
          <a:prstGeom prst="rect">
            <a:avLst/>
          </a:prstGeom>
          <a:noFill/>
        </p:spPr>
      </p:pic>
      <p:sp>
        <p:nvSpPr>
          <p:cNvPr id="7" name="TextBox 6"/>
          <p:cNvSpPr txBox="1"/>
          <p:nvPr/>
        </p:nvSpPr>
        <p:spPr>
          <a:xfrm>
            <a:off x="3686175" y="1333500"/>
            <a:ext cx="152605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sapsailing.com</a:t>
            </a:r>
            <a:endParaRPr lang="en-US" sz="1800" kern="0" dirty="0" smtClean="0">
              <a:ea typeface="Arial Unicode MS" pitchFamily="34" charset="-128"/>
              <a:cs typeface="Arial Unicode MS" pitchFamily="34" charset="-128"/>
            </a:endParaRPr>
          </a:p>
        </p:txBody>
      </p:sp>
      <p:cxnSp>
        <p:nvCxnSpPr>
          <p:cNvPr id="36" name="Straight Connector 35"/>
          <p:cNvCxnSpPr/>
          <p:nvPr/>
        </p:nvCxnSpPr>
        <p:spPr>
          <a:xfrm flipH="1">
            <a:off x="2238375" y="2486025"/>
            <a:ext cx="1628775" cy="16954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086350" y="2495550"/>
            <a:ext cx="1638300" cy="16954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gray">
          <a:xfrm>
            <a:off x="2857500" y="4343401"/>
            <a:ext cx="1019175" cy="10287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Java Equinox</a:t>
            </a:r>
          </a:p>
        </p:txBody>
      </p:sp>
      <p:sp>
        <p:nvSpPr>
          <p:cNvPr id="40" name="Rectangle 39"/>
          <p:cNvSpPr/>
          <p:nvPr/>
        </p:nvSpPr>
        <p:spPr bwMode="gray">
          <a:xfrm>
            <a:off x="3952875" y="3238501"/>
            <a:ext cx="1019175" cy="10287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Apache</a:t>
            </a:r>
          </a:p>
        </p:txBody>
      </p:sp>
      <p:sp>
        <p:nvSpPr>
          <p:cNvPr id="41" name="Rectangle 40"/>
          <p:cNvSpPr/>
          <p:nvPr/>
        </p:nvSpPr>
        <p:spPr bwMode="gray">
          <a:xfrm>
            <a:off x="5076825" y="4324351"/>
            <a:ext cx="1019175" cy="10287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Python</a:t>
            </a:r>
          </a:p>
        </p:txBody>
      </p:sp>
      <p:sp>
        <p:nvSpPr>
          <p:cNvPr id="42" name="Rectangle 41"/>
          <p:cNvSpPr/>
          <p:nvPr/>
        </p:nvSpPr>
        <p:spPr bwMode="gray">
          <a:xfrm>
            <a:off x="3971925" y="5419726"/>
            <a:ext cx="1019175" cy="10287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MongoDB</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TextBox 42"/>
          <p:cNvSpPr txBox="1"/>
          <p:nvPr/>
        </p:nvSpPr>
        <p:spPr>
          <a:xfrm>
            <a:off x="5353050" y="5972175"/>
            <a:ext cx="216726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Wind and </a:t>
            </a:r>
            <a:r>
              <a:rPr lang="en-US" sz="1800" kern="0" dirty="0" err="1" smtClean="0">
                <a:ea typeface="Arial Unicode MS" pitchFamily="34" charset="-128"/>
                <a:cs typeface="Arial Unicode MS" pitchFamily="34" charset="-128"/>
              </a:rPr>
              <a:t>config</a:t>
            </a:r>
            <a:r>
              <a:rPr lang="en-US" sz="1800" kern="0" dirty="0" smtClean="0">
                <a:ea typeface="Arial Unicode MS" pitchFamily="34" charset="-128"/>
                <a:cs typeface="Arial Unicode MS" pitchFamily="34" charset="-128"/>
              </a:rPr>
              <a:t> data</a:t>
            </a:r>
          </a:p>
        </p:txBody>
      </p:sp>
      <p:cxnSp>
        <p:nvCxnSpPr>
          <p:cNvPr id="45" name="Straight Connector 44"/>
          <p:cNvCxnSpPr>
            <a:stCxn id="43" idx="1"/>
          </p:cNvCxnSpPr>
          <p:nvPr/>
        </p:nvCxnSpPr>
        <p:spPr>
          <a:xfrm flipH="1" flipV="1">
            <a:off x="4876800" y="6057900"/>
            <a:ext cx="476250" cy="527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0" idx="2"/>
            <a:endCxn id="41" idx="1"/>
          </p:cNvCxnSpPr>
          <p:nvPr/>
        </p:nvCxnSpPr>
        <p:spPr>
          <a:xfrm>
            <a:off x="4462463" y="4267201"/>
            <a:ext cx="614362" cy="57150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1" idx="1"/>
            <a:endCxn id="39" idx="3"/>
          </p:cNvCxnSpPr>
          <p:nvPr/>
        </p:nvCxnSpPr>
        <p:spPr>
          <a:xfrm flipH="1">
            <a:off x="3876675" y="4838701"/>
            <a:ext cx="1200150" cy="190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1" idx="2"/>
            <a:endCxn id="42" idx="3"/>
          </p:cNvCxnSpPr>
          <p:nvPr/>
        </p:nvCxnSpPr>
        <p:spPr>
          <a:xfrm flipH="1">
            <a:off x="4991100" y="5353051"/>
            <a:ext cx="595313" cy="581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9" idx="2"/>
            <a:endCxn id="42" idx="1"/>
          </p:cNvCxnSpPr>
          <p:nvPr/>
        </p:nvCxnSpPr>
        <p:spPr>
          <a:xfrm>
            <a:off x="3367088" y="5372101"/>
            <a:ext cx="604837" cy="56197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0" idx="2"/>
            <a:endCxn id="39" idx="3"/>
          </p:cNvCxnSpPr>
          <p:nvPr/>
        </p:nvCxnSpPr>
        <p:spPr>
          <a:xfrm flipH="1">
            <a:off x="3876675" y="4267201"/>
            <a:ext cx="585788" cy="59055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Bundles Living Inside the Java Server</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65515" y="1069843"/>
            <a:ext cx="8680450" cy="544036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Produced this Output after Four Weeks</a:t>
            </a:r>
            <a:endParaRPr lang="en-US" dirty="0"/>
          </a:p>
        </p:txBody>
      </p:sp>
      <p:pic>
        <p:nvPicPr>
          <p:cNvPr id="4" name="Picture 3" descr="SAP-Sailing-Analytics.jpg"/>
          <p:cNvPicPr>
            <a:picLocks noChangeAspect="1"/>
          </p:cNvPicPr>
          <p:nvPr/>
        </p:nvPicPr>
        <p:blipFill>
          <a:blip r:embed="rId2" cstate="print"/>
          <a:stretch>
            <a:fillRect/>
          </a:stretch>
        </p:blipFill>
        <p:spPr>
          <a:xfrm>
            <a:off x="457272" y="2152649"/>
            <a:ext cx="8209176" cy="35528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First Prototype</a:t>
            </a:r>
            <a:endParaRPr lang="en-US" dirty="0"/>
          </a:p>
        </p:txBody>
      </p:sp>
      <p:sp>
        <p:nvSpPr>
          <p:cNvPr id="3" name="Text Placeholder 2"/>
          <p:cNvSpPr>
            <a:spLocks noGrp="1"/>
          </p:cNvSpPr>
          <p:nvPr>
            <p:ph type="body" sz="quarter" idx="10"/>
          </p:nvPr>
        </p:nvSpPr>
        <p:spPr/>
        <p:txBody>
          <a:bodyPr/>
          <a:lstStyle/>
          <a:p>
            <a:r>
              <a:rPr lang="en-US" dirty="0" smtClean="0"/>
              <a:t>UI layer</a:t>
            </a:r>
          </a:p>
          <a:p>
            <a:pPr lvl="2"/>
            <a:r>
              <a:rPr lang="en-US" dirty="0" smtClean="0"/>
              <a:t>Python server instance somehow redundant </a:t>
            </a:r>
            <a:r>
              <a:rPr lang="en-US" dirty="0" smtClean="0">
                <a:sym typeface="Wingdings" pitchFamily="2" charset="2"/>
              </a:rPr>
              <a:t> move to GWT, eliminate Python instance</a:t>
            </a:r>
          </a:p>
          <a:p>
            <a:r>
              <a:rPr lang="en-US" dirty="0" smtClean="0"/>
              <a:t>In-Memory On-the-Fly Aggregation</a:t>
            </a:r>
          </a:p>
          <a:p>
            <a:pPr lvl="2"/>
            <a:r>
              <a:rPr lang="en-US" dirty="0" smtClean="0"/>
              <a:t>Works nicely, particularly for out-of-order delivery of GPS and wind data</a:t>
            </a:r>
          </a:p>
          <a:p>
            <a:pPr lvl="2"/>
            <a:r>
              <a:rPr lang="en-US" dirty="0" smtClean="0"/>
              <a:t>Parallel execution results in nice speed-up for large leader-boards</a:t>
            </a:r>
          </a:p>
          <a:p>
            <a:pPr lvl="2"/>
            <a:r>
              <a:rPr lang="en-US" dirty="0" smtClean="0"/>
              <a:t>Use of </a:t>
            </a:r>
            <a:r>
              <a:rPr lang="en-US" b="1" dirty="0" smtClean="0">
                <a:latin typeface="Courier New" pitchFamily="49" charset="0"/>
                <a:cs typeface="Courier New" pitchFamily="49" charset="0"/>
              </a:rPr>
              <a:t>synchronized</a:t>
            </a:r>
            <a:r>
              <a:rPr lang="en-US" dirty="0" smtClean="0"/>
              <a:t> as poor-man’s locking replacement doesn’t scale particularly because of read-read lock-out </a:t>
            </a:r>
            <a:r>
              <a:rPr lang="en-US" dirty="0" smtClean="0">
                <a:sym typeface="Wingdings" pitchFamily="2" charset="2"/>
              </a:rPr>
              <a:t> move to </a:t>
            </a:r>
            <a:r>
              <a:rPr lang="en-US" b="1" dirty="0" err="1" smtClean="0">
                <a:latin typeface="Courier New" pitchFamily="49" charset="0"/>
                <a:cs typeface="Courier New" pitchFamily="49" charset="0"/>
                <a:sym typeface="Wingdings" pitchFamily="2" charset="2"/>
              </a:rPr>
              <a:t>ReentrantReadWriteLock</a:t>
            </a:r>
            <a:endParaRPr lang="en-US" b="1" dirty="0" smtClean="0">
              <a:latin typeface="Courier New" pitchFamily="49" charset="0"/>
              <a:cs typeface="Courier New" pitchFamily="49" charset="0"/>
              <a:sym typeface="Wingdings" pitchFamily="2" charset="2"/>
            </a:endParaRPr>
          </a:p>
          <a:p>
            <a:pPr lvl="2"/>
            <a:r>
              <a:rPr lang="en-US" dirty="0" smtClean="0">
                <a:sym typeface="Wingdings" pitchFamily="2" charset="2"/>
              </a:rPr>
              <a:t>First few key figures were well-chosen  add more, exciting figures for sailors</a:t>
            </a:r>
          </a:p>
          <a:p>
            <a:pPr lvl="2"/>
            <a:r>
              <a:rPr lang="en-US" dirty="0" smtClean="0">
                <a:sym typeface="Wingdings" pitchFamily="2" charset="2"/>
              </a:rPr>
              <a:t>Front-end used only by one or two users so far  scaling to many users so far not required</a:t>
            </a:r>
          </a:p>
          <a:p>
            <a:r>
              <a:rPr lang="en-US" dirty="0" smtClean="0">
                <a:sym typeface="Wingdings" pitchFamily="2" charset="2"/>
              </a:rPr>
              <a:t>Use of DB mostly for Recovery Only</a:t>
            </a:r>
          </a:p>
          <a:p>
            <a:pPr lvl="2"/>
            <a:r>
              <a:rPr lang="en-US" dirty="0" smtClean="0">
                <a:sym typeface="Wingdings" pitchFamily="2" charset="2"/>
              </a:rPr>
              <a:t>Works well for the data volumes we face so far. All tracking of </a:t>
            </a:r>
            <a:r>
              <a:rPr lang="en-US" dirty="0" err="1" smtClean="0">
                <a:sym typeface="Wingdings" pitchFamily="2" charset="2"/>
              </a:rPr>
              <a:t>Kieler</a:t>
            </a:r>
            <a:r>
              <a:rPr lang="en-US" dirty="0" smtClean="0">
                <a:sym typeface="Wingdings" pitchFamily="2" charset="2"/>
              </a:rPr>
              <a:t> </a:t>
            </a:r>
            <a:r>
              <a:rPr lang="en-US" dirty="0" err="1" smtClean="0">
                <a:sym typeface="Wingdings" pitchFamily="2" charset="2"/>
              </a:rPr>
              <a:t>Woche</a:t>
            </a:r>
            <a:r>
              <a:rPr lang="en-US" dirty="0" smtClean="0">
                <a:sym typeface="Wingdings" pitchFamily="2" charset="2"/>
              </a:rPr>
              <a:t> takes less than 1GB of Java heap space.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Replacing a UI Layer</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xmlns=""/>
              </a:ext>
            </a:extLst>
          </a:blip>
          <a:srcRect l="10" r="10"/>
          <a:stretch/>
        </p:blipFill>
        <p:spPr bwMode="auto">
          <a:prstGeom prst="rect">
            <a:avLst/>
          </a:prstGeom>
          <a:noFill/>
          <a:ln>
            <a:noFill/>
          </a:ln>
          <a:extLst>
            <a:ext uri="{909E8E84-426E-40DD-AFC4-6F175D3DCCD1}">
              <a14:hiddenFill xmlns:a14="http://schemas.microsoft.com/office/drawing/2010/main" xmlns="">
                <a:solidFill>
                  <a:srgbClr val="FFFFFF"/>
                </a:solidFill>
              </a14:hiddenFill>
            </a:ext>
          </a:extLst>
        </p:spPr>
      </p:pic>
      <p:sp>
        <p:nvSpPr>
          <p:cNvPr id="4" name="Text Placeholder 3"/>
          <p:cNvSpPr>
            <a:spLocks noGrp="1"/>
          </p:cNvSpPr>
          <p:nvPr>
            <p:ph type="body" sz="quarter" idx="10"/>
          </p:nvPr>
        </p:nvSpPr>
        <p:spPr>
          <a:xfrm>
            <a:off x="324000" y="3506400"/>
            <a:ext cx="8496300" cy="620713"/>
          </a:xfrm>
        </p:spPr>
        <p:txBody>
          <a:bodyPr/>
          <a:lstStyle/>
          <a:p>
            <a:pPr lvl="1">
              <a:spcBef>
                <a:spcPts val="1200"/>
              </a:spcBef>
            </a:pPr>
            <a:r>
              <a:rPr lang="en-US" dirty="0" smtClean="0"/>
              <a:t>From a Python-based Web UI to GWT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Web Toolkit (GWT)</a:t>
            </a:r>
            <a:endParaRPr lang="en-US" dirty="0"/>
          </a:p>
        </p:txBody>
      </p:sp>
      <p:sp>
        <p:nvSpPr>
          <p:cNvPr id="3" name="Text Placeholder 2"/>
          <p:cNvSpPr>
            <a:spLocks noGrp="1"/>
          </p:cNvSpPr>
          <p:nvPr>
            <p:ph type="body" sz="quarter" idx="10"/>
          </p:nvPr>
        </p:nvSpPr>
        <p:spPr/>
        <p:txBody>
          <a:bodyPr/>
          <a:lstStyle/>
          <a:p>
            <a:pPr lvl="0"/>
            <a:r>
              <a:rPr lang="en-US" dirty="0" smtClean="0"/>
              <a:t>Allows Java developers to build rich, dynamic HTML5 applications</a:t>
            </a:r>
          </a:p>
          <a:p>
            <a:pPr lvl="2"/>
            <a:r>
              <a:rPr lang="en-US" dirty="0" smtClean="0"/>
              <a:t>Cross-compiles Java to efficient JavaScript</a:t>
            </a:r>
          </a:p>
          <a:p>
            <a:pPr lvl="2"/>
            <a:r>
              <a:rPr lang="en-US" dirty="0" smtClean="0"/>
              <a:t>Uses the Eclipse Java debugging infrastructure</a:t>
            </a:r>
          </a:p>
          <a:p>
            <a:pPr lvl="2"/>
            <a:r>
              <a:rPr lang="en-US" dirty="0" smtClean="0"/>
              <a:t>Can be made play reasonably well with OSGi</a:t>
            </a:r>
          </a:p>
          <a:p>
            <a:pPr lvl="2"/>
            <a:r>
              <a:rPr lang="en-US" dirty="0" smtClean="0"/>
              <a:t>Code can be shared between server and browser if a few constraints are obeyed</a:t>
            </a:r>
          </a:p>
          <a:p>
            <a:pPr lvl="2"/>
            <a:r>
              <a:rPr lang="en-US" dirty="0" smtClean="0"/>
              <a:t>Powerful Eclipse JDT features available also for browser code</a:t>
            </a:r>
          </a:p>
          <a:p>
            <a:r>
              <a:rPr lang="en-US" dirty="0" smtClean="0"/>
              <a:t>New versions of the leader-board and administration console</a:t>
            </a:r>
          </a:p>
          <a:p>
            <a:pPr lvl="2"/>
            <a:r>
              <a:rPr lang="en-US" dirty="0" smtClean="0"/>
              <a:t>Replaces Python server instance</a:t>
            </a:r>
          </a:p>
          <a:p>
            <a:pPr lvl="2"/>
            <a:r>
              <a:rPr lang="en-US" dirty="0" smtClean="0"/>
              <a:t>Runs more efficiently because more can be done in the browser more easily</a:t>
            </a:r>
            <a:endParaRPr lang="en-US" dirty="0" smtClean="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Leaderboard as Re-Built with GWT</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613158" y="1315567"/>
            <a:ext cx="7958085" cy="4864552"/>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Text Placeholder 2"/>
          <p:cNvSpPr>
            <a:spLocks noGrp="1"/>
          </p:cNvSpPr>
          <p:nvPr>
            <p:ph type="body" sz="quarter" idx="10"/>
          </p:nvPr>
        </p:nvSpPr>
        <p:spPr>
          <a:xfrm>
            <a:off x="324000" y="1692000"/>
            <a:ext cx="8494713" cy="4200800"/>
          </a:xfrm>
        </p:spPr>
        <p:txBody>
          <a:bodyPr/>
          <a:lstStyle/>
          <a:p>
            <a:r>
              <a:rPr lang="en-US" dirty="0" smtClean="0"/>
              <a:t>What is SAP Global Sponsorships About?</a:t>
            </a:r>
          </a:p>
          <a:p>
            <a:pPr lvl="1"/>
            <a:r>
              <a:rPr lang="en-US" dirty="0" smtClean="0"/>
              <a:t>History of Sailing in SAP Global Sponsorships</a:t>
            </a:r>
          </a:p>
          <a:p>
            <a:pPr lvl="1"/>
            <a:r>
              <a:rPr lang="en-US" dirty="0" smtClean="0"/>
              <a:t>From </a:t>
            </a:r>
            <a:r>
              <a:rPr lang="en-US" dirty="0" err="1" smtClean="0"/>
              <a:t>Kieler</a:t>
            </a:r>
            <a:r>
              <a:rPr lang="en-US" dirty="0" smtClean="0"/>
              <a:t> </a:t>
            </a:r>
            <a:r>
              <a:rPr lang="en-US" dirty="0" err="1" smtClean="0"/>
              <a:t>Woche</a:t>
            </a:r>
            <a:r>
              <a:rPr lang="en-US" dirty="0" smtClean="0"/>
              <a:t> 2011 to the 5O5 Worlds 2013 in Barbados</a:t>
            </a:r>
          </a:p>
          <a:p>
            <a:r>
              <a:rPr lang="en-US" dirty="0" smtClean="0"/>
              <a:t>Laying the Cornerstones</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r>
              <a:rPr lang="en-US" dirty="0" smtClean="0"/>
              <a:t>Replacing a UI Layer</a:t>
            </a:r>
          </a:p>
          <a:p>
            <a:pPr lvl="1"/>
            <a:r>
              <a:rPr lang="en-US" dirty="0" smtClean="0"/>
              <a:t>From a Python-based Web UI to GWT</a:t>
            </a:r>
          </a:p>
          <a:p>
            <a:pPr lvl="1"/>
            <a:r>
              <a:rPr lang="en-US" dirty="0" smtClean="0"/>
              <a:t>Using OSGi Web Bundles</a:t>
            </a:r>
            <a:endParaRPr lang="en-US" dirty="0" smtClean="0"/>
          </a:p>
          <a:p>
            <a:r>
              <a:rPr lang="en-US" dirty="0" smtClean="0"/>
              <a:t>Caching and Locking in a Highly Concurrent Environment</a:t>
            </a:r>
          </a:p>
          <a:p>
            <a:r>
              <a:rPr lang="en-US" dirty="0" smtClean="0"/>
              <a:t>Scaling an In-Memory Architecture with Replication</a:t>
            </a:r>
          </a:p>
          <a:p>
            <a:pPr lvl="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Switched from Explicit Registration to OSGi Web Bundles</a:t>
            </a:r>
            <a:endParaRPr lang="en-US" dirty="0"/>
          </a:p>
        </p:txBody>
      </p:sp>
      <p:sp>
        <p:nvSpPr>
          <p:cNvPr id="3" name="Text Placeholder 2"/>
          <p:cNvSpPr>
            <a:spLocks noGrp="1"/>
          </p:cNvSpPr>
          <p:nvPr>
            <p:ph type="body" sz="quarter" idx="10"/>
          </p:nvPr>
        </p:nvSpPr>
        <p:spPr/>
        <p:txBody>
          <a:bodyPr/>
          <a:lstStyle/>
          <a:p>
            <a:r>
              <a:rPr lang="en-US" dirty="0" smtClean="0"/>
              <a:t>Turned all Servlet/</a:t>
            </a:r>
            <a:r>
              <a:rPr lang="en-US" dirty="0" err="1" smtClean="0"/>
              <a:t>RESTlet</a:t>
            </a:r>
            <a:r>
              <a:rPr lang="en-US" dirty="0" smtClean="0"/>
              <a:t> providers into OSGi Web Bundles</a:t>
            </a:r>
            <a:endParaRPr lang="en-US" dirty="0" smtClean="0"/>
          </a:p>
          <a:p>
            <a:pPr lvl="2"/>
            <a:r>
              <a:rPr lang="en-US" dirty="0" smtClean="0"/>
              <a:t>No longer requires explicit registration in activator</a:t>
            </a:r>
          </a:p>
          <a:p>
            <a:pPr lvl="2"/>
            <a:r>
              <a:rPr lang="en-US" dirty="0" smtClean="0">
                <a:sym typeface="Wingdings" pitchFamily="2" charset="2"/>
              </a:rPr>
              <a:t>Bundle start/stop and registration / deregistration handled automatically</a:t>
            </a:r>
          </a:p>
          <a:p>
            <a:pPr lvl="2"/>
            <a:r>
              <a:rPr lang="en-US" dirty="0" smtClean="0">
                <a:sym typeface="Wingdings" pitchFamily="2" charset="2"/>
              </a:rPr>
              <a:t>Easily supports exposing web content</a:t>
            </a:r>
          </a:p>
          <a:p>
            <a:endParaRPr lang="en-US" dirty="0" smtClean="0">
              <a:sym typeface="Wingdings" pitchFamily="2" charset="2"/>
            </a:endParaRPr>
          </a:p>
          <a:p>
            <a:endParaRPr lang="en-US" dirty="0" smtClean="0">
              <a:sym typeface="Wingdings" pitchFamily="2" charset="2"/>
            </a:endParaRPr>
          </a:p>
          <a:p>
            <a:endParaRPr lang="en-US" dirty="0" smtClean="0">
              <a:sym typeface="Wingdings" pitchFamily="2" charset="2"/>
            </a:endParaRPr>
          </a:p>
          <a:p>
            <a:endParaRPr lang="en-US" dirty="0" smtClean="0">
              <a:sym typeface="Wingdings" pitchFamily="2" charset="2"/>
            </a:endParaRPr>
          </a:p>
          <a:p>
            <a:endParaRPr lang="en-US" dirty="0" smtClean="0">
              <a:sym typeface="Wingdings" pitchFamily="2" charset="2"/>
            </a:endParaRPr>
          </a:p>
          <a:p>
            <a:pPr>
              <a:buFont typeface="Wingdings"/>
              <a:buChar char="à"/>
            </a:pPr>
            <a:r>
              <a:rPr lang="en-US" dirty="0" smtClean="0">
                <a:sym typeface="Wingdings" pitchFamily="2" charset="2"/>
              </a:rPr>
              <a:t>Easy compatible upgrades of UI and gateway bundles in running server</a:t>
            </a:r>
          </a:p>
          <a:p>
            <a:pPr lvl="2"/>
            <a:r>
              <a:rPr lang="en-US" dirty="0" smtClean="0">
                <a:sym typeface="Wingdings" pitchFamily="2" charset="2"/>
              </a:rPr>
              <a:t>Helpful if server state is a bit expensive to re-construct after start-up</a:t>
            </a:r>
            <a:endParaRPr lang="en-US" dirty="0" smtClean="0">
              <a:sym typeface="Wingdings" pitchFamily="2" charset="2"/>
            </a:endParaRPr>
          </a:p>
        </p:txBody>
      </p:sp>
      <p:pic>
        <p:nvPicPr>
          <p:cNvPr id="3074" name="Picture 2"/>
          <p:cNvPicPr>
            <a:picLocks noChangeAspect="1" noChangeArrowheads="1"/>
          </p:cNvPicPr>
          <p:nvPr/>
        </p:nvPicPr>
        <p:blipFill>
          <a:blip r:embed="rId2" cstate="print"/>
          <a:srcRect/>
          <a:stretch>
            <a:fillRect/>
          </a:stretch>
        </p:blipFill>
        <p:spPr bwMode="auto">
          <a:xfrm>
            <a:off x="980036" y="3367982"/>
            <a:ext cx="3105150" cy="18764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4993179" y="3933680"/>
            <a:ext cx="3048000" cy="323850"/>
          </a:xfrm>
          <a:prstGeom prst="rect">
            <a:avLst/>
          </a:prstGeom>
          <a:noFill/>
          <a:ln w="9525">
            <a:noFill/>
            <a:miter lim="800000"/>
            <a:headEnd/>
            <a:tailEnd/>
          </a:ln>
          <a:effectLst/>
        </p:spPr>
      </p:pic>
      <p:sp>
        <p:nvSpPr>
          <p:cNvPr id="6" name="TextBox 5"/>
          <p:cNvSpPr txBox="1"/>
          <p:nvPr/>
        </p:nvSpPr>
        <p:spPr>
          <a:xfrm>
            <a:off x="4976552" y="3474720"/>
            <a:ext cx="182101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In MANIFEST.MF</a:t>
            </a:r>
            <a:endParaRPr lang="en-US" sz="1800" kern="0" dirty="0" smtClean="0">
              <a:ea typeface="Arial Unicode MS" pitchFamily="34" charset="-128"/>
              <a:cs typeface="Arial Unicode MS"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GWT Bundles in OSGi</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687185" y="1006027"/>
            <a:ext cx="7669877" cy="5748927"/>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Caching and Locking in a Highly Concurrent Environment</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xmlns=""/>
              </a:ext>
            </a:extLst>
          </a:blip>
          <a:srcRect l="10" r="10"/>
          <a:stretch/>
        </p:blipFill>
        <p:spPr bwMode="auto">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Growing Complexity, Growing Data, More Users</a:t>
            </a:r>
            <a:endParaRPr lang="en-US" dirty="0"/>
          </a:p>
        </p:txBody>
      </p:sp>
      <p:sp>
        <p:nvSpPr>
          <p:cNvPr id="3" name="Text Placeholder 2"/>
          <p:cNvSpPr>
            <a:spLocks noGrp="1"/>
          </p:cNvSpPr>
          <p:nvPr>
            <p:ph type="body" sz="quarter" idx="10"/>
          </p:nvPr>
        </p:nvSpPr>
        <p:spPr/>
        <p:txBody>
          <a:bodyPr/>
          <a:lstStyle/>
          <a:p>
            <a:pPr lvl="0"/>
            <a:r>
              <a:rPr lang="en-US" dirty="0" smtClean="0"/>
              <a:t>5o5 Worlds 2012, La Rochelle, France</a:t>
            </a:r>
          </a:p>
          <a:p>
            <a:pPr lvl="2"/>
            <a:r>
              <a:rPr lang="en-US" dirty="0" smtClean="0"/>
              <a:t>~190 boats in one fleet, racing concurrently</a:t>
            </a:r>
          </a:p>
          <a:p>
            <a:pPr lvl="2"/>
            <a:r>
              <a:rPr lang="en-US" dirty="0" smtClean="0"/>
              <a:t>Races last about two hours each</a:t>
            </a:r>
          </a:p>
          <a:p>
            <a:pPr lvl="2"/>
            <a:r>
              <a:rPr lang="en-US" dirty="0" smtClean="0"/>
              <a:t>In addition to commentary, several users in VIP lounge and on tablet devices</a:t>
            </a:r>
          </a:p>
          <a:p>
            <a:r>
              <a:rPr lang="en-US" dirty="0" smtClean="0"/>
              <a:t>Where “insert-only” and “aggregate on the fly” bit us</a:t>
            </a:r>
          </a:p>
          <a:p>
            <a:pPr lvl="1"/>
            <a:r>
              <a:rPr lang="en-US" dirty="0" smtClean="0"/>
              <a:t>Simple example: distance traveled for one competitor</a:t>
            </a:r>
          </a:p>
          <a:p>
            <a:pPr lvl="2"/>
            <a:r>
              <a:rPr lang="en-US" dirty="0" smtClean="0"/>
              <a:t>Find first fix at or after start line passing</a:t>
            </a:r>
          </a:p>
          <a:p>
            <a:pPr lvl="2"/>
            <a:r>
              <a:rPr lang="en-US" dirty="0" smtClean="0"/>
              <a:t>Sum up great-circle distance to the next fix that’s not an outlier</a:t>
            </a:r>
          </a:p>
          <a:p>
            <a:pPr lvl="1"/>
            <a:r>
              <a:rPr lang="en-US" dirty="0" smtClean="0"/>
              <a:t>For a leader-board that’s O(c*f) with c=number </a:t>
            </a:r>
            <a:r>
              <a:rPr lang="en-US" smtClean="0"/>
              <a:t>of competitors and f=number of fixes</a:t>
            </a:r>
          </a:p>
          <a:p>
            <a:pPr lvl="1"/>
            <a:endParaRPr lang="en-US" dirty="0" smtClean="0"/>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pPr lvl="0"/>
            <a:endParaRPr lang="en-US" dirty="0" smtClean="0"/>
          </a:p>
          <a:p>
            <a:pPr lvl="1"/>
            <a:r>
              <a:rPr lang="en-US" dirty="0" smtClean="0"/>
              <a:t>Second level</a:t>
            </a:r>
          </a:p>
          <a:p>
            <a:pPr lvl="2"/>
            <a:r>
              <a:rPr lang="en-US" dirty="0" smtClean="0"/>
              <a:t>Third level</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pPr lvl="0"/>
            <a:endParaRPr lang="en-US" dirty="0" smtClean="0"/>
          </a:p>
          <a:p>
            <a:pPr lvl="1"/>
            <a:r>
              <a:rPr lang="en-US" dirty="0" smtClean="0"/>
              <a:t>Second level</a:t>
            </a:r>
          </a:p>
          <a:p>
            <a:pPr lvl="2"/>
            <a:r>
              <a:rPr lang="en-US" dirty="0" smtClean="0"/>
              <a:t>Third level</a:t>
            </a:r>
          </a:p>
        </p:txBody>
      </p:sp>
      <p:pic>
        <p:nvPicPr>
          <p:cNvPr id="4" name="Picture 3" descr="640x426-IMG_6645.JPG"/>
          <p:cNvPicPr>
            <a:picLocks noChangeAspect="1"/>
          </p:cNvPicPr>
          <p:nvPr/>
        </p:nvPicPr>
        <p:blipFill>
          <a:blip r:embed="rId3" cstate="print"/>
          <a:stretch>
            <a:fillRect/>
          </a:stretch>
        </p:blipFill>
        <p:spPr>
          <a:xfrm>
            <a:off x="6867525" y="1365250"/>
            <a:ext cx="1842849" cy="2768600"/>
          </a:xfrm>
          <a:prstGeom prst="rect">
            <a:avLst/>
          </a:prstGeom>
        </p:spPr>
      </p:pic>
      <p:pic>
        <p:nvPicPr>
          <p:cNvPr id="7" name="Picture 6" descr="640x426-IMG_6636.JPG"/>
          <p:cNvPicPr>
            <a:picLocks noChangeAspect="1"/>
          </p:cNvPicPr>
          <p:nvPr/>
        </p:nvPicPr>
        <p:blipFill>
          <a:blip r:embed="rId4" cstate="print"/>
          <a:stretch>
            <a:fillRect/>
          </a:stretch>
        </p:blipFill>
        <p:spPr>
          <a:xfrm>
            <a:off x="6235700" y="4718050"/>
            <a:ext cx="1683792" cy="1120774"/>
          </a:xfrm>
          <a:prstGeom prst="rect">
            <a:avLst/>
          </a:prstGeom>
        </p:spPr>
      </p:pic>
      <p:pic>
        <p:nvPicPr>
          <p:cNvPr id="8" name="Picture 7" descr="640x426-IMG_6760.JPG"/>
          <p:cNvPicPr>
            <a:picLocks noChangeAspect="1"/>
          </p:cNvPicPr>
          <p:nvPr/>
        </p:nvPicPr>
        <p:blipFill>
          <a:blip r:embed="rId5" cstate="print"/>
          <a:stretch>
            <a:fillRect/>
          </a:stretch>
        </p:blipFill>
        <p:spPr>
          <a:xfrm>
            <a:off x="1400175" y="2847542"/>
            <a:ext cx="2212975" cy="3324658"/>
          </a:xfrm>
          <a:prstGeom prst="rect">
            <a:avLst/>
          </a:prstGeom>
        </p:spPr>
      </p:pic>
      <p:pic>
        <p:nvPicPr>
          <p:cNvPr id="9" name="Picture 8" descr="640x426-IMG_6757.JPG"/>
          <p:cNvPicPr>
            <a:picLocks noChangeAspect="1"/>
          </p:cNvPicPr>
          <p:nvPr/>
        </p:nvPicPr>
        <p:blipFill>
          <a:blip r:embed="rId6" cstate="print"/>
          <a:stretch>
            <a:fillRect/>
          </a:stretch>
        </p:blipFill>
        <p:spPr>
          <a:xfrm>
            <a:off x="3870325" y="1047750"/>
            <a:ext cx="2590979" cy="3892550"/>
          </a:xfrm>
          <a:prstGeom prst="rect">
            <a:avLst/>
          </a:prstGeom>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pPr lvl="0"/>
            <a:endParaRPr lang="en-US" dirty="0" smtClean="0"/>
          </a:p>
          <a:p>
            <a:pPr lvl="1"/>
            <a:r>
              <a:rPr lang="en-US" dirty="0" smtClean="0"/>
              <a:t>Second level</a:t>
            </a:r>
          </a:p>
          <a:p>
            <a:pPr lvl="2"/>
            <a:r>
              <a:rPr lang="en-US" dirty="0" smtClean="0"/>
              <a:t>Third level</a:t>
            </a:r>
          </a:p>
        </p:txBody>
      </p:sp>
      <p:pic>
        <p:nvPicPr>
          <p:cNvPr id="4" name="Picture 4"/>
          <p:cNvPicPr>
            <a:picLocks noChangeAspect="1" noChangeArrowheads="1"/>
          </p:cNvPicPr>
          <p:nvPr/>
        </p:nvPicPr>
        <p:blipFill>
          <a:blip r:embed="rId3" cstate="print"/>
          <a:srcRect/>
          <a:stretch>
            <a:fillRect/>
          </a:stretch>
        </p:blipFill>
        <p:spPr bwMode="auto">
          <a:xfrm>
            <a:off x="7123113" y="2109788"/>
            <a:ext cx="1219200" cy="923925"/>
          </a:xfrm>
          <a:prstGeom prst="rect">
            <a:avLst/>
          </a:prstGeom>
          <a:noFill/>
          <a:ln w="9525">
            <a:noFill/>
            <a:miter lim="800000"/>
            <a:headEnd/>
            <a:tailEnd/>
          </a:ln>
        </p:spPr>
      </p:pic>
      <p:pic>
        <p:nvPicPr>
          <p:cNvPr id="5" name="Picture 446"/>
          <p:cNvPicPr>
            <a:picLocks noChangeAspect="1" noChangeArrowheads="1"/>
          </p:cNvPicPr>
          <p:nvPr/>
        </p:nvPicPr>
        <p:blipFill>
          <a:blip r:embed="rId4" cstate="print"/>
          <a:srcRect/>
          <a:stretch>
            <a:fillRect/>
          </a:stretch>
        </p:blipFill>
        <p:spPr bwMode="auto">
          <a:xfrm>
            <a:off x="7051675" y="3752850"/>
            <a:ext cx="904875" cy="15621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5"/>
                                        </p:tgtEl>
                                      </p:cBhvr>
                                    </p:animEffect>
                                    <p:set>
                                      <p:cBhvr>
                                        <p:cTn id="10"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Scaling an In-Memory Architecture with Replication</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xmlns=""/>
              </a:ext>
            </a:extLst>
          </a:blip>
          <a:srcRect l="10" r="10"/>
          <a:stretch/>
        </p:blipFill>
        <p:spPr bwMode="auto">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a:t>
            </a:r>
            <a:br>
              <a:rPr lang="en-US" dirty="0" smtClean="0"/>
            </a:br>
            <a:r>
              <a:rPr lang="en-US" sz="2000" b="0" dirty="0" smtClean="0"/>
              <a:t>Subtitle </a:t>
            </a:r>
            <a:endParaRPr lang="en-US" sz="2000" b="0"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Open Issues, Outlook</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xmlns=""/>
              </a:ext>
            </a:extLst>
          </a:blip>
          <a:srcRect l="10" r="10"/>
          <a:stretch/>
        </p:blipFill>
        <p:spPr bwMode="auto">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Questions?</a:t>
            </a:r>
          </a:p>
        </p:txBody>
      </p:sp>
      <p:pic>
        <p:nvPicPr>
          <p:cNvPr id="5" name="Picture Placeholder 4" descr="1024x682-IMG_1545.JPG"/>
          <p:cNvPicPr>
            <a:picLocks noGrp="1" noChangeAspect="1"/>
          </p:cNvPicPr>
          <p:nvPr>
            <p:ph type="pic" sz="quarter" idx="11"/>
          </p:nvPr>
        </p:nvPicPr>
        <p:blipFill>
          <a:blip r:embed="rId3" cstate="print"/>
          <a:srcRect t="51562" b="30938"/>
          <a:stretch>
            <a:fillRect/>
          </a:stretch>
        </p:blipFill>
        <p:spPr>
          <a:xfrm>
            <a:off x="324000" y="161459"/>
            <a:ext cx="8496000" cy="223202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What is SAP Global Sponsorships About?</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xmlns=""/>
              </a:ext>
            </a:extLst>
          </a:blip>
          <a:srcRect l="10" r="10"/>
          <a:stretch/>
        </p:blipFill>
        <p:spPr bwMode="auto">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endParaRPr lang="en-US" dirty="0"/>
          </a:p>
        </p:txBody>
      </p:sp>
      <p:sp>
        <p:nvSpPr>
          <p:cNvPr id="5" name="Picture Placeholder 4"/>
          <p:cNvSpPr>
            <a:spLocks noGrp="1"/>
          </p:cNvSpPr>
          <p:nvPr>
            <p:ph type="pic" sz="quarter" idx="10"/>
          </p:nvPr>
        </p:nvSpPr>
        <p:spPr/>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r>
              <a:rPr lang="en-US" dirty="0" err="1" smtClean="0"/>
              <a:t>axel.uhl@sap.com</a:t>
            </a:r>
            <a:endParaRPr lang="en-US" dirty="0" smtClean="0"/>
          </a:p>
        </p:txBody>
      </p:sp>
      <p:pic>
        <p:nvPicPr>
          <p:cNvPr id="4" name="Picture 3" descr="640x426-IMG_7035.JPG"/>
          <p:cNvPicPr>
            <a:picLocks noChangeAspect="1"/>
          </p:cNvPicPr>
          <p:nvPr/>
        </p:nvPicPr>
        <p:blipFill>
          <a:blip r:embed="rId3" cstate="print"/>
          <a:stretch>
            <a:fillRect/>
          </a:stretch>
        </p:blipFill>
        <p:spPr>
          <a:xfrm>
            <a:off x="342900" y="3406279"/>
            <a:ext cx="2571751" cy="1711821"/>
          </a:xfrm>
          <a:prstGeom prst="rect">
            <a:avLst/>
          </a:prstGeom>
        </p:spPr>
      </p:pic>
      <p:pic>
        <p:nvPicPr>
          <p:cNvPr id="6" name="Picture 5" descr="640x426-IMG_6959.JPG"/>
          <p:cNvPicPr>
            <a:picLocks noChangeAspect="1"/>
          </p:cNvPicPr>
          <p:nvPr/>
        </p:nvPicPr>
        <p:blipFill>
          <a:blip r:embed="rId4" cstate="print"/>
          <a:stretch>
            <a:fillRect/>
          </a:stretch>
        </p:blipFill>
        <p:spPr>
          <a:xfrm>
            <a:off x="3185256" y="3400426"/>
            <a:ext cx="2580543" cy="1717674"/>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52388" y="274638"/>
            <a:ext cx="9039225" cy="58007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Sailing in Global Sponsorships </a:t>
            </a:r>
            <a:endParaRPr lang="en-US" dirty="0"/>
          </a:p>
        </p:txBody>
      </p:sp>
      <p:sp>
        <p:nvSpPr>
          <p:cNvPr id="3" name="Text Placeholder 2"/>
          <p:cNvSpPr>
            <a:spLocks noGrp="1"/>
          </p:cNvSpPr>
          <p:nvPr>
            <p:ph type="body" sz="quarter" idx="10"/>
          </p:nvPr>
        </p:nvSpPr>
        <p:spPr>
          <a:xfrm>
            <a:off x="324000" y="1690687"/>
            <a:ext cx="4705199" cy="4391026"/>
          </a:xfrm>
        </p:spPr>
        <p:txBody>
          <a:bodyPr/>
          <a:lstStyle/>
          <a:p>
            <a:pPr lvl="1"/>
            <a:r>
              <a:rPr lang="en-US" dirty="0" smtClean="0"/>
              <a:t>SAP Sponsors the 5o5 Worlds Since 2009</a:t>
            </a:r>
          </a:p>
          <a:p>
            <a:pPr lvl="2"/>
            <a:r>
              <a:rPr lang="en-US" dirty="0" smtClean="0"/>
              <a:t>Hospitality Program</a:t>
            </a:r>
          </a:p>
          <a:p>
            <a:pPr lvl="2"/>
            <a:r>
              <a:rPr lang="en-US" dirty="0" smtClean="0"/>
              <a:t>Since 2010 Tracking-Based Analytics</a:t>
            </a:r>
          </a:p>
          <a:p>
            <a:pPr lvl="1"/>
            <a:r>
              <a:rPr lang="en-US" dirty="0" err="1" smtClean="0"/>
              <a:t>Kieler</a:t>
            </a:r>
            <a:r>
              <a:rPr lang="en-US" dirty="0" smtClean="0"/>
              <a:t> </a:t>
            </a:r>
            <a:r>
              <a:rPr lang="en-US" dirty="0" err="1" smtClean="0"/>
              <a:t>Woche</a:t>
            </a:r>
            <a:r>
              <a:rPr lang="en-US" dirty="0" smtClean="0"/>
              <a:t> 2011-2012</a:t>
            </a:r>
          </a:p>
          <a:p>
            <a:pPr lvl="2"/>
            <a:r>
              <a:rPr lang="en-US" dirty="0" smtClean="0"/>
              <a:t>First Live Leader Board with Basic Live Analytics (e.g., Speeds, Distances, Wind)</a:t>
            </a:r>
          </a:p>
          <a:p>
            <a:pPr lvl="1"/>
            <a:r>
              <a:rPr lang="en-US" dirty="0" smtClean="0"/>
              <a:t>Various Smaller Events with Live Analytics</a:t>
            </a:r>
          </a:p>
          <a:p>
            <a:pPr lvl="2"/>
            <a:r>
              <a:rPr lang="en-US" dirty="0" smtClean="0"/>
              <a:t>IDM </a:t>
            </a:r>
            <a:r>
              <a:rPr lang="en-US" dirty="0" err="1" smtClean="0"/>
              <a:t>Travem</a:t>
            </a:r>
            <a:r>
              <a:rPr lang="de-DE" dirty="0" smtClean="0"/>
              <a:t>ünde, MdM Hamburg, </a:t>
            </a:r>
            <a:r>
              <a:rPr lang="en-US" dirty="0" smtClean="0"/>
              <a:t>Young Europeans Sailing Kiel, BMW Sailing Cup </a:t>
            </a:r>
            <a:r>
              <a:rPr lang="en-US" dirty="0" err="1" smtClean="0"/>
              <a:t>Wannsee</a:t>
            </a:r>
            <a:r>
              <a:rPr lang="en-US" dirty="0" smtClean="0"/>
              <a:t>, Berlin Match Race, Dragon IDM </a:t>
            </a:r>
            <a:r>
              <a:rPr lang="en-US" dirty="0" err="1" smtClean="0"/>
              <a:t>Wannsee</a:t>
            </a:r>
            <a:r>
              <a:rPr lang="en-US" dirty="0" smtClean="0"/>
              <a:t>, 49er Euros Lake Garda</a:t>
            </a:r>
          </a:p>
          <a:p>
            <a:pPr lvl="1"/>
            <a:r>
              <a:rPr lang="en-US" dirty="0" smtClean="0"/>
              <a:t>Extreme Sailing Series</a:t>
            </a:r>
          </a:p>
          <a:p>
            <a:pPr lvl="2"/>
            <a:r>
              <a:rPr lang="en-US" dirty="0" smtClean="0"/>
              <a:t>Live Analytics for the last three acts of 2012</a:t>
            </a:r>
          </a:p>
          <a:p>
            <a:pPr lvl="2"/>
            <a:r>
              <a:rPr lang="en-US" dirty="0" smtClean="0"/>
              <a:t>Official Score Keeper and Analytics Provider for the 2013 Series</a:t>
            </a:r>
          </a:p>
          <a:p>
            <a:pPr lvl="1"/>
            <a:r>
              <a:rPr lang="en-US" dirty="0" smtClean="0"/>
              <a:t>See </a:t>
            </a:r>
            <a:r>
              <a:rPr lang="en-US" b="1" dirty="0" err="1" smtClean="0">
                <a:solidFill>
                  <a:srgbClr val="0070C0"/>
                </a:solidFill>
                <a:latin typeface="Courier New" pitchFamily="49" charset="0"/>
                <a:cs typeface="Courier New" pitchFamily="49" charset="0"/>
              </a:rPr>
              <a:t>http://sapsailing.com</a:t>
            </a:r>
            <a:endParaRPr lang="en-US" b="1" dirty="0" smtClean="0">
              <a:solidFill>
                <a:srgbClr val="0070C0"/>
              </a:solidFill>
              <a:latin typeface="Courier New" pitchFamily="49" charset="0"/>
              <a:cs typeface="Courier New" pitchFamily="49" charset="0"/>
            </a:endParaRPr>
          </a:p>
        </p:txBody>
      </p:sp>
      <p:pic>
        <p:nvPicPr>
          <p:cNvPr id="5" name="Picture 4" descr="Plakat_KiWo_11_354x500.jpg"/>
          <p:cNvPicPr>
            <a:picLocks noChangeAspect="1"/>
          </p:cNvPicPr>
          <p:nvPr/>
        </p:nvPicPr>
        <p:blipFill>
          <a:blip r:embed="rId3" cstate="print"/>
          <a:stretch>
            <a:fillRect/>
          </a:stretch>
        </p:blipFill>
        <p:spPr>
          <a:xfrm>
            <a:off x="7645654" y="1346200"/>
            <a:ext cx="1078992" cy="1524000"/>
          </a:xfrm>
          <a:prstGeom prst="rect">
            <a:avLst/>
          </a:prstGeom>
          <a:ln>
            <a:noFill/>
          </a:ln>
          <a:effectLst>
            <a:outerShdw blurRad="292100" dist="139700" dir="2700000" algn="tl" rotWithShape="0">
              <a:srgbClr val="333333">
                <a:alpha val="65000"/>
              </a:srgbClr>
            </a:outerShdw>
          </a:effectLst>
        </p:spPr>
      </p:pic>
      <p:pic>
        <p:nvPicPr>
          <p:cNvPr id="6" name="Picture 5" descr="The 2009 SAP 505 Worlds in San Francisco - pic Courtesy 505 Association.jpg"/>
          <p:cNvPicPr>
            <a:picLocks noChangeAspect="1"/>
          </p:cNvPicPr>
          <p:nvPr/>
        </p:nvPicPr>
        <p:blipFill>
          <a:blip r:embed="rId4" cstate="print"/>
          <a:stretch>
            <a:fillRect/>
          </a:stretch>
        </p:blipFill>
        <p:spPr>
          <a:xfrm>
            <a:off x="5209721" y="1368425"/>
            <a:ext cx="2239211" cy="1489075"/>
          </a:xfrm>
          <a:prstGeom prst="rect">
            <a:avLst/>
          </a:prstGeom>
          <a:ln>
            <a:noFill/>
          </a:ln>
          <a:effectLst>
            <a:outerShdw blurRad="292100" dist="139700" dir="2700000" algn="tl" rotWithShape="0">
              <a:srgbClr val="333333">
                <a:alpha val="65000"/>
              </a:srgbClr>
            </a:outerShdw>
          </a:effectLst>
        </p:spPr>
      </p:pic>
      <p:pic>
        <p:nvPicPr>
          <p:cNvPr id="8" name="Picture 7" descr="SAP__c__LloydImages.3.540x.jpg"/>
          <p:cNvPicPr>
            <a:picLocks noChangeAspect="1"/>
          </p:cNvPicPr>
          <p:nvPr/>
        </p:nvPicPr>
        <p:blipFill>
          <a:blip r:embed="rId5" cstate="print"/>
          <a:stretch>
            <a:fillRect/>
          </a:stretch>
        </p:blipFill>
        <p:spPr>
          <a:xfrm>
            <a:off x="6506209" y="4782820"/>
            <a:ext cx="2229333" cy="1465580"/>
          </a:xfrm>
          <a:prstGeom prst="rect">
            <a:avLst/>
          </a:prstGeom>
          <a:ln>
            <a:noFill/>
          </a:ln>
          <a:effectLst>
            <a:outerShdw blurRad="292100" dist="139700" dir="2700000" algn="tl" rotWithShape="0">
              <a:srgbClr val="333333">
                <a:alpha val="65000"/>
              </a:srgbClr>
            </a:outerShdw>
          </a:effectLst>
        </p:spPr>
      </p:pic>
      <p:pic>
        <p:nvPicPr>
          <p:cNvPr id="9" name="Picture 8" descr="SAP-Sailing-Analytics.jpg"/>
          <p:cNvPicPr>
            <a:picLocks noChangeAspect="1"/>
          </p:cNvPicPr>
          <p:nvPr/>
        </p:nvPicPr>
        <p:blipFill>
          <a:blip r:embed="rId6" cstate="print"/>
          <a:stretch>
            <a:fillRect/>
          </a:stretch>
        </p:blipFill>
        <p:spPr>
          <a:xfrm>
            <a:off x="4956176" y="3819526"/>
            <a:ext cx="2825750" cy="1222948"/>
          </a:xfrm>
          <a:prstGeom prst="rect">
            <a:avLst/>
          </a:prstGeom>
          <a:ln>
            <a:noFill/>
          </a:ln>
          <a:effectLst>
            <a:outerShdw blurRad="292100" dist="139700" dir="2700000" algn="tl" rotWithShape="0">
              <a:srgbClr val="333333">
                <a:alpha val="65000"/>
              </a:srgbClr>
            </a:outerShdw>
          </a:effectLst>
        </p:spPr>
      </p:pic>
      <p:pic>
        <p:nvPicPr>
          <p:cNvPr id="7" name="Picture 6" descr="Mallorca_maerz_cr_team_heil_ploessel.jpg"/>
          <p:cNvPicPr>
            <a:picLocks noChangeAspect="1"/>
          </p:cNvPicPr>
          <p:nvPr/>
        </p:nvPicPr>
        <p:blipFill>
          <a:blip r:embed="rId7" cstate="print"/>
          <a:stretch>
            <a:fillRect/>
          </a:stretch>
        </p:blipFill>
        <p:spPr>
          <a:xfrm>
            <a:off x="6508750" y="3014662"/>
            <a:ext cx="2228850" cy="148706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Gathering Live Data from Sailing Boats</a:t>
            </a:r>
            <a:endParaRPr lang="en-US" dirty="0"/>
          </a:p>
        </p:txBody>
      </p:sp>
      <p:pic>
        <p:nvPicPr>
          <p:cNvPr id="7" name="SAPSailingAnalytics.mp4">
            <a:hlinkClick r:id="" action="ppaction://media"/>
          </p:cNvPr>
          <p:cNvPicPr>
            <a:picLocks noRot="1" noChangeAspect="1"/>
          </p:cNvPicPr>
          <p:nvPr>
            <a:videoFile r:link="rId1"/>
          </p:nvPr>
        </p:nvPicPr>
        <p:blipFill>
          <a:blip r:embed="rId3" cstate="print"/>
          <a:stretch>
            <a:fillRect/>
          </a:stretch>
        </p:blipFill>
        <p:spPr>
          <a:xfrm>
            <a:off x="1711569" y="1683098"/>
            <a:ext cx="5694065" cy="4270549"/>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a Single Race While It’s Live</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331595" y="1400133"/>
            <a:ext cx="8494626" cy="4558539"/>
          </a:xfrm>
          <a:prstGeom prst="rect">
            <a:avLst/>
          </a:prstGeom>
          <a:noFill/>
          <a:ln w="9525">
            <a:noFill/>
            <a:miter lim="800000"/>
            <a:headEnd/>
            <a:tailEnd/>
          </a:ln>
          <a:effectLst/>
        </p:spPr>
      </p:pic>
    </p:spTree>
    <p:extLst>
      <p:ext uri="{BB962C8B-B14F-4D97-AF65-F5344CB8AC3E}">
        <p14:creationId xmlns="" xmlns:p14="http://schemas.microsoft.com/office/powerpoint/2010/main" val="42474440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Regatta Leaderboard Based on Live Tracking</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613158" y="1315567"/>
            <a:ext cx="7958085" cy="4864552"/>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Sailing in Global Sponsorships </a:t>
            </a:r>
            <a:endParaRPr lang="en-US" dirty="0"/>
          </a:p>
        </p:txBody>
      </p:sp>
      <p:sp>
        <p:nvSpPr>
          <p:cNvPr id="3" name="Text Placeholder 2"/>
          <p:cNvSpPr>
            <a:spLocks noGrp="1"/>
          </p:cNvSpPr>
          <p:nvPr>
            <p:ph type="body" sz="quarter" idx="10"/>
          </p:nvPr>
        </p:nvSpPr>
        <p:spPr>
          <a:xfrm>
            <a:off x="324001" y="1690687"/>
            <a:ext cx="5346549" cy="4391026"/>
          </a:xfrm>
        </p:spPr>
        <p:txBody>
          <a:bodyPr/>
          <a:lstStyle/>
          <a:p>
            <a:r>
              <a:rPr lang="en-US" dirty="0" smtClean="0"/>
              <a:t>Typical Event Set-Up</a:t>
            </a:r>
          </a:p>
          <a:p>
            <a:pPr lvl="1"/>
            <a:r>
              <a:rPr lang="en-US" dirty="0" smtClean="0"/>
              <a:t>Hospitality Program with Spectator Boats</a:t>
            </a:r>
          </a:p>
          <a:p>
            <a:pPr lvl="2"/>
            <a:r>
              <a:rPr lang="en-US" dirty="0" smtClean="0"/>
              <a:t>Live Race Analytics shown to spectators on tablets</a:t>
            </a:r>
          </a:p>
          <a:p>
            <a:pPr lvl="1"/>
            <a:r>
              <a:rPr lang="en-US" dirty="0" smtClean="0"/>
              <a:t>Lounge</a:t>
            </a:r>
          </a:p>
          <a:p>
            <a:pPr lvl="2"/>
            <a:r>
              <a:rPr lang="en-US" dirty="0" err="1" smtClean="0"/>
              <a:t>iPads</a:t>
            </a:r>
            <a:r>
              <a:rPr lang="en-US" dirty="0" smtClean="0"/>
              <a:t> and big screens</a:t>
            </a:r>
          </a:p>
          <a:p>
            <a:pPr lvl="1"/>
            <a:r>
              <a:rPr lang="en-US" dirty="0" smtClean="0"/>
              <a:t>On-Shore Viewers</a:t>
            </a:r>
          </a:p>
          <a:p>
            <a:pPr lvl="2"/>
            <a:r>
              <a:rPr lang="en-US" dirty="0" smtClean="0"/>
              <a:t>Online live program with scheduled racing times and course areas</a:t>
            </a:r>
          </a:p>
          <a:p>
            <a:pPr lvl="2"/>
            <a:r>
              <a:rPr lang="en-US" dirty="0" smtClean="0"/>
              <a:t>Live 2D / 3D Course and Race Visualization on shore</a:t>
            </a:r>
          </a:p>
          <a:p>
            <a:pPr lvl="2"/>
            <a:r>
              <a:rPr lang="en-US" dirty="0" smtClean="0"/>
              <a:t>Live Internet streaming with commentary</a:t>
            </a:r>
          </a:p>
          <a:p>
            <a:pPr lvl="2"/>
            <a:r>
              <a:rPr lang="en-US" dirty="0" smtClean="0"/>
              <a:t>Sailors Debrief using the SAP Sailing Analytics</a:t>
            </a:r>
          </a:p>
        </p:txBody>
      </p:sp>
      <p:pic>
        <p:nvPicPr>
          <p:cNvPr id="9" name="Picture 8" descr="640x426-IMG_2307.JPG"/>
          <p:cNvPicPr>
            <a:picLocks noChangeAspect="1"/>
          </p:cNvPicPr>
          <p:nvPr/>
        </p:nvPicPr>
        <p:blipFill>
          <a:blip r:embed="rId3" cstate="print"/>
          <a:stretch>
            <a:fillRect/>
          </a:stretch>
        </p:blipFill>
        <p:spPr>
          <a:xfrm>
            <a:off x="6642101" y="479425"/>
            <a:ext cx="2190749" cy="1458217"/>
          </a:xfrm>
          <a:prstGeom prst="rect">
            <a:avLst/>
          </a:prstGeom>
          <a:ln>
            <a:noFill/>
          </a:ln>
          <a:effectLst>
            <a:outerShdw blurRad="292100" dist="139700" dir="2700000" algn="tl" rotWithShape="0">
              <a:srgbClr val="333333">
                <a:alpha val="65000"/>
              </a:srgbClr>
            </a:outerShdw>
          </a:effectLst>
        </p:spPr>
      </p:pic>
      <p:pic>
        <p:nvPicPr>
          <p:cNvPr id="10" name="Picture 9" descr="640x426-IMG_5733.JPG"/>
          <p:cNvPicPr>
            <a:picLocks noChangeAspect="1"/>
          </p:cNvPicPr>
          <p:nvPr/>
        </p:nvPicPr>
        <p:blipFill>
          <a:blip r:embed="rId4" cstate="print"/>
          <a:stretch>
            <a:fillRect/>
          </a:stretch>
        </p:blipFill>
        <p:spPr>
          <a:xfrm>
            <a:off x="6667499" y="4968875"/>
            <a:ext cx="2145645" cy="1428195"/>
          </a:xfrm>
          <a:prstGeom prst="rect">
            <a:avLst/>
          </a:prstGeom>
          <a:ln>
            <a:noFill/>
          </a:ln>
          <a:effectLst>
            <a:outerShdw blurRad="292100" dist="139700" dir="2700000" algn="tl" rotWithShape="0">
              <a:srgbClr val="333333">
                <a:alpha val="65000"/>
              </a:srgbClr>
            </a:outerShdw>
          </a:effectLst>
        </p:spPr>
      </p:pic>
      <p:pic>
        <p:nvPicPr>
          <p:cNvPr id="11" name="Picture 10" descr="3DModelling_midisze.jpg"/>
          <p:cNvPicPr>
            <a:picLocks noChangeAspect="1"/>
          </p:cNvPicPr>
          <p:nvPr/>
        </p:nvPicPr>
        <p:blipFill>
          <a:blip r:embed="rId5" cstate="print"/>
          <a:stretch>
            <a:fillRect/>
          </a:stretch>
        </p:blipFill>
        <p:spPr>
          <a:xfrm>
            <a:off x="6668136" y="3665092"/>
            <a:ext cx="2155189" cy="1217553"/>
          </a:xfrm>
          <a:prstGeom prst="rect">
            <a:avLst/>
          </a:prstGeom>
          <a:ln>
            <a:noFill/>
          </a:ln>
          <a:effectLst>
            <a:outerShdw blurRad="292100" dist="139700" dir="2700000" algn="tl" rotWithShape="0">
              <a:srgbClr val="333333">
                <a:alpha val="65000"/>
              </a:srgbClr>
            </a:outerShdw>
          </a:effectLst>
        </p:spPr>
      </p:pic>
      <p:pic>
        <p:nvPicPr>
          <p:cNvPr id="12" name="Picture 11" descr="640x426-IMG_6946.JPG"/>
          <p:cNvPicPr>
            <a:picLocks noChangeAspect="1"/>
          </p:cNvPicPr>
          <p:nvPr/>
        </p:nvPicPr>
        <p:blipFill>
          <a:blip r:embed="rId6" cstate="print"/>
          <a:stretch>
            <a:fillRect/>
          </a:stretch>
        </p:blipFill>
        <p:spPr>
          <a:xfrm>
            <a:off x="6658020" y="2114549"/>
            <a:ext cx="2175100" cy="144780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3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SAP_2013_v1.1</Template>
  <TotalTime>2401</TotalTime>
  <Words>977</Words>
  <Application>Microsoft Office PowerPoint</Application>
  <PresentationFormat>On-screen Show (4:3)</PresentationFormat>
  <Paragraphs>183</Paragraphs>
  <Slides>33</Slides>
  <Notes>21</Notes>
  <HiddenSlides>2</HiddenSlides>
  <MMClips>1</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SAP_2013_v1.1</vt:lpstr>
      <vt:lpstr>SAP Sailing Analytics</vt:lpstr>
      <vt:lpstr>Agenda</vt:lpstr>
      <vt:lpstr>What is SAP Global Sponsorships About?</vt:lpstr>
      <vt:lpstr>Slide 4</vt:lpstr>
      <vt:lpstr>History of Sailing in Global Sponsorships </vt:lpstr>
      <vt:lpstr>Gathering Live Data from Sailing Boats</vt:lpstr>
      <vt:lpstr>Analyzing a Single Race While It’s Live</vt:lpstr>
      <vt:lpstr>Live Regatta Leaderboard Based on Live Tracking</vt:lpstr>
      <vt:lpstr>History of Sailing in Global Sponsorships </vt:lpstr>
      <vt:lpstr>Laying the Cornerstones</vt:lpstr>
      <vt:lpstr>Started with Kieler Woche 2011 Requirements</vt:lpstr>
      <vt:lpstr>Kieler Woche 2011 System Landscape, Data Flow</vt:lpstr>
      <vt:lpstr>Inside sapsailing.com</vt:lpstr>
      <vt:lpstr>Early Bundles Living Inside the Java Server</vt:lpstr>
      <vt:lpstr>Produced this Output after Four Weeks</vt:lpstr>
      <vt:lpstr>Evaluation of First Prototype</vt:lpstr>
      <vt:lpstr>Replacing a UI Layer</vt:lpstr>
      <vt:lpstr>Google Web Toolkit (GWT)</vt:lpstr>
      <vt:lpstr>Leaderboard as Re-Built with GWT</vt:lpstr>
      <vt:lpstr>Switched from Explicit Registration to OSGi Web Bundles</vt:lpstr>
      <vt:lpstr>GWT Bundles in OSGi</vt:lpstr>
      <vt:lpstr>Caching and Locking in a Highly Concurrent Environment</vt:lpstr>
      <vt:lpstr>Growing Complexity, Growing Data, More Users</vt:lpstr>
      <vt:lpstr>Insert page title </vt:lpstr>
      <vt:lpstr>Insert page title </vt:lpstr>
      <vt:lpstr>Scaling an In-Memory Architecture with Replication</vt:lpstr>
      <vt:lpstr>Insert page title Subtitle </vt:lpstr>
      <vt:lpstr>Open Issues, Outlook</vt:lpstr>
      <vt:lpstr>Questions?</vt:lpstr>
      <vt:lpstr>Insert page title </vt:lpstr>
      <vt:lpstr>Thank you</vt:lpstr>
      <vt:lpstr>Slide 32</vt:lpstr>
      <vt:lpstr>Slide 33</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Sailing Analytics</dc:title>
  <dc:creator>Axel Uhl</dc:creator>
  <cp:lastModifiedBy>Axel Uhl</cp:lastModifiedBy>
  <cp:revision>147</cp:revision>
  <dcterms:created xsi:type="dcterms:W3CDTF">2013-03-18T12:38:06Z</dcterms:created>
  <dcterms:modified xsi:type="dcterms:W3CDTF">2013-03-20T13:36:42Z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