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Default Extension="emf" ContentType="image/x-emf"/>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5"/>
  </p:notesMasterIdLst>
  <p:handoutMasterIdLst>
    <p:handoutMasterId r:id="rId36"/>
  </p:handoutMasterIdLst>
  <p:sldIdLst>
    <p:sldId id="340" r:id="rId2"/>
    <p:sldId id="344" r:id="rId3"/>
    <p:sldId id="336" r:id="rId4"/>
    <p:sldId id="347" r:id="rId5"/>
    <p:sldId id="284" r:id="rId6"/>
    <p:sldId id="361" r:id="rId7"/>
    <p:sldId id="359" r:id="rId8"/>
    <p:sldId id="360" r:id="rId9"/>
    <p:sldId id="358" r:id="rId10"/>
    <p:sldId id="345" r:id="rId11"/>
    <p:sldId id="346" r:id="rId12"/>
    <p:sldId id="362" r:id="rId13"/>
    <p:sldId id="365" r:id="rId14"/>
    <p:sldId id="363" r:id="rId15"/>
    <p:sldId id="366" r:id="rId16"/>
    <p:sldId id="367" r:id="rId17"/>
    <p:sldId id="348" r:id="rId18"/>
    <p:sldId id="349" r:id="rId19"/>
    <p:sldId id="356" r:id="rId20"/>
    <p:sldId id="357" r:id="rId21"/>
    <p:sldId id="368" r:id="rId22"/>
    <p:sldId id="350" r:id="rId23"/>
    <p:sldId id="351" r:id="rId24"/>
    <p:sldId id="352" r:id="rId25"/>
    <p:sldId id="353" r:id="rId26"/>
    <p:sldId id="354" r:id="rId27"/>
    <p:sldId id="325" r:id="rId28"/>
    <p:sldId id="355" r:id="rId29"/>
    <p:sldId id="364" r:id="rId30"/>
    <p:sldId id="286" r:id="rId31"/>
    <p:sldId id="310" r:id="rId32"/>
    <p:sldId id="265" r:id="rId33"/>
    <p:sldId id="339" r:id="rId34"/>
  </p:sldIdLst>
  <p:sldSz cx="9144000" cy="6858000" type="screen4x3"/>
  <p:notesSz cx="6858000" cy="9144000"/>
  <p:defaultTextStyle>
    <a:defPPr>
      <a:defRPr lang="de-DE"/>
    </a:defPPr>
    <a:lvl1pPr marL="0" algn="l" defTabSz="914400" rtl="0" eaLnBrk="1" latinLnBrk="0" hangingPunct="1">
      <a:defRPr lang="de-DE" sz="1800" kern="1200">
        <a:solidFill>
          <a:schemeClr val="tx1"/>
        </a:solidFill>
        <a:latin typeface="Arial"/>
        <a:ea typeface="+mn-ea"/>
        <a:cs typeface="+mn-cs"/>
      </a:defRPr>
    </a:lvl1pPr>
    <a:lvl2pPr marL="457200" algn="l" defTabSz="914400" rtl="0" eaLnBrk="1" latinLnBrk="0" hangingPunct="1">
      <a:buClr>
        <a:srgbClr val="FDB913"/>
      </a:buClr>
      <a:buSzPct val="100000"/>
      <a:buFont typeface="wingdings"/>
      <a:buChar char=""/>
      <a:defRPr lang="de-DE" sz="1800" kern="1200">
        <a:solidFill>
          <a:schemeClr val="tx1"/>
        </a:solidFill>
        <a:latin typeface="Arial"/>
        <a:ea typeface="+mn-ea"/>
        <a:cs typeface="+mn-cs"/>
      </a:defRPr>
    </a:lvl2pPr>
    <a:lvl3pPr marL="914400" algn="l" defTabSz="914400" rtl="0" eaLnBrk="1" latinLnBrk="0" hangingPunct="1">
      <a:buClr>
        <a:srgbClr val="666666"/>
      </a:buClr>
      <a:buSzPct val="80000"/>
      <a:buFont typeface="Wingdings"/>
      <a:buChar char="n"/>
      <a:defRPr lang="de-DE" sz="1400" kern="1200">
        <a:solidFill>
          <a:schemeClr val="tx1"/>
        </a:solidFill>
        <a:latin typeface="Arial"/>
        <a:ea typeface="+mn-ea"/>
        <a:cs typeface="+mn-cs"/>
      </a:defRPr>
    </a:lvl3pPr>
    <a:lvl4pPr marL="1371600" algn="l" defTabSz="914400" rtl="0" eaLnBrk="1" latinLnBrk="0" hangingPunct="1">
      <a:buClr>
        <a:srgbClr val="666666"/>
      </a:buClr>
      <a:buSzPct val="80000"/>
      <a:buFont typeface="Arial"/>
      <a:buChar char=""/>
      <a:defRPr lang="de-DE" sz="1200" kern="1200">
        <a:solidFill>
          <a:schemeClr val="tx1"/>
        </a:solidFill>
        <a:latin typeface="Arial"/>
        <a:ea typeface="+mn-ea"/>
        <a:cs typeface="+mn-cs"/>
      </a:defRPr>
    </a:lvl4pPr>
    <a:lvl5pPr marL="1828800" algn="l" defTabSz="914400" rtl="0" eaLnBrk="1" latinLnBrk="0" hangingPunct="1">
      <a:buClr>
        <a:srgbClr val="666666"/>
      </a:buClr>
      <a:buSzPct val="80000"/>
      <a:buFont typeface="Arial"/>
      <a:buChar char=""/>
      <a:defRPr lang="de-DE" sz="1000" kern="1200">
        <a:solidFill>
          <a:schemeClr val="tx1"/>
        </a:solidFill>
        <a:latin typeface="Arial"/>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283"/>
    <a:srgbClr val="FF0000"/>
    <a:srgbClr val="666666"/>
    <a:srgbClr val="2B3F7B"/>
    <a:srgbClr val="9C277B"/>
    <a:srgbClr val="D4652D"/>
    <a:srgbClr val="9E3039"/>
    <a:srgbClr val="9999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08" autoAdjust="0"/>
    <p:restoredTop sz="94690" autoAdjust="0"/>
  </p:normalViewPr>
  <p:slideViewPr>
    <p:cSldViewPr snapToGrid="0" showGuides="1">
      <p:cViewPr varScale="1">
        <p:scale>
          <a:sx n="172" d="100"/>
          <a:sy n="172" d="100"/>
        </p:scale>
        <p:origin x="-1782" y="-90"/>
      </p:cViewPr>
      <p:guideLst>
        <p:guide orient="horz" pos="4117"/>
        <p:guide orient="horz" pos="206"/>
        <p:guide orient="horz" pos="3834"/>
        <p:guide orient="horz" pos="1065"/>
        <p:guide orient="horz" pos="777"/>
        <p:guide pos="5556"/>
        <p:guide pos="206"/>
        <p:guide pos="2886"/>
      </p:guideLst>
    </p:cSldViewPr>
  </p:slideViewPr>
  <p:notesTextViewPr>
    <p:cViewPr>
      <p:scale>
        <a:sx n="100" d="100"/>
        <a:sy n="100" d="100"/>
      </p:scale>
      <p:origin x="0" y="0"/>
    </p:cViewPr>
  </p:notesTextViewPr>
  <p:sorterViewPr>
    <p:cViewPr>
      <p:scale>
        <a:sx n="125" d="100"/>
        <a:sy n="125" d="100"/>
      </p:scale>
      <p:origin x="0" y="0"/>
    </p:cViewPr>
  </p:sorterViewPr>
  <p:notesViewPr>
    <p:cSldViewPr snapToGrid="0" showGuides="1">
      <p:cViewPr varScale="1">
        <p:scale>
          <a:sx n="77" d="100"/>
          <a:sy n="77" d="100"/>
        </p:scale>
        <p:origin x="-2046" y="-8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43100" y="8685213"/>
            <a:ext cx="2971800" cy="457200"/>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xmlns="" val="37806701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749300" y="390525"/>
            <a:ext cx="5359400" cy="401955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750600" y="4706112"/>
            <a:ext cx="5356800" cy="3939264"/>
          </a:xfrm>
          <a:prstGeom prst="rect">
            <a:avLst/>
          </a:prstGeom>
        </p:spPr>
        <p:txBody>
          <a:bodyPr vert="horz"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sp>
        <p:nvSpPr>
          <p:cNvPr id="7" name="Slide Number Placeholder 6"/>
          <p:cNvSpPr>
            <a:spLocks noGrp="1"/>
          </p:cNvSpPr>
          <p:nvPr>
            <p:ph type="sldNum" sz="quarter" idx="5"/>
          </p:nvPr>
        </p:nvSpPr>
        <p:spPr>
          <a:xfrm>
            <a:off x="2957512" y="8915402"/>
            <a:ext cx="942976" cy="205358"/>
          </a:xfrm>
          <a:prstGeom prst="rect">
            <a:avLst/>
          </a:prstGeom>
        </p:spPr>
        <p:txBody>
          <a:bodyPr vert="horz" lIns="91440" tIns="45720" rIns="91440" bIns="45720" rtlCol="0" anchor="b"/>
          <a:lstStyle>
            <a:lvl1pPr algn="ctr">
              <a:defRPr sz="10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xmlns="" val="190874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270000" indent="-180000" algn="l" defTabSz="914400" rtl="0" eaLnBrk="1" latinLnBrk="0" hangingPunct="1">
      <a:buClr>
        <a:schemeClr val="accent1"/>
      </a:buClr>
      <a:buSzPct val="100000"/>
      <a:buFont typeface="Wingdings" pitchFamily="2" charset="2"/>
      <a:buChar char=""/>
      <a:defRPr sz="1200" kern="1200">
        <a:solidFill>
          <a:schemeClr val="tx1"/>
        </a:solidFill>
        <a:latin typeface="+mn-lt"/>
        <a:ea typeface="+mn-ea"/>
        <a:cs typeface="+mn-cs"/>
      </a:defRPr>
    </a:lvl2pPr>
    <a:lvl3pPr marL="449263" indent="-182563" algn="l" defTabSz="914400" rtl="0" eaLnBrk="1" latinLnBrk="0" hangingPunct="1">
      <a:buClr>
        <a:schemeClr val="accent2"/>
      </a:buClr>
      <a:buSzPct val="80000"/>
      <a:buFont typeface="Symbol" pitchFamily="18" charset="2"/>
      <a:buChar char="-"/>
      <a:defRPr sz="1000" kern="1200">
        <a:solidFill>
          <a:schemeClr val="tx1"/>
        </a:solidFill>
        <a:latin typeface="+mn-lt"/>
        <a:ea typeface="+mn-ea"/>
        <a:cs typeface="+mn-cs"/>
      </a:defRPr>
    </a:lvl3pPr>
    <a:lvl4pPr marL="566738" indent="-133350" algn="l" defTabSz="914400" rtl="0" eaLnBrk="1" latinLnBrk="0" hangingPunct="1">
      <a:buClr>
        <a:schemeClr val="accent2"/>
      </a:buClr>
      <a:buFont typeface="Arial" pitchFamily="34" charset="0"/>
      <a:buChar char="–"/>
      <a:defRPr sz="10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22</a:t>
            </a:fld>
            <a:endParaRPr lang="de-DE"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24</a:t>
            </a:fld>
            <a:endParaRPr lang="de-DE"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25</a:t>
            </a:fld>
            <a:endParaRPr lang="de-DE"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26</a:t>
            </a:fld>
            <a:endParaRPr lang="de-DE"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27</a:t>
            </a:fld>
            <a:endParaRPr lang="de-DE"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28</a:t>
            </a:fld>
            <a:endParaRPr lang="de-DE"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29</a:t>
            </a:fld>
            <a:endParaRPr lang="de-DE"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30</a:t>
            </a:fld>
            <a:endParaRPr lang="de-D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31</a:t>
            </a:fld>
            <a:endParaRPr lang="de-DE"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32</a:t>
            </a:fld>
            <a:endParaRPr lang="de-DE" dirty="0"/>
          </a:p>
        </p:txBody>
      </p:sp>
      <p:sp>
        <p:nvSpPr>
          <p:cNvPr id="15" name="Slide Image Placeholder 14"/>
          <p:cNvSpPr>
            <a:spLocks noGrp="1" noRot="1" noChangeAspect="1"/>
          </p:cNvSpPr>
          <p:nvPr>
            <p:ph type="sldImg"/>
          </p:nvPr>
        </p:nvSpPr>
        <p:spPr/>
      </p:sp>
      <p:sp>
        <p:nvSpPr>
          <p:cNvPr id="16" name="Notes Placeholder 15"/>
          <p:cNvSpPr>
            <a:spLocks noGrp="1"/>
          </p:cNvSpPr>
          <p:nvPr>
            <p:ph type="body" idx="1"/>
          </p:nvPr>
        </p:nvSpPr>
        <p:spPr/>
        <p:txBody>
          <a:bodyPr>
            <a:normAutofit/>
          </a:bodyPr>
          <a:lstStyle/>
          <a:p>
            <a:endParaRPr lang="de-D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33</a:t>
            </a:fld>
            <a:endParaRPr lang="de-DE"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www.sap.com/corporate-en/legal/copyright/index.epx"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short">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7"/>
            <a:ext cx="8494713" cy="4391026"/>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4654800" y="1691999"/>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4000" y="324000"/>
            <a:ext cx="8496000" cy="756000"/>
          </a:xfrm>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3"/>
          <p:cNvSpPr>
            <a:spLocks noGrp="1"/>
          </p:cNvSpPr>
          <p:nvPr>
            <p:ph type="body" sz="quarter" idx="11" hasCustomPrompt="1"/>
          </p:nvPr>
        </p:nvSpPr>
        <p:spPr>
          <a:xfrm>
            <a:off x="6098400"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 Placeholder 3"/>
          <p:cNvSpPr>
            <a:spLocks noGrp="1"/>
          </p:cNvSpPr>
          <p:nvPr>
            <p:ph type="body" sz="quarter" idx="12" hasCustomPrompt="1"/>
          </p:nvPr>
        </p:nvSpPr>
        <p:spPr>
          <a:xfrm>
            <a:off x="3220725" y="1691999"/>
            <a:ext cx="27216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Text with picture right 1">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5745600" y="1690687"/>
            <a:ext cx="3078000" cy="4391025"/>
          </a:xfrm>
          <a:solidFill>
            <a:schemeClr val="bg1">
              <a:lumMod val="95000"/>
            </a:schemeClr>
          </a:solidFill>
        </p:spPr>
        <p:txBody>
          <a:bodyPr tIns="1296000" anchor="t" anchorCtr="0"/>
          <a:lstStyle>
            <a:lvl1pPr algn="ctr">
              <a:defRPr b="0"/>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0687"/>
            <a:ext cx="5238000" cy="4391025"/>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and Text with picture right 2">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4654800" y="1692000"/>
            <a:ext cx="41652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41652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nd Text with picture right 3">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
        <p:nvSpPr>
          <p:cNvPr id="5" name="Picture Placeholder 4"/>
          <p:cNvSpPr>
            <a:spLocks noGrp="1"/>
          </p:cNvSpPr>
          <p:nvPr>
            <p:ph type="pic" sz="quarter" idx="10"/>
          </p:nvPr>
        </p:nvSpPr>
        <p:spPr bwMode="gray">
          <a:xfrm>
            <a:off x="3575304" y="1692000"/>
            <a:ext cx="5238000" cy="4392000"/>
          </a:xfrm>
          <a:solidFill>
            <a:schemeClr val="bg1">
              <a:lumMod val="95000"/>
            </a:schemeClr>
          </a:solidFill>
        </p:spPr>
        <p:txBody>
          <a:bodyPr vert="horz" lIns="0" tIns="1296000" rIns="0" bIns="0" rtlCol="0" anchor="t" anchorCtr="0">
            <a:noAutofit/>
          </a:bodyPr>
          <a:lstStyle>
            <a:lvl1pPr marL="0" indent="0" algn="ctr" defTabSz="914400" rtl="0" eaLnBrk="1" latinLnBrk="0" hangingPunct="1">
              <a:spcBef>
                <a:spcPts val="1620"/>
              </a:spcBef>
              <a:buClr>
                <a:schemeClr val="accent1"/>
              </a:buClr>
              <a:buSzPct val="80000"/>
              <a:buFontTx/>
              <a:buNone/>
              <a:defRPr lang="de-DE" sz="1800" b="0" kern="1200" dirty="0">
                <a:solidFill>
                  <a:schemeClr val="tx1"/>
                </a:solidFill>
                <a:latin typeface="+mn-lt"/>
                <a:ea typeface="+mn-ea"/>
                <a:cs typeface="+mn-cs"/>
              </a:defRPr>
            </a:lvl1pPr>
          </a:lstStyle>
          <a:p>
            <a:r>
              <a:rPr lang="en-US" smtClean="0"/>
              <a:t>Click icon to add picture</a:t>
            </a:r>
            <a:endParaRPr lang="de-DE" dirty="0"/>
          </a:p>
        </p:txBody>
      </p:sp>
      <p:sp>
        <p:nvSpPr>
          <p:cNvPr id="7" name="Text Placeholder 6"/>
          <p:cNvSpPr>
            <a:spLocks noGrp="1"/>
          </p:cNvSpPr>
          <p:nvPr>
            <p:ph type="body" sz="quarter" idx="11" hasCustomPrompt="1"/>
          </p:nvPr>
        </p:nvSpPr>
        <p:spPr bwMode="gray">
          <a:xfrm>
            <a:off x="324000" y="1692000"/>
            <a:ext cx="3078000" cy="4392000"/>
          </a:xfrm>
        </p:spPr>
        <p:txBody>
          <a:bodyPr/>
          <a:lstStyle>
            <a:lvl1pPr>
              <a:defRPr/>
            </a:lvl1pPr>
          </a:lstStyle>
          <a:p>
            <a:pPr lvl="0"/>
            <a:r>
              <a:rPr lang="en-US" noProof="0" dirty="0" smtClean="0"/>
              <a:t>First level</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de-DE"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Text with picture: 2 columns">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smtClean="0"/>
              <a:t>Insert page title</a:t>
            </a:r>
            <a:endParaRPr lang="en-US" dirty="0"/>
          </a:p>
        </p:txBody>
      </p:sp>
      <p:sp>
        <p:nvSpPr>
          <p:cNvPr id="4" name="Text Placeholder 3"/>
          <p:cNvSpPr>
            <a:spLocks noGrp="1"/>
          </p:cNvSpPr>
          <p:nvPr>
            <p:ph type="body" sz="quarter" idx="10" hasCustomPrompt="1"/>
          </p:nvPr>
        </p:nvSpPr>
        <p:spPr>
          <a:xfrm>
            <a:off x="3240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13" name="Text Placeholder 3"/>
          <p:cNvSpPr>
            <a:spLocks noGrp="1"/>
          </p:cNvSpPr>
          <p:nvPr>
            <p:ph type="body" sz="quarter" idx="14" hasCustomPrompt="1"/>
          </p:nvPr>
        </p:nvSpPr>
        <p:spPr>
          <a:xfrm>
            <a:off x="4654800" y="1690688"/>
            <a:ext cx="4165200" cy="1720800"/>
          </a:xfrm>
        </p:spPr>
        <p:txBody>
          <a:bodyPr/>
          <a:lstStyle>
            <a:lvl1pPr>
              <a:defRPr/>
            </a:lvl1pPr>
          </a:lstStyle>
          <a:p>
            <a:pPr lvl="0"/>
            <a:r>
              <a:rPr lang="en-US" noProof="0" dirty="0" smtClean="0"/>
              <a:t>First level</a:t>
            </a:r>
          </a:p>
          <a:p>
            <a:pPr lvl="1"/>
            <a:r>
              <a:rPr lang="en-US" dirty="0" smtClean="0"/>
              <a:t>Second level</a:t>
            </a:r>
          </a:p>
        </p:txBody>
      </p:sp>
      <p:sp>
        <p:nvSpPr>
          <p:cNvPr id="9" name="Picture Placeholder 4"/>
          <p:cNvSpPr>
            <a:spLocks noGrp="1"/>
          </p:cNvSpPr>
          <p:nvPr>
            <p:ph type="pic" sz="quarter" idx="15"/>
          </p:nvPr>
        </p:nvSpPr>
        <p:spPr bwMode="gray">
          <a:xfrm>
            <a:off x="3240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
        <p:nvSpPr>
          <p:cNvPr id="11" name="Picture Placeholder 4"/>
          <p:cNvSpPr>
            <a:spLocks noGrp="1"/>
          </p:cNvSpPr>
          <p:nvPr>
            <p:ph type="pic" sz="quarter" idx="16"/>
          </p:nvPr>
        </p:nvSpPr>
        <p:spPr bwMode="gray">
          <a:xfrm>
            <a:off x="4654800" y="3573490"/>
            <a:ext cx="4165200" cy="2508223"/>
          </a:xfrm>
          <a:solidFill>
            <a:schemeClr val="bg1">
              <a:lumMod val="95000"/>
            </a:schemeClr>
          </a:solidFill>
        </p:spPr>
        <p:txBody>
          <a:bodyPr tIns="504000" anchor="t" anchorCtr="0"/>
          <a:lstStyle>
            <a:lvl1pPr algn="ctr">
              <a:defRPr b="0"/>
            </a:lvl1pPr>
          </a:lstStyle>
          <a:p>
            <a:r>
              <a:rPr lang="en-US" smtClean="0"/>
              <a:t>Click icon to add picture</a:t>
            </a:r>
            <a:endParaRPr lang="de-DE"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327024" y="1690688"/>
            <a:ext cx="8493125" cy="4395787"/>
          </a:xfrm>
        </p:spPr>
        <p:txBody>
          <a:bodyPr/>
          <a:lstStyle>
            <a:lvl1pPr>
              <a:defRPr/>
            </a:lvl1pPr>
          </a:lstStyle>
          <a:p>
            <a:pPr lvl="0"/>
            <a:r>
              <a:rPr lang="en-US" noProof="0" dirty="0" smtClean="0"/>
              <a:t>Click to add content</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2" name="Title 1"/>
          <p:cNvSpPr>
            <a:spLocks noGrp="1"/>
          </p:cNvSpPr>
          <p:nvPr>
            <p:ph type="title" hasCustomPrompt="1"/>
          </p:nvPr>
        </p:nvSpPr>
        <p:spPr/>
        <p:txBody>
          <a:bodyPr/>
          <a:lstStyle/>
          <a:p>
            <a:r>
              <a:rPr lang="en-US" noProof="0" dirty="0" smtClean="0"/>
              <a:t>Insert page title</a:t>
            </a:r>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scussion Pane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Discussion panel</a:t>
            </a:r>
            <a:endParaRPr lang="en-US" dirty="0"/>
          </a:p>
        </p:txBody>
      </p:sp>
      <p:sp>
        <p:nvSpPr>
          <p:cNvPr id="5" name="Text Placeholder 4"/>
          <p:cNvSpPr>
            <a:spLocks noGrp="1"/>
          </p:cNvSpPr>
          <p:nvPr>
            <p:ph type="body" sz="quarter" idx="10" hasCustomPrompt="1"/>
          </p:nvPr>
        </p:nvSpPr>
        <p:spPr>
          <a:xfrm>
            <a:off x="324000" y="1692000"/>
            <a:ext cx="8494713" cy="2816156"/>
          </a:xfrm>
        </p:spPr>
        <p:txBody>
          <a:bodyPr>
            <a:noAutofit/>
          </a:bodyPr>
          <a:lstStyle>
            <a:lvl1pPr>
              <a:spcBef>
                <a:spcPts val="1800"/>
              </a:spcBef>
              <a:defRPr/>
            </a:lvl1pPr>
          </a:lstStyle>
          <a:p>
            <a:r>
              <a:rPr lang="en-US" dirty="0" smtClean="0"/>
              <a:t>Title of discussion panel</a:t>
            </a:r>
          </a:p>
          <a:p>
            <a:r>
              <a:rPr lang="en-US" b="0" dirty="0" smtClean="0"/>
              <a:t>Speaker Name, Company 1</a:t>
            </a:r>
          </a:p>
          <a:p>
            <a:r>
              <a:rPr lang="en-US" b="0" dirty="0" smtClean="0"/>
              <a:t>Speaker Name, Company 2</a:t>
            </a:r>
          </a:p>
          <a:p>
            <a:r>
              <a:rPr lang="en-US" b="0" dirty="0" smtClean="0"/>
              <a:t>Speaker Name, Company 3</a:t>
            </a:r>
          </a:p>
          <a:p>
            <a:r>
              <a:rPr lang="en-US" b="0" dirty="0" smtClean="0"/>
              <a:t>Speaker Name, Company 4</a:t>
            </a:r>
          </a:p>
          <a:p>
            <a:r>
              <a:rPr lang="en-US" b="0" dirty="0" smtClean="0"/>
              <a:t>Speaker Name, Company 5</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3" name="TextBox 2"/>
          <p:cNvSpPr txBox="1"/>
          <p:nvPr userDrawn="1"/>
        </p:nvSpPr>
        <p:spPr bwMode="black">
          <a:xfrm>
            <a:off x="8698291" y="6636183"/>
            <a:ext cx="125034" cy="123111"/>
          </a:xfrm>
          <a:prstGeom prst="rect">
            <a:avLst/>
          </a:prstGeom>
          <a:noFill/>
        </p:spPr>
        <p:txBody>
          <a:bodyPr wrap="none" lIns="0" tIns="0" rIns="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tx1"/>
                </a:solidFill>
              </a:rPr>
              <a:pPr marL="93663" indent="-93663" algn="r">
                <a:buClr>
                  <a:schemeClr val="accent2"/>
                </a:buClr>
                <a:buFont typeface="Arial" pitchFamily="34" charset="0"/>
                <a:buNone/>
              </a:pPr>
              <a:t>‹#›</a:t>
            </a:fld>
            <a:endParaRPr lang="en-US" sz="800" noProof="0" dirty="0" smtClean="0">
              <a:solidFill>
                <a:schemeClr val="tx1"/>
              </a:solidFill>
            </a:endParaRPr>
          </a:p>
        </p:txBody>
      </p:sp>
      <p:sp>
        <p:nvSpPr>
          <p:cNvPr id="4" name="TextBox 3"/>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2013 SAP AG or an SAP affiliate company. All rights reserved.</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with picture - two lines">
    <p:bg>
      <p:bgPr>
        <a:solidFill>
          <a:schemeClr val="accent1"/>
        </a:solidFill>
        <a:effectLst/>
      </p:bgPr>
    </p:bg>
    <p:spTree>
      <p:nvGrpSpPr>
        <p:cNvPr id="1" name=""/>
        <p:cNvGrpSpPr/>
        <p:nvPr/>
      </p:nvGrpSpPr>
      <p:grpSpPr>
        <a:xfrm>
          <a:off x="0" y="0"/>
          <a:ext cx="0" cy="0"/>
          <a:chOff x="0" y="0"/>
          <a:chExt cx="0" cy="0"/>
        </a:xfrm>
      </p:grpSpPr>
      <p:sp>
        <p:nvSpPr>
          <p:cNvPr id="3" name="Rectangle 2"/>
          <p:cNvSpPr/>
          <p:nvPr userDrawn="1"/>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5" name="Rectangle 4"/>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pyright">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algn="l" defTabSz="914400" rtl="0" eaLnBrk="1" latinLnBrk="0" hangingPunct="1">
              <a:spcBef>
                <a:spcPct val="0"/>
              </a:spcBef>
              <a:buNone/>
            </a:pPr>
            <a:r>
              <a:rPr lang="en-GB" sz="2400" b="1" kern="1200" noProof="0" dirty="0" smtClean="0">
                <a:solidFill>
                  <a:schemeClr val="accent2"/>
                </a:solidFill>
                <a:latin typeface="+mj-lt"/>
                <a:ea typeface="+mj-ea"/>
                <a:cs typeface="+mj-cs"/>
              </a:rPr>
              <a:t>© </a:t>
            </a:r>
            <a:r>
              <a:rPr lang="en-US" sz="2400" b="1" kern="1200" noProof="0" dirty="0" smtClean="0">
                <a:solidFill>
                  <a:schemeClr val="accent2"/>
                </a:solidFill>
                <a:latin typeface="+mj-lt"/>
                <a:ea typeface="+mj-ea"/>
                <a:cs typeface="+mj-cs"/>
              </a:rPr>
              <a:t>2013 SAP AG or an SAP affiliate company. </a:t>
            </a:r>
            <a:br>
              <a:rPr lang="en-US" sz="2400" b="1" kern="1200" noProof="0" dirty="0" smtClean="0">
                <a:solidFill>
                  <a:schemeClr val="accent2"/>
                </a:solidFill>
                <a:latin typeface="+mj-lt"/>
                <a:ea typeface="+mj-ea"/>
                <a:cs typeface="+mj-cs"/>
              </a:rPr>
            </a:br>
            <a:r>
              <a:rPr lang="en-US" sz="2400" b="1" kern="1200" noProof="0" dirty="0" smtClean="0">
                <a:solidFill>
                  <a:schemeClr val="accent2"/>
                </a:solidFill>
                <a:latin typeface="+mj-lt"/>
                <a:ea typeface="+mj-ea"/>
                <a:cs typeface="+mj-cs"/>
              </a:rPr>
              <a:t>All rights reserved.</a:t>
            </a:r>
            <a:endParaRPr lang="de-DE" sz="2400" b="1" kern="1200" noProof="0" dirty="0" smtClean="0">
              <a:solidFill>
                <a:schemeClr val="accent2"/>
              </a:solidFill>
              <a:latin typeface="+mj-lt"/>
              <a:ea typeface="+mj-ea"/>
              <a:cs typeface="+mj-cs"/>
            </a:endParaRPr>
          </a:p>
        </p:txBody>
      </p:sp>
      <p:sp>
        <p:nvSpPr>
          <p:cNvPr id="5" name="TextBox 4"/>
          <p:cNvSpPr txBox="1"/>
          <p:nvPr userDrawn="1"/>
        </p:nvSpPr>
        <p:spPr bwMode="gray">
          <a:xfrm>
            <a:off x="324000" y="1692000"/>
            <a:ext cx="8404364" cy="2308324"/>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No part of this publication may be reproduced or transmitted in any form or for any purpose without the express permission of SAP AG.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The information contained herein may be changed without prior notice.</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Some software products marketed by SAP AG and its distributors contain proprietary software components of other software vendors.</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National product specifications may vary.</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These materials are provided by SAP AG and its affiliated companies ("SAP Group") for informational purposes only, without representation or warranty of any kind, and SAP Group shall not be liable for errors or omissions with respect to the materials. The only warranties for SAP Group products and services are those that are set forth in the express warranty statements accompanying such products and services, if any. Nothing herein should be construed as constituting an additional warranty. </a:t>
            </a:r>
          </a:p>
          <a:p>
            <a:pPr marL="0" indent="0" algn="l" defTabSz="914400" rtl="0" eaLnBrk="1" latinLnBrk="0" hangingPunct="1">
              <a:lnSpc>
                <a:spcPct val="100000"/>
              </a:lnSpc>
              <a:spcBef>
                <a:spcPts val="1200"/>
              </a:spcBef>
            </a:pPr>
            <a:r>
              <a:rPr lang="en-US" sz="1000" kern="1200" noProof="1" smtClean="0">
                <a:solidFill>
                  <a:schemeClr val="tx1"/>
                </a:solidFill>
                <a:latin typeface="Arial"/>
                <a:ea typeface="MS PGothic" pitchFamily="34" charset="-128"/>
                <a:cs typeface="+mn-cs"/>
              </a:rPr>
              <a:t>SAP and other SAP products and services mentioned herein as well as their respective logos are trademarks or registered trademarks of SAP AG in Germany and other countries.  </a:t>
            </a:r>
            <a:br>
              <a:rPr lang="en-US" sz="1000" kern="1200" noProof="1" smtClean="0">
                <a:solidFill>
                  <a:schemeClr val="tx1"/>
                </a:solidFill>
                <a:latin typeface="Arial"/>
                <a:ea typeface="MS PGothic" pitchFamily="34" charset="-128"/>
                <a:cs typeface="+mn-cs"/>
              </a:rPr>
            </a:br>
            <a:r>
              <a:rPr lang="en-US" sz="1000" kern="1200" noProof="1" smtClean="0">
                <a:solidFill>
                  <a:schemeClr val="tx1"/>
                </a:solidFill>
                <a:latin typeface="Arial"/>
                <a:ea typeface="MS PGothic" pitchFamily="34" charset="-128"/>
                <a:cs typeface="+mn-cs"/>
              </a:rPr>
              <a:t>Please see </a:t>
            </a:r>
            <a:r>
              <a:rPr lang="en-US" sz="1000" kern="1200" noProof="1" smtClean="0">
                <a:solidFill>
                  <a:schemeClr val="tx1"/>
                </a:solidFill>
                <a:latin typeface="Arial"/>
                <a:ea typeface="MS PGothic" pitchFamily="34" charset="-128"/>
                <a:cs typeface="+mn-cs"/>
                <a:hlinkClick r:id="rId2"/>
              </a:rPr>
              <a:t>http://www.sap.com/corporate-en/legal/copyright/index.epx#trademark</a:t>
            </a:r>
            <a:r>
              <a:rPr lang="en-US" sz="1000" kern="1200" noProof="1" smtClean="0">
                <a:solidFill>
                  <a:schemeClr val="tx1"/>
                </a:solidFill>
                <a:latin typeface="Arial"/>
                <a:ea typeface="MS PGothic" pitchFamily="34" charset="-128"/>
                <a:cs typeface="+mn-cs"/>
              </a:rPr>
              <a:t> for additional trademark information and notices.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pyright german">
    <p:bg bwMode="gray">
      <p:bgRef idx="1001">
        <a:schemeClr val="bg1"/>
      </p:bgRef>
    </p:bg>
    <p:spTree>
      <p:nvGrpSpPr>
        <p:cNvPr id="1" name=""/>
        <p:cNvGrpSpPr/>
        <p:nvPr/>
      </p:nvGrpSpPr>
      <p:grpSpPr>
        <a:xfrm>
          <a:off x="0" y="0"/>
          <a:ext cx="0" cy="0"/>
          <a:chOff x="0" y="0"/>
          <a:chExt cx="0" cy="0"/>
        </a:xfrm>
      </p:grpSpPr>
      <p:sp>
        <p:nvSpPr>
          <p:cNvPr id="11" name="TextBox 10"/>
          <p:cNvSpPr txBox="1"/>
          <p:nvPr userDrawn="1"/>
        </p:nvSpPr>
        <p:spPr bwMode="gray">
          <a:xfrm>
            <a:off x="324000" y="324000"/>
            <a:ext cx="8496150" cy="756000"/>
          </a:xfrm>
          <a:prstGeom prst="rect">
            <a:avLst/>
          </a:prstGeom>
        </p:spPr>
        <p:txBody>
          <a:bodyPr vert="horz" lIns="0" tIns="0" rIns="0" bIns="0" rtlCol="0" anchor="ctr" anchorCtr="0">
            <a:noAutofit/>
          </a:bodyPr>
          <a:lstStyle/>
          <a:p>
            <a:pPr marL="0" marR="0" indent="0" algn="l" defTabSz="914400" rtl="0" eaLnBrk="1" fontAlgn="auto" latinLnBrk="0" hangingPunct="1">
              <a:lnSpc>
                <a:spcPct val="100000"/>
              </a:lnSpc>
              <a:spcBef>
                <a:spcPct val="0"/>
              </a:spcBef>
              <a:spcAft>
                <a:spcPts val="0"/>
              </a:spcAft>
              <a:buClrTx/>
              <a:buSzTx/>
              <a:buFontTx/>
              <a:buNone/>
              <a:tabLst/>
              <a:defRPr/>
            </a:pPr>
            <a:r>
              <a:rPr lang="en-GB" sz="2400" b="1" kern="1200" noProof="0" dirty="0" smtClean="0">
                <a:solidFill>
                  <a:schemeClr val="accent2"/>
                </a:solidFill>
                <a:latin typeface="+mj-lt"/>
                <a:ea typeface="+mj-ea"/>
                <a:cs typeface="+mj-cs"/>
              </a:rPr>
              <a:t>© </a:t>
            </a:r>
            <a:r>
              <a:rPr lang="de-DE" sz="2400" b="1" kern="1200" noProof="0" dirty="0" smtClean="0">
                <a:solidFill>
                  <a:schemeClr val="accent2"/>
                </a:solidFill>
                <a:latin typeface="+mj-lt"/>
                <a:ea typeface="+mj-ea"/>
                <a:cs typeface="+mj-cs"/>
              </a:rPr>
              <a:t>2013 SAP AG oder ein SAP-Konzernunternehmen. </a:t>
            </a:r>
            <a:br>
              <a:rPr lang="de-DE" sz="2400" b="1" kern="1200" noProof="0" dirty="0" smtClean="0">
                <a:solidFill>
                  <a:schemeClr val="accent2"/>
                </a:solidFill>
                <a:latin typeface="+mj-lt"/>
                <a:ea typeface="+mj-ea"/>
                <a:cs typeface="+mj-cs"/>
              </a:rPr>
            </a:br>
            <a:r>
              <a:rPr lang="de-DE" sz="2400" b="1" kern="1200" noProof="0" dirty="0" smtClean="0">
                <a:solidFill>
                  <a:schemeClr val="accent2"/>
                </a:solidFill>
                <a:latin typeface="+mj-lt"/>
                <a:ea typeface="+mj-ea"/>
                <a:cs typeface="+mj-cs"/>
              </a:rPr>
              <a:t>Alle Rechte vorbehalten.</a:t>
            </a:r>
          </a:p>
        </p:txBody>
      </p:sp>
      <p:sp>
        <p:nvSpPr>
          <p:cNvPr id="6" name="TextBox 5"/>
          <p:cNvSpPr txBox="1"/>
          <p:nvPr userDrawn="1"/>
        </p:nvSpPr>
        <p:spPr bwMode="gray">
          <a:xfrm>
            <a:off x="324000" y="1692000"/>
            <a:ext cx="8404364" cy="2616101"/>
          </a:xfrm>
          <a:prstGeom prst="rect">
            <a:avLst/>
          </a:prstGeom>
          <a:noFill/>
        </p:spPr>
        <p:txBody>
          <a:bodyPr wrap="square" lIns="0" tIns="0" rIns="0" bIns="0" rtlCol="0">
            <a:spAutoFit/>
          </a:bodyPr>
          <a:lstStyle/>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Weitergabe und Vervielfältigung dieser Publikation oder von Teilen daraus sind, zu welchem Zweck und in welcher Form auch immer, ohne die ausdrückliche schriftliche Genehmigung durch SAP AG nicht gestattet. In dieser Publikation enthaltene Informationen können ohne vorherige Ankündigung geändert werden.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Einige der von der SAP AG und ihren Distributoren vermarkteten Softwareprodukte enthalten proprietäre Softwarekomponenten anderer Softwareanbieter.</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Produkte können länderspezifische Unterschiede aufweisen.</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Die vorliegenden Unterlagen werden von der SAP AG und ihren Konzernunternehmen („SAP-Konzern“) bereitgestellt und dienen ausschließlich zu Informationszwecken. Der SAP-Konzern übernimmt keinerlei Haftung oder Gewährleistung für Fehler oder Unvollständigkeiten in dieser Publikation. Der SAP-Konzern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marL="0" indent="0" algn="l" defTabSz="914400" rtl="0" eaLnBrk="1" latinLnBrk="0" hangingPunct="1">
              <a:lnSpc>
                <a:spcPct val="100000"/>
              </a:lnSpc>
              <a:spcBef>
                <a:spcPts val="1200"/>
              </a:spcBef>
            </a:pPr>
            <a:r>
              <a:rPr lang="de-DE" sz="1000" kern="1200" noProof="1" smtClean="0">
                <a:solidFill>
                  <a:schemeClr val="tx1"/>
                </a:solidFill>
                <a:latin typeface="Arial"/>
                <a:ea typeface="MS PGothic" pitchFamily="34" charset="-128"/>
                <a:cs typeface="+mn-cs"/>
              </a:rPr>
              <a:t>SAP und andere in diesem Dokument erwähnte Produkte und Dienstleistungen von SAP sowie die dazugehörigen Logos sind Marken oder eingetragene Marken der SAP AG in Deutschland und verschiedenen anderen Ländern weltweit. Weitere Hinweise und Informationen zum Markenrecht finden Sie unter </a:t>
            </a:r>
            <a:r>
              <a:rPr lang="de-DE" sz="1000" kern="1200" noProof="1" smtClean="0">
                <a:solidFill>
                  <a:schemeClr val="tx1"/>
                </a:solidFill>
                <a:latin typeface="Arial"/>
                <a:ea typeface="MS PGothic" pitchFamily="34" charset="-128"/>
                <a:cs typeface="+mn-cs"/>
                <a:hlinkClick r:id="rId2"/>
              </a:rPr>
              <a:t>http://www.sap.com/corporate-en/legal/copyright/index.epx#trademark</a:t>
            </a:r>
            <a:r>
              <a:rPr lang="de-DE" sz="1000" kern="1200" noProof="1" smtClean="0">
                <a:solidFill>
                  <a:schemeClr val="tx1"/>
                </a:solidFill>
                <a:latin typeface="Arial"/>
                <a:ea typeface="MS PGothic" pitchFamily="34" charset="-128"/>
                <a:cs typeface="+mn-cs"/>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 shor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4000" y="324000"/>
            <a:ext cx="8280000" cy="738000"/>
          </a:xfrm>
        </p:spPr>
        <p:txBody>
          <a:bodyPr anchor="t" anchorCtr="0">
            <a:noAutofit/>
          </a:bodyPr>
          <a:lstStyle>
            <a:lvl1pPr>
              <a:defRPr sz="4800">
                <a:solidFill>
                  <a:schemeClr val="tx1"/>
                </a:solidFill>
              </a:defRPr>
            </a:lvl1pPr>
          </a:lstStyle>
          <a:p>
            <a:r>
              <a:rPr lang="en-US" dirty="0" smtClean="0"/>
              <a:t>Short Presentation Title</a:t>
            </a:r>
            <a:endParaRPr lang="en-US" dirty="0"/>
          </a:p>
        </p:txBody>
      </p:sp>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 two lines">
    <p:bg>
      <p:bgPr>
        <a:solidFill>
          <a:schemeClr val="accent1"/>
        </a:solidFill>
        <a:effectLst/>
      </p:bgPr>
    </p:bg>
    <p:spTree>
      <p:nvGrpSpPr>
        <p:cNvPr id="1" name=""/>
        <p:cNvGrpSpPr/>
        <p:nvPr/>
      </p:nvGrpSpPr>
      <p:grpSpPr>
        <a:xfrm>
          <a:off x="0" y="0"/>
          <a:ext cx="0" cy="0"/>
          <a:chOff x="0" y="0"/>
          <a:chExt cx="0" cy="0"/>
        </a:xfrm>
      </p:grpSpPr>
      <p:pic>
        <p:nvPicPr>
          <p:cNvPr id="4" name="Picture 3"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6" name="Subtitle 2"/>
          <p:cNvSpPr>
            <a:spLocks noGrp="1"/>
          </p:cNvSpPr>
          <p:nvPr>
            <p:ph type="subTitle" idx="1" hasCustomPrompt="1"/>
          </p:nvPr>
        </p:nvSpPr>
        <p:spPr bwMode="gray">
          <a:xfrm>
            <a:off x="414000" y="1499870"/>
            <a:ext cx="6840000" cy="492443"/>
          </a:xfrm>
        </p:spPr>
        <p:txBody>
          <a:bodyPr anchor="t" anchorCtr="0">
            <a:noAutofit/>
          </a:bodyPr>
          <a:lstStyle>
            <a:lvl1pPr marL="0" marR="0" indent="0" algn="l" defTabSz="914400" rtl="0" eaLnBrk="1" fontAlgn="auto" latinLnBrk="0" hangingPunct="1">
              <a:lnSpc>
                <a:spcPct val="100000"/>
              </a:lnSpc>
              <a:spcBef>
                <a:spcPts val="0"/>
              </a:spcBef>
              <a:spcAft>
                <a:spcPts val="0"/>
              </a:spcAft>
              <a:buClr>
                <a:schemeClr val="accent1"/>
              </a:buClr>
              <a:buSzPct val="80000"/>
              <a:buFontTx/>
              <a:buNone/>
              <a:tabLst/>
              <a:defRPr sz="1600" b="0">
                <a:solidFill>
                  <a:sysClr val="windowText" lastClr="0000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Speaker’s Name/Department (delete if not needed)</a:t>
            </a:r>
            <a:br>
              <a:rPr lang="en-US" dirty="0" smtClean="0"/>
            </a:br>
            <a:r>
              <a:rPr lang="en-US" dirty="0" smtClean="0"/>
              <a:t>Month 00, 2013</a:t>
            </a:r>
          </a:p>
        </p:txBody>
      </p:sp>
      <p:sp>
        <p:nvSpPr>
          <p:cNvPr id="9" name="Title 1"/>
          <p:cNvSpPr>
            <a:spLocks noGrp="1"/>
          </p:cNvSpPr>
          <p:nvPr>
            <p:ph type="ctrTitle" hasCustomPrompt="1"/>
          </p:nvPr>
        </p:nvSpPr>
        <p:spPr bwMode="gray">
          <a:xfrm>
            <a:off x="414000" y="324000"/>
            <a:ext cx="8280000" cy="923330"/>
          </a:xfrm>
        </p:spPr>
        <p:txBody>
          <a:bodyPr anchor="t" anchorCtr="0">
            <a:noAutofit/>
          </a:bodyPr>
          <a:lstStyle>
            <a:lvl1pPr>
              <a:defRPr sz="3000">
                <a:solidFill>
                  <a:sysClr val="windowText" lastClr="000000"/>
                </a:solidFill>
                <a:latin typeface="+mj-lt"/>
              </a:defRPr>
            </a:lvl1pPr>
          </a:lstStyle>
          <a:p>
            <a:r>
              <a:rPr lang="en-US" sz="3000" dirty="0" smtClean="0"/>
              <a:t>Alternate Presentation Title</a:t>
            </a:r>
            <a:br>
              <a:rPr lang="en-US" sz="3000" dirty="0" smtClean="0"/>
            </a:br>
            <a:r>
              <a:rPr lang="en-US" sz="3000" dirty="0" smtClean="0"/>
              <a:t>Breaks to Two Lines</a:t>
            </a:r>
            <a:endParaRPr lang="de-DE"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bg bwMode="gray">
      <p:bgRef idx="1001">
        <a:schemeClr val="bg1"/>
      </p:bgRef>
    </p:bg>
    <p:spTree>
      <p:nvGrpSpPr>
        <p:cNvPr id="1" name=""/>
        <p:cNvGrpSpPr/>
        <p:nvPr/>
      </p:nvGrpSpPr>
      <p:grpSpPr>
        <a:xfrm>
          <a:off x="0" y="0"/>
          <a:ext cx="0" cy="0"/>
          <a:chOff x="0" y="0"/>
          <a:chExt cx="0" cy="0"/>
        </a:xfrm>
      </p:grpSpPr>
      <p:sp>
        <p:nvSpPr>
          <p:cNvPr id="9" name="Rectangle 8"/>
          <p:cNvSpPr/>
          <p:nvPr userDrawn="1"/>
        </p:nvSpPr>
        <p:spPr bwMode="gray">
          <a:xfrm>
            <a:off x="324150" y="0"/>
            <a:ext cx="8496000" cy="2295525"/>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picture">
    <p:bg bwMode="gray">
      <p:bgRef idx="1001">
        <a:schemeClr val="bg1"/>
      </p:bgRef>
    </p:bg>
    <p:spTree>
      <p:nvGrpSpPr>
        <p:cNvPr id="1" name=""/>
        <p:cNvGrpSpPr/>
        <p:nvPr/>
      </p:nvGrpSpPr>
      <p:grpSpPr>
        <a:xfrm>
          <a:off x="0" y="0"/>
          <a:ext cx="0" cy="0"/>
          <a:chOff x="0" y="0"/>
          <a:chExt cx="0" cy="0"/>
        </a:xfrm>
      </p:grpSpPr>
      <p:sp>
        <p:nvSpPr>
          <p:cNvPr id="8" name="Picture Placeholder 7"/>
          <p:cNvSpPr>
            <a:spLocks noGrp="1"/>
          </p:cNvSpPr>
          <p:nvPr>
            <p:ph type="pic" sz="quarter" idx="11"/>
          </p:nvPr>
        </p:nvSpPr>
        <p:spPr>
          <a:xfrm>
            <a:off x="324000" y="162000"/>
            <a:ext cx="8496000" cy="2134800"/>
          </a:xfrm>
          <a:solidFill>
            <a:schemeClr val="bg1">
              <a:lumMod val="95000"/>
            </a:schemeClr>
          </a:solidFill>
        </p:spPr>
        <p:txBody>
          <a:bodyPr tIns="504000" anchor="t" anchorCtr="0"/>
          <a:lstStyle>
            <a:lvl1pPr algn="ctr">
              <a:defRPr b="0"/>
            </a:lvl1pPr>
          </a:lstStyle>
          <a:p>
            <a:r>
              <a:rPr lang="en-US" smtClean="0"/>
              <a:t>Click icon to add picture</a:t>
            </a:r>
            <a:endParaRPr lang="en-US"/>
          </a:p>
        </p:txBody>
      </p:sp>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Divider page</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3506400"/>
            <a:ext cx="8496300" cy="620713"/>
          </a:xfrm>
        </p:spPr>
        <p:txBody>
          <a:bodyPr/>
          <a:lstStyle>
            <a:lvl1pPr>
              <a:spcBef>
                <a:spcPts val="1200"/>
              </a:spcBef>
              <a:defRPr sz="1600" b="0"/>
            </a:lvl1pPr>
          </a:lstStyle>
          <a:p>
            <a:r>
              <a:rPr lang="en-US" dirty="0" smtClean="0"/>
              <a:t>Subtitle if needed</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6081713"/>
            <a:ext cx="916953" cy="454025"/>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ntact / Thank You">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bwMode="gray">
          <a:xfrm>
            <a:off x="324000" y="2444400"/>
            <a:ext cx="8496000" cy="738664"/>
          </a:xfrm>
        </p:spPr>
        <p:txBody>
          <a:bodyPr anchor="t" anchorCtr="0">
            <a:noAutofit/>
          </a:bodyPr>
          <a:lstStyle>
            <a:lvl1pPr>
              <a:defRPr sz="4800">
                <a:solidFill>
                  <a:schemeClr val="tx1"/>
                </a:solidFill>
                <a:latin typeface="+mj-lt"/>
              </a:defRPr>
            </a:lvl1pPr>
          </a:lstStyle>
          <a:p>
            <a:r>
              <a:rPr lang="en-US" dirty="0" smtClean="0"/>
              <a:t>Thank you</a:t>
            </a:r>
            <a:endParaRPr lang="de-DE" dirty="0"/>
          </a:p>
        </p:txBody>
      </p:sp>
      <p:sp>
        <p:nvSpPr>
          <p:cNvPr id="12" name="Rectangle 11"/>
          <p:cNvSpPr/>
          <p:nvPr userDrawn="1"/>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93" name="Text Placeholder 92"/>
          <p:cNvSpPr>
            <a:spLocks noGrp="1"/>
          </p:cNvSpPr>
          <p:nvPr>
            <p:ph type="body" sz="quarter" idx="10" hasCustomPrompt="1"/>
          </p:nvPr>
        </p:nvSpPr>
        <p:spPr>
          <a:xfrm>
            <a:off x="324000" y="4604385"/>
            <a:ext cx="8496300" cy="1477328"/>
          </a:xfrm>
        </p:spPr>
        <p:txBody>
          <a:bodyPr anchor="b" anchorCtr="0">
            <a:noAutofit/>
          </a:bodyPr>
          <a:lstStyle>
            <a:lvl1pPr>
              <a:spcBef>
                <a:spcPts val="0"/>
              </a:spcBef>
              <a:defRPr sz="1600" b="0"/>
            </a:lvl1pPr>
          </a:lstStyle>
          <a:p>
            <a:r>
              <a:rPr lang="en-US" dirty="0" smtClean="0"/>
              <a:t>Contact information:</a:t>
            </a:r>
          </a:p>
          <a:p>
            <a:endParaRPr lang="en-US" dirty="0" smtClean="0"/>
          </a:p>
          <a:p>
            <a:r>
              <a:rPr lang="en-US" dirty="0" smtClean="0"/>
              <a:t>F name MI. L name</a:t>
            </a:r>
          </a:p>
          <a:p>
            <a:r>
              <a:rPr lang="en-US" dirty="0" smtClean="0"/>
              <a:t>Title</a:t>
            </a:r>
          </a:p>
          <a:p>
            <a:r>
              <a:rPr lang="en-US" dirty="0" smtClean="0"/>
              <a:t>Address</a:t>
            </a:r>
          </a:p>
          <a:p>
            <a:r>
              <a:rPr lang="en-US" dirty="0" smtClean="0"/>
              <a:t>Phone number</a:t>
            </a:r>
          </a:p>
        </p:txBody>
      </p:sp>
      <p:pic>
        <p:nvPicPr>
          <p:cNvPr id="175" name="Picture 174" descr="SAP_grad_R_pref.png"/>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324000" y="478631"/>
            <a:ext cx="1832305" cy="907257"/>
          </a:xfrm>
          <a:prstGeom prst="rect">
            <a:avLst/>
          </a:prstGeom>
        </p:spPr>
      </p:pic>
      <p:sp>
        <p:nvSpPr>
          <p:cNvPr id="6" name="TextBox 5"/>
          <p:cNvSpPr txBox="1"/>
          <p:nvPr userDrawn="1"/>
        </p:nvSpPr>
        <p:spPr bwMode="black">
          <a:xfrm>
            <a:off x="324000" y="6636183"/>
            <a:ext cx="3065510" cy="123111"/>
          </a:xfrm>
          <a:prstGeom prst="rect">
            <a:avLst/>
          </a:prstGeom>
          <a:noFill/>
        </p:spPr>
        <p:txBody>
          <a:bodyPr wrap="none" lIns="0" tIns="0" rIns="0" bIns="0" rtlCol="0">
            <a:spAutoFit/>
          </a:bodyPr>
          <a:lstStyle/>
          <a:p>
            <a:pPr marL="133350" indent="-133350" algn="l">
              <a:buClrTx/>
              <a:buFont typeface="Arial" pitchFamily="34" charset="0"/>
              <a:buChar char="©"/>
              <a:tabLst/>
            </a:pPr>
            <a:r>
              <a:rPr lang="en-US" sz="800" noProof="0" dirty="0" smtClean="0">
                <a:solidFill>
                  <a:schemeClr val="tx1"/>
                </a:solidFill>
              </a:rPr>
              <a:t>2013 SAP AG or an SAP affiliate company. All rights reserved.</a:t>
            </a:r>
          </a:p>
        </p:txBody>
      </p:sp>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bg bwMode="gray">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smtClean="0"/>
              <a:t>&lt;Agenda&gt;</a:t>
            </a:r>
            <a:endParaRPr lang="en-US" dirty="0"/>
          </a:p>
        </p:txBody>
      </p:sp>
      <p:sp>
        <p:nvSpPr>
          <p:cNvPr id="4" name="Text Placeholder 3"/>
          <p:cNvSpPr>
            <a:spLocks noGrp="1"/>
          </p:cNvSpPr>
          <p:nvPr>
            <p:ph type="body" sz="quarter" idx="10" hasCustomPrompt="1"/>
          </p:nvPr>
        </p:nvSpPr>
        <p:spPr>
          <a:xfrm>
            <a:off x="324000" y="1692000"/>
            <a:ext cx="8494713" cy="3831818"/>
          </a:xfrm>
        </p:spPr>
        <p:txBody>
          <a:bodyPr>
            <a:noAutofit/>
          </a:bodyPr>
          <a:lstStyle>
            <a:lvl1pPr marL="0" marR="0" indent="0" algn="l" defTabSz="914400" rtl="0" eaLnBrk="1" fontAlgn="auto" latinLnBrk="0" hangingPunct="1">
              <a:lnSpc>
                <a:spcPct val="100000"/>
              </a:lnSpc>
              <a:spcBef>
                <a:spcPts val="1200"/>
              </a:spcBef>
              <a:spcAft>
                <a:spcPts val="0"/>
              </a:spcAft>
              <a:buClr>
                <a:schemeClr val="accent1"/>
              </a:buClr>
              <a:buSzPct val="80000"/>
              <a:buFontTx/>
              <a:buNone/>
              <a:tabLst/>
              <a:defRPr b="0"/>
            </a:lvl1pPr>
            <a:lvl2pPr marL="180000" marR="0" indent="-180000" algn="l" defTabSz="914400" rtl="0" eaLnBrk="1" fontAlgn="auto" latinLnBrk="0" hangingPunct="1">
              <a:lnSpc>
                <a:spcPct val="100000"/>
              </a:lnSpc>
              <a:spcBef>
                <a:spcPts val="600"/>
              </a:spcBef>
              <a:spcAft>
                <a:spcPts val="0"/>
              </a:spcAft>
              <a:buClr>
                <a:schemeClr val="accent1"/>
              </a:buClr>
              <a:buSzPct val="100000"/>
              <a:buFont typeface="Wingdings" pitchFamily="2" charset="2"/>
              <a:buChar char=""/>
              <a:tabLst/>
              <a:defRPr/>
            </a:lvl2pPr>
            <a:lvl3pPr marL="360000" marR="0" indent="-180975"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a:lvl3pPr>
            <a:lvl4pPr marL="533400" marR="0" indent="-177800" algn="l" defTabSz="914400" rtl="0" eaLnBrk="1" fontAlgn="auto" latinLnBrk="0" hangingPunct="1">
              <a:lnSpc>
                <a:spcPct val="100000"/>
              </a:lnSpc>
              <a:spcBef>
                <a:spcPts val="600"/>
              </a:spcBef>
              <a:spcAft>
                <a:spcPts val="0"/>
              </a:spcAft>
              <a:buClr>
                <a:schemeClr val="accent2"/>
              </a:buClr>
              <a:buSzPct val="100000"/>
              <a:buFont typeface="Arial" pitchFamily="34" charset="0"/>
              <a:buChar char="–"/>
              <a:tabLst/>
              <a:defRPr sz="1600"/>
            </a:lvl4pPr>
            <a:lvl5pPr marL="540000">
              <a:buClr>
                <a:schemeClr val="accent2"/>
              </a:buClr>
              <a:buFont typeface="Courier New" pitchFamily="49" charset="0"/>
              <a:buChar char="o"/>
              <a:defRPr/>
            </a:lvl5pPr>
          </a:lstStyle>
          <a:p>
            <a:pPr lvl="0"/>
            <a:r>
              <a:rPr lang="en-US" dirty="0" smtClean="0"/>
              <a:t>Agenda Item/Divider Headline</a:t>
            </a:r>
          </a:p>
          <a:p>
            <a:pPr lvl="1"/>
            <a:r>
              <a:rPr lang="en-US" dirty="0" smtClean="0"/>
              <a:t>Details</a:t>
            </a:r>
          </a:p>
          <a:p>
            <a:pPr lvl="2"/>
            <a:r>
              <a:rPr lang="en-US" dirty="0" smtClean="0"/>
              <a:t>Third Level</a:t>
            </a:r>
          </a:p>
          <a:p>
            <a:pPr lvl="4"/>
            <a:r>
              <a:rPr lang="en-US" dirty="0" smtClean="0"/>
              <a:t>Fourth Level</a:t>
            </a:r>
          </a:p>
          <a:p>
            <a:endParaRPr 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bwMode="gray"/>
        <p:txBody>
          <a:bodyPr/>
          <a:lstStyle>
            <a:lvl1pPr>
              <a:defRPr/>
            </a:lvl1pPr>
          </a:lstStyle>
          <a:p>
            <a:r>
              <a:rPr lang="en-US" noProof="0" dirty="0" smtClean="0"/>
              <a:t>Insert page title</a:t>
            </a:r>
            <a:endParaRPr lang="de-DE"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bwMode="gray">
          <a:xfrm>
            <a:off x="324000" y="324000"/>
            <a:ext cx="8496000" cy="756000"/>
          </a:xfrm>
          <a:prstGeom prst="rect">
            <a:avLst/>
          </a:prstGeom>
        </p:spPr>
        <p:txBody>
          <a:bodyPr vert="horz" lIns="0" tIns="0" rIns="0" bIns="0" rtlCol="0" anchor="ctr" anchorCtr="0">
            <a:noAutofit/>
          </a:bodyPr>
          <a:lstStyle/>
          <a:p>
            <a:r>
              <a:rPr lang="en-US" noProof="0" dirty="0" smtClean="0"/>
              <a:t>Insert page title</a:t>
            </a:r>
            <a:endParaRPr lang="en-US" noProof="0" dirty="0"/>
          </a:p>
        </p:txBody>
      </p:sp>
      <p:sp>
        <p:nvSpPr>
          <p:cNvPr id="3" name="Text Placeholder 2"/>
          <p:cNvSpPr>
            <a:spLocks noGrp="1"/>
          </p:cNvSpPr>
          <p:nvPr>
            <p:ph type="body" idx="1"/>
          </p:nvPr>
        </p:nvSpPr>
        <p:spPr bwMode="gray">
          <a:xfrm>
            <a:off x="324000" y="1690687"/>
            <a:ext cx="8496000" cy="4391025"/>
          </a:xfrm>
          <a:prstGeom prst="rect">
            <a:avLst/>
          </a:prstGeom>
        </p:spPr>
        <p:txBody>
          <a:bodyPr vert="horz" lIns="0" tIns="0" rIns="0" bIns="0" rtlCol="0">
            <a:noAutofit/>
          </a:bodyPr>
          <a:lstStyle/>
          <a:p>
            <a:pPr lvl="0"/>
            <a:r>
              <a:rPr lang="en-US" noProof="0" dirty="0" smtClean="0"/>
              <a:t>First level</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33" name="Rectangle 32"/>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cxnSp>
        <p:nvCxnSpPr>
          <p:cNvPr id="8" name="Straight Connector 7"/>
          <p:cNvCxnSpPr/>
          <p:nvPr/>
        </p:nvCxnSpPr>
        <p:spPr>
          <a:xfrm>
            <a:off x="324000" y="1231200"/>
            <a:ext cx="84963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Rectangle 94"/>
          <p:cNvSpPr/>
          <p:nvPr/>
        </p:nvSpPr>
        <p:spPr bwMode="white">
          <a:xfrm>
            <a:off x="324000" y="6535738"/>
            <a:ext cx="8496000" cy="324000"/>
          </a:xfrm>
          <a:prstGeom prst="rect">
            <a:avLst/>
          </a:prstGeom>
          <a:solidFill>
            <a:schemeClr val="tx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10" name="TextBox 9"/>
          <p:cNvSpPr txBox="1"/>
          <p:nvPr/>
        </p:nvSpPr>
        <p:spPr bwMode="black">
          <a:xfrm>
            <a:off x="324000" y="6636183"/>
            <a:ext cx="3065510" cy="123111"/>
          </a:xfrm>
          <a:prstGeom prst="rect">
            <a:avLst/>
          </a:prstGeom>
          <a:noFill/>
        </p:spPr>
        <p:txBody>
          <a:bodyPr wrap="none" lIns="72000" tIns="0" rIns="0" bIns="0" rtlCol="0">
            <a:spAutoFit/>
          </a:bodyPr>
          <a:lstStyle/>
          <a:p>
            <a:pPr marL="133350" indent="-133350" algn="l">
              <a:buClr>
                <a:schemeClr val="bg1"/>
              </a:buClr>
              <a:buFont typeface="Arial" pitchFamily="34" charset="0"/>
              <a:buChar char="©"/>
              <a:tabLst/>
            </a:pPr>
            <a:r>
              <a:rPr lang="en-US" sz="800" noProof="0" dirty="0" smtClean="0">
                <a:solidFill>
                  <a:schemeClr val="bg1"/>
                </a:solidFill>
              </a:rPr>
              <a:t>2013 SAP AG or an SAP affiliate company. All rights reserved.</a:t>
            </a:r>
          </a:p>
        </p:txBody>
      </p:sp>
      <p:sp>
        <p:nvSpPr>
          <p:cNvPr id="34" name="TextBox 33"/>
          <p:cNvSpPr txBox="1"/>
          <p:nvPr/>
        </p:nvSpPr>
        <p:spPr bwMode="black">
          <a:xfrm>
            <a:off x="8625588" y="6636183"/>
            <a:ext cx="197737" cy="123111"/>
          </a:xfrm>
          <a:prstGeom prst="rect">
            <a:avLst/>
          </a:prstGeom>
          <a:noFill/>
        </p:spPr>
        <p:txBody>
          <a:bodyPr wrap="none" lIns="0" tIns="0" rIns="72000" bIns="0" rtlCol="0">
            <a:spAutoFit/>
          </a:bodyPr>
          <a:lstStyle/>
          <a:p>
            <a:pPr marL="93663" indent="-93663" algn="r">
              <a:buClr>
                <a:schemeClr val="accent2"/>
              </a:buClr>
              <a:buFont typeface="Arial" pitchFamily="34" charset="0"/>
              <a:buNone/>
            </a:pPr>
            <a:fld id="{0BDC132A-5C91-4078-9777-31DA19A62E0A}" type="slidenum">
              <a:rPr lang="en-US" sz="800" baseline="0" noProof="0" smtClean="0">
                <a:solidFill>
                  <a:schemeClr val="bg1"/>
                </a:solidFill>
              </a:rPr>
              <a:pPr marL="93663" indent="-93663" algn="r">
                <a:buClr>
                  <a:schemeClr val="accent2"/>
                </a:buClr>
                <a:buFont typeface="Arial" pitchFamily="34" charset="0"/>
                <a:buNone/>
              </a:pPr>
              <a:t>‹#›</a:t>
            </a:fld>
            <a:endParaRPr lang="en-US" sz="800" noProof="0" dirty="0" smtClean="0">
              <a:solidFill>
                <a:schemeClr val="bg1"/>
              </a:solidFill>
            </a:endParaRPr>
          </a:p>
        </p:txBody>
      </p:sp>
    </p:spTree>
  </p:cSld>
  <p:clrMap bg1="lt1" tx1="dk1" bg2="lt2" tx2="dk2" accent1="accent1" accent2="accent2" accent3="accent3" accent4="accent4" accent5="accent5" accent6="accent6" hlink="hlink" folHlink="folHlink"/>
  <p:sldLayoutIdLst>
    <p:sldLayoutId id="2147483706" r:id="rId1"/>
    <p:sldLayoutId id="2147483707" r:id="rId2"/>
    <p:sldLayoutId id="2147483709" r:id="rId3"/>
    <p:sldLayoutId id="2147483708" r:id="rId4"/>
    <p:sldLayoutId id="2147483704" r:id="rId5"/>
    <p:sldLayoutId id="2147483689" r:id="rId6"/>
    <p:sldLayoutId id="2147483702" r:id="rId7"/>
    <p:sldLayoutId id="2147483684" r:id="rId8"/>
    <p:sldLayoutId id="2147483665" r:id="rId9"/>
    <p:sldLayoutId id="2147483683" r:id="rId10"/>
    <p:sldLayoutId id="2147483687" r:id="rId11"/>
    <p:sldLayoutId id="2147483710" r:id="rId12"/>
    <p:sldLayoutId id="2147483686" r:id="rId13"/>
    <p:sldLayoutId id="2147483669" r:id="rId14"/>
    <p:sldLayoutId id="2147483691" r:id="rId15"/>
    <p:sldLayoutId id="2147483688" r:id="rId16"/>
    <p:sldLayoutId id="2147483703" r:id="rId17"/>
    <p:sldLayoutId id="2147483685" r:id="rId18"/>
    <p:sldLayoutId id="2147483692" r:id="rId19"/>
    <p:sldLayoutId id="2147483674" r:id="rId20"/>
    <p:sldLayoutId id="2147483705" r:id="rId21"/>
  </p:sldLayoutIdLst>
  <p:hf hdr="0" ftr="0" dt="0"/>
  <p:txStyles>
    <p:titleStyle>
      <a:lvl1pPr algn="l" defTabSz="914400" rtl="0" eaLnBrk="1" latinLnBrk="0" hangingPunct="1">
        <a:spcBef>
          <a:spcPct val="0"/>
        </a:spcBef>
        <a:buNone/>
        <a:defRPr sz="2400" b="1" kern="1200">
          <a:solidFill>
            <a:schemeClr val="accent2"/>
          </a:solidFill>
          <a:latin typeface="+mj-lt"/>
          <a:ea typeface="+mj-ea"/>
          <a:cs typeface="+mj-cs"/>
        </a:defRPr>
      </a:lvl1pPr>
    </p:titleStyle>
    <p:bodyStyle>
      <a:lvl1pPr marL="0" indent="0" algn="l" defTabSz="914400" rtl="0" eaLnBrk="1" latinLnBrk="0" hangingPunct="1">
        <a:spcBef>
          <a:spcPts val="1620"/>
        </a:spcBef>
        <a:buClr>
          <a:schemeClr val="accent1"/>
        </a:buClr>
        <a:buSzPct val="80000"/>
        <a:buFontTx/>
        <a:buNone/>
        <a:defRPr sz="1800" b="1" kern="1200">
          <a:solidFill>
            <a:schemeClr val="tx1"/>
          </a:solidFill>
          <a:latin typeface="+mn-lt"/>
          <a:ea typeface="+mn-ea"/>
          <a:cs typeface="+mn-cs"/>
        </a:defRPr>
      </a:lvl1pPr>
      <a:lvl2pPr marL="0" indent="0" algn="l" defTabSz="914400" rtl="0" eaLnBrk="1" latinLnBrk="0" hangingPunct="1">
        <a:spcBef>
          <a:spcPts val="600"/>
        </a:spcBef>
        <a:buClr>
          <a:schemeClr val="accent1"/>
        </a:buClr>
        <a:buSzPct val="80000"/>
        <a:buFont typeface="Wingdings" pitchFamily="2" charset="2"/>
        <a:buNone/>
        <a:defRPr sz="1800" kern="1200">
          <a:solidFill>
            <a:schemeClr val="tx1"/>
          </a:solidFill>
          <a:latin typeface="+mn-lt"/>
          <a:ea typeface="+mn-ea"/>
          <a:cs typeface="+mn-cs"/>
        </a:defRPr>
      </a:lvl2pPr>
      <a:lvl3pPr marL="180000" indent="-180000" algn="l" defTabSz="914400" rtl="0" eaLnBrk="1" latinLnBrk="0" hangingPunct="1">
        <a:spcBef>
          <a:spcPts val="400"/>
        </a:spcBef>
        <a:buClr>
          <a:schemeClr val="accent1"/>
        </a:buClr>
        <a:buSzPct val="100000"/>
        <a:buFont typeface="Wingdings" pitchFamily="2" charset="2"/>
        <a:buChar char=""/>
        <a:defRPr sz="1600" kern="1200">
          <a:solidFill>
            <a:schemeClr val="tx1"/>
          </a:solidFill>
          <a:latin typeface="+mn-lt"/>
          <a:ea typeface="+mn-ea"/>
          <a:cs typeface="+mn-cs"/>
        </a:defRPr>
      </a:lvl3pPr>
      <a:lvl4pPr marL="360000" indent="-180000" algn="l" defTabSz="914400" rtl="0" eaLnBrk="1" latinLnBrk="0" hangingPunct="1">
        <a:spcBef>
          <a:spcPts val="400"/>
        </a:spcBef>
        <a:buClr>
          <a:schemeClr val="accent2"/>
        </a:buClr>
        <a:buSzPct val="100000"/>
        <a:buFont typeface="Arial" pitchFamily="34" charset="0"/>
        <a:buChar char="–"/>
        <a:defRPr sz="1400" kern="1200">
          <a:solidFill>
            <a:schemeClr val="tx1"/>
          </a:solidFill>
          <a:latin typeface="+mn-lt"/>
          <a:ea typeface="+mn-ea"/>
          <a:cs typeface="+mn-cs"/>
        </a:defRPr>
      </a:lvl4pPr>
      <a:lvl5pPr marL="541338" indent="-180000" algn="l" defTabSz="914400" rtl="0" eaLnBrk="1" latinLnBrk="0" hangingPunct="1">
        <a:spcBef>
          <a:spcPts val="250"/>
        </a:spcBef>
        <a:buClr>
          <a:schemeClr val="accent2"/>
        </a:buClr>
        <a:buSzPct val="100000"/>
        <a:buFont typeface="Courier New" pitchFamily="49" charset="0"/>
        <a:buChar char="o"/>
        <a:defRPr sz="14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0.xml"/><Relationship Id="rId5" Type="http://schemas.openxmlformats.org/officeDocument/2006/relationships/image" Target="../media/image21.png"/><Relationship Id="rId4" Type="http://schemas.openxmlformats.org/officeDocument/2006/relationships/image" Target="../media/image20.png"/></Relationships>
</file>

<file path=ppt/slides/_rels/slide12.xml.rels><?xml version="1.0" encoding="UTF-8" standalone="yes"?>
<Relationships xmlns="http://schemas.openxmlformats.org/package/2006/relationships"><Relationship Id="rId8" Type="http://schemas.openxmlformats.org/officeDocument/2006/relationships/image" Target="../media/image26.jpeg"/><Relationship Id="rId3" Type="http://schemas.openxmlformats.org/officeDocument/2006/relationships/image" Target="../media/image23.png"/><Relationship Id="rId7" Type="http://schemas.openxmlformats.org/officeDocument/2006/relationships/image" Target="../media/image25.jpeg"/><Relationship Id="rId2" Type="http://schemas.openxmlformats.org/officeDocument/2006/relationships/image" Target="../media/image22.jpeg"/><Relationship Id="rId1" Type="http://schemas.openxmlformats.org/officeDocument/2006/relationships/slideLayout" Target="../slideLayouts/slideLayout10.xml"/><Relationship Id="rId6" Type="http://schemas.openxmlformats.org/officeDocument/2006/relationships/image" Target="../media/image24.png"/><Relationship Id="rId11" Type="http://schemas.openxmlformats.org/officeDocument/2006/relationships/image" Target="../media/image29.jpeg"/><Relationship Id="rId5" Type="http://schemas.openxmlformats.org/officeDocument/2006/relationships/image" Target="../media/image21.png"/><Relationship Id="rId10" Type="http://schemas.openxmlformats.org/officeDocument/2006/relationships/image" Target="../media/image28.jpeg"/><Relationship Id="rId4" Type="http://schemas.openxmlformats.org/officeDocument/2006/relationships/image" Target="../media/image19.png"/><Relationship Id="rId9" Type="http://schemas.openxmlformats.org/officeDocument/2006/relationships/image" Target="../media/image27.jpeg"/></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10.xml"/><Relationship Id="rId1" Type="http://schemas.openxmlformats.org/officeDocument/2006/relationships/slideLayout" Target="../slideLayouts/slideLayout10.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37.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7"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3.xml"/><Relationship Id="rId1" Type="http://schemas.openxmlformats.org/officeDocument/2006/relationships/video" Target="file:///C:\data\SAP\sailing\SAPSailingAnalytics.mp4"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descr="1600x1066-IMG_6501.JPG"/>
          <p:cNvPicPr>
            <a:picLocks noChangeAspect="1"/>
          </p:cNvPicPr>
          <p:nvPr/>
        </p:nvPicPr>
        <p:blipFill>
          <a:blip r:embed="rId3" cstate="print"/>
          <a:stretch>
            <a:fillRect/>
          </a:stretch>
        </p:blipFill>
        <p:spPr>
          <a:xfrm>
            <a:off x="0" y="0"/>
            <a:ext cx="9144000" cy="6858000"/>
          </a:xfrm>
          <a:prstGeom prst="rect">
            <a:avLst/>
          </a:prstGeom>
        </p:spPr>
      </p:pic>
      <p:sp>
        <p:nvSpPr>
          <p:cNvPr id="5" name="Rectangle 4"/>
          <p:cNvSpPr/>
          <p:nvPr/>
        </p:nvSpPr>
        <p:spPr bwMode="gray">
          <a:xfrm>
            <a:off x="324000" y="-1"/>
            <a:ext cx="8496000" cy="2143126"/>
          </a:xfrm>
          <a:prstGeom prst="rect">
            <a:avLst/>
          </a:prstGeom>
          <a:solidFill>
            <a:schemeClr val="bg1">
              <a:alpha val="75000"/>
            </a:schemeClr>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pic>
        <p:nvPicPr>
          <p:cNvPr id="6" name="Picture 5" descr="SAP_grad_R_pref.png"/>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328613" y="6081713"/>
            <a:ext cx="916953" cy="454025"/>
          </a:xfrm>
          <a:prstGeom prst="rect">
            <a:avLst/>
          </a:prstGeom>
        </p:spPr>
      </p:pic>
      <p:sp>
        <p:nvSpPr>
          <p:cNvPr id="7" name="Rectangle 6"/>
          <p:cNvSpPr/>
          <p:nvPr/>
        </p:nvSpPr>
        <p:spPr bwMode="gray">
          <a:xfrm>
            <a:off x="324000" y="0"/>
            <a:ext cx="8496000" cy="162000"/>
          </a:xfrm>
          <a:prstGeom prst="rect">
            <a:avLst/>
          </a:prstGeom>
          <a:solidFill>
            <a:schemeClr val="accent1"/>
          </a:solidFill>
          <a:ln w="9525"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US" sz="1600" b="0" i="0" u="none" strike="noStrike" kern="0" cap="none" spc="0" normalizeH="0" baseline="0" noProof="0" dirty="0" err="1" smtClean="0">
              <a:ln>
                <a:noFill/>
              </a:ln>
              <a:effectLst/>
              <a:uLnTx/>
              <a:uFillTx/>
              <a:ea typeface="Arial Unicode MS" pitchFamily="34" charset="-128"/>
              <a:cs typeface="Arial Unicode MS" pitchFamily="34" charset="-128"/>
            </a:endParaRPr>
          </a:p>
        </p:txBody>
      </p:sp>
      <p:sp>
        <p:nvSpPr>
          <p:cNvPr id="2" name="Title 1"/>
          <p:cNvSpPr>
            <a:spLocks noGrp="1"/>
          </p:cNvSpPr>
          <p:nvPr>
            <p:ph type="title"/>
          </p:nvPr>
        </p:nvSpPr>
        <p:spPr/>
        <p:txBody>
          <a:bodyPr/>
          <a:lstStyle/>
          <a:p>
            <a:r>
              <a:rPr lang="en-US" dirty="0" smtClean="0"/>
              <a:t>SAP Sailing Analytics</a:t>
            </a:r>
            <a:endParaRPr lang="en-US" dirty="0"/>
          </a:p>
        </p:txBody>
      </p:sp>
      <p:sp>
        <p:nvSpPr>
          <p:cNvPr id="3" name="Subtitle 2"/>
          <p:cNvSpPr>
            <a:spLocks noGrp="1"/>
          </p:cNvSpPr>
          <p:nvPr>
            <p:ph type="subTitle" idx="1"/>
          </p:nvPr>
        </p:nvSpPr>
        <p:spPr>
          <a:xfrm>
            <a:off x="414000" y="1195070"/>
            <a:ext cx="6840000" cy="492443"/>
          </a:xfrm>
        </p:spPr>
        <p:txBody>
          <a:bodyPr/>
          <a:lstStyle/>
          <a:p>
            <a:r>
              <a:rPr lang="en-US" dirty="0" smtClean="0"/>
              <a:t>Software Architecture in a Showcase Set-Up</a:t>
            </a:r>
          </a:p>
          <a:p>
            <a:r>
              <a:rPr lang="en-US" dirty="0" smtClean="0"/>
              <a:t>Axel Uhl, Global Sponsorships</a:t>
            </a:r>
          </a:p>
          <a:p>
            <a:r>
              <a:rPr lang="en-US" dirty="0" smtClean="0"/>
              <a:t>March 21, 2013</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Laying the Cornerstones</a:t>
            </a:r>
          </a:p>
        </p:txBody>
      </p:sp>
      <p:pic>
        <p:nvPicPr>
          <p:cNvPr id="5" name="Picture 4" descr="1024x682-IMG_7131.JPG"/>
          <p:cNvPicPr>
            <a:picLocks noChangeAspect="1"/>
          </p:cNvPicPr>
          <p:nvPr/>
        </p:nvPicPr>
        <p:blipFill>
          <a:blip r:embed="rId3" cstate="print"/>
          <a:stretch>
            <a:fillRect/>
          </a:stretch>
        </p:blipFill>
        <p:spPr>
          <a:xfrm>
            <a:off x="5473785" y="419099"/>
            <a:ext cx="3336839" cy="50101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3" cstate="print"/>
          <a:srcRect/>
          <a:stretch>
            <a:fillRect/>
          </a:stretch>
        </p:blipFill>
        <p:spPr bwMode="auto">
          <a:xfrm>
            <a:off x="6589713" y="2185988"/>
            <a:ext cx="1219200" cy="923925"/>
          </a:xfrm>
          <a:prstGeom prst="rect">
            <a:avLst/>
          </a:prstGeom>
          <a:noFill/>
          <a:ln w="9525">
            <a:noFill/>
            <a:miter lim="800000"/>
            <a:headEnd/>
            <a:tailEnd/>
          </a:ln>
        </p:spPr>
      </p:pic>
      <p:sp>
        <p:nvSpPr>
          <p:cNvPr id="2" name="Title 1"/>
          <p:cNvSpPr>
            <a:spLocks noGrp="1"/>
          </p:cNvSpPr>
          <p:nvPr>
            <p:ph type="title"/>
          </p:nvPr>
        </p:nvSpPr>
        <p:spPr/>
        <p:txBody>
          <a:bodyPr/>
          <a:lstStyle/>
          <a:p>
            <a:r>
              <a:rPr lang="en-US" dirty="0" smtClean="0"/>
              <a:t>Started with </a:t>
            </a:r>
            <a:r>
              <a:rPr lang="en-US" dirty="0" err="1" smtClean="0"/>
              <a:t>Kieler</a:t>
            </a:r>
            <a:r>
              <a:rPr lang="en-US" dirty="0" smtClean="0"/>
              <a:t> </a:t>
            </a:r>
            <a:r>
              <a:rPr lang="en-US" dirty="0" err="1" smtClean="0"/>
              <a:t>Woche</a:t>
            </a:r>
            <a:r>
              <a:rPr lang="en-US" dirty="0" smtClean="0"/>
              <a:t> 2011 Requirements</a:t>
            </a:r>
            <a:endParaRPr lang="en-US" dirty="0"/>
          </a:p>
        </p:txBody>
      </p:sp>
      <p:sp>
        <p:nvSpPr>
          <p:cNvPr id="3" name="Text Placeholder 2"/>
          <p:cNvSpPr>
            <a:spLocks noGrp="1"/>
          </p:cNvSpPr>
          <p:nvPr>
            <p:ph type="body" sz="quarter" idx="10"/>
          </p:nvPr>
        </p:nvSpPr>
        <p:spPr>
          <a:xfrm>
            <a:off x="324000" y="1574305"/>
            <a:ext cx="8494713" cy="4610364"/>
          </a:xfrm>
        </p:spPr>
        <p:txBody>
          <a:bodyPr/>
          <a:lstStyle/>
          <a:p>
            <a:pPr lvl="0"/>
            <a:r>
              <a:rPr lang="en-US" dirty="0" smtClean="0"/>
              <a:t>Handle Live GPS and Wind Data</a:t>
            </a:r>
          </a:p>
          <a:p>
            <a:pPr lvl="2"/>
            <a:r>
              <a:rPr lang="en-US" dirty="0" smtClean="0"/>
              <a:t>Calculate Live In-Race Ranking Based on Wind and Boat Positions</a:t>
            </a:r>
          </a:p>
          <a:p>
            <a:pPr lvl="2"/>
            <a:r>
              <a:rPr lang="en-US" dirty="0" smtClean="0"/>
              <a:t>Provide Live Statistics about Distances, Speeds, Rank Changes, ETA</a:t>
            </a:r>
          </a:p>
          <a:p>
            <a:r>
              <a:rPr lang="en-US" dirty="0" smtClean="0"/>
              <a:t>Choices for a Quick Prototype</a:t>
            </a:r>
          </a:p>
          <a:p>
            <a:pPr lvl="1"/>
            <a:r>
              <a:rPr lang="en-US" dirty="0" smtClean="0"/>
              <a:t>Java with OSGi/Equinox to record and analyze live data</a:t>
            </a:r>
          </a:p>
          <a:p>
            <a:pPr lvl="2"/>
            <a:r>
              <a:rPr lang="en-US" dirty="0" smtClean="0"/>
              <a:t>Insert-only; queries aggregate on the fly</a:t>
            </a:r>
          </a:p>
          <a:p>
            <a:pPr lvl="2"/>
            <a:r>
              <a:rPr lang="en-US" dirty="0" smtClean="0"/>
              <a:t>Parallel aggregations for different key figures per query</a:t>
            </a:r>
          </a:p>
          <a:p>
            <a:pPr lvl="2"/>
            <a:r>
              <a:rPr lang="en-US" dirty="0" smtClean="0"/>
              <a:t>Coarse-grained used of </a:t>
            </a:r>
            <a:r>
              <a:rPr lang="en-US" b="1" dirty="0" smtClean="0">
                <a:latin typeface="Courier New" pitchFamily="49" charset="0"/>
                <a:cs typeface="Courier New" pitchFamily="49" charset="0"/>
              </a:rPr>
              <a:t>synchronized</a:t>
            </a:r>
            <a:r>
              <a:rPr lang="en-US" dirty="0" smtClean="0"/>
              <a:t> as </a:t>
            </a:r>
            <a:r>
              <a:rPr lang="en-US" dirty="0" err="1" smtClean="0"/>
              <a:t>q&amp;d</a:t>
            </a:r>
            <a:r>
              <a:rPr lang="en-US" dirty="0" smtClean="0"/>
              <a:t> “locking”</a:t>
            </a:r>
          </a:p>
          <a:p>
            <a:pPr lvl="2"/>
            <a:r>
              <a:rPr lang="en-US" dirty="0" smtClean="0"/>
              <a:t>Rendered JSON for multi-race leader-board in &lt;10ms</a:t>
            </a:r>
          </a:p>
          <a:p>
            <a:pPr lvl="1"/>
            <a:r>
              <a:rPr lang="en-US" dirty="0" smtClean="0"/>
              <a:t>Embedded Jetty as Servlet/</a:t>
            </a:r>
            <a:r>
              <a:rPr lang="en-US" dirty="0" err="1" smtClean="0"/>
              <a:t>RESTlet</a:t>
            </a:r>
            <a:r>
              <a:rPr lang="en-US" dirty="0" smtClean="0"/>
              <a:t> container</a:t>
            </a:r>
          </a:p>
          <a:p>
            <a:pPr lvl="2"/>
            <a:r>
              <a:rPr lang="en-US" dirty="0" smtClean="0"/>
              <a:t>Explicit registration of </a:t>
            </a:r>
            <a:r>
              <a:rPr lang="en-US" dirty="0" err="1" smtClean="0"/>
              <a:t>RESTlets</a:t>
            </a:r>
            <a:r>
              <a:rPr lang="en-US" dirty="0" smtClean="0"/>
              <a:t> in bundle activator</a:t>
            </a:r>
          </a:p>
          <a:p>
            <a:pPr lvl="1"/>
            <a:r>
              <a:rPr lang="en-US" dirty="0" smtClean="0"/>
              <a:t>Python </a:t>
            </a:r>
            <a:r>
              <a:rPr lang="en-US" dirty="0" smtClean="0"/>
              <a:t>to render HTML front-end</a:t>
            </a:r>
          </a:p>
          <a:p>
            <a:pPr lvl="1"/>
            <a:r>
              <a:rPr lang="en-US" dirty="0" smtClean="0"/>
              <a:t>REST/JSON interfaces between Python and Java</a:t>
            </a:r>
          </a:p>
          <a:p>
            <a:pPr lvl="1"/>
            <a:r>
              <a:rPr lang="en-US" dirty="0" err="1" smtClean="0"/>
              <a:t>Git</a:t>
            </a:r>
            <a:r>
              <a:rPr lang="en-US" dirty="0" smtClean="0"/>
              <a:t>, </a:t>
            </a:r>
            <a:r>
              <a:rPr lang="en-US" dirty="0" err="1" smtClean="0"/>
              <a:t>Junit</a:t>
            </a:r>
            <a:r>
              <a:rPr lang="en-US" dirty="0" smtClean="0"/>
              <a:t>, Maven, Hudson, </a:t>
            </a:r>
            <a:r>
              <a:rPr lang="en-US" dirty="0" err="1" smtClean="0"/>
              <a:t>MongoDB</a:t>
            </a:r>
            <a:endParaRPr lang="en-US" dirty="0" smtClean="0"/>
          </a:p>
        </p:txBody>
      </p:sp>
      <p:pic>
        <p:nvPicPr>
          <p:cNvPr id="2050" name="Picture 2"/>
          <p:cNvPicPr>
            <a:picLocks noChangeAspect="1" noChangeArrowheads="1"/>
          </p:cNvPicPr>
          <p:nvPr/>
        </p:nvPicPr>
        <p:blipFill>
          <a:blip r:embed="rId4" cstate="print"/>
          <a:srcRect/>
          <a:stretch>
            <a:fillRect/>
          </a:stretch>
        </p:blipFill>
        <p:spPr bwMode="auto">
          <a:xfrm>
            <a:off x="6896100" y="3870314"/>
            <a:ext cx="1937146" cy="2078237"/>
          </a:xfrm>
          <a:prstGeom prst="rect">
            <a:avLst/>
          </a:prstGeom>
          <a:noFill/>
          <a:ln w="9525">
            <a:noFill/>
            <a:miter lim="800000"/>
            <a:headEnd/>
            <a:tailEnd/>
          </a:ln>
          <a:effectLst/>
        </p:spPr>
      </p:pic>
      <p:pic>
        <p:nvPicPr>
          <p:cNvPr id="6" name="Picture 446"/>
          <p:cNvPicPr>
            <a:picLocks noChangeAspect="1" noChangeArrowheads="1"/>
          </p:cNvPicPr>
          <p:nvPr/>
        </p:nvPicPr>
        <p:blipFill>
          <a:blip r:embed="rId5" cstate="print"/>
          <a:srcRect/>
          <a:stretch>
            <a:fillRect/>
          </a:stretch>
        </p:blipFill>
        <p:spPr bwMode="auto">
          <a:xfrm>
            <a:off x="7870825" y="1676400"/>
            <a:ext cx="904875" cy="15621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5"/>
                                        </p:tgtEl>
                                      </p:cBhvr>
                                    </p:animEffect>
                                    <p:set>
                                      <p:cBhvr>
                                        <p:cTn id="7" dur="1" fill="hold">
                                          <p:stCondLst>
                                            <p:cond delay="999"/>
                                          </p:stCondLst>
                                        </p:cTn>
                                        <p:tgtEl>
                                          <p:spTgt spid="5"/>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6"/>
                                        </p:tgtEl>
                                      </p:cBhvr>
                                    </p:animEffect>
                                    <p:set>
                                      <p:cBhvr>
                                        <p:cTn id="10"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21" descr="index.jpg"/>
          <p:cNvPicPr>
            <a:picLocks noChangeAspect="1"/>
          </p:cNvPicPr>
          <p:nvPr/>
        </p:nvPicPr>
        <p:blipFill>
          <a:blip r:embed="rId2" cstate="print"/>
          <a:stretch>
            <a:fillRect/>
          </a:stretch>
        </p:blipFill>
        <p:spPr>
          <a:xfrm>
            <a:off x="2828924" y="3062287"/>
            <a:ext cx="3676651" cy="2757488"/>
          </a:xfrm>
          <a:prstGeom prst="rect">
            <a:avLst/>
          </a:prstGeom>
        </p:spPr>
      </p:pic>
      <p:sp>
        <p:nvSpPr>
          <p:cNvPr id="2" name="Title 1"/>
          <p:cNvSpPr>
            <a:spLocks noGrp="1"/>
          </p:cNvSpPr>
          <p:nvPr>
            <p:ph type="title"/>
          </p:nvPr>
        </p:nvSpPr>
        <p:spPr/>
        <p:txBody>
          <a:bodyPr/>
          <a:lstStyle/>
          <a:p>
            <a:r>
              <a:rPr lang="en-US" dirty="0" err="1" smtClean="0"/>
              <a:t>Kieler</a:t>
            </a:r>
            <a:r>
              <a:rPr lang="en-US" dirty="0" smtClean="0"/>
              <a:t> </a:t>
            </a:r>
            <a:r>
              <a:rPr lang="en-US" dirty="0" err="1" smtClean="0"/>
              <a:t>Woche</a:t>
            </a:r>
            <a:r>
              <a:rPr lang="en-US" dirty="0" smtClean="0"/>
              <a:t> 2011 System Landscape, Data Flow</a:t>
            </a:r>
            <a:endParaRPr lang="en-US" dirty="0"/>
          </a:p>
        </p:txBody>
      </p:sp>
      <p:pic>
        <p:nvPicPr>
          <p:cNvPr id="3076" name="Picture 4" descr="C:\Users\d043530\AppData\Local\Microsoft\Windows\Temporary Internet Files\Content.IE5\PRLW8CGY\MC900435242[1].png"/>
          <p:cNvPicPr>
            <a:picLocks noChangeAspect="1" noChangeArrowheads="1"/>
          </p:cNvPicPr>
          <p:nvPr/>
        </p:nvPicPr>
        <p:blipFill>
          <a:blip r:embed="rId3" cstate="print"/>
          <a:srcRect/>
          <a:stretch>
            <a:fillRect/>
          </a:stretch>
        </p:blipFill>
        <p:spPr bwMode="auto">
          <a:xfrm>
            <a:off x="4038600" y="1619249"/>
            <a:ext cx="948374" cy="1876425"/>
          </a:xfrm>
          <a:prstGeom prst="rect">
            <a:avLst/>
          </a:prstGeom>
          <a:noFill/>
        </p:spPr>
      </p:pic>
      <p:sp>
        <p:nvSpPr>
          <p:cNvPr id="7" name="TextBox 6"/>
          <p:cNvSpPr txBox="1"/>
          <p:nvPr/>
        </p:nvSpPr>
        <p:spPr>
          <a:xfrm>
            <a:off x="3686175" y="1333500"/>
            <a:ext cx="152605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sapsailing.com</a:t>
            </a:r>
            <a:endParaRPr lang="en-US" sz="1800" kern="0" dirty="0" smtClean="0">
              <a:ea typeface="Arial Unicode MS" pitchFamily="34" charset="-128"/>
              <a:cs typeface="Arial Unicode MS" pitchFamily="34" charset="-128"/>
            </a:endParaRPr>
          </a:p>
        </p:txBody>
      </p:sp>
      <p:pic>
        <p:nvPicPr>
          <p:cNvPr id="8" name="Picture 7"/>
          <p:cNvPicPr>
            <a:picLocks noChangeAspect="1" noChangeArrowheads="1"/>
          </p:cNvPicPr>
          <p:nvPr/>
        </p:nvPicPr>
        <p:blipFill>
          <a:blip r:embed="rId4" cstate="print"/>
          <a:srcRect/>
          <a:stretch>
            <a:fillRect/>
          </a:stretch>
        </p:blipFill>
        <p:spPr bwMode="auto">
          <a:xfrm>
            <a:off x="4008438" y="5329238"/>
            <a:ext cx="1219200" cy="923925"/>
          </a:xfrm>
          <a:prstGeom prst="rect">
            <a:avLst/>
          </a:prstGeom>
          <a:noFill/>
          <a:ln w="9525">
            <a:noFill/>
            <a:miter lim="800000"/>
            <a:headEnd/>
            <a:tailEnd/>
          </a:ln>
        </p:spPr>
      </p:pic>
      <p:pic>
        <p:nvPicPr>
          <p:cNvPr id="9" name="Picture 446"/>
          <p:cNvPicPr>
            <a:picLocks noChangeAspect="1" noChangeArrowheads="1"/>
          </p:cNvPicPr>
          <p:nvPr/>
        </p:nvPicPr>
        <p:blipFill>
          <a:blip r:embed="rId5" cstate="print"/>
          <a:srcRect/>
          <a:stretch>
            <a:fillRect/>
          </a:stretch>
        </p:blipFill>
        <p:spPr bwMode="auto">
          <a:xfrm>
            <a:off x="650876" y="1362075"/>
            <a:ext cx="513130" cy="885825"/>
          </a:xfrm>
          <a:prstGeom prst="rect">
            <a:avLst/>
          </a:prstGeom>
          <a:noFill/>
          <a:ln w="9525">
            <a:noFill/>
            <a:miter lim="800000"/>
            <a:headEnd/>
            <a:tailEnd/>
          </a:ln>
        </p:spPr>
      </p:pic>
      <p:pic>
        <p:nvPicPr>
          <p:cNvPr id="10" name="Picture 4" descr="C:\Users\d043530\AppData\Local\Microsoft\Windows\Temporary Internet Files\Content.IE5\PRLW8CGY\MC900435242[1].png"/>
          <p:cNvPicPr>
            <a:picLocks noChangeAspect="1" noChangeArrowheads="1"/>
          </p:cNvPicPr>
          <p:nvPr/>
        </p:nvPicPr>
        <p:blipFill>
          <a:blip r:embed="rId3" cstate="print"/>
          <a:srcRect/>
          <a:stretch>
            <a:fillRect/>
          </a:stretch>
        </p:blipFill>
        <p:spPr bwMode="auto">
          <a:xfrm>
            <a:off x="7286625" y="3086099"/>
            <a:ext cx="948374" cy="1876425"/>
          </a:xfrm>
          <a:prstGeom prst="rect">
            <a:avLst/>
          </a:prstGeom>
          <a:noFill/>
        </p:spPr>
      </p:pic>
      <p:pic>
        <p:nvPicPr>
          <p:cNvPr id="13" name="Picture 12" descr="tractraclogo.png"/>
          <p:cNvPicPr>
            <a:picLocks noChangeAspect="1"/>
          </p:cNvPicPr>
          <p:nvPr/>
        </p:nvPicPr>
        <p:blipFill>
          <a:blip r:embed="rId6" cstate="print"/>
          <a:stretch>
            <a:fillRect/>
          </a:stretch>
        </p:blipFill>
        <p:spPr>
          <a:xfrm>
            <a:off x="6915150" y="4467225"/>
            <a:ext cx="1828800" cy="438150"/>
          </a:xfrm>
          <a:prstGeom prst="rect">
            <a:avLst/>
          </a:prstGeom>
        </p:spPr>
      </p:pic>
      <p:pic>
        <p:nvPicPr>
          <p:cNvPr id="14" name="Picture 13" descr="8419866.jpg"/>
          <p:cNvPicPr>
            <a:picLocks noChangeAspect="1"/>
          </p:cNvPicPr>
          <p:nvPr/>
        </p:nvPicPr>
        <p:blipFill>
          <a:blip r:embed="rId7" cstate="print"/>
          <a:stretch>
            <a:fillRect/>
          </a:stretch>
        </p:blipFill>
        <p:spPr>
          <a:xfrm>
            <a:off x="396875" y="2654300"/>
            <a:ext cx="1060450" cy="1060450"/>
          </a:xfrm>
          <a:prstGeom prst="rect">
            <a:avLst/>
          </a:prstGeom>
        </p:spPr>
      </p:pic>
      <p:sp>
        <p:nvSpPr>
          <p:cNvPr id="15" name="TextBox 14"/>
          <p:cNvSpPr txBox="1"/>
          <p:nvPr/>
        </p:nvSpPr>
        <p:spPr>
          <a:xfrm>
            <a:off x="371475" y="3686175"/>
            <a:ext cx="1154162"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Toughbook</a:t>
            </a:r>
            <a:endParaRPr lang="en-US" sz="1800" kern="0" dirty="0" smtClean="0">
              <a:ea typeface="Arial Unicode MS" pitchFamily="34" charset="-128"/>
              <a:cs typeface="Arial Unicode MS" pitchFamily="34" charset="-128"/>
            </a:endParaRPr>
          </a:p>
        </p:txBody>
      </p:sp>
      <p:pic>
        <p:nvPicPr>
          <p:cNvPr id="16" name="Picture 15" descr="B313683.jpg"/>
          <p:cNvPicPr>
            <a:picLocks noChangeAspect="1"/>
          </p:cNvPicPr>
          <p:nvPr/>
        </p:nvPicPr>
        <p:blipFill>
          <a:blip r:embed="rId8" cstate="print"/>
          <a:stretch>
            <a:fillRect/>
          </a:stretch>
        </p:blipFill>
        <p:spPr>
          <a:xfrm>
            <a:off x="142876" y="4238626"/>
            <a:ext cx="1665242" cy="1657350"/>
          </a:xfrm>
          <a:prstGeom prst="trapezoid">
            <a:avLst/>
          </a:prstGeom>
          <a:scene3d>
            <a:camera prst="perspectiveRelaxed"/>
            <a:lightRig rig="threePt" dir="t"/>
          </a:scene3d>
        </p:spPr>
      </p:pic>
      <p:pic>
        <p:nvPicPr>
          <p:cNvPr id="17" name="Picture 16" descr="index.jpg"/>
          <p:cNvPicPr>
            <a:picLocks noChangeAspect="1"/>
          </p:cNvPicPr>
          <p:nvPr/>
        </p:nvPicPr>
        <p:blipFill>
          <a:blip r:embed="rId9" cstate="print"/>
          <a:stretch>
            <a:fillRect/>
          </a:stretch>
        </p:blipFill>
        <p:spPr>
          <a:xfrm>
            <a:off x="823912" y="4129087"/>
            <a:ext cx="386569" cy="309563"/>
          </a:xfrm>
          <a:prstGeom prst="rect">
            <a:avLst/>
          </a:prstGeom>
        </p:spPr>
      </p:pic>
      <p:sp>
        <p:nvSpPr>
          <p:cNvPr id="18" name="TextBox 17"/>
          <p:cNvSpPr txBox="1"/>
          <p:nvPr/>
        </p:nvSpPr>
        <p:spPr>
          <a:xfrm>
            <a:off x="266700" y="5572125"/>
            <a:ext cx="1500411"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Mobile hotspot</a:t>
            </a:r>
          </a:p>
        </p:txBody>
      </p:sp>
      <p:cxnSp>
        <p:nvCxnSpPr>
          <p:cNvPr id="20" name="Straight Arrow Connector 19"/>
          <p:cNvCxnSpPr>
            <a:stCxn id="9" idx="2"/>
            <a:endCxn id="14" idx="0"/>
          </p:cNvCxnSpPr>
          <p:nvPr/>
        </p:nvCxnSpPr>
        <p:spPr>
          <a:xfrm>
            <a:off x="907441" y="2247900"/>
            <a:ext cx="19659" cy="40640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219450" y="6162675"/>
            <a:ext cx="259045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GSM / GPS Boat Tracker</a:t>
            </a:r>
          </a:p>
        </p:txBody>
      </p:sp>
      <p:cxnSp>
        <p:nvCxnSpPr>
          <p:cNvPr id="27" name="Elbow Connector 26"/>
          <p:cNvCxnSpPr>
            <a:stCxn id="16" idx="3"/>
          </p:cNvCxnSpPr>
          <p:nvPr/>
        </p:nvCxnSpPr>
        <p:spPr>
          <a:xfrm flipV="1">
            <a:off x="1600949" y="2771775"/>
            <a:ext cx="2628151" cy="2295526"/>
          </a:xfrm>
          <a:prstGeom prst="bentConnector3">
            <a:avLst>
              <a:gd name="adj1" fmla="val 76819"/>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5" name="Shape 34"/>
          <p:cNvCxnSpPr>
            <a:stCxn id="8" idx="0"/>
          </p:cNvCxnSpPr>
          <p:nvPr/>
        </p:nvCxnSpPr>
        <p:spPr>
          <a:xfrm rot="5400000" flipH="1" flipV="1">
            <a:off x="5597525" y="3449639"/>
            <a:ext cx="900113" cy="2859087"/>
          </a:xfrm>
          <a:prstGeom prst="bentConnector2">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600575" y="3886200"/>
            <a:ext cx="2752725"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4600575" y="3000375"/>
            <a:ext cx="0" cy="8858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51" name="Picture 50" descr="choosing-web-browsers.jpg"/>
          <p:cNvPicPr>
            <a:picLocks noChangeAspect="1"/>
          </p:cNvPicPr>
          <p:nvPr/>
        </p:nvPicPr>
        <p:blipFill>
          <a:blip r:embed="rId10" cstate="print"/>
          <a:stretch>
            <a:fillRect/>
          </a:stretch>
        </p:blipFill>
        <p:spPr>
          <a:xfrm>
            <a:off x="6953250" y="1676400"/>
            <a:ext cx="981075" cy="981075"/>
          </a:xfrm>
          <a:prstGeom prst="rect">
            <a:avLst/>
          </a:prstGeom>
        </p:spPr>
      </p:pic>
      <p:cxnSp>
        <p:nvCxnSpPr>
          <p:cNvPr id="53" name="Elbow Connector 52"/>
          <p:cNvCxnSpPr/>
          <p:nvPr/>
        </p:nvCxnSpPr>
        <p:spPr>
          <a:xfrm>
            <a:off x="4905375" y="2752725"/>
            <a:ext cx="1009650" cy="914400"/>
          </a:xfrm>
          <a:prstGeom prst="bentConnector3">
            <a:avLst>
              <a:gd name="adj1" fmla="val 50000"/>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flipV="1">
            <a:off x="5895975" y="2276475"/>
            <a:ext cx="0" cy="13906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flipV="1">
            <a:off x="5895975" y="2266950"/>
            <a:ext cx="1047750" cy="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2352675" y="4724400"/>
            <a:ext cx="48731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UDP</a:t>
            </a:r>
          </a:p>
        </p:txBody>
      </p:sp>
      <p:sp>
        <p:nvSpPr>
          <p:cNvPr id="66" name="TextBox 65"/>
          <p:cNvSpPr txBox="1"/>
          <p:nvPr/>
        </p:nvSpPr>
        <p:spPr>
          <a:xfrm>
            <a:off x="1238250" y="4133850"/>
            <a:ext cx="487313"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UDP</a:t>
            </a:r>
          </a:p>
        </p:txBody>
      </p:sp>
      <p:sp>
        <p:nvSpPr>
          <p:cNvPr id="68" name="TextBox 67"/>
          <p:cNvSpPr txBox="1"/>
          <p:nvPr/>
        </p:nvSpPr>
        <p:spPr>
          <a:xfrm>
            <a:off x="6096000" y="1952625"/>
            <a:ext cx="60272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HTTP</a:t>
            </a:r>
          </a:p>
        </p:txBody>
      </p:sp>
      <p:sp>
        <p:nvSpPr>
          <p:cNvPr id="72" name="TextBox 71"/>
          <p:cNvSpPr txBox="1"/>
          <p:nvPr/>
        </p:nvSpPr>
        <p:spPr>
          <a:xfrm>
            <a:off x="6410325" y="3609975"/>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a:t>
            </a:r>
          </a:p>
        </p:txBody>
      </p:sp>
      <p:sp>
        <p:nvSpPr>
          <p:cNvPr id="73" name="TextBox 72"/>
          <p:cNvSpPr txBox="1"/>
          <p:nvPr/>
        </p:nvSpPr>
        <p:spPr>
          <a:xfrm>
            <a:off x="6381750" y="4429125"/>
            <a:ext cx="461665"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TCP</a:t>
            </a:r>
          </a:p>
        </p:txBody>
      </p:sp>
      <p:pic>
        <p:nvPicPr>
          <p:cNvPr id="30" name="Picture 29" descr="nick_strip.JPG"/>
          <p:cNvPicPr>
            <a:picLocks noChangeAspect="1"/>
          </p:cNvPicPr>
          <p:nvPr/>
        </p:nvPicPr>
        <p:blipFill>
          <a:blip r:embed="rId11" cstate="print"/>
          <a:stretch>
            <a:fillRect/>
          </a:stretch>
        </p:blipFill>
        <p:spPr>
          <a:xfrm>
            <a:off x="571500" y="2724150"/>
            <a:ext cx="723899" cy="542924"/>
          </a:xfrm>
          <a:prstGeom prst="rect">
            <a:avLst/>
          </a:prstGeom>
        </p:spPr>
      </p:pic>
      <p:sp>
        <p:nvSpPr>
          <p:cNvPr id="31" name="TextBox 30"/>
          <p:cNvSpPr txBox="1"/>
          <p:nvPr/>
        </p:nvSpPr>
        <p:spPr>
          <a:xfrm>
            <a:off x="1628775" y="2819400"/>
            <a:ext cx="107721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Expedition</a:t>
            </a:r>
          </a:p>
        </p:txBody>
      </p:sp>
      <p:cxnSp>
        <p:nvCxnSpPr>
          <p:cNvPr id="33" name="Straight Connector 32"/>
          <p:cNvCxnSpPr>
            <a:endCxn id="31" idx="1"/>
          </p:cNvCxnSpPr>
          <p:nvPr/>
        </p:nvCxnSpPr>
        <p:spPr>
          <a:xfrm flipV="1">
            <a:off x="914400" y="2957900"/>
            <a:ext cx="714375" cy="5200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8"/>
                                        </p:tgtEl>
                                      </p:cBhvr>
                                    </p:animEffect>
                                    <p:set>
                                      <p:cBhvr>
                                        <p:cTn id="7" dur="1" fill="hold">
                                          <p:stCondLst>
                                            <p:cond delay="999"/>
                                          </p:stCondLst>
                                        </p:cTn>
                                        <p:tgtEl>
                                          <p:spTgt spid="8"/>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9"/>
                                        </p:tgtEl>
                                      </p:cBhvr>
                                    </p:animEffect>
                                    <p:set>
                                      <p:cBhvr>
                                        <p:cTn id="10" dur="1" fill="hold">
                                          <p:stCondLst>
                                            <p:cond delay="9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Inside </a:t>
            </a:r>
            <a:r>
              <a:rPr lang="en-US" dirty="0" err="1" smtClean="0"/>
              <a:t>sapsailing.com</a:t>
            </a:r>
            <a:endParaRPr lang="en-US" dirty="0"/>
          </a:p>
        </p:txBody>
      </p:sp>
      <p:pic>
        <p:nvPicPr>
          <p:cNvPr id="3076" name="Picture 4" descr="C:\Users\d043530\AppData\Local\Microsoft\Windows\Temporary Internet Files\Content.IE5\PRLW8CGY\MC900435242[1].png"/>
          <p:cNvPicPr>
            <a:picLocks noChangeAspect="1" noChangeArrowheads="1"/>
          </p:cNvPicPr>
          <p:nvPr/>
        </p:nvPicPr>
        <p:blipFill>
          <a:blip r:embed="rId2" cstate="print"/>
          <a:srcRect/>
          <a:stretch>
            <a:fillRect/>
          </a:stretch>
        </p:blipFill>
        <p:spPr bwMode="auto">
          <a:xfrm>
            <a:off x="4038600" y="1619249"/>
            <a:ext cx="948374" cy="1876425"/>
          </a:xfrm>
          <a:prstGeom prst="rect">
            <a:avLst/>
          </a:prstGeom>
          <a:noFill/>
        </p:spPr>
      </p:pic>
      <p:sp>
        <p:nvSpPr>
          <p:cNvPr id="7" name="TextBox 6"/>
          <p:cNvSpPr txBox="1"/>
          <p:nvPr/>
        </p:nvSpPr>
        <p:spPr>
          <a:xfrm>
            <a:off x="3686175" y="1333500"/>
            <a:ext cx="152605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err="1" smtClean="0">
                <a:ea typeface="Arial Unicode MS" pitchFamily="34" charset="-128"/>
                <a:cs typeface="Arial Unicode MS" pitchFamily="34" charset="-128"/>
              </a:rPr>
              <a:t>sapsailing.com</a:t>
            </a:r>
            <a:endParaRPr lang="en-US" sz="1800" kern="0" dirty="0" smtClean="0">
              <a:ea typeface="Arial Unicode MS" pitchFamily="34" charset="-128"/>
              <a:cs typeface="Arial Unicode MS" pitchFamily="34" charset="-128"/>
            </a:endParaRPr>
          </a:p>
        </p:txBody>
      </p:sp>
      <p:cxnSp>
        <p:nvCxnSpPr>
          <p:cNvPr id="36" name="Straight Connector 35"/>
          <p:cNvCxnSpPr/>
          <p:nvPr/>
        </p:nvCxnSpPr>
        <p:spPr>
          <a:xfrm flipH="1">
            <a:off x="2238375" y="2486025"/>
            <a:ext cx="1628775" cy="1695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5086350" y="2495550"/>
            <a:ext cx="1638300" cy="169545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bwMode="gray">
          <a:xfrm>
            <a:off x="2857500" y="4343401"/>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Java Equinox</a:t>
            </a:r>
          </a:p>
        </p:txBody>
      </p:sp>
      <p:sp>
        <p:nvSpPr>
          <p:cNvPr id="40" name="Rectangle 39"/>
          <p:cNvSpPr/>
          <p:nvPr/>
        </p:nvSpPr>
        <p:spPr bwMode="gray">
          <a:xfrm>
            <a:off x="3952875" y="3238501"/>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Apache</a:t>
            </a:r>
          </a:p>
        </p:txBody>
      </p:sp>
      <p:sp>
        <p:nvSpPr>
          <p:cNvPr id="41" name="Rectangle 40"/>
          <p:cNvSpPr/>
          <p:nvPr/>
        </p:nvSpPr>
        <p:spPr bwMode="gray">
          <a:xfrm>
            <a:off x="5076825" y="4324351"/>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smtClean="0">
                <a:ln>
                  <a:noFill/>
                </a:ln>
                <a:effectLst/>
                <a:uLnTx/>
                <a:uFillTx/>
                <a:ea typeface="Arial Unicode MS" pitchFamily="34" charset="-128"/>
                <a:cs typeface="Arial Unicode MS" pitchFamily="34" charset="-128"/>
              </a:rPr>
              <a:t>Python</a:t>
            </a:r>
          </a:p>
        </p:txBody>
      </p:sp>
      <p:sp>
        <p:nvSpPr>
          <p:cNvPr id="42" name="Rectangle 41"/>
          <p:cNvSpPr/>
          <p:nvPr/>
        </p:nvSpPr>
        <p:spPr bwMode="gray">
          <a:xfrm>
            <a:off x="3971925" y="5419726"/>
            <a:ext cx="1019175" cy="1028700"/>
          </a:xfrm>
          <a:prstGeom prst="rect">
            <a:avLst/>
          </a:prstGeom>
          <a:solidFill>
            <a:schemeClr val="accent1"/>
          </a:solidFill>
          <a:ln w="6350" algn="ctr">
            <a:no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b="0" i="0" u="none" strike="noStrike" kern="0" cap="none" spc="0" normalizeH="0" baseline="0" noProof="0" dirty="0" err="1" smtClean="0">
                <a:ln>
                  <a:noFill/>
                </a:ln>
                <a:effectLst/>
                <a:uLnTx/>
                <a:uFillTx/>
                <a:ea typeface="Arial Unicode MS" pitchFamily="34" charset="-128"/>
                <a:cs typeface="Arial Unicode MS" pitchFamily="34" charset="-128"/>
              </a:rPr>
              <a:t>MongoDB</a:t>
            </a:r>
            <a:endParaRPr kumimoji="0" lang="en-US" b="0" i="0" u="none" strike="noStrike" kern="0" cap="none" spc="0" normalizeH="0" baseline="0" noProof="0" dirty="0" smtClean="0">
              <a:ln>
                <a:noFill/>
              </a:ln>
              <a:effectLst/>
              <a:uLnTx/>
              <a:uFillTx/>
              <a:ea typeface="Arial Unicode MS" pitchFamily="34" charset="-128"/>
              <a:cs typeface="Arial Unicode MS" pitchFamily="34" charset="-128"/>
            </a:endParaRPr>
          </a:p>
        </p:txBody>
      </p:sp>
      <p:sp>
        <p:nvSpPr>
          <p:cNvPr id="43" name="TextBox 42"/>
          <p:cNvSpPr txBox="1"/>
          <p:nvPr/>
        </p:nvSpPr>
        <p:spPr>
          <a:xfrm>
            <a:off x="5353050" y="5972175"/>
            <a:ext cx="216726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US" sz="1800" kern="0" dirty="0" smtClean="0">
                <a:ea typeface="Arial Unicode MS" pitchFamily="34" charset="-128"/>
                <a:cs typeface="Arial Unicode MS" pitchFamily="34" charset="-128"/>
              </a:rPr>
              <a:t>Wind and </a:t>
            </a:r>
            <a:r>
              <a:rPr lang="en-US" sz="1800" kern="0" dirty="0" err="1" smtClean="0">
                <a:ea typeface="Arial Unicode MS" pitchFamily="34" charset="-128"/>
                <a:cs typeface="Arial Unicode MS" pitchFamily="34" charset="-128"/>
              </a:rPr>
              <a:t>config</a:t>
            </a:r>
            <a:r>
              <a:rPr lang="en-US" sz="1800" kern="0" dirty="0" smtClean="0">
                <a:ea typeface="Arial Unicode MS" pitchFamily="34" charset="-128"/>
                <a:cs typeface="Arial Unicode MS" pitchFamily="34" charset="-128"/>
              </a:rPr>
              <a:t> data</a:t>
            </a:r>
          </a:p>
        </p:txBody>
      </p:sp>
      <p:cxnSp>
        <p:nvCxnSpPr>
          <p:cNvPr id="45" name="Straight Connector 44"/>
          <p:cNvCxnSpPr>
            <a:stCxn id="43" idx="1"/>
          </p:cNvCxnSpPr>
          <p:nvPr/>
        </p:nvCxnSpPr>
        <p:spPr>
          <a:xfrm flipH="1" flipV="1">
            <a:off x="4876800" y="6057900"/>
            <a:ext cx="476250" cy="52775"/>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40" idx="2"/>
            <a:endCxn id="41" idx="1"/>
          </p:cNvCxnSpPr>
          <p:nvPr/>
        </p:nvCxnSpPr>
        <p:spPr>
          <a:xfrm>
            <a:off x="4462463" y="4267201"/>
            <a:ext cx="614362" cy="57150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41" idx="1"/>
            <a:endCxn id="39" idx="3"/>
          </p:cNvCxnSpPr>
          <p:nvPr/>
        </p:nvCxnSpPr>
        <p:spPr>
          <a:xfrm flipH="1">
            <a:off x="3876675" y="4838701"/>
            <a:ext cx="1200150" cy="19050"/>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stCxn id="41" idx="2"/>
            <a:endCxn id="42" idx="3"/>
          </p:cNvCxnSpPr>
          <p:nvPr/>
        </p:nvCxnSpPr>
        <p:spPr>
          <a:xfrm flipH="1">
            <a:off x="4991100" y="5353051"/>
            <a:ext cx="595313" cy="58102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39" idx="2"/>
            <a:endCxn id="42" idx="1"/>
          </p:cNvCxnSpPr>
          <p:nvPr/>
        </p:nvCxnSpPr>
        <p:spPr>
          <a:xfrm>
            <a:off x="3367088" y="5372101"/>
            <a:ext cx="604837" cy="561975"/>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40" idx="2"/>
            <a:endCxn id="39" idx="3"/>
          </p:cNvCxnSpPr>
          <p:nvPr/>
        </p:nvCxnSpPr>
        <p:spPr>
          <a:xfrm flipH="1">
            <a:off x="3876675" y="4267201"/>
            <a:ext cx="585788" cy="590550"/>
          </a:xfrm>
          <a:prstGeom prst="straightConnector1">
            <a:avLst/>
          </a:prstGeom>
          <a:ln w="635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Early Bundles Living Inside the Java Server</a:t>
            </a:r>
            <a:endParaRPr lang="en-US" dirty="0"/>
          </a:p>
        </p:txBody>
      </p:sp>
      <p:pic>
        <p:nvPicPr>
          <p:cNvPr id="1030" name="Picture 6"/>
          <p:cNvPicPr>
            <a:picLocks noChangeAspect="1" noChangeArrowheads="1"/>
          </p:cNvPicPr>
          <p:nvPr/>
        </p:nvPicPr>
        <p:blipFill>
          <a:blip r:embed="rId2" cstate="print"/>
          <a:srcRect/>
          <a:stretch>
            <a:fillRect/>
          </a:stretch>
        </p:blipFill>
        <p:spPr bwMode="auto">
          <a:xfrm>
            <a:off x="152400" y="1100138"/>
            <a:ext cx="8799513" cy="56388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Produced this Output after Four Weeks</a:t>
            </a:r>
            <a:endParaRPr lang="en-US" dirty="0"/>
          </a:p>
        </p:txBody>
      </p:sp>
      <p:pic>
        <p:nvPicPr>
          <p:cNvPr id="4" name="Picture 3" descr="SAP-Sailing-Analytics.jpg"/>
          <p:cNvPicPr>
            <a:picLocks noChangeAspect="1"/>
          </p:cNvPicPr>
          <p:nvPr/>
        </p:nvPicPr>
        <p:blipFill>
          <a:blip r:embed="rId2" cstate="print"/>
          <a:stretch>
            <a:fillRect/>
          </a:stretch>
        </p:blipFill>
        <p:spPr>
          <a:xfrm>
            <a:off x="457272" y="2152649"/>
            <a:ext cx="8209176" cy="3552825"/>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of First Prototype</a:t>
            </a:r>
            <a:endParaRPr lang="en-US" dirty="0"/>
          </a:p>
        </p:txBody>
      </p:sp>
      <p:sp>
        <p:nvSpPr>
          <p:cNvPr id="3" name="Text Placeholder 2"/>
          <p:cNvSpPr>
            <a:spLocks noGrp="1"/>
          </p:cNvSpPr>
          <p:nvPr>
            <p:ph type="body" sz="quarter" idx="10"/>
          </p:nvPr>
        </p:nvSpPr>
        <p:spPr/>
        <p:txBody>
          <a:bodyPr/>
          <a:lstStyle/>
          <a:p>
            <a:r>
              <a:rPr lang="en-US" dirty="0" smtClean="0"/>
              <a:t>UI layer</a:t>
            </a:r>
          </a:p>
          <a:p>
            <a:pPr lvl="2"/>
            <a:r>
              <a:rPr lang="en-US" dirty="0" smtClean="0"/>
              <a:t>Python server instance somehow redundant </a:t>
            </a:r>
            <a:r>
              <a:rPr lang="en-US" dirty="0" smtClean="0">
                <a:sym typeface="Wingdings" pitchFamily="2" charset="2"/>
              </a:rPr>
              <a:t> move to GWT, eliminate Python instance</a:t>
            </a:r>
          </a:p>
          <a:p>
            <a:r>
              <a:rPr lang="en-US" dirty="0" smtClean="0"/>
              <a:t>In-Memory On-the-Fly Aggregation</a:t>
            </a:r>
          </a:p>
          <a:p>
            <a:pPr lvl="2"/>
            <a:r>
              <a:rPr lang="en-US" dirty="0" smtClean="0"/>
              <a:t>Works nicely, particularly for out-of-order delivery of GPS and wind data</a:t>
            </a:r>
          </a:p>
          <a:p>
            <a:pPr lvl="2"/>
            <a:r>
              <a:rPr lang="en-US" dirty="0" smtClean="0"/>
              <a:t>Parallel execution results in nice speed-up for large leader-boards</a:t>
            </a:r>
          </a:p>
          <a:p>
            <a:pPr lvl="2"/>
            <a:r>
              <a:rPr lang="en-US" dirty="0" smtClean="0"/>
              <a:t>Use of </a:t>
            </a:r>
            <a:r>
              <a:rPr lang="en-US" b="1" dirty="0" smtClean="0">
                <a:latin typeface="Courier New" pitchFamily="49" charset="0"/>
                <a:cs typeface="Courier New" pitchFamily="49" charset="0"/>
              </a:rPr>
              <a:t>synchronized</a:t>
            </a:r>
            <a:r>
              <a:rPr lang="en-US" dirty="0" smtClean="0"/>
              <a:t> as poor-man’s locking replacement doesn’t scale particularly because of read-read lock-out </a:t>
            </a:r>
            <a:r>
              <a:rPr lang="en-US" dirty="0" smtClean="0">
                <a:sym typeface="Wingdings" pitchFamily="2" charset="2"/>
              </a:rPr>
              <a:t> move to </a:t>
            </a:r>
            <a:r>
              <a:rPr lang="en-US" b="1" dirty="0" err="1" smtClean="0">
                <a:latin typeface="Courier New" pitchFamily="49" charset="0"/>
                <a:cs typeface="Courier New" pitchFamily="49" charset="0"/>
                <a:sym typeface="Wingdings" pitchFamily="2" charset="2"/>
              </a:rPr>
              <a:t>ReentrantReadWriteLock</a:t>
            </a:r>
            <a:endParaRPr lang="en-US" b="1" dirty="0" smtClean="0">
              <a:latin typeface="Courier New" pitchFamily="49" charset="0"/>
              <a:cs typeface="Courier New" pitchFamily="49" charset="0"/>
              <a:sym typeface="Wingdings" pitchFamily="2" charset="2"/>
            </a:endParaRPr>
          </a:p>
          <a:p>
            <a:pPr lvl="2"/>
            <a:r>
              <a:rPr lang="en-US" dirty="0" smtClean="0">
                <a:sym typeface="Wingdings" pitchFamily="2" charset="2"/>
              </a:rPr>
              <a:t>First few key figures were well-chosen  add more, exciting figures for sailors</a:t>
            </a:r>
          </a:p>
          <a:p>
            <a:pPr lvl="2"/>
            <a:r>
              <a:rPr lang="en-US" dirty="0" smtClean="0">
                <a:sym typeface="Wingdings" pitchFamily="2" charset="2"/>
              </a:rPr>
              <a:t>Front-end used only by one or two users so far  scaling to many users so far not required</a:t>
            </a:r>
          </a:p>
          <a:p>
            <a:r>
              <a:rPr lang="en-US" dirty="0" smtClean="0">
                <a:sym typeface="Wingdings" pitchFamily="2" charset="2"/>
              </a:rPr>
              <a:t>Use of DB mostly for Recovery Only</a:t>
            </a:r>
          </a:p>
          <a:p>
            <a:pPr lvl="2"/>
            <a:r>
              <a:rPr lang="en-US" dirty="0" smtClean="0">
                <a:sym typeface="Wingdings" pitchFamily="2" charset="2"/>
              </a:rPr>
              <a:t>Works well for the data volumes we face so far. All tracking of </a:t>
            </a:r>
            <a:r>
              <a:rPr lang="en-US" dirty="0" err="1" smtClean="0">
                <a:sym typeface="Wingdings" pitchFamily="2" charset="2"/>
              </a:rPr>
              <a:t>Kieler</a:t>
            </a:r>
            <a:r>
              <a:rPr lang="en-US" dirty="0" smtClean="0">
                <a:sym typeface="Wingdings" pitchFamily="2" charset="2"/>
              </a:rPr>
              <a:t> </a:t>
            </a:r>
            <a:r>
              <a:rPr lang="en-US" dirty="0" err="1" smtClean="0">
                <a:sym typeface="Wingdings" pitchFamily="2" charset="2"/>
              </a:rPr>
              <a:t>Woche</a:t>
            </a:r>
            <a:r>
              <a:rPr lang="en-US" dirty="0" smtClean="0">
                <a:sym typeface="Wingdings" pitchFamily="2" charset="2"/>
              </a:rPr>
              <a:t> takes less than 1GB of Java heap space.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Replacing a UI Layer</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
        <p:nvSpPr>
          <p:cNvPr id="4" name="Text Placeholder 3"/>
          <p:cNvSpPr>
            <a:spLocks noGrp="1"/>
          </p:cNvSpPr>
          <p:nvPr>
            <p:ph type="body" sz="quarter" idx="10"/>
          </p:nvPr>
        </p:nvSpPr>
        <p:spPr>
          <a:xfrm>
            <a:off x="324000" y="3506400"/>
            <a:ext cx="8496300" cy="620713"/>
          </a:xfrm>
        </p:spPr>
        <p:txBody>
          <a:bodyPr/>
          <a:lstStyle/>
          <a:p>
            <a:pPr lvl="1">
              <a:spcBef>
                <a:spcPts val="1200"/>
              </a:spcBef>
            </a:pPr>
            <a:r>
              <a:rPr lang="en-US" dirty="0" smtClean="0"/>
              <a:t>From a Python-based Web UI to GWT</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Google Web Toolkit (GWT)</a:t>
            </a:r>
            <a:endParaRPr lang="en-US" dirty="0"/>
          </a:p>
        </p:txBody>
      </p:sp>
      <p:sp>
        <p:nvSpPr>
          <p:cNvPr id="3" name="Text Placeholder 2"/>
          <p:cNvSpPr>
            <a:spLocks noGrp="1"/>
          </p:cNvSpPr>
          <p:nvPr>
            <p:ph type="body" sz="quarter" idx="10"/>
          </p:nvPr>
        </p:nvSpPr>
        <p:spPr/>
        <p:txBody>
          <a:bodyPr/>
          <a:lstStyle/>
          <a:p>
            <a:pPr lvl="0"/>
            <a:r>
              <a:rPr lang="en-US" dirty="0" smtClean="0"/>
              <a:t>Allows Java developers to build rich, dynamic HTML5 applications</a:t>
            </a:r>
          </a:p>
          <a:p>
            <a:pPr lvl="2"/>
            <a:r>
              <a:rPr lang="en-US" dirty="0" smtClean="0"/>
              <a:t>Cross-compiles Java to efficient JavaScript</a:t>
            </a:r>
          </a:p>
          <a:p>
            <a:pPr lvl="2"/>
            <a:r>
              <a:rPr lang="en-US" dirty="0" smtClean="0"/>
              <a:t>Uses the Eclipse Java debugging infrastructure</a:t>
            </a:r>
          </a:p>
          <a:p>
            <a:pPr lvl="2"/>
            <a:r>
              <a:rPr lang="en-US" dirty="0" smtClean="0"/>
              <a:t>Can be made play reasonably well with OSGi</a:t>
            </a:r>
          </a:p>
          <a:p>
            <a:pPr lvl="2"/>
            <a:r>
              <a:rPr lang="en-US" dirty="0" smtClean="0"/>
              <a:t>Code can be shared between server and browser if a few constraints are obeyed</a:t>
            </a:r>
          </a:p>
          <a:p>
            <a:pPr lvl="2"/>
            <a:r>
              <a:rPr lang="en-US" dirty="0" smtClean="0"/>
              <a:t>Powerful Eclipse JDT features available also for browser code</a:t>
            </a:r>
          </a:p>
          <a:p>
            <a:r>
              <a:rPr lang="en-US" dirty="0" smtClean="0"/>
              <a:t>New versions of the leader-board and administration console</a:t>
            </a:r>
          </a:p>
          <a:p>
            <a:pPr lvl="2"/>
            <a:r>
              <a:rPr lang="en-US" dirty="0" smtClean="0"/>
              <a:t>Replaces Python server instance</a:t>
            </a:r>
          </a:p>
          <a:p>
            <a:pPr lvl="2"/>
            <a:r>
              <a:rPr lang="en-US" dirty="0" smtClean="0"/>
              <a:t>Runs more efficiently because more can be done in the browser more easily</a:t>
            </a:r>
            <a:endParaRPr lang="en-US" dirty="0" smtClean="0"/>
          </a:p>
        </p:txBody>
      </p:sp>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pic>
        <p:nvPicPr>
          <p:cNvPr id="4" name="Picture 3" descr="640x426-IMG_6645.JPG"/>
          <p:cNvPicPr>
            <a:picLocks noChangeAspect="1"/>
          </p:cNvPicPr>
          <p:nvPr/>
        </p:nvPicPr>
        <p:blipFill>
          <a:blip r:embed="rId3" cstate="print"/>
          <a:stretch>
            <a:fillRect/>
          </a:stretch>
        </p:blipFill>
        <p:spPr>
          <a:xfrm>
            <a:off x="6867525" y="1365250"/>
            <a:ext cx="1842849" cy="2768600"/>
          </a:xfrm>
          <a:prstGeom prst="rect">
            <a:avLst/>
          </a:prstGeom>
        </p:spPr>
      </p:pic>
      <p:pic>
        <p:nvPicPr>
          <p:cNvPr id="7" name="Picture 6" descr="640x426-IMG_6636.JPG"/>
          <p:cNvPicPr>
            <a:picLocks noChangeAspect="1"/>
          </p:cNvPicPr>
          <p:nvPr/>
        </p:nvPicPr>
        <p:blipFill>
          <a:blip r:embed="rId4" cstate="print"/>
          <a:stretch>
            <a:fillRect/>
          </a:stretch>
        </p:blipFill>
        <p:spPr>
          <a:xfrm>
            <a:off x="6235700" y="4718050"/>
            <a:ext cx="1683792" cy="1120774"/>
          </a:xfrm>
          <a:prstGeom prst="rect">
            <a:avLst/>
          </a:prstGeom>
        </p:spPr>
      </p:pic>
      <p:pic>
        <p:nvPicPr>
          <p:cNvPr id="8" name="Picture 7" descr="640x426-IMG_6760.JPG"/>
          <p:cNvPicPr>
            <a:picLocks noChangeAspect="1"/>
          </p:cNvPicPr>
          <p:nvPr/>
        </p:nvPicPr>
        <p:blipFill>
          <a:blip r:embed="rId5" cstate="print"/>
          <a:stretch>
            <a:fillRect/>
          </a:stretch>
        </p:blipFill>
        <p:spPr>
          <a:xfrm>
            <a:off x="1400175" y="2847542"/>
            <a:ext cx="2212975" cy="3324658"/>
          </a:xfrm>
          <a:prstGeom prst="rect">
            <a:avLst/>
          </a:prstGeom>
        </p:spPr>
      </p:pic>
      <p:pic>
        <p:nvPicPr>
          <p:cNvPr id="9" name="Picture 8" descr="640x426-IMG_6757.JPG"/>
          <p:cNvPicPr>
            <a:picLocks noChangeAspect="1"/>
          </p:cNvPicPr>
          <p:nvPr/>
        </p:nvPicPr>
        <p:blipFill>
          <a:blip r:embed="rId6" cstate="print"/>
          <a:stretch>
            <a:fillRect/>
          </a:stretch>
        </p:blipFill>
        <p:spPr>
          <a:xfrm>
            <a:off x="3870325" y="1047750"/>
            <a:ext cx="2590979" cy="3892550"/>
          </a:xfrm>
          <a:prstGeom prst="rect">
            <a:avLst/>
          </a:prstGeom>
        </p:spPr>
      </p:pic>
    </p:spTree>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Agenda</a:t>
            </a:r>
            <a:endParaRPr lang="en-US" dirty="0"/>
          </a:p>
        </p:txBody>
      </p:sp>
      <p:sp>
        <p:nvSpPr>
          <p:cNvPr id="3" name="Text Placeholder 2"/>
          <p:cNvSpPr>
            <a:spLocks noGrp="1"/>
          </p:cNvSpPr>
          <p:nvPr>
            <p:ph type="body" sz="quarter" idx="10"/>
          </p:nvPr>
        </p:nvSpPr>
        <p:spPr>
          <a:xfrm>
            <a:off x="324000" y="1692000"/>
            <a:ext cx="8494713" cy="4200800"/>
          </a:xfrm>
        </p:spPr>
        <p:txBody>
          <a:bodyPr/>
          <a:lstStyle/>
          <a:p>
            <a:r>
              <a:rPr lang="en-US" dirty="0" smtClean="0"/>
              <a:t>What is SAP Global Sponsorships About?</a:t>
            </a:r>
          </a:p>
          <a:p>
            <a:pPr lvl="1"/>
            <a:r>
              <a:rPr lang="en-US" dirty="0" smtClean="0"/>
              <a:t>History of Sailing in SAP Global Sponsorships</a:t>
            </a:r>
          </a:p>
          <a:p>
            <a:pPr lvl="1"/>
            <a:r>
              <a:rPr lang="en-US" dirty="0" smtClean="0"/>
              <a:t>From </a:t>
            </a:r>
            <a:r>
              <a:rPr lang="en-US" dirty="0" err="1" smtClean="0"/>
              <a:t>Kieler</a:t>
            </a:r>
            <a:r>
              <a:rPr lang="en-US" dirty="0" smtClean="0"/>
              <a:t> </a:t>
            </a:r>
            <a:r>
              <a:rPr lang="en-US" dirty="0" err="1" smtClean="0"/>
              <a:t>Woche</a:t>
            </a:r>
            <a:r>
              <a:rPr lang="en-US" dirty="0" smtClean="0"/>
              <a:t> 2011 to the 5O5 Worlds 2013 in Barbados</a:t>
            </a:r>
          </a:p>
          <a:p>
            <a:r>
              <a:rPr lang="en-US" dirty="0" smtClean="0"/>
              <a:t>Laying the Cornerstones</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r>
              <a:rPr lang="en-US" dirty="0" smtClean="0"/>
              <a:t>Replacing a UI Layer</a:t>
            </a:r>
          </a:p>
          <a:p>
            <a:pPr lvl="1"/>
            <a:r>
              <a:rPr lang="en-US" dirty="0" smtClean="0"/>
              <a:t>From a Python-based Web UI to GWT</a:t>
            </a:r>
          </a:p>
          <a:p>
            <a:r>
              <a:rPr lang="en-US" dirty="0" smtClean="0"/>
              <a:t>Towards Web Bundles and </a:t>
            </a:r>
            <a:r>
              <a:rPr lang="en-US" dirty="0" err="1" smtClean="0"/>
              <a:t>Restlets</a:t>
            </a:r>
            <a:endParaRPr lang="en-US" dirty="0" smtClean="0"/>
          </a:p>
          <a:p>
            <a:r>
              <a:rPr lang="en-US" dirty="0" smtClean="0"/>
              <a:t>Caching and Locking in a Highly Concurrent Environment</a:t>
            </a:r>
          </a:p>
          <a:p>
            <a:r>
              <a:rPr lang="en-US" dirty="0" smtClean="0"/>
              <a:t>Scaling an In-Memory Architecture with Replication</a:t>
            </a:r>
          </a:p>
          <a:p>
            <a:pPr lvl="1"/>
            <a:endParaRPr 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pic>
        <p:nvPicPr>
          <p:cNvPr id="4" name="Picture 4"/>
          <p:cNvPicPr>
            <a:picLocks noChangeAspect="1" noChangeArrowheads="1"/>
          </p:cNvPicPr>
          <p:nvPr/>
        </p:nvPicPr>
        <p:blipFill>
          <a:blip r:embed="rId3" cstate="print"/>
          <a:srcRect/>
          <a:stretch>
            <a:fillRect/>
          </a:stretch>
        </p:blipFill>
        <p:spPr bwMode="auto">
          <a:xfrm>
            <a:off x="7123113" y="2109788"/>
            <a:ext cx="1219200" cy="923925"/>
          </a:xfrm>
          <a:prstGeom prst="rect">
            <a:avLst/>
          </a:prstGeom>
          <a:noFill/>
          <a:ln w="9525">
            <a:noFill/>
            <a:miter lim="800000"/>
            <a:headEnd/>
            <a:tailEnd/>
          </a:ln>
        </p:spPr>
      </p:pic>
      <p:pic>
        <p:nvPicPr>
          <p:cNvPr id="5" name="Picture 446"/>
          <p:cNvPicPr>
            <a:picLocks noChangeAspect="1" noChangeArrowheads="1"/>
          </p:cNvPicPr>
          <p:nvPr/>
        </p:nvPicPr>
        <p:blipFill>
          <a:blip r:embed="rId4" cstate="print"/>
          <a:srcRect/>
          <a:stretch>
            <a:fillRect/>
          </a:stretch>
        </p:blipFill>
        <p:spPr bwMode="auto">
          <a:xfrm>
            <a:off x="7051675" y="3752850"/>
            <a:ext cx="904875" cy="1562100"/>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1000"/>
                                        <p:tgtEl>
                                          <p:spTgt spid="4"/>
                                        </p:tgtEl>
                                      </p:cBhvr>
                                    </p:animEffect>
                                    <p:set>
                                      <p:cBhvr>
                                        <p:cTn id="7" dur="1" fill="hold">
                                          <p:stCondLst>
                                            <p:cond delay="999"/>
                                          </p:stCondLst>
                                        </p:cTn>
                                        <p:tgtEl>
                                          <p:spTgt spid="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1000"/>
                                        <p:tgtEl>
                                          <p:spTgt spid="5"/>
                                        </p:tgtEl>
                                      </p:cBhvr>
                                    </p:animEffect>
                                    <p:set>
                                      <p:cBhvr>
                                        <p:cTn id="10" dur="1" fill="hold">
                                          <p:stCondLst>
                                            <p:cond delay="9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Leaderboard as Re-Built with GWT</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613158" y="1315567"/>
            <a:ext cx="7958085" cy="4864552"/>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Towards Web Bundles and </a:t>
            </a:r>
            <a:r>
              <a:rPr lang="en-US" sz="3200" dirty="0" err="1" smtClean="0"/>
              <a:t>Restlets</a:t>
            </a:r>
            <a:endParaRPr lang="en-US" sz="3200" dirty="0" smtClean="0"/>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Caching and Locking in a Highly Concurrent Environment</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Java and OSGi, </a:t>
            </a:r>
            <a:r>
              <a:rPr lang="en-US" dirty="0" err="1" smtClean="0"/>
              <a:t>Git</a:t>
            </a:r>
            <a:r>
              <a:rPr lang="en-US" dirty="0" smtClean="0"/>
              <a:t>, Maven, </a:t>
            </a:r>
            <a:r>
              <a:rPr lang="en-US" dirty="0" err="1" smtClean="0"/>
              <a:t>MongoDB</a:t>
            </a:r>
            <a:endParaRPr lang="en-US" dirty="0" smtClean="0"/>
          </a:p>
          <a:p>
            <a:pPr lvl="1"/>
            <a:r>
              <a:rPr lang="en-US" dirty="0" smtClean="0"/>
              <a:t>Recording and Analyzing Real-World Data in Memory with Java</a:t>
            </a:r>
          </a:p>
          <a:p>
            <a:pPr lvl="0"/>
            <a:endParaRPr lang="en-US" dirty="0" smtClean="0"/>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Scaling an In-Memory Architecture with Replication</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a:t>
            </a:r>
            <a:br>
              <a:rPr lang="en-US" dirty="0" smtClean="0"/>
            </a:br>
            <a:r>
              <a:rPr lang="en-US" sz="2000" b="0" dirty="0" smtClean="0"/>
              <a:t>Subtitle </a:t>
            </a:r>
            <a:endParaRPr lang="en-US" sz="2000" b="0" dirty="0"/>
          </a:p>
        </p:txBody>
      </p:sp>
      <p:sp>
        <p:nvSpPr>
          <p:cNvPr id="3" name="Text Placeholder 2"/>
          <p:cNvSpPr>
            <a:spLocks noGrp="1"/>
          </p:cNvSpPr>
          <p:nvPr>
            <p:ph type="body" sz="quarter" idx="10"/>
          </p:nvPr>
        </p:nvSpPr>
        <p:spPr/>
        <p:txBody>
          <a:bodyPr/>
          <a:lstStyle/>
          <a:p>
            <a:pPr lvl="0"/>
            <a:r>
              <a:rPr lang="en-US" dirty="0" smtClean="0"/>
              <a:t>First level</a:t>
            </a:r>
          </a:p>
          <a:p>
            <a:pPr lvl="1"/>
            <a:r>
              <a:rPr lang="en-US" dirty="0" smtClean="0"/>
              <a:t>Second level</a:t>
            </a:r>
          </a:p>
          <a:p>
            <a:pPr lvl="2"/>
            <a:r>
              <a:rPr lang="en-US" dirty="0" smtClean="0"/>
              <a:t>Third level</a:t>
            </a:r>
          </a:p>
        </p:txBody>
      </p:sp>
    </p:spTree>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Open Issues, Outlook</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Questions?</a:t>
            </a:r>
          </a:p>
        </p:txBody>
      </p:sp>
      <p:pic>
        <p:nvPicPr>
          <p:cNvPr id="5" name="Picture Placeholder 4" descr="1024x682-IMG_1545.JPG"/>
          <p:cNvPicPr>
            <a:picLocks noGrp="1" noChangeAspect="1"/>
          </p:cNvPicPr>
          <p:nvPr>
            <p:ph type="pic" sz="quarter" idx="11"/>
          </p:nvPr>
        </p:nvPicPr>
        <p:blipFill>
          <a:blip r:embed="rId3" cstate="print"/>
          <a:srcRect t="51562" b="30938"/>
          <a:stretch>
            <a:fillRect/>
          </a:stretch>
        </p:blipFill>
        <p:spPr>
          <a:xfrm>
            <a:off x="324000" y="161459"/>
            <a:ext cx="8496000" cy="2232025"/>
          </a:xfr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sz="3200" dirty="0" smtClean="0"/>
              <a:t>What is SAP Global Sponsorships About?</a:t>
            </a:r>
          </a:p>
        </p:txBody>
      </p:sp>
      <p:pic>
        <p:nvPicPr>
          <p:cNvPr id="7" name="Picture 2" descr="C:\Users\d019534\AppData\Local\Microsoft\Windows\Temporary Internet Files\Content.IE5\M8B9MV8Z\273539_l_srgb_s_gl[1].jpg"/>
          <p:cNvPicPr>
            <a:picLocks noGrp="1" noChangeAspect="1" noChangeArrowheads="1"/>
          </p:cNvPicPr>
          <p:nvPr>
            <p:ph type="pic" sz="quarter" idx="11"/>
          </p:nvPr>
        </p:nvPicPr>
        <p:blipFill rotWithShape="1">
          <a:blip r:embed="rId3" cstate="screen">
            <a:extLst>
              <a:ext uri="{28A0092B-C50C-407E-A947-70E740481C1C}">
                <a14:useLocalDpi xmlns:a14="http://schemas.microsoft.com/office/drawing/2010/main" xmlns=""/>
              </a:ext>
            </a:extLst>
          </a:blip>
          <a:srcRect l="10" r="10"/>
          <a:stretch/>
        </p:blipFill>
        <p:spPr bwMode="auto">
          <a:prstGeom prst="rect">
            <a:avLst/>
          </a:prstGeom>
          <a:noFill/>
          <a:ln>
            <a:noFill/>
          </a:ln>
          <a:extLst>
            <a:ext uri="{909E8E84-426E-40DD-AFC4-6F175D3DCCD1}">
              <a14:hiddenFill xmlns:a14="http://schemas.microsoft.com/office/drawing/2010/main" xmlns="">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Insert page title </a:t>
            </a:r>
            <a:endParaRPr lang="en-US" dirty="0"/>
          </a:p>
        </p:txBody>
      </p:sp>
      <p:sp>
        <p:nvSpPr>
          <p:cNvPr id="4" name="Text Placeholder 3"/>
          <p:cNvSpPr>
            <a:spLocks noGrp="1"/>
          </p:cNvSpPr>
          <p:nvPr>
            <p:ph type="body" sz="quarter" idx="11"/>
          </p:nvPr>
        </p:nvSpPr>
        <p:spPr/>
        <p:txBody>
          <a:bodyPr/>
          <a:lstStyle/>
          <a:p>
            <a:pPr lvl="0"/>
            <a:r>
              <a:rPr lang="en-US" dirty="0" smtClean="0"/>
              <a:t>First level</a:t>
            </a:r>
          </a:p>
          <a:p>
            <a:pPr lvl="1"/>
            <a:r>
              <a:rPr lang="en-US" dirty="0" smtClean="0"/>
              <a:t>Second level</a:t>
            </a:r>
          </a:p>
          <a:p>
            <a:pPr lvl="2"/>
            <a:r>
              <a:rPr lang="en-US" dirty="0" smtClean="0"/>
              <a:t>Third level</a:t>
            </a:r>
            <a:endParaRPr lang="en-US" dirty="0"/>
          </a:p>
        </p:txBody>
      </p:sp>
      <p:sp>
        <p:nvSpPr>
          <p:cNvPr id="5" name="Picture Placeholder 4"/>
          <p:cNvSpPr>
            <a:spLocks noGrp="1"/>
          </p:cNvSpPr>
          <p:nvPr>
            <p:ph type="pic" sz="quarter" idx="10"/>
          </p:nvPr>
        </p:nvSpPr>
        <p:spPr/>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US" dirty="0" smtClean="0"/>
              <a:t>Thank you</a:t>
            </a:r>
            <a:endParaRPr lang="en-US" dirty="0"/>
          </a:p>
        </p:txBody>
      </p:sp>
      <p:sp>
        <p:nvSpPr>
          <p:cNvPr id="3" name="Text Placeholder 2"/>
          <p:cNvSpPr>
            <a:spLocks noGrp="1"/>
          </p:cNvSpPr>
          <p:nvPr>
            <p:ph type="body" sz="quarter" idx="10"/>
          </p:nvPr>
        </p:nvSpPr>
        <p:spPr/>
        <p:txBody>
          <a:bodyPr/>
          <a:lstStyle/>
          <a:p>
            <a:r>
              <a:rPr lang="en-US" dirty="0" smtClean="0"/>
              <a:t>Contact information:</a:t>
            </a:r>
          </a:p>
          <a:p>
            <a:r>
              <a:rPr lang="en-US" dirty="0" err="1" smtClean="0"/>
              <a:t>axel.uhl@sap.com</a:t>
            </a:r>
            <a:endParaRPr lang="en-US" dirty="0" smtClean="0"/>
          </a:p>
        </p:txBody>
      </p:sp>
      <p:pic>
        <p:nvPicPr>
          <p:cNvPr id="4" name="Picture 3" descr="640x426-IMG_7035.JPG"/>
          <p:cNvPicPr>
            <a:picLocks noChangeAspect="1"/>
          </p:cNvPicPr>
          <p:nvPr/>
        </p:nvPicPr>
        <p:blipFill>
          <a:blip r:embed="rId3" cstate="print"/>
          <a:stretch>
            <a:fillRect/>
          </a:stretch>
        </p:blipFill>
        <p:spPr>
          <a:xfrm>
            <a:off x="342900" y="3406279"/>
            <a:ext cx="2571751" cy="1711821"/>
          </a:xfrm>
          <a:prstGeom prst="rect">
            <a:avLst/>
          </a:prstGeom>
        </p:spPr>
      </p:pic>
      <p:pic>
        <p:nvPicPr>
          <p:cNvPr id="6" name="Picture 5" descr="640x426-IMG_6959.JPG"/>
          <p:cNvPicPr>
            <a:picLocks noChangeAspect="1"/>
          </p:cNvPicPr>
          <p:nvPr/>
        </p:nvPicPr>
        <p:blipFill>
          <a:blip r:embed="rId4" cstate="print"/>
          <a:stretch>
            <a:fillRect/>
          </a:stretch>
        </p:blipFill>
        <p:spPr>
          <a:xfrm>
            <a:off x="3185256" y="3400426"/>
            <a:ext cx="2580543" cy="1717674"/>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p:cNvPicPr>
            <a:picLocks noChangeAspect="1" noChangeArrowheads="1"/>
          </p:cNvPicPr>
          <p:nvPr/>
        </p:nvPicPr>
        <p:blipFill>
          <a:blip r:embed="rId2" cstate="print"/>
          <a:srcRect/>
          <a:stretch>
            <a:fillRect/>
          </a:stretch>
        </p:blipFill>
        <p:spPr bwMode="auto">
          <a:xfrm>
            <a:off x="52388" y="274638"/>
            <a:ext cx="9039225" cy="58007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Sailing in Global Sponsorships </a:t>
            </a:r>
            <a:endParaRPr lang="en-US" dirty="0"/>
          </a:p>
        </p:txBody>
      </p:sp>
      <p:sp>
        <p:nvSpPr>
          <p:cNvPr id="3" name="Text Placeholder 2"/>
          <p:cNvSpPr>
            <a:spLocks noGrp="1"/>
          </p:cNvSpPr>
          <p:nvPr>
            <p:ph type="body" sz="quarter" idx="10"/>
          </p:nvPr>
        </p:nvSpPr>
        <p:spPr>
          <a:xfrm>
            <a:off x="324000" y="1690687"/>
            <a:ext cx="4705199" cy="4391026"/>
          </a:xfrm>
        </p:spPr>
        <p:txBody>
          <a:bodyPr/>
          <a:lstStyle/>
          <a:p>
            <a:pPr lvl="1"/>
            <a:r>
              <a:rPr lang="en-US" dirty="0" smtClean="0"/>
              <a:t>SAP Sponsors the 5o5 Worlds Since 2009</a:t>
            </a:r>
          </a:p>
          <a:p>
            <a:pPr lvl="2"/>
            <a:r>
              <a:rPr lang="en-US" dirty="0" smtClean="0"/>
              <a:t>Hospitality Program</a:t>
            </a:r>
          </a:p>
          <a:p>
            <a:pPr lvl="2"/>
            <a:r>
              <a:rPr lang="en-US" dirty="0" smtClean="0"/>
              <a:t>Since 2010 Tracking-Based Analytics</a:t>
            </a:r>
          </a:p>
          <a:p>
            <a:pPr lvl="1"/>
            <a:r>
              <a:rPr lang="en-US" dirty="0" err="1" smtClean="0"/>
              <a:t>Kieler</a:t>
            </a:r>
            <a:r>
              <a:rPr lang="en-US" dirty="0" smtClean="0"/>
              <a:t> </a:t>
            </a:r>
            <a:r>
              <a:rPr lang="en-US" dirty="0" err="1" smtClean="0"/>
              <a:t>Woche</a:t>
            </a:r>
            <a:r>
              <a:rPr lang="en-US" dirty="0" smtClean="0"/>
              <a:t> 2011-2012</a:t>
            </a:r>
          </a:p>
          <a:p>
            <a:pPr lvl="2"/>
            <a:r>
              <a:rPr lang="en-US" dirty="0" smtClean="0"/>
              <a:t>First Live Leader Board with Basic Live Analytics (e.g., Speeds, Distances, Wind)</a:t>
            </a:r>
          </a:p>
          <a:p>
            <a:pPr lvl="1"/>
            <a:r>
              <a:rPr lang="en-US" dirty="0" smtClean="0"/>
              <a:t>Various Smaller Events with Live Analytics</a:t>
            </a:r>
          </a:p>
          <a:p>
            <a:pPr lvl="2"/>
            <a:r>
              <a:rPr lang="en-US" dirty="0" smtClean="0"/>
              <a:t>IDM </a:t>
            </a:r>
            <a:r>
              <a:rPr lang="en-US" dirty="0" err="1" smtClean="0"/>
              <a:t>Travem</a:t>
            </a:r>
            <a:r>
              <a:rPr lang="de-DE" dirty="0" smtClean="0"/>
              <a:t>ünde, MdM Hamburg, </a:t>
            </a:r>
            <a:r>
              <a:rPr lang="en-US" dirty="0" smtClean="0"/>
              <a:t>Young Europeans Sailing Kiel, BMW Sailing Cup </a:t>
            </a:r>
            <a:r>
              <a:rPr lang="en-US" dirty="0" err="1" smtClean="0"/>
              <a:t>Wannsee</a:t>
            </a:r>
            <a:r>
              <a:rPr lang="en-US" dirty="0" smtClean="0"/>
              <a:t>, Berlin Match Race, Dragon IDM </a:t>
            </a:r>
            <a:r>
              <a:rPr lang="en-US" dirty="0" err="1" smtClean="0"/>
              <a:t>Wannsee</a:t>
            </a:r>
            <a:r>
              <a:rPr lang="en-US" dirty="0" smtClean="0"/>
              <a:t>, 49er Euros Lake Garda</a:t>
            </a:r>
          </a:p>
          <a:p>
            <a:pPr lvl="1"/>
            <a:r>
              <a:rPr lang="en-US" dirty="0" smtClean="0"/>
              <a:t>Extreme Sailing Series</a:t>
            </a:r>
          </a:p>
          <a:p>
            <a:pPr lvl="2"/>
            <a:r>
              <a:rPr lang="en-US" dirty="0" smtClean="0"/>
              <a:t>Live Analytics for the last three acts of 2012</a:t>
            </a:r>
          </a:p>
          <a:p>
            <a:pPr lvl="2"/>
            <a:r>
              <a:rPr lang="en-US" dirty="0" smtClean="0"/>
              <a:t>Official Score Keeper and Analytics Provider for the 2013 Series</a:t>
            </a:r>
          </a:p>
          <a:p>
            <a:pPr lvl="1"/>
            <a:r>
              <a:rPr lang="en-US" dirty="0" smtClean="0"/>
              <a:t>See </a:t>
            </a:r>
            <a:r>
              <a:rPr lang="en-US" b="1" dirty="0" err="1" smtClean="0">
                <a:solidFill>
                  <a:srgbClr val="0070C0"/>
                </a:solidFill>
                <a:latin typeface="Courier New" pitchFamily="49" charset="0"/>
                <a:cs typeface="Courier New" pitchFamily="49" charset="0"/>
              </a:rPr>
              <a:t>http://sapsailing.com</a:t>
            </a:r>
            <a:endParaRPr lang="en-US" b="1" dirty="0" smtClean="0">
              <a:solidFill>
                <a:srgbClr val="0070C0"/>
              </a:solidFill>
              <a:latin typeface="Courier New" pitchFamily="49" charset="0"/>
              <a:cs typeface="Courier New" pitchFamily="49" charset="0"/>
            </a:endParaRPr>
          </a:p>
        </p:txBody>
      </p:sp>
      <p:pic>
        <p:nvPicPr>
          <p:cNvPr id="5" name="Picture 4" descr="Plakat_KiWo_11_354x500.jpg"/>
          <p:cNvPicPr>
            <a:picLocks noChangeAspect="1"/>
          </p:cNvPicPr>
          <p:nvPr/>
        </p:nvPicPr>
        <p:blipFill>
          <a:blip r:embed="rId3" cstate="print"/>
          <a:stretch>
            <a:fillRect/>
          </a:stretch>
        </p:blipFill>
        <p:spPr>
          <a:xfrm>
            <a:off x="7645654" y="1346200"/>
            <a:ext cx="1078992" cy="1524000"/>
          </a:xfrm>
          <a:prstGeom prst="rect">
            <a:avLst/>
          </a:prstGeom>
          <a:ln>
            <a:noFill/>
          </a:ln>
          <a:effectLst>
            <a:outerShdw blurRad="292100" dist="139700" dir="2700000" algn="tl" rotWithShape="0">
              <a:srgbClr val="333333">
                <a:alpha val="65000"/>
              </a:srgbClr>
            </a:outerShdw>
          </a:effectLst>
        </p:spPr>
      </p:pic>
      <p:pic>
        <p:nvPicPr>
          <p:cNvPr id="6" name="Picture 5" descr="The 2009 SAP 505 Worlds in San Francisco - pic Courtesy 505 Association.jpg"/>
          <p:cNvPicPr>
            <a:picLocks noChangeAspect="1"/>
          </p:cNvPicPr>
          <p:nvPr/>
        </p:nvPicPr>
        <p:blipFill>
          <a:blip r:embed="rId4" cstate="print"/>
          <a:stretch>
            <a:fillRect/>
          </a:stretch>
        </p:blipFill>
        <p:spPr>
          <a:xfrm>
            <a:off x="5209721" y="1368425"/>
            <a:ext cx="2239211" cy="1489075"/>
          </a:xfrm>
          <a:prstGeom prst="rect">
            <a:avLst/>
          </a:prstGeom>
          <a:ln>
            <a:noFill/>
          </a:ln>
          <a:effectLst>
            <a:outerShdw blurRad="292100" dist="139700" dir="2700000" algn="tl" rotWithShape="0">
              <a:srgbClr val="333333">
                <a:alpha val="65000"/>
              </a:srgbClr>
            </a:outerShdw>
          </a:effectLst>
        </p:spPr>
      </p:pic>
      <p:pic>
        <p:nvPicPr>
          <p:cNvPr id="8" name="Picture 7" descr="SAP__c__LloydImages.3.540x.jpg"/>
          <p:cNvPicPr>
            <a:picLocks noChangeAspect="1"/>
          </p:cNvPicPr>
          <p:nvPr/>
        </p:nvPicPr>
        <p:blipFill>
          <a:blip r:embed="rId5" cstate="print"/>
          <a:stretch>
            <a:fillRect/>
          </a:stretch>
        </p:blipFill>
        <p:spPr>
          <a:xfrm>
            <a:off x="6506209" y="4782820"/>
            <a:ext cx="2229333" cy="1465580"/>
          </a:xfrm>
          <a:prstGeom prst="rect">
            <a:avLst/>
          </a:prstGeom>
          <a:ln>
            <a:noFill/>
          </a:ln>
          <a:effectLst>
            <a:outerShdw blurRad="292100" dist="139700" dir="2700000" algn="tl" rotWithShape="0">
              <a:srgbClr val="333333">
                <a:alpha val="65000"/>
              </a:srgbClr>
            </a:outerShdw>
          </a:effectLst>
        </p:spPr>
      </p:pic>
      <p:pic>
        <p:nvPicPr>
          <p:cNvPr id="9" name="Picture 8" descr="SAP-Sailing-Analytics.jpg"/>
          <p:cNvPicPr>
            <a:picLocks noChangeAspect="1"/>
          </p:cNvPicPr>
          <p:nvPr/>
        </p:nvPicPr>
        <p:blipFill>
          <a:blip r:embed="rId6" cstate="print"/>
          <a:stretch>
            <a:fillRect/>
          </a:stretch>
        </p:blipFill>
        <p:spPr>
          <a:xfrm>
            <a:off x="4956176" y="3819526"/>
            <a:ext cx="2825750" cy="1222948"/>
          </a:xfrm>
          <a:prstGeom prst="rect">
            <a:avLst/>
          </a:prstGeom>
          <a:ln>
            <a:noFill/>
          </a:ln>
          <a:effectLst>
            <a:outerShdw blurRad="292100" dist="139700" dir="2700000" algn="tl" rotWithShape="0">
              <a:srgbClr val="333333">
                <a:alpha val="65000"/>
              </a:srgbClr>
            </a:outerShdw>
          </a:effectLst>
        </p:spPr>
      </p:pic>
      <p:pic>
        <p:nvPicPr>
          <p:cNvPr id="7" name="Picture 6" descr="Mallorca_maerz_cr_team_heil_ploessel.jpg"/>
          <p:cNvPicPr>
            <a:picLocks noChangeAspect="1"/>
          </p:cNvPicPr>
          <p:nvPr/>
        </p:nvPicPr>
        <p:blipFill>
          <a:blip r:embed="rId7" cstate="print"/>
          <a:stretch>
            <a:fillRect/>
          </a:stretch>
        </p:blipFill>
        <p:spPr>
          <a:xfrm>
            <a:off x="6508750" y="3014662"/>
            <a:ext cx="2228850" cy="148706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Gathering Live Data from Sailing Boats</a:t>
            </a:r>
            <a:endParaRPr lang="en-US" dirty="0"/>
          </a:p>
        </p:txBody>
      </p:sp>
      <p:pic>
        <p:nvPicPr>
          <p:cNvPr id="7" name="SAPSailingAnalytics.mp4">
            <a:hlinkClick r:id="" action="ppaction://media"/>
          </p:cNvPr>
          <p:cNvPicPr>
            <a:picLocks noRot="1" noChangeAspect="1"/>
          </p:cNvPicPr>
          <p:nvPr>
            <a:videoFile r:link="rId1"/>
          </p:nvPr>
        </p:nvPicPr>
        <p:blipFill>
          <a:blip r:embed="rId3" cstate="print"/>
          <a:stretch>
            <a:fillRect/>
          </a:stretch>
        </p:blipFill>
        <p:spPr>
          <a:xfrm>
            <a:off x="1711569" y="1683098"/>
            <a:ext cx="5694065" cy="4270549"/>
          </a:xfrm>
          <a:prstGeom prst="rect">
            <a:avLst/>
          </a:prstGeom>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p:cTn id="7" fill="hold" display="0">
                  <p:stCondLst>
                    <p:cond delay="indefinite"/>
                  </p:stCondLst>
                  <p:endCondLst>
                    <p:cond evt="onNext" delay="0">
                      <p:tgtEl>
                        <p:sldTgt/>
                      </p:tgtEl>
                    </p:cond>
                    <p:cond evt="onPrev" delay="0">
                      <p:tgtEl>
                        <p:sldTgt/>
                      </p:tgtEl>
                    </p:cond>
                  </p:endCondLst>
                </p:cTn>
                <p:tgtEl>
                  <p:spTgt spid="7"/>
                </p:tgtEl>
              </p:cMediaNode>
            </p:vide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Analyzing a Single Race While It’s Live</a:t>
            </a:r>
            <a:endParaRPr lang="en-US" dirty="0"/>
          </a:p>
        </p:txBody>
      </p:sp>
      <p:pic>
        <p:nvPicPr>
          <p:cNvPr id="1027" name="Picture 3"/>
          <p:cNvPicPr>
            <a:picLocks noChangeAspect="1" noChangeArrowheads="1"/>
          </p:cNvPicPr>
          <p:nvPr/>
        </p:nvPicPr>
        <p:blipFill>
          <a:blip r:embed="rId3" cstate="print"/>
          <a:srcRect/>
          <a:stretch>
            <a:fillRect/>
          </a:stretch>
        </p:blipFill>
        <p:spPr bwMode="auto">
          <a:xfrm>
            <a:off x="331595" y="1400133"/>
            <a:ext cx="8494626" cy="4558539"/>
          </a:xfrm>
          <a:prstGeom prst="rect">
            <a:avLst/>
          </a:prstGeom>
          <a:noFill/>
          <a:ln w="9525">
            <a:noFill/>
            <a:miter lim="800000"/>
            <a:headEnd/>
            <a:tailEnd/>
          </a:ln>
          <a:effectLst/>
        </p:spPr>
      </p:pic>
    </p:spTree>
    <p:extLst>
      <p:ext uri="{BB962C8B-B14F-4D97-AF65-F5344CB8AC3E}">
        <p14:creationId xmlns="" xmlns:p14="http://schemas.microsoft.com/office/powerpoint/2010/main" val="4247444032"/>
      </p:ext>
    </p:extLst>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Live Regatta Leaderboard Based on Live Tracking</a:t>
            </a:r>
            <a:endParaRPr lang="en-US" dirty="0"/>
          </a:p>
        </p:txBody>
      </p:sp>
      <p:pic>
        <p:nvPicPr>
          <p:cNvPr id="2051" name="Picture 3"/>
          <p:cNvPicPr>
            <a:picLocks noChangeAspect="1" noChangeArrowheads="1"/>
          </p:cNvPicPr>
          <p:nvPr/>
        </p:nvPicPr>
        <p:blipFill>
          <a:blip r:embed="rId2" cstate="print"/>
          <a:srcRect/>
          <a:stretch>
            <a:fillRect/>
          </a:stretch>
        </p:blipFill>
        <p:spPr bwMode="auto">
          <a:xfrm>
            <a:off x="613158" y="1315567"/>
            <a:ext cx="7958085" cy="4864552"/>
          </a:xfrm>
          <a:prstGeom prst="rect">
            <a:avLst/>
          </a:prstGeom>
          <a:noFill/>
          <a:ln w="9525">
            <a:noFill/>
            <a:miter lim="800000"/>
            <a:headEnd/>
            <a:tailEnd/>
          </a:ln>
          <a:effectLst/>
        </p:spPr>
      </p:pic>
    </p:spTree>
  </p:cSld>
  <p:clrMapOvr>
    <a:masterClrMapping/>
  </p:clrMapOvr>
  <mc:AlternateContent xmlns:mc="http://schemas.openxmlformats.org/markup-compatibility/2006">
    <mc:Choice xmlns=""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of Sailing in Global Sponsorships </a:t>
            </a:r>
            <a:endParaRPr lang="en-US" dirty="0"/>
          </a:p>
        </p:txBody>
      </p:sp>
      <p:sp>
        <p:nvSpPr>
          <p:cNvPr id="3" name="Text Placeholder 2"/>
          <p:cNvSpPr>
            <a:spLocks noGrp="1"/>
          </p:cNvSpPr>
          <p:nvPr>
            <p:ph type="body" sz="quarter" idx="10"/>
          </p:nvPr>
        </p:nvSpPr>
        <p:spPr>
          <a:xfrm>
            <a:off x="324001" y="1690687"/>
            <a:ext cx="5346549" cy="4391026"/>
          </a:xfrm>
        </p:spPr>
        <p:txBody>
          <a:bodyPr/>
          <a:lstStyle/>
          <a:p>
            <a:r>
              <a:rPr lang="en-US" dirty="0" smtClean="0"/>
              <a:t>Typical Event Set-Up</a:t>
            </a:r>
          </a:p>
          <a:p>
            <a:pPr lvl="1"/>
            <a:r>
              <a:rPr lang="en-US" dirty="0" smtClean="0"/>
              <a:t>Hospitality Program with Spectator Boats</a:t>
            </a:r>
          </a:p>
          <a:p>
            <a:pPr lvl="2"/>
            <a:r>
              <a:rPr lang="en-US" dirty="0" smtClean="0"/>
              <a:t>Live Race Analytics shown to spectators on tablets</a:t>
            </a:r>
          </a:p>
          <a:p>
            <a:pPr lvl="1"/>
            <a:r>
              <a:rPr lang="en-US" dirty="0" smtClean="0"/>
              <a:t>Lounge</a:t>
            </a:r>
          </a:p>
          <a:p>
            <a:pPr lvl="2"/>
            <a:r>
              <a:rPr lang="en-US" dirty="0" err="1" smtClean="0"/>
              <a:t>iPads</a:t>
            </a:r>
            <a:r>
              <a:rPr lang="en-US" dirty="0" smtClean="0"/>
              <a:t> and big screens</a:t>
            </a:r>
          </a:p>
          <a:p>
            <a:pPr lvl="1"/>
            <a:r>
              <a:rPr lang="en-US" dirty="0" smtClean="0"/>
              <a:t>On-Shore Viewers</a:t>
            </a:r>
          </a:p>
          <a:p>
            <a:pPr lvl="2"/>
            <a:r>
              <a:rPr lang="en-US" dirty="0" smtClean="0"/>
              <a:t>Online live program with scheduled racing times and course areas</a:t>
            </a:r>
          </a:p>
          <a:p>
            <a:pPr lvl="2"/>
            <a:r>
              <a:rPr lang="en-US" dirty="0" smtClean="0"/>
              <a:t>Live 2D / 3D Course and Race Visualization on shore</a:t>
            </a:r>
          </a:p>
          <a:p>
            <a:pPr lvl="2"/>
            <a:r>
              <a:rPr lang="en-US" dirty="0" smtClean="0"/>
              <a:t>Live Internet streaming with commentary</a:t>
            </a:r>
          </a:p>
          <a:p>
            <a:pPr lvl="2"/>
            <a:r>
              <a:rPr lang="en-US" dirty="0" smtClean="0"/>
              <a:t>Sailors Debrief using the SAP Sailing Analytics</a:t>
            </a:r>
          </a:p>
        </p:txBody>
      </p:sp>
      <p:pic>
        <p:nvPicPr>
          <p:cNvPr id="9" name="Picture 8" descr="640x426-IMG_2307.JPG"/>
          <p:cNvPicPr>
            <a:picLocks noChangeAspect="1"/>
          </p:cNvPicPr>
          <p:nvPr/>
        </p:nvPicPr>
        <p:blipFill>
          <a:blip r:embed="rId3" cstate="print"/>
          <a:stretch>
            <a:fillRect/>
          </a:stretch>
        </p:blipFill>
        <p:spPr>
          <a:xfrm>
            <a:off x="6642101" y="479425"/>
            <a:ext cx="2190749" cy="1458217"/>
          </a:xfrm>
          <a:prstGeom prst="rect">
            <a:avLst/>
          </a:prstGeom>
          <a:ln>
            <a:noFill/>
          </a:ln>
          <a:effectLst>
            <a:outerShdw blurRad="292100" dist="139700" dir="2700000" algn="tl" rotWithShape="0">
              <a:srgbClr val="333333">
                <a:alpha val="65000"/>
              </a:srgbClr>
            </a:outerShdw>
          </a:effectLst>
        </p:spPr>
      </p:pic>
      <p:pic>
        <p:nvPicPr>
          <p:cNvPr id="10" name="Picture 9" descr="640x426-IMG_5733.JPG"/>
          <p:cNvPicPr>
            <a:picLocks noChangeAspect="1"/>
          </p:cNvPicPr>
          <p:nvPr/>
        </p:nvPicPr>
        <p:blipFill>
          <a:blip r:embed="rId4" cstate="print"/>
          <a:stretch>
            <a:fillRect/>
          </a:stretch>
        </p:blipFill>
        <p:spPr>
          <a:xfrm>
            <a:off x="6667499" y="4968875"/>
            <a:ext cx="2145645" cy="1428195"/>
          </a:xfrm>
          <a:prstGeom prst="rect">
            <a:avLst/>
          </a:prstGeom>
          <a:ln>
            <a:noFill/>
          </a:ln>
          <a:effectLst>
            <a:outerShdw blurRad="292100" dist="139700" dir="2700000" algn="tl" rotWithShape="0">
              <a:srgbClr val="333333">
                <a:alpha val="65000"/>
              </a:srgbClr>
            </a:outerShdw>
          </a:effectLst>
        </p:spPr>
      </p:pic>
      <p:pic>
        <p:nvPicPr>
          <p:cNvPr id="11" name="Picture 10" descr="3DModelling_midisze.jpg"/>
          <p:cNvPicPr>
            <a:picLocks noChangeAspect="1"/>
          </p:cNvPicPr>
          <p:nvPr/>
        </p:nvPicPr>
        <p:blipFill>
          <a:blip r:embed="rId5" cstate="print"/>
          <a:stretch>
            <a:fillRect/>
          </a:stretch>
        </p:blipFill>
        <p:spPr>
          <a:xfrm>
            <a:off x="6668136" y="3665092"/>
            <a:ext cx="2155189" cy="1217553"/>
          </a:xfrm>
          <a:prstGeom prst="rect">
            <a:avLst/>
          </a:prstGeom>
          <a:ln>
            <a:noFill/>
          </a:ln>
          <a:effectLst>
            <a:outerShdw blurRad="292100" dist="139700" dir="2700000" algn="tl" rotWithShape="0">
              <a:srgbClr val="333333">
                <a:alpha val="65000"/>
              </a:srgbClr>
            </a:outerShdw>
          </a:effectLst>
        </p:spPr>
      </p:pic>
      <p:pic>
        <p:nvPicPr>
          <p:cNvPr id="12" name="Picture 11" descr="640x426-IMG_6946.JPG"/>
          <p:cNvPicPr>
            <a:picLocks noChangeAspect="1"/>
          </p:cNvPicPr>
          <p:nvPr/>
        </p:nvPicPr>
        <p:blipFill>
          <a:blip r:embed="rId6" cstate="print"/>
          <a:stretch>
            <a:fillRect/>
          </a:stretch>
        </p:blipFill>
        <p:spPr>
          <a:xfrm>
            <a:off x="6658020" y="2114549"/>
            <a:ext cx="2175100" cy="1447801"/>
          </a:xfrm>
          <a:prstGeom prst="rect">
            <a:avLst/>
          </a:prstGeom>
          <a:ln>
            <a:noFill/>
          </a:ln>
          <a:effectLst>
            <a:outerShdw blurRad="292100" dist="139700" dir="2700000" algn="tl" rotWithShape="0">
              <a:srgbClr val="333333">
                <a:alpha val="65000"/>
              </a:srgbClr>
            </a:outerShdw>
          </a:effectLst>
        </p:spPr>
      </p:pic>
    </p:spTree>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SAP_2013_v1.1">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1"/>
        </a:solidFill>
        <a:ln w="6350" algn="ctr">
          <a:no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b="0" i="0" u="none" strike="noStrike" kern="0" cap="none" spc="0" normalizeH="0" baseline="0" noProof="0" dirty="0" smtClean="0">
            <a:ln>
              <a:noFill/>
            </a:ln>
            <a:effectLst/>
            <a:uLnTx/>
            <a:uFillTx/>
            <a:ea typeface="Arial Unicode MS" pitchFamily="34" charset="-128"/>
            <a:cs typeface="Arial Unicode MS" pitchFamily="34" charset="-128"/>
          </a:defRPr>
        </a:defPPr>
      </a:lstStyle>
    </a:spDef>
    <a:lnDef>
      <a:spPr>
        <a:ln w="635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theme>
</file>

<file path=ppt/theme/theme2.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SAP_2013_v1.1</Template>
  <TotalTime>2101</TotalTime>
  <Words>851</Words>
  <Application>Microsoft Office PowerPoint</Application>
  <PresentationFormat>On-screen Show (4:3)</PresentationFormat>
  <Paragraphs>170</Paragraphs>
  <Slides>33</Slides>
  <Notes>23</Notes>
  <HiddenSlides>2</HiddenSlides>
  <MMClips>1</MMClip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SAP_2013_v1.1</vt:lpstr>
      <vt:lpstr>SAP Sailing Analytics</vt:lpstr>
      <vt:lpstr>Agenda</vt:lpstr>
      <vt:lpstr>What is SAP Global Sponsorships About?</vt:lpstr>
      <vt:lpstr>Slide 4</vt:lpstr>
      <vt:lpstr>History of Sailing in Global Sponsorships </vt:lpstr>
      <vt:lpstr>Gathering Live Data from Sailing Boats</vt:lpstr>
      <vt:lpstr>Analyzing a Single Race While It’s Live</vt:lpstr>
      <vt:lpstr>Live Regatta Leaderboard Based on Live Tracking</vt:lpstr>
      <vt:lpstr>History of Sailing in Global Sponsorships </vt:lpstr>
      <vt:lpstr>Laying the Cornerstones</vt:lpstr>
      <vt:lpstr>Started with Kieler Woche 2011 Requirements</vt:lpstr>
      <vt:lpstr>Kieler Woche 2011 System Landscape, Data Flow</vt:lpstr>
      <vt:lpstr>Inside sapsailing.com</vt:lpstr>
      <vt:lpstr>Early Bundles Living Inside the Java Server</vt:lpstr>
      <vt:lpstr>Produced this Output after Four Weeks</vt:lpstr>
      <vt:lpstr>Evaluation of First Prototype</vt:lpstr>
      <vt:lpstr>Replacing a UI Layer</vt:lpstr>
      <vt:lpstr>Google Web Toolkit (GWT)</vt:lpstr>
      <vt:lpstr>Insert page title </vt:lpstr>
      <vt:lpstr>Insert page title </vt:lpstr>
      <vt:lpstr>Leaderboard as Re-Built with GWT</vt:lpstr>
      <vt:lpstr>Towards Web Bundles and Restlets</vt:lpstr>
      <vt:lpstr>Insert page title </vt:lpstr>
      <vt:lpstr>Caching and Locking in a Highly Concurrent Environment</vt:lpstr>
      <vt:lpstr>Insert page title </vt:lpstr>
      <vt:lpstr>Scaling an In-Memory Architecture with Replication</vt:lpstr>
      <vt:lpstr>Insert page title Subtitle </vt:lpstr>
      <vt:lpstr>Open Issues, Outlook</vt:lpstr>
      <vt:lpstr>Questions?</vt:lpstr>
      <vt:lpstr>Insert page title </vt:lpstr>
      <vt:lpstr>Thank you</vt:lpstr>
      <vt:lpstr>Slide 32</vt:lpstr>
      <vt:lpstr>Slide 33</vt:lpstr>
    </vt:vector>
  </TitlesOfParts>
  <Company>SAP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Sailing Analytics</dc:title>
  <dc:creator>Axel Uhl</dc:creator>
  <cp:lastModifiedBy>Axel Uhl</cp:lastModifiedBy>
  <cp:revision>130</cp:revision>
  <dcterms:created xsi:type="dcterms:W3CDTF">2013-03-18T12:38:06Z</dcterms:created>
  <dcterms:modified xsi:type="dcterms:W3CDTF">2013-03-20T08:37:06Z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1357826825</vt:i4>
  </property>
  <property fmtid="{D5CDD505-2E9C-101B-9397-08002B2CF9AE}" pid="3" name="_NewReviewCycle">
    <vt:lpwstr/>
  </property>
  <property fmtid="{D5CDD505-2E9C-101B-9397-08002B2CF9AE}" pid="4" name="_EmailSubject">
    <vt:lpwstr>Color Palette/Stationery Next Steps </vt:lpwstr>
  </property>
  <property fmtid="{D5CDD505-2E9C-101B-9397-08002B2CF9AE}" pid="5" name="_AuthorEmail">
    <vt:lpwstr>heidi.bitz@sap.com</vt:lpwstr>
  </property>
  <property fmtid="{D5CDD505-2E9C-101B-9397-08002B2CF9AE}" pid="6" name="_AuthorEmailDisplayName">
    <vt:lpwstr>Bitz, Heidi</vt:lpwstr>
  </property>
</Properties>
</file>