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123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7961" y="6217668"/>
            <a:ext cx="1963125" cy="360000"/>
          </a:xfrm>
          <a:prstGeom prst="rect">
            <a:avLst/>
          </a:prstGeom>
        </p:spPr>
      </p:pic>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7925" y="5130490"/>
            <a:ext cx="11624973"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7925" y="4024430"/>
            <a:ext cx="11624973"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0026"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7925" y="3701104"/>
            <a:ext cx="1908713" cy="144000"/>
          </a:xfrm>
          <a:prstGeom prst="rect">
            <a:avLst/>
          </a:prstGeom>
        </p:spPr>
      </p:pic>
    </p:spTree>
    <p:extLst>
      <p:ext uri="{BB962C8B-B14F-4D97-AF65-F5344CB8AC3E}">
        <p14:creationId xmlns:p14="http://schemas.microsoft.com/office/powerpoint/2010/main" val="3881673662"/>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6617181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731713406"/>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2955928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89746644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533946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3076457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55723504"/>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962940764"/>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3870" y="504000"/>
            <a:ext cx="709015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812558496"/>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868" y="1620000"/>
            <a:ext cx="5110669"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3870" y="504000"/>
            <a:ext cx="5110669"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2035852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24" y="4268504"/>
            <a:ext cx="11624973"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7925" y="2706317"/>
            <a:ext cx="11624973"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dirty="0"/>
              <a:t>Presentation Title </a:t>
            </a:r>
            <a:br>
              <a:rPr lang="en-US" sz="3599" dirty="0"/>
            </a:br>
            <a:r>
              <a:rPr lang="en-US" sz="3599" dirty="0"/>
              <a:t>Goes Here and Here.</a:t>
            </a:r>
            <a:endParaRPr lang="de-DE" sz="3599"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7961" y="6217668"/>
            <a:ext cx="1963125"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7925" y="1933380"/>
            <a:ext cx="1908713" cy="144000"/>
          </a:xfrm>
          <a:prstGeom prst="rect">
            <a:avLst/>
          </a:prstGeom>
        </p:spPr>
      </p:pic>
    </p:spTree>
    <p:extLst>
      <p:ext uri="{BB962C8B-B14F-4D97-AF65-F5344CB8AC3E}">
        <p14:creationId xmlns:p14="http://schemas.microsoft.com/office/powerpoint/2010/main" val="171386854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038325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20305451"/>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0982020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277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4667" y="5994000"/>
            <a:ext cx="1963125" cy="360000"/>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3869" y="507365"/>
            <a:ext cx="1908713" cy="144000"/>
          </a:xfrm>
          <a:prstGeom prst="rect">
            <a:avLst/>
          </a:prstGeom>
        </p:spPr>
      </p:pic>
    </p:spTree>
    <p:extLst>
      <p:ext uri="{BB962C8B-B14F-4D97-AF65-F5344CB8AC3E}">
        <p14:creationId xmlns:p14="http://schemas.microsoft.com/office/powerpoint/2010/main" val="1410283725"/>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4667" y="5994000"/>
            <a:ext cx="1963125" cy="360000"/>
          </a:xfrm>
          <a:prstGeom prst="rect">
            <a:avLst/>
          </a:prstGeom>
        </p:spPr>
      </p:pic>
      <p:sp>
        <p:nvSpPr>
          <p:cNvPr id="30" name="Copyright information English"/>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2551" y="1751480"/>
            <a:ext cx="363505"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389" y="1751480"/>
            <a:ext cx="364406"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128" y="1751480"/>
            <a:ext cx="363505"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866" y="1751480"/>
            <a:ext cx="363505" cy="363600"/>
          </a:xfrm>
          <a:prstGeom prst="rect">
            <a:avLst/>
          </a:prstGeom>
        </p:spPr>
      </p:pic>
      <p:sp>
        <p:nvSpPr>
          <p:cNvPr id="37" name="Follow all of SAP"/>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3869" y="507365"/>
            <a:ext cx="1908713" cy="144000"/>
          </a:xfrm>
          <a:prstGeom prst="rect">
            <a:avLst/>
          </a:prstGeom>
        </p:spPr>
      </p:pic>
    </p:spTree>
    <p:extLst>
      <p:ext uri="{BB962C8B-B14F-4D97-AF65-F5344CB8AC3E}">
        <p14:creationId xmlns:p14="http://schemas.microsoft.com/office/powerpoint/2010/main" val="2014117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4667" y="5994000"/>
            <a:ext cx="1963125" cy="360000"/>
          </a:xfrm>
          <a:prstGeom prst="rect">
            <a:avLst/>
          </a:prstGeom>
        </p:spPr>
      </p:pic>
      <p:sp>
        <p:nvSpPr>
          <p:cNvPr id="27" name="Copyright information-German"/>
          <p:cNvSpPr txBox="1"/>
          <p:nvPr userDrawn="1"/>
        </p:nvSpPr>
        <p:spPr bwMode="black">
          <a:xfrm>
            <a:off x="503107" y="2645292"/>
            <a:ext cx="6075226"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107" y="2461399"/>
            <a:ext cx="2579968"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2551" y="1751480"/>
            <a:ext cx="363505"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389" y="1751480"/>
            <a:ext cx="364406"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128" y="1751480"/>
            <a:ext cx="363505"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866" y="1751480"/>
            <a:ext cx="363505" cy="363600"/>
          </a:xfrm>
          <a:prstGeom prst="rect">
            <a:avLst/>
          </a:prstGeom>
        </p:spPr>
      </p:pic>
      <p:sp>
        <p:nvSpPr>
          <p:cNvPr id="26" name="SAP folgen auf"/>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3869" y="507365"/>
            <a:ext cx="1908713" cy="144000"/>
          </a:xfrm>
          <a:prstGeom prst="rect">
            <a:avLst/>
          </a:prstGeom>
        </p:spPr>
      </p:pic>
    </p:spTree>
    <p:extLst>
      <p:ext uri="{BB962C8B-B14F-4D97-AF65-F5344CB8AC3E}">
        <p14:creationId xmlns:p14="http://schemas.microsoft.com/office/powerpoint/2010/main" val="200733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7961" y="6217668"/>
            <a:ext cx="1963125" cy="360000"/>
          </a:xfrm>
          <a:prstGeom prst="rect">
            <a:avLst/>
          </a:prstGeom>
        </p:spPr>
      </p:pic>
      <p:sp>
        <p:nvSpPr>
          <p:cNvPr id="7" name="Pictogram Placeholder"/>
          <p:cNvSpPr>
            <a:spLocks noGrp="1"/>
          </p:cNvSpPr>
          <p:nvPr>
            <p:ph type="pic" sz="quarter" idx="16"/>
          </p:nvPr>
        </p:nvSpPr>
        <p:spPr>
          <a:xfrm>
            <a:off x="6953044" y="963000"/>
            <a:ext cx="4930716" cy="4932000"/>
          </a:xfrm>
        </p:spPr>
        <p:txBody>
          <a:bodyPr/>
          <a:lstStyle/>
          <a:p>
            <a:r>
              <a:rPr lang="en-US"/>
              <a:t>Click icon to add picture</a:t>
            </a:r>
            <a:endParaRPr lang="de-DE" dirty="0"/>
          </a:p>
        </p:txBody>
      </p:sp>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dirty="0"/>
              <a:t>Presentation Title </a:t>
            </a:r>
            <a:br>
              <a:rPr lang="en-US" sz="3599" dirty="0"/>
            </a:br>
            <a:r>
              <a:rPr lang="en-US" sz="3599" dirty="0"/>
              <a:t>Goes Here and Here.</a:t>
            </a:r>
            <a:endParaRPr lang="de-DE" sz="3599"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7925" y="1933380"/>
            <a:ext cx="1908713" cy="144000"/>
          </a:xfrm>
          <a:prstGeom prst="rect">
            <a:avLst/>
          </a:prstGeom>
        </p:spPr>
      </p:pic>
    </p:spTree>
    <p:extLst>
      <p:ext uri="{BB962C8B-B14F-4D97-AF65-F5344CB8AC3E}">
        <p14:creationId xmlns:p14="http://schemas.microsoft.com/office/powerpoint/2010/main" val="2337142438"/>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23935937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01472240"/>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225958053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8279074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4207223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01944256"/>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3922" y="6559835"/>
            <a:ext cx="440711"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1460281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ft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6F2D7C-0391-7D43-897F-06CB840A70FF}"/>
              </a:ext>
            </a:extLst>
          </p:cNvPr>
          <p:cNvSpPr>
            <a:spLocks noGrp="1"/>
          </p:cNvSpPr>
          <p:nvPr>
            <p:ph type="title"/>
          </p:nvPr>
        </p:nvSpPr>
        <p:spPr>
          <a:xfrm>
            <a:off x="503870" y="504761"/>
            <a:ext cx="11183564" cy="369236"/>
          </a:xfrm>
        </p:spPr>
        <p:txBody>
          <a:bodyPr/>
          <a:lstStyle/>
          <a:p>
            <a:r>
              <a:rPr lang="en-GB" dirty="0">
                <a:solidFill>
                  <a:schemeClr val="bg1"/>
                </a:solidFill>
              </a:rPr>
              <a:t>Architecture | </a:t>
            </a:r>
            <a:r>
              <a:rPr lang="en-US" b="0" dirty="0">
                <a:solidFill>
                  <a:schemeClr val="accent1"/>
                </a:solidFill>
              </a:rPr>
              <a:t>Data Binding</a:t>
            </a:r>
            <a:endParaRPr lang="en-US" dirty="0"/>
          </a:p>
        </p:txBody>
      </p:sp>
      <p:grpSp>
        <p:nvGrpSpPr>
          <p:cNvPr id="2" name="Group 1">
            <a:extLst>
              <a:ext uri="{FF2B5EF4-FFF2-40B4-BE49-F238E27FC236}">
                <a16:creationId xmlns:a16="http://schemas.microsoft.com/office/drawing/2014/main" id="{592EC0E9-C5B4-9B4B-901B-84198CE78CD7}"/>
              </a:ext>
            </a:extLst>
          </p:cNvPr>
          <p:cNvGrpSpPr/>
          <p:nvPr/>
        </p:nvGrpSpPr>
        <p:grpSpPr>
          <a:xfrm>
            <a:off x="1373457" y="1536349"/>
            <a:ext cx="9390438" cy="3741386"/>
            <a:chOff x="1373457" y="1536349"/>
            <a:chExt cx="9390438" cy="3741386"/>
          </a:xfrm>
        </p:grpSpPr>
        <p:sp>
          <p:nvSpPr>
            <p:cNvPr id="64" name="Rectangle 63">
              <a:extLst>
                <a:ext uri="{FF2B5EF4-FFF2-40B4-BE49-F238E27FC236}">
                  <a16:creationId xmlns:a16="http://schemas.microsoft.com/office/drawing/2014/main" id="{9D64A977-B6DA-774A-93F6-762718420F2F}"/>
                </a:ext>
              </a:extLst>
            </p:cNvPr>
            <p:cNvSpPr/>
            <p:nvPr/>
          </p:nvSpPr>
          <p:spPr bwMode="gray">
            <a:xfrm>
              <a:off x="6815495" y="3604210"/>
              <a:ext cx="1384025" cy="670943"/>
            </a:xfrm>
            <a:prstGeom prst="rect">
              <a:avLst/>
            </a:prstGeom>
            <a:solidFill>
              <a:schemeClr val="accent3">
                <a:lumMod val="75000"/>
              </a:schemeClr>
            </a:solidFill>
            <a:ln w="25400" algn="ctr">
              <a:noFill/>
              <a:miter lim="800000"/>
              <a:headEnd/>
              <a:tailEnd/>
            </a:ln>
          </p:spPr>
          <p:txBody>
            <a:bodyPr lIns="215944" tIns="143963" rIns="143963" bIns="143963" rtlCol="0" anchor="ctr"/>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Adapter</a:t>
              </a:r>
            </a:p>
          </p:txBody>
        </p:sp>
        <p:sp>
          <p:nvSpPr>
            <p:cNvPr id="26" name="Rectangle 25">
              <a:extLst>
                <a:ext uri="{FF2B5EF4-FFF2-40B4-BE49-F238E27FC236}">
                  <a16:creationId xmlns:a16="http://schemas.microsoft.com/office/drawing/2014/main" id="{7505B0C4-490F-084B-A52C-98751554178F}"/>
                </a:ext>
              </a:extLst>
            </p:cNvPr>
            <p:cNvSpPr/>
            <p:nvPr/>
          </p:nvSpPr>
          <p:spPr bwMode="gray">
            <a:xfrm>
              <a:off x="9276824" y="2864926"/>
              <a:ext cx="1487071" cy="1410228"/>
            </a:xfrm>
            <a:prstGeom prst="rect">
              <a:avLst/>
            </a:prstGeom>
            <a:solidFill>
              <a:schemeClr val="accent5">
                <a:lumMod val="75000"/>
              </a:schemeClr>
            </a:solidFill>
            <a:ln w="25400" algn="ctr">
              <a:noFill/>
              <a:miter lim="800000"/>
              <a:headEnd/>
              <a:tailEnd/>
            </a:ln>
          </p:spPr>
          <p:txBody>
            <a:bodyPr lIns="107972" tIns="143963" rIns="143963" bIns="143963" rtlCol="0" anchor="t"/>
            <a:lstStyle/>
            <a:p>
              <a:pP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Back-End System</a:t>
              </a:r>
            </a:p>
          </p:txBody>
        </p:sp>
        <p:sp>
          <p:nvSpPr>
            <p:cNvPr id="38" name="Rectangle 37">
              <a:extLst>
                <a:ext uri="{FF2B5EF4-FFF2-40B4-BE49-F238E27FC236}">
                  <a16:creationId xmlns:a16="http://schemas.microsoft.com/office/drawing/2014/main" id="{91F1D253-866C-6346-9988-22BAE205F468}"/>
                </a:ext>
              </a:extLst>
            </p:cNvPr>
            <p:cNvSpPr/>
            <p:nvPr/>
          </p:nvSpPr>
          <p:spPr bwMode="gray">
            <a:xfrm>
              <a:off x="1373457" y="2864928"/>
              <a:ext cx="1483929" cy="1410227"/>
            </a:xfrm>
            <a:prstGeom prst="rect">
              <a:avLst/>
            </a:prstGeom>
            <a:solidFill>
              <a:schemeClr val="accent1"/>
            </a:solidFill>
            <a:ln w="25400" algn="ctr">
              <a:noFill/>
              <a:miter lim="800000"/>
              <a:headEnd/>
              <a:tailEnd/>
            </a:ln>
          </p:spPr>
          <p:txBody>
            <a:bodyPr lIns="107972" tIns="143963" rIns="0" bIns="143963" rtlCol="0" anchor="t"/>
            <a:lstStyle/>
            <a:p>
              <a:pP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UI </a:t>
              </a:r>
              <a:br>
                <a:rPr lang="en-US" sz="1799" kern="0" dirty="0">
                  <a:solidFill>
                    <a:srgbClr val="FFFFFF"/>
                  </a:solidFill>
                  <a:latin typeface="Arial"/>
                  <a:ea typeface="Arial Unicode MS" pitchFamily="34" charset="-128"/>
                  <a:cs typeface="Arial Unicode MS" pitchFamily="34" charset="-128"/>
                </a:rPr>
              </a:br>
              <a:r>
                <a:rPr lang="en-US" sz="1799" kern="0" dirty="0">
                  <a:solidFill>
                    <a:srgbClr val="FFFFFF"/>
                  </a:solidFill>
                  <a:latin typeface="Arial"/>
                  <a:ea typeface="Arial Unicode MS" pitchFamily="34" charset="-128"/>
                  <a:cs typeface="Arial Unicode MS" pitchFamily="34" charset="-128"/>
                </a:rPr>
                <a:t>Component</a:t>
              </a:r>
            </a:p>
          </p:txBody>
        </p:sp>
        <p:sp>
          <p:nvSpPr>
            <p:cNvPr id="20" name="Rectangle 19">
              <a:extLst>
                <a:ext uri="{FF2B5EF4-FFF2-40B4-BE49-F238E27FC236}">
                  <a16:creationId xmlns:a16="http://schemas.microsoft.com/office/drawing/2014/main" id="{09D67995-7CFD-8A4A-888B-FC626B959946}"/>
                </a:ext>
              </a:extLst>
            </p:cNvPr>
            <p:cNvSpPr/>
            <p:nvPr/>
          </p:nvSpPr>
          <p:spPr bwMode="gray">
            <a:xfrm rot="16200000">
              <a:off x="5748910" y="3276612"/>
              <a:ext cx="1410227" cy="586867"/>
            </a:xfrm>
            <a:prstGeom prst="rect">
              <a:avLst/>
            </a:prstGeom>
            <a:solidFill>
              <a:schemeClr val="accent3">
                <a:lumMod val="75000"/>
              </a:schemeClr>
            </a:solidFill>
            <a:ln w="25400" algn="ctr">
              <a:noFill/>
              <a:miter lim="800000"/>
              <a:headEnd/>
              <a:tailEnd/>
            </a:ln>
          </p:spPr>
          <p:txBody>
            <a:bodyPr lIns="71981" tIns="143963" rIns="71981" bIns="143963" rtlCol="0" anchor="t"/>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Connector</a:t>
              </a:r>
            </a:p>
          </p:txBody>
        </p:sp>
        <p:cxnSp>
          <p:nvCxnSpPr>
            <p:cNvPr id="25" name="Straight Connector 24">
              <a:extLst>
                <a:ext uri="{FF2B5EF4-FFF2-40B4-BE49-F238E27FC236}">
                  <a16:creationId xmlns:a16="http://schemas.microsoft.com/office/drawing/2014/main" id="{06480B49-1FF5-C845-AA4E-0B37BF7FAD0D}"/>
                </a:ext>
              </a:extLst>
            </p:cNvPr>
            <p:cNvCxnSpPr>
              <a:cxnSpLocks/>
            </p:cNvCxnSpPr>
            <p:nvPr/>
          </p:nvCxnSpPr>
          <p:spPr>
            <a:xfrm>
              <a:off x="8241110" y="4607354"/>
              <a:ext cx="0" cy="602615"/>
            </a:xfrm>
            <a:prstGeom prst="line">
              <a:avLst/>
            </a:prstGeom>
            <a:ln w="254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B9D839-07CC-F54C-ADE4-F394F0DB5F45}"/>
                </a:ext>
              </a:extLst>
            </p:cNvPr>
            <p:cNvCxnSpPr>
              <a:cxnSpLocks/>
            </p:cNvCxnSpPr>
            <p:nvPr/>
          </p:nvCxnSpPr>
          <p:spPr>
            <a:xfrm>
              <a:off x="6870857" y="5209969"/>
              <a:ext cx="1370254" cy="0"/>
            </a:xfrm>
            <a:prstGeom prst="line">
              <a:avLst/>
            </a:prstGeom>
            <a:ln w="254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9E553CD-29B8-BD4E-A338-38B27E547D0F}"/>
                </a:ext>
              </a:extLst>
            </p:cNvPr>
            <p:cNvGrpSpPr/>
            <p:nvPr/>
          </p:nvGrpSpPr>
          <p:grpSpPr>
            <a:xfrm>
              <a:off x="8434721" y="2999569"/>
              <a:ext cx="586867" cy="686695"/>
              <a:chOff x="9137955" y="2755811"/>
              <a:chExt cx="587020" cy="686874"/>
            </a:xfrm>
          </p:grpSpPr>
          <p:grpSp>
            <p:nvGrpSpPr>
              <p:cNvPr id="30" name="Group 29">
                <a:extLst>
                  <a:ext uri="{FF2B5EF4-FFF2-40B4-BE49-F238E27FC236}">
                    <a16:creationId xmlns:a16="http://schemas.microsoft.com/office/drawing/2014/main" id="{94D42460-158D-7042-8F2A-E2C9676C30FF}"/>
                  </a:ext>
                </a:extLst>
              </p:cNvPr>
              <p:cNvGrpSpPr/>
              <p:nvPr/>
            </p:nvGrpSpPr>
            <p:grpSpPr>
              <a:xfrm>
                <a:off x="9204055" y="2755811"/>
                <a:ext cx="444644" cy="326394"/>
                <a:chOff x="2343011" y="4331594"/>
                <a:chExt cx="444644" cy="326394"/>
              </a:xfrm>
            </p:grpSpPr>
            <p:grpSp>
              <p:nvGrpSpPr>
                <p:cNvPr id="31" name="Group 30">
                  <a:extLst>
                    <a:ext uri="{FF2B5EF4-FFF2-40B4-BE49-F238E27FC236}">
                      <a16:creationId xmlns:a16="http://schemas.microsoft.com/office/drawing/2014/main" id="{CE40BF3D-C4C1-D14A-A5BA-B75A7713D9D3}"/>
                    </a:ext>
                  </a:extLst>
                </p:cNvPr>
                <p:cNvGrpSpPr/>
                <p:nvPr/>
              </p:nvGrpSpPr>
              <p:grpSpPr>
                <a:xfrm rot="10800000">
                  <a:off x="2343011" y="4334932"/>
                  <a:ext cx="172157" cy="323056"/>
                  <a:chOff x="2453911" y="1388534"/>
                  <a:chExt cx="322241" cy="604691"/>
                </a:xfrm>
              </p:grpSpPr>
              <p:cxnSp>
                <p:nvCxnSpPr>
                  <p:cNvPr id="36" name="Straight Connector 35">
                    <a:extLst>
                      <a:ext uri="{FF2B5EF4-FFF2-40B4-BE49-F238E27FC236}">
                        <a16:creationId xmlns:a16="http://schemas.microsoft.com/office/drawing/2014/main" id="{367288CE-6ADC-E04B-8D3C-B98A6FF85F3D}"/>
                      </a:ext>
                    </a:extLst>
                  </p:cNvPr>
                  <p:cNvCxnSpPr/>
                  <p:nvPr/>
                </p:nvCxnSpPr>
                <p:spPr>
                  <a:xfrm>
                    <a:off x="2453911" y="1388534"/>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9978A31-381D-2547-8E82-407468D4126F}"/>
                      </a:ext>
                    </a:extLst>
                  </p:cNvPr>
                  <p:cNvCxnSpPr/>
                  <p:nvPr/>
                </p:nvCxnSpPr>
                <p:spPr>
                  <a:xfrm flipV="1">
                    <a:off x="2453911" y="1690880"/>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852EB536-FB2C-8D43-B225-20B710FD73F6}"/>
                    </a:ext>
                  </a:extLst>
                </p:cNvPr>
                <p:cNvGrpSpPr/>
                <p:nvPr/>
              </p:nvGrpSpPr>
              <p:grpSpPr>
                <a:xfrm>
                  <a:off x="2615498" y="4331594"/>
                  <a:ext cx="172157" cy="323056"/>
                  <a:chOff x="2453911" y="1388534"/>
                  <a:chExt cx="322241" cy="604691"/>
                </a:xfrm>
              </p:grpSpPr>
              <p:cxnSp>
                <p:nvCxnSpPr>
                  <p:cNvPr id="33" name="Straight Connector 32">
                    <a:extLst>
                      <a:ext uri="{FF2B5EF4-FFF2-40B4-BE49-F238E27FC236}">
                        <a16:creationId xmlns:a16="http://schemas.microsoft.com/office/drawing/2014/main" id="{202A8A56-F0A2-2A43-B86E-468ECFE1E086}"/>
                      </a:ext>
                    </a:extLst>
                  </p:cNvPr>
                  <p:cNvCxnSpPr/>
                  <p:nvPr/>
                </p:nvCxnSpPr>
                <p:spPr>
                  <a:xfrm>
                    <a:off x="2453911" y="1388534"/>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EC7787B-4A02-A34E-9A83-38BF72165D83}"/>
                      </a:ext>
                    </a:extLst>
                  </p:cNvPr>
                  <p:cNvCxnSpPr/>
                  <p:nvPr/>
                </p:nvCxnSpPr>
                <p:spPr>
                  <a:xfrm flipV="1">
                    <a:off x="2453911" y="1690880"/>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Rectangle 2">
                <a:extLst>
                  <a:ext uri="{FF2B5EF4-FFF2-40B4-BE49-F238E27FC236}">
                    <a16:creationId xmlns:a16="http://schemas.microsoft.com/office/drawing/2014/main" id="{BA5A44D4-E1FD-724C-97EA-7ED7AF98932C}"/>
                  </a:ext>
                </a:extLst>
              </p:cNvPr>
              <p:cNvSpPr/>
              <p:nvPr/>
            </p:nvSpPr>
            <p:spPr>
              <a:xfrm>
                <a:off x="9137955" y="3165686"/>
                <a:ext cx="587020" cy="276999"/>
              </a:xfrm>
              <a:prstGeom prst="rect">
                <a:avLst/>
              </a:prstGeom>
              <a:noFill/>
              <a:ln>
                <a:noFill/>
              </a:ln>
            </p:spPr>
            <p:style>
              <a:lnRef idx="1">
                <a:schemeClr val="dk1"/>
              </a:lnRef>
              <a:fillRef idx="0">
                <a:schemeClr val="dk1"/>
              </a:fillRef>
              <a:effectRef idx="0">
                <a:schemeClr val="dk1"/>
              </a:effectRef>
              <a:fontRef idx="minor">
                <a:schemeClr val="tx1"/>
              </a:fontRef>
            </p:style>
            <p:txBody>
              <a:bodyPr wrap="none">
                <a:spAutoFit/>
              </a:bodyPr>
              <a:lstStyle/>
              <a:p>
                <a:pPr defTabSz="1088449">
                  <a:defRPr/>
                </a:pPr>
                <a:r>
                  <a:rPr lang="en-US" sz="1200" kern="0" dirty="0">
                    <a:solidFill>
                      <a:schemeClr val="bg1"/>
                    </a:solidFill>
                    <a:latin typeface="Arial"/>
                    <a:ea typeface="Arial Unicode MS" pitchFamily="34" charset="-128"/>
                    <a:cs typeface="Arial Unicode MS" pitchFamily="34" charset="-128"/>
                  </a:rPr>
                  <a:t>HTTP</a:t>
                </a:r>
                <a:endParaRPr lang="en-US" sz="1200" dirty="0">
                  <a:solidFill>
                    <a:schemeClr val="bg1"/>
                  </a:solidFill>
                  <a:latin typeface="Arial"/>
                </a:endParaRPr>
              </a:p>
            </p:txBody>
          </p:sp>
        </p:grpSp>
        <p:sp>
          <p:nvSpPr>
            <p:cNvPr id="61" name="Rectangle 60">
              <a:extLst>
                <a:ext uri="{FF2B5EF4-FFF2-40B4-BE49-F238E27FC236}">
                  <a16:creationId xmlns:a16="http://schemas.microsoft.com/office/drawing/2014/main" id="{DCCC7E36-919F-424D-B731-E48B588436FB}"/>
                </a:ext>
              </a:extLst>
            </p:cNvPr>
            <p:cNvSpPr/>
            <p:nvPr/>
          </p:nvSpPr>
          <p:spPr bwMode="gray">
            <a:xfrm>
              <a:off x="4223150" y="2864931"/>
              <a:ext cx="1869403" cy="1410222"/>
            </a:xfrm>
            <a:prstGeom prst="rect">
              <a:avLst/>
            </a:prstGeom>
            <a:solidFill>
              <a:schemeClr val="accent4">
                <a:lumMod val="75000"/>
              </a:schemeClr>
            </a:solidFill>
            <a:ln w="25400" algn="ctr">
              <a:noFill/>
              <a:miter lim="800000"/>
              <a:headEnd/>
              <a:tailEnd/>
            </a:ln>
          </p:spPr>
          <p:txBody>
            <a:bodyPr lIns="215944" tIns="143963" rIns="143963" bIns="143963" rtlCol="0" anchor="ctr"/>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Store </a:t>
              </a:r>
              <a:br>
                <a:rPr lang="en-US" sz="1799" kern="0" dirty="0">
                  <a:solidFill>
                    <a:srgbClr val="FFFFFF"/>
                  </a:solidFill>
                  <a:latin typeface="Arial"/>
                  <a:ea typeface="Arial Unicode MS" pitchFamily="34" charset="-128"/>
                  <a:cs typeface="Arial Unicode MS" pitchFamily="34" charset="-128"/>
                </a:rPr>
              </a:br>
              <a:r>
                <a:rPr lang="en-US" sz="1799" kern="0" dirty="0">
                  <a:solidFill>
                    <a:srgbClr val="FFFFFF"/>
                  </a:solidFill>
                  <a:latin typeface="Arial"/>
                  <a:ea typeface="Arial Unicode MS" pitchFamily="34" charset="-128"/>
                  <a:cs typeface="Arial Unicode MS" pitchFamily="34" charset="-128"/>
                </a:rPr>
                <a:t>(</a:t>
              </a:r>
              <a:r>
                <a:rPr lang="en-US" sz="1799" kern="0" dirty="0" err="1">
                  <a:solidFill>
                    <a:srgbClr val="FFFFFF"/>
                  </a:solidFill>
                  <a:latin typeface="Arial"/>
                  <a:ea typeface="Arial Unicode MS" pitchFamily="34" charset="-128"/>
                  <a:cs typeface="Arial Unicode MS" pitchFamily="34" charset="-128"/>
                </a:rPr>
                <a:t>NgRx</a:t>
              </a:r>
              <a:r>
                <a:rPr lang="en-US" sz="1799" kern="0" dirty="0">
                  <a:solidFill>
                    <a:srgbClr val="FFFFFF"/>
                  </a:solidFill>
                  <a:latin typeface="Arial"/>
                  <a:ea typeface="Arial Unicode MS" pitchFamily="34" charset="-128"/>
                  <a:cs typeface="Arial Unicode MS" pitchFamily="34" charset="-128"/>
                </a:rPr>
                <a:t>)</a:t>
              </a:r>
            </a:p>
          </p:txBody>
        </p:sp>
        <p:sp>
          <p:nvSpPr>
            <p:cNvPr id="65" name="Rectangle 64">
              <a:extLst>
                <a:ext uri="{FF2B5EF4-FFF2-40B4-BE49-F238E27FC236}">
                  <a16:creationId xmlns:a16="http://schemas.microsoft.com/office/drawing/2014/main" id="{84031C29-554E-134B-8D9C-8139FBF1689B}"/>
                </a:ext>
              </a:extLst>
            </p:cNvPr>
            <p:cNvSpPr/>
            <p:nvPr/>
          </p:nvSpPr>
          <p:spPr bwMode="gray">
            <a:xfrm>
              <a:off x="6815495" y="4554629"/>
              <a:ext cx="1384025" cy="593303"/>
            </a:xfrm>
            <a:prstGeom prst="rect">
              <a:avLst/>
            </a:prstGeom>
            <a:solidFill>
              <a:schemeClr val="accent3">
                <a:lumMod val="75000"/>
              </a:schemeClr>
            </a:solidFill>
            <a:ln w="25400" algn="ctr">
              <a:noFill/>
              <a:miter lim="800000"/>
              <a:headEnd/>
              <a:tailEnd/>
            </a:ln>
          </p:spPr>
          <p:txBody>
            <a:bodyPr lIns="215944" tIns="143963" rIns="143963" bIns="143963" rtlCol="0" anchor="ctr"/>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Converter</a:t>
              </a:r>
            </a:p>
          </p:txBody>
        </p:sp>
        <p:sp>
          <p:nvSpPr>
            <p:cNvPr id="69" name="Rectangle 68">
              <a:extLst>
                <a:ext uri="{FF2B5EF4-FFF2-40B4-BE49-F238E27FC236}">
                  <a16:creationId xmlns:a16="http://schemas.microsoft.com/office/drawing/2014/main" id="{012B6F8B-C691-C448-AF1F-4DEA4A59D1C6}"/>
                </a:ext>
              </a:extLst>
            </p:cNvPr>
            <p:cNvSpPr/>
            <p:nvPr/>
          </p:nvSpPr>
          <p:spPr bwMode="gray">
            <a:xfrm rot="16200000">
              <a:off x="3154145" y="3276613"/>
              <a:ext cx="1410226" cy="586867"/>
            </a:xfrm>
            <a:prstGeom prst="rect">
              <a:avLst/>
            </a:prstGeom>
            <a:solidFill>
              <a:schemeClr val="accent4">
                <a:lumMod val="50000"/>
              </a:schemeClr>
            </a:solidFill>
            <a:ln w="25400" algn="ctr">
              <a:noFill/>
              <a:miter lim="800000"/>
              <a:headEnd/>
              <a:tailEnd/>
            </a:ln>
          </p:spPr>
          <p:txBody>
            <a:bodyPr lIns="215944" tIns="143963" rIns="143963" bIns="143963" rtlCol="0" anchor="t"/>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Facade</a:t>
              </a:r>
            </a:p>
          </p:txBody>
        </p:sp>
        <p:grpSp>
          <p:nvGrpSpPr>
            <p:cNvPr id="72" name="Group 71">
              <a:extLst>
                <a:ext uri="{FF2B5EF4-FFF2-40B4-BE49-F238E27FC236}">
                  <a16:creationId xmlns:a16="http://schemas.microsoft.com/office/drawing/2014/main" id="{2445EA08-1F7A-EC4B-A452-853A6CB09E22}"/>
                </a:ext>
              </a:extLst>
            </p:cNvPr>
            <p:cNvGrpSpPr/>
            <p:nvPr/>
          </p:nvGrpSpPr>
          <p:grpSpPr>
            <a:xfrm>
              <a:off x="3008666" y="3401248"/>
              <a:ext cx="444528" cy="326309"/>
              <a:chOff x="2343011" y="4331594"/>
              <a:chExt cx="444644" cy="326394"/>
            </a:xfrm>
          </p:grpSpPr>
          <p:grpSp>
            <p:nvGrpSpPr>
              <p:cNvPr id="74" name="Group 73">
                <a:extLst>
                  <a:ext uri="{FF2B5EF4-FFF2-40B4-BE49-F238E27FC236}">
                    <a16:creationId xmlns:a16="http://schemas.microsoft.com/office/drawing/2014/main" id="{8FD72305-8123-0348-928C-E3EEDC6A38BA}"/>
                  </a:ext>
                </a:extLst>
              </p:cNvPr>
              <p:cNvGrpSpPr/>
              <p:nvPr/>
            </p:nvGrpSpPr>
            <p:grpSpPr>
              <a:xfrm rot="10800000">
                <a:off x="2343011" y="4334932"/>
                <a:ext cx="172157" cy="323056"/>
                <a:chOff x="2453911" y="1388534"/>
                <a:chExt cx="322241" cy="604691"/>
              </a:xfrm>
            </p:grpSpPr>
            <p:cxnSp>
              <p:nvCxnSpPr>
                <p:cNvPr id="78" name="Straight Connector 77">
                  <a:extLst>
                    <a:ext uri="{FF2B5EF4-FFF2-40B4-BE49-F238E27FC236}">
                      <a16:creationId xmlns:a16="http://schemas.microsoft.com/office/drawing/2014/main" id="{AFD90280-BBD2-1542-A161-B278BA277B20}"/>
                    </a:ext>
                  </a:extLst>
                </p:cNvPr>
                <p:cNvCxnSpPr/>
                <p:nvPr/>
              </p:nvCxnSpPr>
              <p:spPr>
                <a:xfrm>
                  <a:off x="2453911" y="1388534"/>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60E5D5C-DF2B-4349-9BC9-565CAB134218}"/>
                    </a:ext>
                  </a:extLst>
                </p:cNvPr>
                <p:cNvCxnSpPr/>
                <p:nvPr/>
              </p:nvCxnSpPr>
              <p:spPr>
                <a:xfrm flipV="1">
                  <a:off x="2453911" y="1690880"/>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4233F22E-CD9A-0846-9211-7B0EDE8F4C7B}"/>
                  </a:ext>
                </a:extLst>
              </p:cNvPr>
              <p:cNvGrpSpPr/>
              <p:nvPr/>
            </p:nvGrpSpPr>
            <p:grpSpPr>
              <a:xfrm>
                <a:off x="2615498" y="4331594"/>
                <a:ext cx="172157" cy="323056"/>
                <a:chOff x="2453911" y="1388534"/>
                <a:chExt cx="322241" cy="604691"/>
              </a:xfrm>
            </p:grpSpPr>
            <p:cxnSp>
              <p:nvCxnSpPr>
                <p:cNvPr id="76" name="Straight Connector 75">
                  <a:extLst>
                    <a:ext uri="{FF2B5EF4-FFF2-40B4-BE49-F238E27FC236}">
                      <a16:creationId xmlns:a16="http://schemas.microsoft.com/office/drawing/2014/main" id="{66FA587C-FD88-9A4E-B56A-1791830E83B5}"/>
                    </a:ext>
                  </a:extLst>
                </p:cNvPr>
                <p:cNvCxnSpPr/>
                <p:nvPr/>
              </p:nvCxnSpPr>
              <p:spPr>
                <a:xfrm>
                  <a:off x="2453911" y="1388534"/>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9411720-B8E1-E144-BA0E-DA55959DEB4C}"/>
                    </a:ext>
                  </a:extLst>
                </p:cNvPr>
                <p:cNvCxnSpPr/>
                <p:nvPr/>
              </p:nvCxnSpPr>
              <p:spPr>
                <a:xfrm flipV="1">
                  <a:off x="2453911" y="1690880"/>
                  <a:ext cx="322241" cy="302345"/>
                </a:xfrm>
                <a:prstGeom prst="line">
                  <a:avLst/>
                </a:prstGeom>
                <a:ln>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80" name="Rectangle 79">
              <a:extLst>
                <a:ext uri="{FF2B5EF4-FFF2-40B4-BE49-F238E27FC236}">
                  <a16:creationId xmlns:a16="http://schemas.microsoft.com/office/drawing/2014/main" id="{73BD49B1-649E-D344-973A-D95FD7A788CA}"/>
                </a:ext>
              </a:extLst>
            </p:cNvPr>
            <p:cNvSpPr/>
            <p:nvPr/>
          </p:nvSpPr>
          <p:spPr bwMode="gray">
            <a:xfrm>
              <a:off x="1373457" y="4550761"/>
              <a:ext cx="1483929" cy="723102"/>
            </a:xfrm>
            <a:prstGeom prst="rect">
              <a:avLst/>
            </a:prstGeom>
            <a:noFill/>
            <a:ln w="12700" algn="ctr">
              <a:solidFill>
                <a:schemeClr val="accent1"/>
              </a:solidFill>
              <a:miter lim="800000"/>
              <a:headEnd/>
              <a:tailEnd/>
            </a:ln>
          </p:spPr>
          <p:txBody>
            <a:bodyPr lIns="107972" tIns="143963" rIns="0" bIns="143963" rtlCol="0" anchor="t"/>
            <a:lstStyle/>
            <a:p>
              <a:pPr defTabSz="914126" fontAlgn="base">
                <a:spcBef>
                  <a:spcPct val="50000"/>
                </a:spcBef>
                <a:spcAft>
                  <a:spcPct val="0"/>
                </a:spcAft>
                <a:buClr>
                  <a:srgbClr val="F0AB00"/>
                </a:buClr>
                <a:buSzPct val="80000"/>
                <a:defRPr/>
              </a:pPr>
              <a:r>
                <a:rPr lang="en-US" sz="1799" kern="0" dirty="0">
                  <a:solidFill>
                    <a:srgbClr val="F0AB00"/>
                  </a:solidFill>
                  <a:latin typeface="Arial"/>
                  <a:ea typeface="Arial Unicode MS" pitchFamily="34" charset="-128"/>
                  <a:cs typeface="Arial Unicode MS" pitchFamily="34" charset="-128"/>
                </a:rPr>
                <a:t>UI Model</a:t>
              </a:r>
            </a:p>
          </p:txBody>
        </p:sp>
        <p:sp>
          <p:nvSpPr>
            <p:cNvPr id="81" name="Rectangle 80">
              <a:extLst>
                <a:ext uri="{FF2B5EF4-FFF2-40B4-BE49-F238E27FC236}">
                  <a16:creationId xmlns:a16="http://schemas.microsoft.com/office/drawing/2014/main" id="{76CAA781-B371-CC48-B906-6A5E0F1B7664}"/>
                </a:ext>
              </a:extLst>
            </p:cNvPr>
            <p:cNvSpPr/>
            <p:nvPr/>
          </p:nvSpPr>
          <p:spPr bwMode="gray">
            <a:xfrm>
              <a:off x="9276824" y="4554629"/>
              <a:ext cx="1487071" cy="723106"/>
            </a:xfrm>
            <a:prstGeom prst="rect">
              <a:avLst/>
            </a:prstGeom>
            <a:noFill/>
            <a:ln w="12700" algn="ctr">
              <a:solidFill>
                <a:schemeClr val="accent5">
                  <a:lumMod val="75000"/>
                </a:schemeClr>
              </a:solidFill>
              <a:miter lim="800000"/>
              <a:headEnd/>
              <a:tailEnd/>
            </a:ln>
          </p:spPr>
          <p:txBody>
            <a:bodyPr lIns="107972" tIns="143963" rIns="143963" bIns="143963" rtlCol="0" anchor="t"/>
            <a:lstStyle/>
            <a:p>
              <a:pPr defTabSz="914126" fontAlgn="base">
                <a:spcBef>
                  <a:spcPct val="50000"/>
                </a:spcBef>
                <a:spcAft>
                  <a:spcPct val="0"/>
                </a:spcAft>
                <a:buClr>
                  <a:srgbClr val="F0AB00"/>
                </a:buClr>
                <a:buSzPct val="80000"/>
                <a:defRPr/>
              </a:pPr>
              <a:r>
                <a:rPr lang="en-US" sz="1799" kern="0" dirty="0">
                  <a:solidFill>
                    <a:srgbClr val="E35500">
                      <a:lumMod val="75000"/>
                    </a:srgbClr>
                  </a:solidFill>
                  <a:latin typeface="Arial"/>
                  <a:ea typeface="Arial Unicode MS" pitchFamily="34" charset="-128"/>
                  <a:cs typeface="Arial Unicode MS" pitchFamily="34" charset="-128"/>
                </a:rPr>
                <a:t>Back-End Model</a:t>
              </a:r>
            </a:p>
          </p:txBody>
        </p:sp>
        <p:cxnSp>
          <p:nvCxnSpPr>
            <p:cNvPr id="12" name="Straight Arrow Connector 11">
              <a:extLst>
                <a:ext uri="{FF2B5EF4-FFF2-40B4-BE49-F238E27FC236}">
                  <a16:creationId xmlns:a16="http://schemas.microsoft.com/office/drawing/2014/main" id="{4156846A-556F-1849-B608-3BB935C422A5}"/>
                </a:ext>
              </a:extLst>
            </p:cNvPr>
            <p:cNvCxnSpPr>
              <a:cxnSpLocks/>
              <a:stCxn id="26" idx="2"/>
              <a:endCxn id="81" idx="0"/>
            </p:cNvCxnSpPr>
            <p:nvPr/>
          </p:nvCxnSpPr>
          <p:spPr>
            <a:xfrm>
              <a:off x="10020359" y="4275154"/>
              <a:ext cx="0" cy="279475"/>
            </a:xfrm>
            <a:prstGeom prst="straightConnector1">
              <a:avLst/>
            </a:prstGeom>
            <a:ln w="12700">
              <a:solidFill>
                <a:schemeClr val="accent5">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BE88AA8-AF25-FF44-83C8-4E5989A2E745}"/>
                </a:ext>
              </a:extLst>
            </p:cNvPr>
            <p:cNvCxnSpPr>
              <a:cxnSpLocks/>
              <a:stCxn id="38" idx="2"/>
              <a:endCxn id="80" idx="0"/>
            </p:cNvCxnSpPr>
            <p:nvPr/>
          </p:nvCxnSpPr>
          <p:spPr>
            <a:xfrm>
              <a:off x="2115422" y="4275155"/>
              <a:ext cx="0" cy="275606"/>
            </a:xfrm>
            <a:prstGeom prst="straightConnector1">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ight Arrow 87">
              <a:extLst>
                <a:ext uri="{FF2B5EF4-FFF2-40B4-BE49-F238E27FC236}">
                  <a16:creationId xmlns:a16="http://schemas.microsoft.com/office/drawing/2014/main" id="{84AC39D3-DD8F-AA47-BC0B-44EA6E7CB212}"/>
                </a:ext>
              </a:extLst>
            </p:cNvPr>
            <p:cNvSpPr/>
            <p:nvPr/>
          </p:nvSpPr>
          <p:spPr bwMode="gray">
            <a:xfrm>
              <a:off x="6032014" y="3428479"/>
              <a:ext cx="284846" cy="242229"/>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a:solidFill>
                  <a:srgbClr val="000000"/>
                </a:solidFill>
                <a:latin typeface="Arial"/>
                <a:ea typeface="Arial Unicode MS" pitchFamily="34" charset="-128"/>
                <a:cs typeface="Arial Unicode MS" pitchFamily="34" charset="-128"/>
              </a:endParaRPr>
            </a:p>
          </p:txBody>
        </p:sp>
        <p:sp>
          <p:nvSpPr>
            <p:cNvPr id="93" name="Right Arrow 92">
              <a:extLst>
                <a:ext uri="{FF2B5EF4-FFF2-40B4-BE49-F238E27FC236}">
                  <a16:creationId xmlns:a16="http://schemas.microsoft.com/office/drawing/2014/main" id="{CBF82F3A-6D44-354E-AAE7-0E473780E960}"/>
                </a:ext>
              </a:extLst>
            </p:cNvPr>
            <p:cNvSpPr/>
            <p:nvPr/>
          </p:nvSpPr>
          <p:spPr bwMode="gray">
            <a:xfrm rot="5400000">
              <a:off x="7335176" y="4269997"/>
              <a:ext cx="344663" cy="242229"/>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a:solidFill>
                  <a:srgbClr val="000000"/>
                </a:solidFill>
                <a:latin typeface="Arial"/>
                <a:ea typeface="Arial Unicode MS" pitchFamily="34" charset="-128"/>
                <a:cs typeface="Arial Unicode MS" pitchFamily="34" charset="-128"/>
              </a:endParaRPr>
            </a:p>
          </p:txBody>
        </p:sp>
        <p:sp>
          <p:nvSpPr>
            <p:cNvPr id="94" name="Right Arrow 93">
              <a:extLst>
                <a:ext uri="{FF2B5EF4-FFF2-40B4-BE49-F238E27FC236}">
                  <a16:creationId xmlns:a16="http://schemas.microsoft.com/office/drawing/2014/main" id="{2D0035A3-37A8-FB46-9C7C-277B20FFB9DA}"/>
                </a:ext>
              </a:extLst>
            </p:cNvPr>
            <p:cNvSpPr/>
            <p:nvPr/>
          </p:nvSpPr>
          <p:spPr bwMode="gray">
            <a:xfrm>
              <a:off x="6673072" y="3815344"/>
              <a:ext cx="284846" cy="242229"/>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a:solidFill>
                  <a:srgbClr val="000000"/>
                </a:solidFill>
                <a:latin typeface="Arial"/>
                <a:ea typeface="Arial Unicode MS" pitchFamily="34" charset="-128"/>
                <a:cs typeface="Arial Unicode MS" pitchFamily="34" charset="-128"/>
              </a:endParaRPr>
            </a:p>
          </p:txBody>
        </p:sp>
        <p:sp>
          <p:nvSpPr>
            <p:cNvPr id="97" name="Right Arrow 96">
              <a:extLst>
                <a:ext uri="{FF2B5EF4-FFF2-40B4-BE49-F238E27FC236}">
                  <a16:creationId xmlns:a16="http://schemas.microsoft.com/office/drawing/2014/main" id="{0613DF58-F99B-9E42-B0B2-90933190B0DE}"/>
                </a:ext>
              </a:extLst>
            </p:cNvPr>
            <p:cNvSpPr/>
            <p:nvPr/>
          </p:nvSpPr>
          <p:spPr bwMode="gray">
            <a:xfrm>
              <a:off x="4098984" y="3435067"/>
              <a:ext cx="284846" cy="242229"/>
            </a:xfrm>
            <a:prstGeom prst="rightArrow">
              <a:avLst/>
            </a:prstGeom>
            <a:solidFill>
              <a:schemeClr val="tx1"/>
            </a:solidFill>
            <a:ln>
              <a:no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a:solidFill>
                  <a:srgbClr val="000000"/>
                </a:solidFill>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3C247829-E748-B24E-AD48-88370F4AB896}"/>
                </a:ext>
              </a:extLst>
            </p:cNvPr>
            <p:cNvSpPr/>
            <p:nvPr/>
          </p:nvSpPr>
          <p:spPr bwMode="gray">
            <a:xfrm>
              <a:off x="5980281" y="1536349"/>
              <a:ext cx="947486" cy="799507"/>
            </a:xfrm>
            <a:prstGeom prst="rect">
              <a:avLst/>
            </a:prstGeom>
            <a:noFill/>
            <a:ln w="12700" algn="ctr">
              <a:solidFill>
                <a:schemeClr val="accent3"/>
              </a:solidFill>
              <a:prstDash val="dash"/>
              <a:miter lim="800000"/>
              <a:headEnd/>
              <a:tailEnd/>
            </a:ln>
          </p:spPr>
          <p:txBody>
            <a:bodyPr lIns="107972" tIns="143963" rIns="143963" bIns="143963" rtlCol="0" anchor="t"/>
            <a:lstStyle/>
            <a:p>
              <a:pPr defTabSz="914126" fontAlgn="base">
                <a:spcBef>
                  <a:spcPct val="50000"/>
                </a:spcBef>
                <a:spcAft>
                  <a:spcPct val="0"/>
                </a:spcAft>
                <a:buClr>
                  <a:srgbClr val="F0AB00"/>
                </a:buClr>
                <a:buSzPct val="80000"/>
                <a:defRPr/>
              </a:pPr>
              <a:r>
                <a:rPr lang="en-US" sz="1799" kern="0" dirty="0">
                  <a:solidFill>
                    <a:srgbClr val="008FD3"/>
                  </a:solidFill>
                  <a:latin typeface="Arial"/>
                  <a:ea typeface="Arial Unicode MS" pitchFamily="34" charset="-128"/>
                  <a:cs typeface="Arial Unicode MS" pitchFamily="34" charset="-128"/>
                </a:rPr>
                <a:t>Static Config</a:t>
              </a:r>
            </a:p>
          </p:txBody>
        </p:sp>
        <p:cxnSp>
          <p:nvCxnSpPr>
            <p:cNvPr id="40" name="Straight Arrow Connector 39">
              <a:extLst>
                <a:ext uri="{FF2B5EF4-FFF2-40B4-BE49-F238E27FC236}">
                  <a16:creationId xmlns:a16="http://schemas.microsoft.com/office/drawing/2014/main" id="{572CB818-F8A2-1947-B653-1291EE78ED34}"/>
                </a:ext>
              </a:extLst>
            </p:cNvPr>
            <p:cNvCxnSpPr>
              <a:cxnSpLocks/>
              <a:stCxn id="20" idx="3"/>
              <a:endCxn id="39" idx="2"/>
            </p:cNvCxnSpPr>
            <p:nvPr/>
          </p:nvCxnSpPr>
          <p:spPr>
            <a:xfrm flipV="1">
              <a:off x="6454024" y="2335856"/>
              <a:ext cx="0" cy="529076"/>
            </a:xfrm>
            <a:prstGeom prst="straightConnector1">
              <a:avLst/>
            </a:prstGeom>
            <a:ln w="25400">
              <a:solidFill>
                <a:schemeClr val="accent3"/>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EF202AC-4038-3944-BC94-2A41DAAFC4CA}"/>
                </a:ext>
              </a:extLst>
            </p:cNvPr>
            <p:cNvSpPr/>
            <p:nvPr/>
          </p:nvSpPr>
          <p:spPr bwMode="gray">
            <a:xfrm>
              <a:off x="6815495" y="2864926"/>
              <a:ext cx="1384025" cy="670943"/>
            </a:xfrm>
            <a:prstGeom prst="rect">
              <a:avLst/>
            </a:prstGeom>
            <a:solidFill>
              <a:schemeClr val="accent3">
                <a:lumMod val="75000"/>
              </a:schemeClr>
            </a:solidFill>
            <a:ln w="25400" algn="ctr">
              <a:noFill/>
              <a:miter lim="800000"/>
              <a:headEnd/>
              <a:tailEnd/>
            </a:ln>
          </p:spPr>
          <p:txBody>
            <a:bodyPr lIns="215944" tIns="143963" rIns="143963" bIns="143963" rtlCol="0" anchor="ctr"/>
            <a:lstStyle/>
            <a:p>
              <a:pPr algn="ctr" defTabSz="914126" fontAlgn="base">
                <a:spcBef>
                  <a:spcPct val="50000"/>
                </a:spcBef>
                <a:spcAft>
                  <a:spcPct val="0"/>
                </a:spcAft>
                <a:buClr>
                  <a:srgbClr val="F0AB00"/>
                </a:buClr>
                <a:buSzPct val="80000"/>
                <a:defRPr/>
              </a:pPr>
              <a:r>
                <a:rPr lang="en-US" sz="1799" kern="0" dirty="0">
                  <a:solidFill>
                    <a:srgbClr val="FFFFFF"/>
                  </a:solidFill>
                  <a:latin typeface="Arial"/>
                  <a:ea typeface="Arial Unicode MS" pitchFamily="34" charset="-128"/>
                  <a:cs typeface="Arial Unicode MS" pitchFamily="34" charset="-128"/>
                </a:rPr>
                <a:t>OCC Modules</a:t>
              </a:r>
            </a:p>
          </p:txBody>
        </p:sp>
        <p:sp>
          <p:nvSpPr>
            <p:cNvPr id="44" name="Right Arrow 43">
              <a:extLst>
                <a:ext uri="{FF2B5EF4-FFF2-40B4-BE49-F238E27FC236}">
                  <a16:creationId xmlns:a16="http://schemas.microsoft.com/office/drawing/2014/main" id="{733A227B-169F-7A47-8B0A-599199D81A03}"/>
                </a:ext>
              </a:extLst>
            </p:cNvPr>
            <p:cNvSpPr/>
            <p:nvPr/>
          </p:nvSpPr>
          <p:spPr bwMode="gray">
            <a:xfrm rot="16200000">
              <a:off x="7365083" y="3483091"/>
              <a:ext cx="284846" cy="242229"/>
            </a:xfrm>
            <a:prstGeom prst="rightArrow">
              <a:avLst/>
            </a:prstGeom>
            <a:solidFill>
              <a:schemeClr val="tx1"/>
            </a:solidFill>
            <a:ln>
              <a:solidFill>
                <a:schemeClr val="tx1"/>
              </a:solidFill>
              <a:headEnd/>
              <a:tailEnd/>
            </a:ln>
            <a:effectLst>
              <a:outerShdw blurRad="38100" dist="30000" dir="5400000" sx="106000" sy="106000" rotWithShape="0">
                <a:srgbClr val="000000">
                  <a:alpha val="45000"/>
                </a:srgbClr>
              </a:outerShdw>
            </a:effectLst>
          </p:spPr>
          <p:style>
            <a:lnRef idx="1">
              <a:schemeClr val="dk1"/>
            </a:lnRef>
            <a:fillRef idx="2">
              <a:schemeClr val="dk1"/>
            </a:fillRef>
            <a:effectRef idx="1">
              <a:schemeClr val="dk1"/>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defRPr/>
              </a:pPr>
              <a:endParaRPr lang="en-US" sz="1799" kern="0" dirty="0">
                <a:solidFill>
                  <a:srgbClr val="000000"/>
                </a:solidFill>
                <a:latin typeface="Arial"/>
                <a:ea typeface="Arial Unicode MS" pitchFamily="34" charset="-128"/>
                <a:cs typeface="Arial Unicode MS" pitchFamily="34" charset="-128"/>
              </a:endParaRPr>
            </a:p>
          </p:txBody>
        </p:sp>
      </p:grpSp>
    </p:spTree>
    <p:extLst>
      <p:ext uri="{BB962C8B-B14F-4D97-AF65-F5344CB8AC3E}">
        <p14:creationId xmlns:p14="http://schemas.microsoft.com/office/powerpoint/2010/main" val="916145526"/>
      </p:ext>
    </p:extLst>
  </p:cSld>
  <p:clrMapOvr>
    <a:masterClrMapping/>
  </p:clrMapOvr>
</p:sld>
</file>

<file path=ppt/theme/theme1.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docProps/app.xml><?xml version="1.0" encoding="utf-8"?>
<Properties xmlns="http://schemas.openxmlformats.org/officeDocument/2006/extended-properties" xmlns:vt="http://schemas.openxmlformats.org/officeDocument/2006/docPropsVTypes">
  <TotalTime>412</TotalTime>
  <Words>27</Words>
  <Application>Microsoft Macintosh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Symbol</vt:lpstr>
      <vt:lpstr>Wingdings</vt:lpstr>
      <vt:lpstr>SAP CustomerExperience 2019 16x9 black</vt:lpstr>
      <vt:lpstr>Architecture | Data Binding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Headless CMS Architecture</dc:title>
  <dc:creator>Ouwejan, Tobias</dc:creator>
  <cp:lastModifiedBy>Burton, Matthew</cp:lastModifiedBy>
  <cp:revision>10</cp:revision>
  <dcterms:created xsi:type="dcterms:W3CDTF">2019-05-24T07:11:22Z</dcterms:created>
  <dcterms:modified xsi:type="dcterms:W3CDTF">2020-01-15T22:54:12Z</dcterms:modified>
</cp:coreProperties>
</file>