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7D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s://finance.yahoo.com/quote/AAPL/hist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785933"/>
            <a:ext cx="9286157" cy="2387600"/>
          </a:xfrm>
        </p:spPr>
        <p:txBody>
          <a:bodyPr>
            <a:normAutofit/>
          </a:bodyPr>
          <a:lstStyle/>
          <a:p>
            <a:pPr algn="ctr"/>
            <a:r>
              <a:rPr lang="en-IN" sz="4000" dirty="0" smtClean="0"/>
              <a:t>Python For data science (3150713) Minor-Project</a:t>
            </a:r>
            <a:endParaRPr lang="en-IN" sz="4000" dirty="0"/>
          </a:p>
        </p:txBody>
      </p:sp>
      <p:sp>
        <p:nvSpPr>
          <p:cNvPr id="3" name="Subtitle 2"/>
          <p:cNvSpPr>
            <a:spLocks noGrp="1"/>
          </p:cNvSpPr>
          <p:nvPr>
            <p:ph type="subTitle" idx="1"/>
          </p:nvPr>
        </p:nvSpPr>
        <p:spPr>
          <a:xfrm>
            <a:off x="1876424" y="3688301"/>
            <a:ext cx="8791575" cy="814688"/>
          </a:xfrm>
        </p:spPr>
        <p:txBody>
          <a:bodyPr/>
          <a:lstStyle/>
          <a:p>
            <a:pPr algn="ctr"/>
            <a:r>
              <a:rPr lang="en-IN" sz="2400" dirty="0" smtClean="0"/>
              <a:t>Project Topic : “Visualization and forecasting stocks”</a:t>
            </a:r>
            <a:endParaRPr lang="en-IN" sz="2400" dirty="0"/>
          </a:p>
          <a:p>
            <a:endParaRPr lang="en-IN" dirty="0"/>
          </a:p>
        </p:txBody>
      </p:sp>
      <p:sp>
        <p:nvSpPr>
          <p:cNvPr id="4" name="TextBox 3"/>
          <p:cNvSpPr txBox="1"/>
          <p:nvPr/>
        </p:nvSpPr>
        <p:spPr>
          <a:xfrm>
            <a:off x="8692550" y="5779699"/>
            <a:ext cx="3375805" cy="923330"/>
          </a:xfrm>
          <a:prstGeom prst="rect">
            <a:avLst/>
          </a:prstGeom>
          <a:noFill/>
        </p:spPr>
        <p:txBody>
          <a:bodyPr wrap="square" rtlCol="0">
            <a:spAutoFit/>
          </a:bodyPr>
          <a:lstStyle/>
          <a:p>
            <a:pPr algn="ctr"/>
            <a:r>
              <a:rPr lang="en-IN" dirty="0" smtClean="0"/>
              <a:t>CSE-2, 5</a:t>
            </a:r>
            <a:r>
              <a:rPr lang="en-IN" baseline="30000" dirty="0" smtClean="0"/>
              <a:t>th</a:t>
            </a:r>
            <a:r>
              <a:rPr lang="en-IN" dirty="0" smtClean="0"/>
              <a:t> </a:t>
            </a:r>
            <a:r>
              <a:rPr lang="en-IN" dirty="0" err="1" smtClean="0"/>
              <a:t>Sem</a:t>
            </a:r>
            <a:endParaRPr lang="en-IN" dirty="0" smtClean="0"/>
          </a:p>
          <a:p>
            <a:r>
              <a:rPr lang="en-IN" dirty="0" err="1" smtClean="0"/>
              <a:t>Kansagra</a:t>
            </a:r>
            <a:r>
              <a:rPr lang="en-IN" dirty="0" smtClean="0"/>
              <a:t> Om :  200050131075</a:t>
            </a:r>
          </a:p>
          <a:p>
            <a:r>
              <a:rPr lang="en-IN" dirty="0" smtClean="0"/>
              <a:t>Patel </a:t>
            </a:r>
            <a:r>
              <a:rPr lang="en-IN" dirty="0" err="1" smtClean="0"/>
              <a:t>Sapan</a:t>
            </a:r>
            <a:r>
              <a:rPr lang="en-IN" dirty="0" smtClean="0"/>
              <a:t>    :  210050131513</a:t>
            </a:r>
            <a:endParaRPr lang="en-IN" dirty="0"/>
          </a:p>
        </p:txBody>
      </p:sp>
      <p:sp>
        <p:nvSpPr>
          <p:cNvPr id="5" name="TextBox 4"/>
          <p:cNvSpPr txBox="1"/>
          <p:nvPr/>
        </p:nvSpPr>
        <p:spPr>
          <a:xfrm>
            <a:off x="2545599" y="4432982"/>
            <a:ext cx="7453223" cy="584775"/>
          </a:xfrm>
          <a:prstGeom prst="rect">
            <a:avLst/>
          </a:prstGeom>
          <a:noFill/>
        </p:spPr>
        <p:txBody>
          <a:bodyPr wrap="square" rtlCol="0">
            <a:spAutoFit/>
          </a:bodyPr>
          <a:lstStyle/>
          <a:p>
            <a:pPr algn="ctr"/>
            <a:r>
              <a:rPr lang="en-IN" sz="3200" dirty="0" smtClean="0">
                <a:solidFill>
                  <a:srgbClr val="667D88"/>
                </a:solidFill>
                <a:latin typeface="+mj-lt"/>
              </a:rPr>
              <a:t>Computer Science &amp; Engineering</a:t>
            </a:r>
            <a:endParaRPr lang="en-IN" dirty="0">
              <a:solidFill>
                <a:srgbClr val="667D88"/>
              </a:solidFill>
              <a:latin typeface="+mj-lt"/>
            </a:endParaRPr>
          </a:p>
        </p:txBody>
      </p:sp>
    </p:spTree>
    <p:extLst>
      <p:ext uri="{BB962C8B-B14F-4D97-AF65-F5344CB8AC3E}">
        <p14:creationId xmlns:p14="http://schemas.microsoft.com/office/powerpoint/2010/main" val="145724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55007"/>
          </a:xfrm>
        </p:spPr>
        <p:txBody>
          <a:bodyPr/>
          <a:lstStyle/>
          <a:p>
            <a:r>
              <a:rPr lang="en-IN" cap="none" dirty="0" smtClean="0"/>
              <a:t>What is Stocks:</a:t>
            </a:r>
            <a:endParaRPr lang="en-IN"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938" y="1367828"/>
            <a:ext cx="9267094" cy="4364757"/>
          </a:xfrm>
          <a:prstGeom prst="rect">
            <a:avLst/>
          </a:prstGeom>
        </p:spPr>
      </p:pic>
      <p:sp>
        <p:nvSpPr>
          <p:cNvPr id="7" name="TextBox 6"/>
          <p:cNvSpPr txBox="1"/>
          <p:nvPr/>
        </p:nvSpPr>
        <p:spPr>
          <a:xfrm>
            <a:off x="1441938" y="1482128"/>
            <a:ext cx="9196754" cy="369331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Stocks are of two types—common and preferred. The difference is while the holder of the former has voting rights that can be exercised in corporate decisions, the later doesn't. However, preferred shareholders are legally entitled to receive a certain level of dividend payments before any dividends can be issued to other shareholders.</a:t>
            </a:r>
          </a:p>
          <a:p>
            <a:endParaRPr lang="en-US" dirty="0"/>
          </a:p>
          <a:p>
            <a:pPr marL="285750" indent="-285750">
              <a:buFont typeface="Arial" panose="020B0604020202020204" pitchFamily="34" charset="0"/>
              <a:buChar char="•"/>
            </a:pPr>
            <a:r>
              <a:rPr lang="en-US" dirty="0"/>
              <a:t>There is also something called 'convertible preferred stock'. This is basically a preferred stock with an option of converting into a fixed number of common shares, usually any time after a predetermined date.</a:t>
            </a:r>
            <a:endParaRPr lang="en-IN" dirty="0"/>
          </a:p>
          <a:p>
            <a:endParaRPr lang="en-US" dirty="0"/>
          </a:p>
          <a:p>
            <a:pPr marL="285750" indent="-285750">
              <a:buFont typeface="Arial" panose="020B0604020202020204" pitchFamily="34" charset="0"/>
              <a:buChar char="•"/>
            </a:pPr>
            <a:r>
              <a:rPr lang="en-US" dirty="0"/>
              <a:t>A stock is a general term used to describe the ownership certificates of any company. A share, on the other hand, refers to the stock certificate of a particular company. Holding a particular company's share makes you a shareholder.</a:t>
            </a:r>
          </a:p>
        </p:txBody>
      </p:sp>
    </p:spTree>
    <p:extLst>
      <p:ext uri="{BB962C8B-B14F-4D97-AF65-F5344CB8AC3E}">
        <p14:creationId xmlns:p14="http://schemas.microsoft.com/office/powerpoint/2010/main" val="404617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72890"/>
          </a:xfrm>
        </p:spPr>
        <p:txBody>
          <a:bodyPr/>
          <a:lstStyle/>
          <a:p>
            <a:r>
              <a:rPr lang="en-IN" cap="none" dirty="0" smtClean="0"/>
              <a:t>What is Visualization and Forecasting Stocks:</a:t>
            </a:r>
            <a:endParaRPr lang="en-IN" cap="non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282" y="1591408"/>
            <a:ext cx="9302260" cy="4308230"/>
          </a:xfrm>
        </p:spPr>
      </p:pic>
      <p:sp>
        <p:nvSpPr>
          <p:cNvPr id="7" name="TextBox 6"/>
          <p:cNvSpPr txBox="1"/>
          <p:nvPr/>
        </p:nvSpPr>
        <p:spPr>
          <a:xfrm>
            <a:off x="1758462" y="2136531"/>
            <a:ext cx="8370277" cy="341632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Stock </a:t>
            </a:r>
            <a:r>
              <a:rPr lang="en-US" sz="2000" dirty="0"/>
              <a:t>price forecasting is a popular and important topic in financial and academic studies. Share Market is an untidy place for predicting since there are no significant rules to estimate or predict the price of a share in the share market</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Many methods like technical analysis, fundamental analysis, time series analysis, and statistical analysis, etc. are all used to attempt to predict the price in the share market but none of these methods are proved as a consistently acceptable prediction tool</a:t>
            </a:r>
            <a:r>
              <a:rPr lang="en-US" sz="2000"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1277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Problem Statement:</a:t>
            </a:r>
            <a:endParaRPr lang="en-IN" cap="none" dirty="0"/>
          </a:p>
        </p:txBody>
      </p:sp>
      <p:sp>
        <p:nvSpPr>
          <p:cNvPr id="3" name="Content Placeholder 2"/>
          <p:cNvSpPr>
            <a:spLocks noGrp="1"/>
          </p:cNvSpPr>
          <p:nvPr>
            <p:ph idx="1"/>
          </p:nvPr>
        </p:nvSpPr>
        <p:spPr/>
        <p:txBody>
          <a:bodyPr>
            <a:normAutofit lnSpcReduction="10000"/>
          </a:bodyPr>
          <a:lstStyle/>
          <a:p>
            <a:r>
              <a:rPr lang="en-IN" dirty="0" smtClean="0"/>
              <a:t>In this Case study,</a:t>
            </a:r>
            <a:r>
              <a:rPr lang="en-US" dirty="0"/>
              <a:t> The stock market appears in the news every day. You hear about it every time it reaches a new high or a new low. The rate of investment and business opportunities in the Stock market can increase if an efficient algorithm could be devised to predict the short term price of an individual stock.</a:t>
            </a:r>
          </a:p>
          <a:p>
            <a:r>
              <a:rPr lang="en-US" dirty="0"/>
              <a:t>Previous methods of stock predictions involve the use of Artificial Neural Networks and Convolution Neural Networks which has an error loss at an average of 20%.</a:t>
            </a:r>
          </a:p>
          <a:p>
            <a:endParaRPr lang="en-IN" dirty="0"/>
          </a:p>
        </p:txBody>
      </p:sp>
    </p:spTree>
    <p:extLst>
      <p:ext uri="{BB962C8B-B14F-4D97-AF65-F5344CB8AC3E}">
        <p14:creationId xmlns:p14="http://schemas.microsoft.com/office/powerpoint/2010/main" val="1128065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Dataset Description :</a:t>
            </a:r>
            <a:endParaRPr lang="en-IN" cap="none" dirty="0"/>
          </a:p>
        </p:txBody>
      </p:sp>
      <p:sp>
        <p:nvSpPr>
          <p:cNvPr id="3" name="Content Placeholder 2"/>
          <p:cNvSpPr>
            <a:spLocks noGrp="1"/>
          </p:cNvSpPr>
          <p:nvPr>
            <p:ph idx="1"/>
          </p:nvPr>
        </p:nvSpPr>
        <p:spPr/>
        <p:txBody>
          <a:bodyPr>
            <a:normAutofit lnSpcReduction="10000"/>
          </a:bodyPr>
          <a:lstStyle/>
          <a:p>
            <a:r>
              <a:rPr lang="en-IN" dirty="0" smtClean="0"/>
              <a:t>In this Case study, we used the Apple Community stock Dataset from 2021-Nov. to 2022-Nov.</a:t>
            </a:r>
          </a:p>
          <a:p>
            <a:r>
              <a:rPr lang="en-IN" dirty="0" smtClean="0"/>
              <a:t>In this dataset  we have the open , High , Low , Close , </a:t>
            </a:r>
            <a:r>
              <a:rPr lang="en-IN" dirty="0" err="1" smtClean="0"/>
              <a:t>Adj</a:t>
            </a:r>
            <a:r>
              <a:rPr lang="en-IN" dirty="0" smtClean="0"/>
              <a:t> close , Volume , price of stock by day wise.</a:t>
            </a:r>
          </a:p>
          <a:p>
            <a:r>
              <a:rPr lang="en-IN" dirty="0" smtClean="0"/>
              <a:t>This dataset referred from the Yahoo finance </a:t>
            </a:r>
          </a:p>
          <a:p>
            <a:r>
              <a:rPr lang="en-IN" dirty="0"/>
              <a:t>Dataset Link : </a:t>
            </a:r>
            <a:r>
              <a:rPr lang="en-IN" dirty="0">
                <a:hlinkClick r:id="rId2"/>
              </a:rPr>
              <a:t>https://finance.yahoo.com/quote/AAPL/history</a:t>
            </a:r>
            <a:r>
              <a:rPr lang="en-IN" dirty="0" smtClean="0">
                <a:hlinkClick r:id="rId2"/>
              </a:rPr>
              <a:t>/</a:t>
            </a:r>
            <a:endParaRPr lang="en-IN" dirty="0" smtClean="0"/>
          </a:p>
          <a:p>
            <a:pPr marL="0" indent="0">
              <a:buNone/>
            </a:pPr>
            <a:r>
              <a:rPr lang="en-IN" dirty="0"/>
              <a:t>                       Website : </a:t>
            </a:r>
            <a:r>
              <a:rPr lang="en-IN" dirty="0">
                <a:hlinkClick r:id="rId3"/>
              </a:rPr>
              <a:t>https://finance.yahoo.com</a:t>
            </a:r>
            <a:r>
              <a:rPr lang="en-IN" dirty="0" smtClean="0">
                <a:hlinkClick r:id="rId3"/>
              </a:rPr>
              <a:t>/</a:t>
            </a: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2859915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8357"/>
          </a:xfrm>
        </p:spPr>
        <p:txBody>
          <a:bodyPr/>
          <a:lstStyle/>
          <a:p>
            <a:r>
              <a:rPr lang="en-IN" cap="none" dirty="0" smtClean="0"/>
              <a:t>Result :</a:t>
            </a:r>
            <a:endParaRPr lang="en-IN" cap="none" dirty="0"/>
          </a:p>
        </p:txBody>
      </p:sp>
      <p:pic>
        <p:nvPicPr>
          <p:cNvPr id="4" name="Content Placeholder 3"/>
          <p:cNvPicPr>
            <a:picLocks noGrp="1" noChangeAspect="1"/>
          </p:cNvPicPr>
          <p:nvPr>
            <p:ph idx="1"/>
          </p:nvPr>
        </p:nvPicPr>
        <p:blipFill>
          <a:blip r:embed="rId2"/>
          <a:stretch>
            <a:fillRect/>
          </a:stretch>
        </p:blipFill>
        <p:spPr>
          <a:xfrm>
            <a:off x="1026543" y="2416266"/>
            <a:ext cx="4813540" cy="3541712"/>
          </a:xfrm>
          <a:prstGeom prst="rect">
            <a:avLst/>
          </a:prstGeom>
        </p:spPr>
      </p:pic>
      <p:sp>
        <p:nvSpPr>
          <p:cNvPr id="5" name="TextBox 4"/>
          <p:cNvSpPr txBox="1"/>
          <p:nvPr/>
        </p:nvSpPr>
        <p:spPr>
          <a:xfrm>
            <a:off x="1207698" y="1854679"/>
            <a:ext cx="3881887"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Test Data prediction Graph :</a:t>
            </a:r>
            <a:endParaRPr lang="en-IN" dirty="0"/>
          </a:p>
        </p:txBody>
      </p:sp>
      <p:pic>
        <p:nvPicPr>
          <p:cNvPr id="6" name="Picture 5"/>
          <p:cNvPicPr>
            <a:picLocks noChangeAspect="1"/>
          </p:cNvPicPr>
          <p:nvPr/>
        </p:nvPicPr>
        <p:blipFill>
          <a:blip r:embed="rId3"/>
          <a:stretch>
            <a:fillRect/>
          </a:stretch>
        </p:blipFill>
        <p:spPr>
          <a:xfrm>
            <a:off x="6573328" y="2416266"/>
            <a:ext cx="4701398" cy="3541712"/>
          </a:xfrm>
          <a:prstGeom prst="rect">
            <a:avLst/>
          </a:prstGeom>
        </p:spPr>
      </p:pic>
      <p:sp>
        <p:nvSpPr>
          <p:cNvPr id="7" name="TextBox 6"/>
          <p:cNvSpPr txBox="1"/>
          <p:nvPr/>
        </p:nvSpPr>
        <p:spPr>
          <a:xfrm>
            <a:off x="6573328" y="1866816"/>
            <a:ext cx="3881887"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the New 30 Days Output :</a:t>
            </a:r>
            <a:endParaRPr lang="en-IN" dirty="0"/>
          </a:p>
        </p:txBody>
      </p:sp>
    </p:spTree>
    <p:extLst>
      <p:ext uri="{BB962C8B-B14F-4D97-AF65-F5344CB8AC3E}">
        <p14:creationId xmlns:p14="http://schemas.microsoft.com/office/powerpoint/2010/main" val="16665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1413" y="618518"/>
            <a:ext cx="9905998" cy="908357"/>
          </a:xfrm>
        </p:spPr>
        <p:txBody>
          <a:bodyPr/>
          <a:lstStyle/>
          <a:p>
            <a:r>
              <a:rPr lang="en-IN" cap="none" dirty="0" smtClean="0"/>
              <a:t>Result :</a:t>
            </a:r>
            <a:endParaRPr lang="en-IN" cap="none" dirty="0"/>
          </a:p>
        </p:txBody>
      </p:sp>
      <p:pic>
        <p:nvPicPr>
          <p:cNvPr id="5" name="Picture 4"/>
          <p:cNvPicPr>
            <a:picLocks noChangeAspect="1"/>
          </p:cNvPicPr>
          <p:nvPr/>
        </p:nvPicPr>
        <p:blipFill>
          <a:blip r:embed="rId2"/>
          <a:stretch>
            <a:fillRect/>
          </a:stretch>
        </p:blipFill>
        <p:spPr>
          <a:xfrm>
            <a:off x="2916986" y="2355011"/>
            <a:ext cx="6496050" cy="4091077"/>
          </a:xfrm>
          <a:prstGeom prst="rect">
            <a:avLst/>
          </a:prstGeom>
        </p:spPr>
      </p:pic>
      <p:sp>
        <p:nvSpPr>
          <p:cNvPr id="6" name="TextBox 5"/>
          <p:cNvSpPr txBox="1"/>
          <p:nvPr/>
        </p:nvSpPr>
        <p:spPr>
          <a:xfrm>
            <a:off x="3844505" y="1756277"/>
            <a:ext cx="4825042"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the Complete 30 Days predicted Output :</a:t>
            </a:r>
            <a:endParaRPr lang="en-IN" dirty="0"/>
          </a:p>
        </p:txBody>
      </p:sp>
    </p:spTree>
    <p:extLst>
      <p:ext uri="{BB962C8B-B14F-4D97-AF65-F5344CB8AC3E}">
        <p14:creationId xmlns:p14="http://schemas.microsoft.com/office/powerpoint/2010/main" val="47546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8742"/>
          </a:xfrm>
        </p:spPr>
        <p:txBody>
          <a:bodyPr/>
          <a:lstStyle/>
          <a:p>
            <a:r>
              <a:rPr lang="en-IN" cap="none" dirty="0" smtClean="0"/>
              <a:t>Conclusion:</a:t>
            </a:r>
            <a:endParaRPr lang="en-IN" cap="none" dirty="0"/>
          </a:p>
        </p:txBody>
      </p:sp>
      <p:sp>
        <p:nvSpPr>
          <p:cNvPr id="3" name="Content Placeholder 2"/>
          <p:cNvSpPr>
            <a:spLocks noGrp="1"/>
          </p:cNvSpPr>
          <p:nvPr>
            <p:ph idx="1"/>
          </p:nvPr>
        </p:nvSpPr>
        <p:spPr>
          <a:xfrm>
            <a:off x="1141412" y="2154596"/>
            <a:ext cx="9905999" cy="3541714"/>
          </a:xfrm>
        </p:spPr>
        <p:txBody>
          <a:bodyPr>
            <a:normAutofit fontScale="92500"/>
          </a:bodyPr>
          <a:lstStyle/>
          <a:p>
            <a:r>
              <a:rPr lang="en-US" dirty="0"/>
              <a:t>Comparing the benchmark model - Linear Regression to the final improved LSTM model, the Mean Squared Error improvement was significant. </a:t>
            </a:r>
            <a:endParaRPr lang="en-US" dirty="0" smtClean="0"/>
          </a:p>
          <a:p>
            <a:r>
              <a:rPr lang="en-US" dirty="0" smtClean="0"/>
              <a:t>The </a:t>
            </a:r>
            <a:r>
              <a:rPr lang="en-US" dirty="0"/>
              <a:t>mean balancing done over processed LSTM helped us get better results and more accurate patterns over hysterical data sets. Predicting stock market prices is a risky trend and can often lead to inaccurate value predictions mainly because of how many factors it depends upon. This project can be extended and modified in future by training the model on more features and including some important </a:t>
            </a:r>
            <a:r>
              <a:rPr lang="en-US" dirty="0" err="1"/>
              <a:t>nonnumerical</a:t>
            </a:r>
            <a:r>
              <a:rPr lang="en-US" dirty="0"/>
              <a:t> features as well with the help of a subject matter expert.</a:t>
            </a:r>
            <a:endParaRPr lang="en-IN" dirty="0"/>
          </a:p>
        </p:txBody>
      </p:sp>
    </p:spTree>
    <p:extLst>
      <p:ext uri="{BB962C8B-B14F-4D97-AF65-F5344CB8AC3E}">
        <p14:creationId xmlns:p14="http://schemas.microsoft.com/office/powerpoint/2010/main" val="3341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025" y="1676400"/>
            <a:ext cx="6794560" cy="3810000"/>
          </a:xfrm>
          <a:prstGeom prst="rect">
            <a:avLst/>
          </a:prstGeom>
        </p:spPr>
      </p:pic>
    </p:spTree>
    <p:extLst>
      <p:ext uri="{BB962C8B-B14F-4D97-AF65-F5344CB8AC3E}">
        <p14:creationId xmlns:p14="http://schemas.microsoft.com/office/powerpoint/2010/main" val="3776677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103</TotalTime>
  <Words>558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Python For data science (3150713) Minor-Project</vt:lpstr>
      <vt:lpstr>What is Stocks:</vt:lpstr>
      <vt:lpstr>What is Visualization and Forecasting Stocks:</vt:lpstr>
      <vt:lpstr>Problem Statement:</vt:lpstr>
      <vt:lpstr>Dataset Description :</vt:lpstr>
      <vt:lpstr>Result :</vt:lpstr>
      <vt:lpstr>Result :</vt:lpstr>
      <vt:lpstr>Conclusion: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 Minor-Project</dc:title>
  <dc:creator>Yogeshwar</dc:creator>
  <cp:lastModifiedBy>Yogeshwar</cp:lastModifiedBy>
  <cp:revision>10</cp:revision>
  <dcterms:created xsi:type="dcterms:W3CDTF">2022-11-26T07:32:08Z</dcterms:created>
  <dcterms:modified xsi:type="dcterms:W3CDTF">2022-11-26T09:15:17Z</dcterms:modified>
</cp:coreProperties>
</file>