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4"/>
  </p:sldMasterIdLst>
  <p:notesMasterIdLst>
    <p:notesMasterId r:id="rId6"/>
  </p:notesMasterIdLst>
  <p:sldIdLst>
    <p:sldId id="256" r:id="rId5"/>
  </p:sldIdLst>
  <p:sldSz cx="43891200" cy="329184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D90"/>
    <a:srgbClr val="04045C"/>
    <a:srgbClr val="030340"/>
    <a:srgbClr val="CCE134"/>
    <a:srgbClr val="01B49E"/>
    <a:srgbClr val="A0A01C"/>
    <a:srgbClr val="DC3348"/>
    <a:srgbClr val="F39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65C773-4D00-42AC-B78A-3E36279DA8F0}">
  <a:tblStyle styleId="{F465C773-4D00-42AC-B78A-3E36279DA8F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3E9"/>
          </a:solidFill>
        </a:fill>
      </a:tcStyle>
    </a:wholeTbl>
    <a:band1H>
      <a:tcTxStyle/>
      <a:tcStyle>
        <a:tcBdr/>
        <a:fill>
          <a:solidFill>
            <a:srgbClr val="DEE7D0"/>
          </a:solidFill>
        </a:fill>
      </a:tcStyle>
    </a:band1H>
    <a:band2H>
      <a:tcTxStyle/>
      <a:tcStyle>
        <a:tcBdr/>
      </a:tcStyle>
    </a:band2H>
    <a:band1V>
      <a:tcTxStyle/>
      <a:tcStyle>
        <a:tcBdr/>
        <a:fill>
          <a:solidFill>
            <a:srgbClr val="DEE7D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3548" autoAdjust="0"/>
  </p:normalViewPr>
  <p:slideViewPr>
    <p:cSldViewPr snapToGrid="0">
      <p:cViewPr>
        <p:scale>
          <a:sx n="20" d="100"/>
          <a:sy n="20" d="100"/>
        </p:scale>
        <p:origin x="540" y="198"/>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019584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700400" y="4412750"/>
            <a:ext cx="5603225" cy="41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 name="Google Shape;38;p1:notes"/>
          <p:cNvSpPr>
            <a:spLocks noGrp="1" noRot="1" noChangeAspect="1"/>
          </p:cNvSpPr>
          <p:nvPr>
            <p:ph type="sldImg" idx="2"/>
          </p:nvPr>
        </p:nvSpPr>
        <p:spPr>
          <a:xfrm>
            <a:off x="1179513" y="696913"/>
            <a:ext cx="4645025"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18308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p:nvPr/>
        </p:nvSpPr>
        <p:spPr>
          <a:xfrm>
            <a:off x="43159681"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3" name="Google Shape;13;p2"/>
          <p:cNvSpPr/>
          <p:nvPr/>
        </p:nvSpPr>
        <p:spPr>
          <a:xfrm>
            <a:off x="0"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4" name="Google Shape;14;p2"/>
          <p:cNvSpPr/>
          <p:nvPr/>
        </p:nvSpPr>
        <p:spPr>
          <a:xfrm>
            <a:off x="0" y="0"/>
            <a:ext cx="43891199" cy="4114800"/>
          </a:xfrm>
          <a:prstGeom prst="rect">
            <a:avLst/>
          </a:prstGeom>
          <a:solidFill>
            <a:srgbClr val="030340"/>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5" name="Google Shape;15;p2"/>
          <p:cNvSpPr/>
          <p:nvPr/>
        </p:nvSpPr>
        <p:spPr>
          <a:xfrm>
            <a:off x="0" y="28803600"/>
            <a:ext cx="43891199" cy="4114800"/>
          </a:xfrm>
          <a:prstGeom prst="rect">
            <a:avLst/>
          </a:prstGeom>
          <a:solidFill>
            <a:srgbClr val="B7CCE4"/>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6" name="Google Shape;16;p2"/>
          <p:cNvSpPr/>
          <p:nvPr/>
        </p:nvSpPr>
        <p:spPr>
          <a:xfrm>
            <a:off x="-10515600" y="0"/>
            <a:ext cx="9601200" cy="32918401"/>
          </a:xfrm>
          <a:prstGeom prst="rect">
            <a:avLst/>
          </a:prstGeom>
          <a:solidFill>
            <a:srgbClr val="D8D8D8"/>
          </a:solidFill>
          <a:ln>
            <a:noFill/>
          </a:ln>
        </p:spPr>
        <p:txBody>
          <a:bodyPr spcFirstLastPara="1" wrap="square" lIns="171400" tIns="171400" rIns="171400" bIns="1714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Poster Print Size: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poster template is 36” high by 48” wide. It can be used to print a Tri-Fold poster with 12” wings.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Placeholders:</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Image Quality:</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You can place digital photos or logo art in your poster file by selecting the </a:t>
            </a:r>
            <a:r>
              <a:rPr lang="en-US" sz="4900" b="1" i="0" u="none" strike="noStrike" cap="none">
                <a:solidFill>
                  <a:srgbClr val="7F7F7F"/>
                </a:solidFill>
                <a:latin typeface="Calibri"/>
                <a:ea typeface="Calibri"/>
                <a:cs typeface="Calibri"/>
                <a:sym typeface="Calibri"/>
              </a:rPr>
              <a:t>Insert, Picture</a:t>
            </a:r>
            <a:r>
              <a:rPr lang="en-US" sz="49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4900" b="1" i="0" u="none" strike="noStrike" cap="none">
                <a:solidFill>
                  <a:srgbClr val="7F7F7F"/>
                </a:solidFill>
                <a:latin typeface="Calibri"/>
                <a:ea typeface="Calibri"/>
                <a:cs typeface="Calibri"/>
                <a:sym typeface="Calibri"/>
              </a:rPr>
              <a:t>150-200 pixels per inch in their final printed size</a:t>
            </a:r>
            <a:r>
              <a:rPr lang="en-US" sz="49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spcBef>
                <a:spcPts val="1800"/>
              </a:spcBef>
              <a:spcAft>
                <a:spcPts val="0"/>
              </a:spcAft>
              <a:buNone/>
            </a:pPr>
            <a:r>
              <a:rPr lang="en-US" sz="3600" b="0" i="0" u="none" strike="noStrike" cap="none">
                <a:solidFill>
                  <a:srgbClr val="7F7F7F"/>
                </a:solidFill>
                <a:latin typeface="Calibri"/>
                <a:ea typeface="Calibri"/>
                <a:cs typeface="Calibri"/>
                <a:sym typeface="Calibri"/>
              </a:rPr>
              <a:t/>
            </a: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grpSp>
        <p:nvGrpSpPr>
          <p:cNvPr id="17" name="Google Shape;17;p2"/>
          <p:cNvGrpSpPr/>
          <p:nvPr/>
        </p:nvGrpSpPr>
        <p:grpSpPr>
          <a:xfrm>
            <a:off x="44805600" y="0"/>
            <a:ext cx="9601200" cy="32918399"/>
            <a:chOff x="33832800" y="0"/>
            <a:chExt cx="12801600" cy="43891199"/>
          </a:xfrm>
        </p:grpSpPr>
        <p:sp>
          <p:nvSpPr>
            <p:cNvPr id="18" name="Google Shape;18;p2"/>
            <p:cNvSpPr/>
            <p:nvPr/>
          </p:nvSpPr>
          <p:spPr>
            <a:xfrm>
              <a:off x="33832800" y="0"/>
              <a:ext cx="12801600" cy="43891199"/>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Change Color Theme: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change the color theme, select the </a:t>
              </a:r>
              <a:r>
                <a:rPr lang="en-US" sz="4900" b="1" i="0" u="none" strike="noStrike" cap="none">
                  <a:solidFill>
                    <a:srgbClr val="7F7F7F"/>
                  </a:solidFill>
                  <a:latin typeface="Calibri"/>
                  <a:ea typeface="Calibri"/>
                  <a:cs typeface="Calibri"/>
                  <a:sym typeface="Calibri"/>
                </a:rPr>
                <a:t>Design</a:t>
              </a:r>
              <a:r>
                <a:rPr lang="en-US" sz="4900" b="0" i="0" u="none" strike="noStrike" cap="none">
                  <a:solidFill>
                    <a:srgbClr val="7F7F7F"/>
                  </a:solidFill>
                  <a:latin typeface="Calibri"/>
                  <a:ea typeface="Calibri"/>
                  <a:cs typeface="Calibri"/>
                  <a:sym typeface="Calibri"/>
                </a:rPr>
                <a:t> tab, then select the </a:t>
              </a:r>
              <a:r>
                <a:rPr lang="en-US" sz="4900" b="1" i="0" u="none" strike="noStrike" cap="none">
                  <a:solidFill>
                    <a:srgbClr val="7F7F7F"/>
                  </a:solidFill>
                  <a:latin typeface="Calibri"/>
                  <a:ea typeface="Calibri"/>
                  <a:cs typeface="Calibri"/>
                  <a:sym typeface="Calibri"/>
                </a:rPr>
                <a:t>Colors</a:t>
              </a:r>
              <a:r>
                <a:rPr lang="en-US" sz="4900" b="0" i="0" u="none" strike="noStrike" cap="none">
                  <a:solidFill>
                    <a:srgbClr val="7F7F7F"/>
                  </a:solidFill>
                  <a:latin typeface="Calibri"/>
                  <a:ea typeface="Calibri"/>
                  <a:cs typeface="Calibri"/>
                  <a:sym typeface="Calibri"/>
                </a:rPr>
                <a:t> drop-down list.</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Printing Your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Once your poster file is ready, visit </a:t>
              </a:r>
              <a:r>
                <a:rPr lang="en-US" sz="4900" b="1" i="0" u="none" strike="noStrike" cap="none">
                  <a:solidFill>
                    <a:srgbClr val="7F7F7F"/>
                  </a:solidFill>
                  <a:latin typeface="Calibri"/>
                  <a:ea typeface="Calibri"/>
                  <a:cs typeface="Calibri"/>
                  <a:sym typeface="Calibri"/>
                </a:rPr>
                <a:t>www.genigraphics.com</a:t>
              </a:r>
              <a:r>
                <a:rPr lang="en-US" sz="49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ctr" rtl="0">
                <a:spcBef>
                  <a:spcPts val="0"/>
                </a:spcBef>
                <a:spcAft>
                  <a:spcPts val="0"/>
                </a:spcAft>
                <a:buNone/>
              </a:pPr>
              <a:r>
                <a:rPr lang="en-US" sz="4900" b="0" i="0" u="none" strike="noStrike" cap="none">
                  <a:solidFill>
                    <a:srgbClr val="7F7F7F"/>
                  </a:solidFill>
                  <a:latin typeface="Calibri"/>
                  <a:ea typeface="Calibri"/>
                  <a:cs typeface="Calibri"/>
                  <a:sym typeface="Calibri"/>
                </a:rPr>
                <a:t>US and Canada:  1-800-790-4001</a:t>
              </a:r>
              <a:br>
                <a:rPr lang="en-US" sz="4900" b="0" i="0" u="none" strike="noStrike" cap="none">
                  <a:solidFill>
                    <a:srgbClr val="7F7F7F"/>
                  </a:solidFill>
                  <a:latin typeface="Calibri"/>
                  <a:ea typeface="Calibri"/>
                  <a:cs typeface="Calibri"/>
                  <a:sym typeface="Calibri"/>
                </a:rPr>
              </a:br>
              <a:r>
                <a:rPr lang="en-US" sz="4900" b="0" i="0" u="none" strike="noStrike" cap="none">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r>
                <a:rPr lang="en-US" sz="3600" b="0" i="0" u="none" strike="noStrike" cap="none">
                  <a:solidFill>
                    <a:srgbClr val="7F7F7F"/>
                  </a:solidFill>
                  <a:latin typeface="Calibri"/>
                  <a:ea typeface="Calibri"/>
                  <a:cs typeface="Calibri"/>
                  <a:sym typeface="Calibri"/>
                </a:rPr>
                <a:t/>
              </a: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pic>
          <p:nvPicPr>
            <p:cNvPr id="19" name="Google Shape;19;p2"/>
            <p:cNvPicPr preferRelativeResize="0"/>
            <p:nvPr/>
          </p:nvPicPr>
          <p:blipFill rotWithShape="1">
            <a:blip r:embed="rId2">
              <a:alphaModFix/>
            </a:blip>
            <a:srcRect/>
            <a:stretch/>
          </p:blipFill>
          <p:spPr>
            <a:xfrm>
              <a:off x="34281341" y="9260274"/>
              <a:ext cx="11904515" cy="10246926"/>
            </a:xfrm>
            <a:prstGeom prst="rect">
              <a:avLst/>
            </a:prstGeom>
            <a:noFill/>
            <a:ln>
              <a:noFill/>
            </a:ln>
          </p:spPr>
        </p:pic>
      </p:grpSp>
      <p:grpSp>
        <p:nvGrpSpPr>
          <p:cNvPr id="20" name="Google Shape;20;p2"/>
          <p:cNvGrpSpPr/>
          <p:nvPr/>
        </p:nvGrpSpPr>
        <p:grpSpPr>
          <a:xfrm>
            <a:off x="7033287" y="-1257300"/>
            <a:ext cx="29923714" cy="35653980"/>
            <a:chOff x="7033287" y="-1257300"/>
            <a:chExt cx="29923714" cy="35653980"/>
          </a:xfrm>
        </p:grpSpPr>
        <p:sp>
          <p:nvSpPr>
            <p:cNvPr id="21" name="Google Shape;21;p2"/>
            <p:cNvSpPr txBox="1"/>
            <p:nvPr/>
          </p:nvSpPr>
          <p:spPr>
            <a:xfrm>
              <a:off x="7033287"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b="0" i="0" u="none" strike="noStrike" cap="none">
                  <a:solidFill>
                    <a:srgbClr val="7F7F7F"/>
                  </a:solidFill>
                  <a:latin typeface="Calibri"/>
                  <a:ea typeface="Calibri"/>
                  <a:cs typeface="Calibri"/>
                  <a:sym typeface="Calibri"/>
                </a:rPr>
                <a:t>Folds here</a:t>
              </a:r>
              <a:endParaRPr/>
            </a:p>
          </p:txBody>
        </p:sp>
        <p:cxnSp>
          <p:nvCxnSpPr>
            <p:cNvPr id="22" name="Google Shape;22;p2"/>
            <p:cNvCxnSpPr/>
            <p:nvPr/>
          </p:nvCxnSpPr>
          <p:spPr>
            <a:xfrm>
              <a:off x="109728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3" name="Google Shape;23;p2"/>
            <p:cNvSpPr txBox="1"/>
            <p:nvPr/>
          </p:nvSpPr>
          <p:spPr>
            <a:xfrm>
              <a:off x="33322288"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4" name="Google Shape;24;p2"/>
            <p:cNvCxnSpPr/>
            <p:nvPr/>
          </p:nvCxnSpPr>
          <p:spPr>
            <a:xfrm>
              <a:off x="329184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5" name="Google Shape;25;p2"/>
            <p:cNvSpPr txBox="1"/>
            <p:nvPr/>
          </p:nvSpPr>
          <p:spPr>
            <a:xfrm>
              <a:off x="7033287"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6" name="Google Shape;26;p2"/>
            <p:cNvCxnSpPr/>
            <p:nvPr/>
          </p:nvCxnSpPr>
          <p:spPr>
            <a:xfrm>
              <a:off x="10972800" y="33299400"/>
              <a:ext cx="0" cy="1097280"/>
            </a:xfrm>
            <a:prstGeom prst="straightConnector1">
              <a:avLst/>
            </a:prstGeom>
            <a:noFill/>
            <a:ln w="63500" cap="flat" cmpd="sng">
              <a:solidFill>
                <a:srgbClr val="7F7F7F"/>
              </a:solidFill>
              <a:prstDash val="solid"/>
              <a:round/>
              <a:headEnd type="stealth" w="med" len="med"/>
              <a:tailEnd type="none" w="sm" len="sm"/>
            </a:ln>
          </p:spPr>
        </p:cxnSp>
        <p:sp>
          <p:nvSpPr>
            <p:cNvPr id="27" name="Google Shape;27;p2"/>
            <p:cNvSpPr txBox="1"/>
            <p:nvPr/>
          </p:nvSpPr>
          <p:spPr>
            <a:xfrm>
              <a:off x="33322288"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8" name="Google Shape;28;p2"/>
            <p:cNvCxnSpPr/>
            <p:nvPr/>
          </p:nvCxnSpPr>
          <p:spPr>
            <a:xfrm>
              <a:off x="32918400" y="33299400"/>
              <a:ext cx="0" cy="1097280"/>
            </a:xfrm>
            <a:prstGeom prst="straightConnector1">
              <a:avLst/>
            </a:prstGeom>
            <a:noFill/>
            <a:ln w="63500" cap="flat" cmpd="sng">
              <a:solidFill>
                <a:srgbClr val="7F7F7F"/>
              </a:solidFill>
              <a:prstDash val="solid"/>
              <a:round/>
              <a:headEnd type="stealth" w="med" len="med"/>
              <a:tailEnd type="none" w="sm" len="sm"/>
            </a:ln>
          </p:spPr>
        </p:cxnSp>
      </p:grpSp>
      <p:pic>
        <p:nvPicPr>
          <p:cNvPr id="29" name="Google Shape;29;p2"/>
          <p:cNvPicPr preferRelativeResize="0"/>
          <p:nvPr/>
        </p:nvPicPr>
        <p:blipFill rotWithShape="1">
          <a:blip r:embed="rId3">
            <a:alphaModFix/>
          </a:blip>
          <a:srcRect/>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94560" y="1318262"/>
            <a:ext cx="39502081" cy="54864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194560" y="7680963"/>
            <a:ext cx="39502081" cy="21724623"/>
          </a:xfrm>
          <a:prstGeom prst="rect">
            <a:avLst/>
          </a:prstGeom>
          <a:noFill/>
          <a:ln>
            <a:noFill/>
          </a:ln>
        </p:spPr>
        <p:txBody>
          <a:bodyPr spcFirstLastPara="1" wrap="square" lIns="329125" tIns="164550" rIns="329125" bIns="164550" anchor="t" anchorCtr="0">
            <a:noAutofit/>
          </a:bodyPr>
          <a:lstStyle>
            <a:lvl1pPr marL="457200" marR="0" lvl="0"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1pPr>
            <a:lvl2pPr marL="914400" marR="0" lvl="1"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3200400" marR="0" lvl="6"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3657600" marR="0" lvl="7"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4114800" marR="0" lvl="8"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194560" y="30510484"/>
            <a:ext cx="10241280" cy="1752600"/>
          </a:xfrm>
          <a:prstGeom prst="rect">
            <a:avLst/>
          </a:prstGeom>
          <a:noFill/>
          <a:ln>
            <a:noFill/>
          </a:ln>
        </p:spPr>
        <p:txBody>
          <a:bodyPr spcFirstLastPara="1" wrap="square" lIns="329125" tIns="164550" rIns="329125" bIns="164550" anchor="ctr" anchorCtr="0">
            <a:noAutofit/>
          </a:bodyPr>
          <a:lstStyle>
            <a:lvl1pPr marR="0" lvl="0" algn="l"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996159" y="30510484"/>
            <a:ext cx="13898880" cy="17526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1455359" y="30510484"/>
            <a:ext cx="10241280" cy="1752600"/>
          </a:xfrm>
          <a:prstGeom prst="rect">
            <a:avLst/>
          </a:prstGeom>
          <a:noFill/>
          <a:ln>
            <a:noFill/>
          </a:ln>
        </p:spPr>
        <p:txBody>
          <a:bodyPr spcFirstLastPara="1" wrap="square" lIns="329125" tIns="164550" rIns="329125" bIns="164550" anchor="ctr" anchorCtr="0">
            <a:noAutofit/>
          </a:bodyPr>
          <a:lstStyle>
            <a:lvl1pPr marL="0" marR="0" lvl="0" indent="0" algn="r" rtl="0">
              <a:spcBef>
                <a:spcPts val="0"/>
              </a:spcBef>
              <a:buNone/>
              <a:defRPr sz="4400" b="0" i="0" u="none" strike="noStrike" cap="none">
                <a:solidFill>
                  <a:srgbClr val="888888"/>
                </a:solidFill>
                <a:latin typeface="Calibri"/>
                <a:ea typeface="Calibri"/>
                <a:cs typeface="Calibri"/>
                <a:sym typeface="Calibri"/>
              </a:defRPr>
            </a:lvl1pPr>
            <a:lvl2pPr marL="0" marR="0" lvl="1" indent="0" algn="r" rtl="0">
              <a:spcBef>
                <a:spcPts val="0"/>
              </a:spcBef>
              <a:buNone/>
              <a:defRPr sz="4400" b="0" i="0" u="none" strike="noStrike" cap="none">
                <a:solidFill>
                  <a:srgbClr val="888888"/>
                </a:solidFill>
                <a:latin typeface="Calibri"/>
                <a:ea typeface="Calibri"/>
                <a:cs typeface="Calibri"/>
                <a:sym typeface="Calibri"/>
              </a:defRPr>
            </a:lvl2pPr>
            <a:lvl3pPr marL="0" marR="0" lvl="2" indent="0" algn="r" rtl="0">
              <a:spcBef>
                <a:spcPts val="0"/>
              </a:spcBef>
              <a:buNone/>
              <a:defRPr sz="4400" b="0" i="0" u="none" strike="noStrike" cap="none">
                <a:solidFill>
                  <a:srgbClr val="888888"/>
                </a:solidFill>
                <a:latin typeface="Calibri"/>
                <a:ea typeface="Calibri"/>
                <a:cs typeface="Calibri"/>
                <a:sym typeface="Calibri"/>
              </a:defRPr>
            </a:lvl3pPr>
            <a:lvl4pPr marL="0" marR="0" lvl="3" indent="0" algn="r" rtl="0">
              <a:spcBef>
                <a:spcPts val="0"/>
              </a:spcBef>
              <a:buNone/>
              <a:defRPr sz="4400" b="0" i="0" u="none" strike="noStrike" cap="none">
                <a:solidFill>
                  <a:srgbClr val="888888"/>
                </a:solidFill>
                <a:latin typeface="Calibri"/>
                <a:ea typeface="Calibri"/>
                <a:cs typeface="Calibri"/>
                <a:sym typeface="Calibri"/>
              </a:defRPr>
            </a:lvl4pPr>
            <a:lvl5pPr marL="0" marR="0" lvl="4" indent="0" algn="r" rtl="0">
              <a:spcBef>
                <a:spcPts val="0"/>
              </a:spcBef>
              <a:buNone/>
              <a:defRPr sz="4400" b="0" i="0" u="none" strike="noStrike" cap="none">
                <a:solidFill>
                  <a:srgbClr val="888888"/>
                </a:solidFill>
                <a:latin typeface="Calibri"/>
                <a:ea typeface="Calibri"/>
                <a:cs typeface="Calibri"/>
                <a:sym typeface="Calibri"/>
              </a:defRPr>
            </a:lvl5pPr>
            <a:lvl6pPr marL="0" marR="0" lvl="5" indent="0" algn="r" rtl="0">
              <a:spcBef>
                <a:spcPts val="0"/>
              </a:spcBef>
              <a:buNone/>
              <a:defRPr sz="4400" b="0" i="0" u="none" strike="noStrike" cap="none">
                <a:solidFill>
                  <a:srgbClr val="888888"/>
                </a:solidFill>
                <a:latin typeface="Calibri"/>
                <a:ea typeface="Calibri"/>
                <a:cs typeface="Calibri"/>
                <a:sym typeface="Calibri"/>
              </a:defRPr>
            </a:lvl6pPr>
            <a:lvl7pPr marL="0" marR="0" lvl="6" indent="0" algn="r" rtl="0">
              <a:spcBef>
                <a:spcPts val="0"/>
              </a:spcBef>
              <a:buNone/>
              <a:defRPr sz="4400" b="0" i="0" u="none" strike="noStrike" cap="none">
                <a:solidFill>
                  <a:srgbClr val="888888"/>
                </a:solidFill>
                <a:latin typeface="Calibri"/>
                <a:ea typeface="Calibri"/>
                <a:cs typeface="Calibri"/>
                <a:sym typeface="Calibri"/>
              </a:defRPr>
            </a:lvl7pPr>
            <a:lvl8pPr marL="0" marR="0" lvl="7" indent="0" algn="r" rtl="0">
              <a:spcBef>
                <a:spcPts val="0"/>
              </a:spcBef>
              <a:buNone/>
              <a:defRPr sz="4400" b="0" i="0" u="none" strike="noStrike" cap="none">
                <a:solidFill>
                  <a:srgbClr val="888888"/>
                </a:solidFill>
                <a:latin typeface="Calibri"/>
                <a:ea typeface="Calibri"/>
                <a:cs typeface="Calibri"/>
                <a:sym typeface="Calibri"/>
              </a:defRPr>
            </a:lvl8pPr>
            <a:lvl9pPr marL="0" marR="0" lvl="8" indent="0" algn="r" rtl="0">
              <a:spcBef>
                <a:spcPts val="0"/>
              </a:spcBef>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2" name="Rectángulo 1">
            <a:extLst>
              <a:ext uri="{FF2B5EF4-FFF2-40B4-BE49-F238E27FC236}">
                <a16:creationId xmlns:a16="http://schemas.microsoft.com/office/drawing/2014/main" xmlns="" id="{AD13E79D-A1FE-47E9-A64E-99C2B24C2AEC}"/>
              </a:ext>
            </a:extLst>
          </p:cNvPr>
          <p:cNvSpPr/>
          <p:nvPr/>
        </p:nvSpPr>
        <p:spPr>
          <a:xfrm>
            <a:off x="-9886" y="28763662"/>
            <a:ext cx="43901086" cy="4160995"/>
          </a:xfrm>
          <a:prstGeom prst="rect">
            <a:avLst/>
          </a:prstGeom>
          <a:solidFill>
            <a:srgbClr val="3C7D90"/>
          </a:solidFill>
          <a:ln>
            <a:solidFill>
              <a:srgbClr val="3C7D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Google Shape;40;p4"/>
          <p:cNvSpPr txBox="1"/>
          <p:nvPr/>
        </p:nvSpPr>
        <p:spPr>
          <a:xfrm>
            <a:off x="10972800" y="-152400"/>
            <a:ext cx="21945600" cy="265176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7200" b="1" dirty="0">
                <a:solidFill>
                  <a:srgbClr val="EAF1DD"/>
                </a:solidFill>
                <a:latin typeface="Candara" panose="020E0502030303020204" pitchFamily="34" charset="0"/>
                <a:ea typeface="Calibri"/>
                <a:cs typeface="Calibri"/>
                <a:sym typeface="Calibri"/>
              </a:rPr>
              <a:t>Título</a:t>
            </a:r>
            <a:endParaRPr lang="es-CO" dirty="0">
              <a:latin typeface="Candara" panose="020E0502030303020204" pitchFamily="34" charset="0"/>
            </a:endParaRPr>
          </a:p>
        </p:txBody>
      </p:sp>
      <p:sp>
        <p:nvSpPr>
          <p:cNvPr id="41" name="Google Shape;41;p4"/>
          <p:cNvSpPr txBox="1"/>
          <p:nvPr/>
        </p:nvSpPr>
        <p:spPr>
          <a:xfrm>
            <a:off x="10972800" y="2225040"/>
            <a:ext cx="21945600" cy="1714500"/>
          </a:xfrm>
          <a:prstGeom prst="rect">
            <a:avLst/>
          </a:prstGeom>
          <a:noFill/>
          <a:ln>
            <a:noFill/>
          </a:ln>
        </p:spPr>
        <p:txBody>
          <a:bodyPr spcFirstLastPara="1" wrap="square" lIns="137125" tIns="91425" rIns="137125" bIns="91425" anchor="ctr" anchorCtr="0">
            <a:noAutofit/>
          </a:bodyPr>
          <a:lstStyle/>
          <a:p>
            <a:pPr lvl="0" algn="ctr"/>
            <a:r>
              <a:rPr lang="es-CO" sz="4000" dirty="0">
                <a:solidFill>
                  <a:srgbClr val="EAF1DD"/>
                </a:solidFill>
                <a:latin typeface="Candara" panose="020E0502030303020204" pitchFamily="34" charset="0"/>
                <a:ea typeface="Calibri"/>
                <a:cs typeface="Calibri"/>
                <a:sym typeface="Calibri"/>
              </a:rPr>
              <a:t>Juan José Rincón Méndez</a:t>
            </a:r>
            <a:r>
              <a:rPr lang="es-CO" sz="4000" dirty="0" smtClean="0">
                <a:solidFill>
                  <a:srgbClr val="EAF1DD"/>
                </a:solidFill>
                <a:latin typeface="Candara" panose="020E0502030303020204" pitchFamily="34" charset="0"/>
                <a:ea typeface="Calibri"/>
                <a:cs typeface="Calibri"/>
                <a:sym typeface="Calibri"/>
              </a:rPr>
              <a:t>, Sergio Andrés Pinzón Castellanos</a:t>
            </a:r>
            <a:endParaRPr lang="es-CO" sz="4000" dirty="0" smtClean="0">
              <a:solidFill>
                <a:srgbClr val="EAF1DD"/>
              </a:solidFill>
              <a:latin typeface="Candara" panose="020E0502030303020204" pitchFamily="34" charset="0"/>
              <a:ea typeface="Calibri"/>
              <a:cs typeface="Calibri"/>
              <a:sym typeface="Calibri"/>
            </a:endParaRPr>
          </a:p>
          <a:p>
            <a:pPr marL="0" marR="0" lvl="0" indent="0" algn="ctr" rtl="0">
              <a:spcBef>
                <a:spcPts val="0"/>
              </a:spcBef>
              <a:spcAft>
                <a:spcPts val="0"/>
              </a:spcAft>
              <a:buNone/>
            </a:pPr>
            <a:r>
              <a:rPr lang="es-CO" sz="4000" dirty="0" smtClean="0">
                <a:solidFill>
                  <a:srgbClr val="EAF1DD"/>
                </a:solidFill>
                <a:latin typeface="Candara" panose="020E0502030303020204" pitchFamily="34" charset="0"/>
                <a:ea typeface="Calibri"/>
                <a:cs typeface="Calibri"/>
                <a:sym typeface="Calibri"/>
              </a:rPr>
              <a:t>22954 – Matemáticas discretas - </a:t>
            </a:r>
            <a:r>
              <a:rPr lang="es-CO" sz="4000" dirty="0">
                <a:solidFill>
                  <a:srgbClr val="EAF1DD"/>
                </a:solidFill>
                <a:latin typeface="Candara" panose="020E0502030303020204" pitchFamily="34" charset="0"/>
                <a:ea typeface="Calibri"/>
                <a:cs typeface="Calibri"/>
                <a:sym typeface="Calibri"/>
              </a:rPr>
              <a:t>Grupo </a:t>
            </a:r>
            <a:r>
              <a:rPr lang="es-CO" sz="4000" dirty="0" smtClean="0">
                <a:solidFill>
                  <a:srgbClr val="EAF1DD"/>
                </a:solidFill>
                <a:latin typeface="Candara" panose="020E0502030303020204" pitchFamily="34" charset="0"/>
                <a:ea typeface="Calibri"/>
                <a:cs typeface="Calibri"/>
                <a:sym typeface="Calibri"/>
              </a:rPr>
              <a:t>J1</a:t>
            </a:r>
            <a:endParaRPr lang="es-CO" sz="4000" dirty="0">
              <a:solidFill>
                <a:srgbClr val="EAF1DD"/>
              </a:solidFill>
              <a:latin typeface="Candara" panose="020E0502030303020204" pitchFamily="34" charset="0"/>
              <a:ea typeface="Calibri"/>
              <a:cs typeface="Calibri"/>
              <a:sym typeface="Calibri"/>
            </a:endParaRP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Escuela de Ingeniería de Sistemas e Informática</a:t>
            </a:r>
          </a:p>
        </p:txBody>
      </p:sp>
      <p:sp>
        <p:nvSpPr>
          <p:cNvPr id="42" name="Google Shape;42;p4"/>
          <p:cNvSpPr txBox="1"/>
          <p:nvPr/>
        </p:nvSpPr>
        <p:spPr>
          <a:xfrm>
            <a:off x="1280154" y="30095800"/>
            <a:ext cx="12223200" cy="2223600"/>
          </a:xfrm>
          <a:prstGeom prst="rect">
            <a:avLst/>
          </a:prstGeom>
          <a:noFill/>
          <a:ln>
            <a:noFill/>
          </a:ln>
        </p:spPr>
        <p:txBody>
          <a:bodyPr spcFirstLastPara="1" wrap="square" lIns="91425" tIns="91425" rIns="91425" bIns="91425" anchor="t" anchorCtr="0">
            <a:noAutofit/>
          </a:bodyPr>
          <a:lstStyle/>
          <a:p>
            <a:pPr marL="0" marR="0" lvl="0" indent="0" algn="just" rtl="0">
              <a:lnSpc>
                <a:spcPct val="90000"/>
              </a:lnSpc>
              <a:spcBef>
                <a:spcPts val="0"/>
              </a:spcBef>
              <a:spcAft>
                <a:spcPts val="0"/>
              </a:spcAft>
              <a:buNone/>
            </a:pPr>
            <a:r>
              <a:rPr lang="en-US" sz="2800" dirty="0">
                <a:solidFill>
                  <a:schemeClr val="bg1"/>
                </a:solidFill>
                <a:latin typeface="Book Antiqua" panose="02040602050305030304" pitchFamily="18" charset="0"/>
                <a:ea typeface="Calibri"/>
                <a:cs typeface="Calibri"/>
                <a:sym typeface="Calibri"/>
              </a:rPr>
              <a:t>Sergio Andres </a:t>
            </a:r>
            <a:r>
              <a:rPr lang="en-US" sz="2800" dirty="0" err="1">
                <a:solidFill>
                  <a:schemeClr val="bg1"/>
                </a:solidFill>
                <a:latin typeface="Book Antiqua" panose="02040602050305030304" pitchFamily="18" charset="0"/>
                <a:ea typeface="Calibri"/>
                <a:cs typeface="Calibri"/>
                <a:sym typeface="Calibri"/>
              </a:rPr>
              <a:t>Pinzón</a:t>
            </a:r>
            <a:r>
              <a:rPr lang="en-US" sz="2800" dirty="0">
                <a:solidFill>
                  <a:schemeClr val="bg1"/>
                </a:solidFill>
                <a:latin typeface="Book Antiqua" panose="02040602050305030304" pitchFamily="18" charset="0"/>
                <a:ea typeface="Calibri"/>
                <a:cs typeface="Calibri"/>
                <a:sym typeface="Calibri"/>
              </a:rPr>
              <a:t> Castellanos</a:t>
            </a:r>
            <a:r>
              <a:rPr lang="en-US" sz="2800" dirty="0">
                <a:solidFill>
                  <a:schemeClr val="bg1"/>
                </a:solidFill>
                <a:latin typeface="Candara" panose="020E0502030303020204" pitchFamily="34" charset="0"/>
                <a:ea typeface="Calibri"/>
                <a:cs typeface="Calibri"/>
                <a:sym typeface="Calibri"/>
              </a:rPr>
              <a:t>, sergiopinzon1207@gmail.com </a:t>
            </a:r>
          </a:p>
          <a:p>
            <a:pPr marL="0" lvl="0" indent="0" algn="just" rtl="0">
              <a:lnSpc>
                <a:spcPct val="90000"/>
              </a:lnSpc>
              <a:spcBef>
                <a:spcPts val="0"/>
              </a:spcBef>
              <a:spcAft>
                <a:spcPts val="0"/>
              </a:spcAft>
              <a:buNone/>
            </a:pPr>
            <a:r>
              <a:rPr lang="en-US" sz="2800" dirty="0">
                <a:solidFill>
                  <a:schemeClr val="bg1"/>
                </a:solidFill>
                <a:latin typeface="Candara" panose="020E0502030303020204" pitchFamily="34" charset="0"/>
                <a:ea typeface="Calibri"/>
                <a:cs typeface="Calibri"/>
                <a:sym typeface="Calibri"/>
              </a:rPr>
              <a:t>Juan José Rincón Méndez, juanjose022630@gmail.com</a:t>
            </a:r>
          </a:p>
          <a:p>
            <a:pPr marL="0" lvl="0" indent="0" algn="just" rtl="0">
              <a:lnSpc>
                <a:spcPct val="90000"/>
              </a:lnSpc>
              <a:spcBef>
                <a:spcPts val="0"/>
              </a:spcBef>
              <a:spcAft>
                <a:spcPts val="0"/>
              </a:spcAft>
              <a:buClr>
                <a:schemeClr val="dk1"/>
              </a:buClr>
              <a:buFont typeface="Arial"/>
              <a:buNone/>
            </a:pPr>
            <a:r>
              <a:rPr lang="en-US" sz="2800" dirty="0" err="1" smtClean="0">
                <a:solidFill>
                  <a:schemeClr val="bg1"/>
                </a:solidFill>
                <a:latin typeface="Candara" panose="020E0502030303020204" pitchFamily="34" charset="0"/>
                <a:ea typeface="Calibri"/>
                <a:cs typeface="Calibri"/>
                <a:sym typeface="Calibri"/>
              </a:rPr>
              <a:t>Jonnathan</a:t>
            </a:r>
            <a:r>
              <a:rPr lang="en-US" sz="2800" dirty="0" smtClean="0">
                <a:solidFill>
                  <a:schemeClr val="bg1"/>
                </a:solidFill>
                <a:latin typeface="Candara" panose="020E0502030303020204" pitchFamily="34" charset="0"/>
                <a:ea typeface="Calibri"/>
                <a:cs typeface="Calibri"/>
                <a:sym typeface="Calibri"/>
              </a:rPr>
              <a:t> Alfredo Ramos </a:t>
            </a:r>
            <a:r>
              <a:rPr lang="en-US" sz="2800" dirty="0" err="1" smtClean="0">
                <a:solidFill>
                  <a:schemeClr val="bg1"/>
                </a:solidFill>
                <a:latin typeface="Candara" panose="020E0502030303020204" pitchFamily="34" charset="0"/>
                <a:ea typeface="Calibri"/>
                <a:cs typeface="Calibri"/>
                <a:sym typeface="Calibri"/>
              </a:rPr>
              <a:t>Chaux</a:t>
            </a:r>
            <a:r>
              <a:rPr lang="en-US" sz="2800" dirty="0" smtClean="0">
                <a:solidFill>
                  <a:schemeClr val="bg1"/>
                </a:solidFill>
                <a:latin typeface="Candara" panose="020E0502030303020204" pitchFamily="34" charset="0"/>
                <a:ea typeface="Calibri"/>
                <a:cs typeface="Calibri"/>
                <a:sym typeface="Calibri"/>
              </a:rPr>
              <a:t>, jramoschaux@gmail.com</a:t>
            </a:r>
            <a:endParaRPr lang="es-US" sz="2800" dirty="0">
              <a:solidFill>
                <a:schemeClr val="bg1"/>
              </a:solidFill>
              <a:latin typeface="Candara" panose="020E0502030303020204" pitchFamily="34" charset="0"/>
              <a:ea typeface="Calibri"/>
              <a:cs typeface="Calibri"/>
              <a:sym typeface="Calibri"/>
            </a:endParaRPr>
          </a:p>
        </p:txBody>
      </p:sp>
      <p:sp>
        <p:nvSpPr>
          <p:cNvPr id="43" name="Google Shape;43;p4"/>
          <p:cNvSpPr txBox="1"/>
          <p:nvPr/>
        </p:nvSpPr>
        <p:spPr>
          <a:xfrm>
            <a:off x="2819754" y="29185078"/>
            <a:ext cx="9144000" cy="746400"/>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s-CO" sz="4400" b="1" dirty="0">
                <a:solidFill>
                  <a:schemeClr val="bg1"/>
                </a:solidFill>
                <a:latin typeface="Book Antiqua" panose="02040602050305030304" pitchFamily="18" charset="0"/>
                <a:ea typeface="Calibri"/>
                <a:cs typeface="Calibri"/>
                <a:sym typeface="Calibri"/>
              </a:rPr>
              <a:t>Información</a:t>
            </a:r>
            <a:r>
              <a:rPr lang="en-US" sz="4400" b="1" dirty="0">
                <a:solidFill>
                  <a:schemeClr val="bg1"/>
                </a:solidFill>
                <a:latin typeface="Book Antiqua" panose="02040602050305030304" pitchFamily="18" charset="0"/>
                <a:ea typeface="Calibri"/>
                <a:cs typeface="Calibri"/>
                <a:sym typeface="Calibri"/>
              </a:rPr>
              <a:t> de c</a:t>
            </a:r>
            <a:r>
              <a:rPr lang="es-CO" sz="4400" b="1" dirty="0" err="1">
                <a:solidFill>
                  <a:schemeClr val="bg1"/>
                </a:solidFill>
                <a:latin typeface="Book Antiqua" panose="02040602050305030304" pitchFamily="18" charset="0"/>
                <a:ea typeface="Calibri"/>
                <a:cs typeface="Calibri"/>
                <a:sym typeface="Calibri"/>
              </a:rPr>
              <a:t>ontacto</a:t>
            </a:r>
            <a:endParaRPr lang="es-CO" dirty="0">
              <a:solidFill>
                <a:schemeClr val="bg1"/>
              </a:solidFill>
              <a:latin typeface="Book Antiqua" panose="02040602050305030304" pitchFamily="18" charset="0"/>
            </a:endParaRPr>
          </a:p>
        </p:txBody>
      </p:sp>
      <p:sp>
        <p:nvSpPr>
          <p:cNvPr id="44" name="Google Shape;44;p4"/>
          <p:cNvSpPr txBox="1"/>
          <p:nvPr/>
        </p:nvSpPr>
        <p:spPr>
          <a:xfrm>
            <a:off x="15428275" y="30038050"/>
            <a:ext cx="27182700" cy="2339100"/>
          </a:xfrm>
          <a:prstGeom prst="rect">
            <a:avLst/>
          </a:prstGeom>
          <a:noFill/>
          <a:ln>
            <a:noFill/>
          </a:ln>
        </p:spPr>
        <p:txBody>
          <a:bodyPr spcFirstLastPara="1" wrap="square" lIns="91425" tIns="91425" rIns="91425" bIns="91425" anchor="t" anchorCtr="0">
            <a:noAutofit/>
          </a:bodyPr>
          <a:lstStyle/>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Lam Díaz, Rosa María. (2016). La </a:t>
            </a:r>
            <a:r>
              <a:rPr lang="en-US" sz="1600" dirty="0" err="1">
                <a:solidFill>
                  <a:schemeClr val="bg1"/>
                </a:solidFill>
                <a:latin typeface="Calibri"/>
                <a:ea typeface="Calibri"/>
                <a:cs typeface="Calibri"/>
                <a:sym typeface="Calibri"/>
              </a:rPr>
              <a:t>redacción</a:t>
            </a:r>
            <a:r>
              <a:rPr lang="en-US" sz="1600" dirty="0">
                <a:solidFill>
                  <a:schemeClr val="bg1"/>
                </a:solidFill>
                <a:latin typeface="Calibri"/>
                <a:ea typeface="Calibri"/>
                <a:cs typeface="Calibri"/>
                <a:sym typeface="Calibri"/>
              </a:rPr>
              <a:t> de un </a:t>
            </a:r>
            <a:r>
              <a:rPr lang="en-US" sz="1600" dirty="0" err="1">
                <a:solidFill>
                  <a:schemeClr val="bg1"/>
                </a:solidFill>
                <a:latin typeface="Calibri"/>
                <a:ea typeface="Calibri"/>
                <a:cs typeface="Calibri"/>
                <a:sym typeface="Calibri"/>
              </a:rPr>
              <a:t>artículo</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científico</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Revista</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Cubana</a:t>
            </a:r>
            <a:r>
              <a:rPr lang="en-US" sz="1600" dirty="0">
                <a:solidFill>
                  <a:schemeClr val="bg1"/>
                </a:solidFill>
                <a:latin typeface="Calibri"/>
                <a:ea typeface="Calibri"/>
                <a:cs typeface="Calibri"/>
                <a:sym typeface="Calibri"/>
              </a:rPr>
              <a:t> de </a:t>
            </a:r>
            <a:r>
              <a:rPr lang="en-US" sz="1600" dirty="0" err="1">
                <a:solidFill>
                  <a:schemeClr val="bg1"/>
                </a:solidFill>
                <a:latin typeface="Calibri"/>
                <a:ea typeface="Calibri"/>
                <a:cs typeface="Calibri"/>
                <a:sym typeface="Calibri"/>
              </a:rPr>
              <a:t>Hematología</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Inmunología</a:t>
            </a:r>
            <a:r>
              <a:rPr lang="en-US" sz="1600" dirty="0">
                <a:solidFill>
                  <a:schemeClr val="bg1"/>
                </a:solidFill>
                <a:latin typeface="Calibri"/>
                <a:ea typeface="Calibri"/>
                <a:cs typeface="Calibri"/>
                <a:sym typeface="Calibri"/>
              </a:rPr>
              <a:t> y </a:t>
            </a:r>
            <a:r>
              <a:rPr lang="en-US" sz="1600" dirty="0" err="1">
                <a:solidFill>
                  <a:schemeClr val="bg1"/>
                </a:solidFill>
                <a:latin typeface="Calibri"/>
                <a:ea typeface="Calibri"/>
                <a:cs typeface="Calibri"/>
                <a:sym typeface="Calibri"/>
              </a:rPr>
              <a:t>Hemoterapia</a:t>
            </a:r>
            <a:r>
              <a:rPr lang="en-US" sz="1600" dirty="0">
                <a:solidFill>
                  <a:schemeClr val="bg1"/>
                </a:solidFill>
                <a:latin typeface="Calibri"/>
                <a:ea typeface="Calibri"/>
                <a:cs typeface="Calibri"/>
                <a:sym typeface="Calibri"/>
              </a:rPr>
              <a:t>, 32(1), 57-69. </a:t>
            </a:r>
            <a:r>
              <a:rPr lang="en-US" sz="1600" dirty="0" err="1">
                <a:solidFill>
                  <a:schemeClr val="bg1"/>
                </a:solidFill>
                <a:latin typeface="Calibri"/>
                <a:ea typeface="Calibri"/>
                <a:cs typeface="Calibri"/>
                <a:sym typeface="Calibri"/>
              </a:rPr>
              <a:t>Recuperado</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en</a:t>
            </a:r>
            <a:r>
              <a:rPr lang="en-US" sz="1600" dirty="0">
                <a:solidFill>
                  <a:schemeClr val="bg1"/>
                </a:solidFill>
                <a:latin typeface="Calibri"/>
                <a:ea typeface="Calibri"/>
                <a:cs typeface="Calibri"/>
                <a:sym typeface="Calibri"/>
              </a:rPr>
              <a:t> 09 de </a:t>
            </a:r>
            <a:r>
              <a:rPr lang="en-US" sz="1600" dirty="0" err="1">
                <a:solidFill>
                  <a:schemeClr val="bg1"/>
                </a:solidFill>
                <a:latin typeface="Calibri"/>
                <a:ea typeface="Calibri"/>
                <a:cs typeface="Calibri"/>
                <a:sym typeface="Calibri"/>
              </a:rPr>
              <a:t>agosto</a:t>
            </a:r>
            <a:r>
              <a:rPr lang="en-US" sz="1600" dirty="0">
                <a:solidFill>
                  <a:schemeClr val="bg1"/>
                </a:solidFill>
                <a:latin typeface="Calibri"/>
                <a:ea typeface="Calibri"/>
                <a:cs typeface="Calibri"/>
                <a:sym typeface="Calibri"/>
              </a:rPr>
              <a:t> de 2020, de http://scielo.sld.cu/scielo.php?script=sci_arttext&amp;pid=S0864-02892016000100006&amp;lng=es&amp;tlng=es.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p:txBody>
      </p:sp>
      <p:sp>
        <p:nvSpPr>
          <p:cNvPr id="45" name="Google Shape;45;p4"/>
          <p:cNvSpPr txBox="1"/>
          <p:nvPr/>
        </p:nvSpPr>
        <p:spPr>
          <a:xfrm>
            <a:off x="19875625" y="29215378"/>
            <a:ext cx="18288000" cy="685800"/>
          </a:xfrm>
          <a:prstGeom prst="rect">
            <a:avLst/>
          </a:prstGeom>
          <a:no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err="1">
                <a:solidFill>
                  <a:schemeClr val="bg1"/>
                </a:solidFill>
                <a:latin typeface="Candara" panose="020E0502030303020204" pitchFamily="34" charset="0"/>
                <a:ea typeface="Calibri"/>
                <a:cs typeface="Calibri"/>
                <a:sym typeface="Calibri"/>
              </a:rPr>
              <a:t>Referencias</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Bibliográficas</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en</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formato</a:t>
            </a:r>
            <a:r>
              <a:rPr lang="en-US" sz="4400" b="1" dirty="0">
                <a:solidFill>
                  <a:schemeClr val="bg1"/>
                </a:solidFill>
                <a:latin typeface="Candara" panose="020E0502030303020204" pitchFamily="34" charset="0"/>
                <a:ea typeface="Calibri"/>
                <a:cs typeface="Calibri"/>
                <a:sym typeface="Calibri"/>
              </a:rPr>
              <a:t> APA)</a:t>
            </a:r>
            <a:endParaRPr dirty="0">
              <a:solidFill>
                <a:schemeClr val="bg1"/>
              </a:solidFill>
              <a:latin typeface="Candara" panose="020E0502030303020204" pitchFamily="34" charset="0"/>
            </a:endParaRPr>
          </a:p>
        </p:txBody>
      </p:sp>
      <p:sp>
        <p:nvSpPr>
          <p:cNvPr id="46" name="Google Shape;46;p4"/>
          <p:cNvSpPr txBox="1"/>
          <p:nvPr/>
        </p:nvSpPr>
        <p:spPr>
          <a:xfrm>
            <a:off x="1280160" y="5486400"/>
            <a:ext cx="9144000" cy="7171147"/>
          </a:xfrm>
          <a:prstGeom prst="rect">
            <a:avLst/>
          </a:prstGeom>
          <a:solidFill>
            <a:schemeClr val="lt1"/>
          </a:solidFill>
          <a:ln w="12700" cap="flat" cmpd="sng">
            <a:solidFill>
              <a:srgbClr val="F3922B"/>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smtClean="0">
                <a:solidFill>
                  <a:schemeClr val="tx1"/>
                </a:solidFill>
                <a:latin typeface="Book Antiqua" panose="02040602050305030304" pitchFamily="18" charset="0"/>
                <a:ea typeface="Calibri"/>
                <a:cs typeface="Calibri"/>
                <a:sym typeface="Calibri"/>
              </a:rPr>
              <a:t>El presente proyecto fue hecho con el objetivo de demostrar por medio de grafos el funcionamiento de una serie de rutas </a:t>
            </a:r>
            <a:r>
              <a:rPr lang="es-CO" sz="3200" dirty="0" err="1" smtClean="0">
                <a:solidFill>
                  <a:schemeClr val="tx1"/>
                </a:solidFill>
                <a:latin typeface="Book Antiqua" panose="02040602050305030304" pitchFamily="18" charset="0"/>
                <a:ea typeface="Calibri"/>
                <a:cs typeface="Calibri"/>
                <a:sym typeface="Calibri"/>
              </a:rPr>
              <a:t>aeronauticas</a:t>
            </a:r>
            <a:r>
              <a:rPr lang="es-CO" sz="3200" dirty="0" smtClean="0">
                <a:solidFill>
                  <a:schemeClr val="tx1"/>
                </a:solidFill>
                <a:latin typeface="Book Antiqua" panose="02040602050305030304" pitchFamily="18" charset="0"/>
                <a:ea typeface="Calibri"/>
                <a:cs typeface="Calibri"/>
                <a:sym typeface="Calibri"/>
              </a:rPr>
              <a:t> y que tan densa es la afluencia de dichas rutas en el área aeronáutica colombiana. Se utilizó un motor de bases de datos llamado Neo4j el cual tiene una interfaz intuitiva, fácil de utilizar y con similitudes a la codificación por Java.</a:t>
            </a:r>
            <a:endParaRPr lang="es-CO" sz="3200" dirty="0">
              <a:solidFill>
                <a:schemeClr val="tx1"/>
              </a:solidFill>
              <a:latin typeface="Book Antiqua" panose="02040602050305030304" pitchFamily="18" charset="0"/>
              <a:ea typeface="Calibri"/>
              <a:cs typeface="Calibri"/>
              <a:sym typeface="Calibri"/>
            </a:endParaRPr>
          </a:p>
        </p:txBody>
      </p:sp>
      <p:sp>
        <p:nvSpPr>
          <p:cNvPr id="47" name="Google Shape;47;p4"/>
          <p:cNvSpPr/>
          <p:nvPr/>
        </p:nvSpPr>
        <p:spPr>
          <a:xfrm>
            <a:off x="1280160" y="4800600"/>
            <a:ext cx="9144000" cy="685800"/>
          </a:xfrm>
          <a:prstGeom prst="rect">
            <a:avLst/>
          </a:prstGeom>
          <a:solidFill>
            <a:srgbClr val="F3922B"/>
          </a:solidFill>
          <a:ln w="12700" cap="flat" cmpd="sng">
            <a:solidFill>
              <a:srgbClr val="F3922B"/>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dirty="0">
                <a:solidFill>
                  <a:schemeClr val="bg1"/>
                </a:solidFill>
                <a:latin typeface="Book Antiqua" panose="02040602050305030304" pitchFamily="18" charset="0"/>
              </a:rPr>
              <a:t>Resumen</a:t>
            </a:r>
          </a:p>
        </p:txBody>
      </p:sp>
      <p:sp>
        <p:nvSpPr>
          <p:cNvPr id="48" name="Google Shape;48;p4"/>
          <p:cNvSpPr txBox="1"/>
          <p:nvPr/>
        </p:nvSpPr>
        <p:spPr>
          <a:xfrm>
            <a:off x="11521440" y="14173200"/>
            <a:ext cx="20848320" cy="6485347"/>
          </a:xfrm>
          <a:prstGeom prst="rect">
            <a:avLst/>
          </a:prstGeom>
          <a:solidFill>
            <a:schemeClr val="lt1"/>
          </a:solidFill>
          <a:ln w="12700" cap="flat" cmpd="sng">
            <a:solidFill>
              <a:srgbClr val="01B49E"/>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smtClean="0">
                <a:solidFill>
                  <a:schemeClr val="dk1"/>
                </a:solidFill>
                <a:latin typeface="Calibri"/>
                <a:ea typeface="Calibri"/>
                <a:cs typeface="Calibri"/>
                <a:sym typeface="Calibri"/>
              </a:rPr>
              <a:t>El hallazgo principal del estudio es mostrar las rutas aeronáuticas que conectan una ciudad con otra, al tomar las ciudades con mas afluencia aeronáutica se demostró la cantidad de rutas directas que conectan una ciudad con otra y las razones por las que no pueden hacerse algunas conexiones directas.</a:t>
            </a: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ES" sz="3200" dirty="0" smtClean="0">
              <a:solidFill>
                <a:schemeClr val="dk1"/>
              </a:solidFill>
              <a:latin typeface="Calibri"/>
              <a:ea typeface="Calibri"/>
              <a:cs typeface="Calibri"/>
              <a:sym typeface="Calibri"/>
            </a:endParaRPr>
          </a:p>
          <a:p>
            <a:pPr marL="0" marR="0" lvl="0" indent="0" algn="just" rtl="0">
              <a:spcBef>
                <a:spcPts val="0"/>
              </a:spcBef>
              <a:spcAft>
                <a:spcPts val="0"/>
              </a:spcAft>
              <a:buNone/>
            </a:pPr>
            <a:r>
              <a:rPr lang="es-ES" sz="3200" dirty="0" smtClean="0">
                <a:solidFill>
                  <a:schemeClr val="dk1"/>
                </a:solidFill>
                <a:latin typeface="Calibri"/>
                <a:ea typeface="Calibri"/>
                <a:cs typeface="Calibri"/>
                <a:sym typeface="Calibri"/>
              </a:rPr>
              <a:t>Al crear los nodos con su respectiva declaración, nombre y ID, se mostraron reflejados en la grafica y se dispuso a organizarse de forma que se pudieran ubicar las distancias de cada una de las ciudades representadas por nos. Luego se recurre al comando de conexión que mostró las rutas aéreas directas de un nodo a otro.</a:t>
            </a:r>
          </a:p>
          <a:p>
            <a:pPr marL="0" marR="0" lvl="0" indent="0" algn="just" rtl="0">
              <a:spcBef>
                <a:spcPts val="0"/>
              </a:spcBef>
              <a:spcAft>
                <a:spcPts val="0"/>
              </a:spcAft>
              <a:buNone/>
            </a:pPr>
            <a:endParaRPr lang="es-ES"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3200" dirty="0" smtClean="0">
                <a:solidFill>
                  <a:schemeClr val="dk1"/>
                </a:solidFill>
                <a:latin typeface="Calibri"/>
                <a:ea typeface="Calibri"/>
                <a:cs typeface="Calibri"/>
                <a:sym typeface="Calibri"/>
              </a:rPr>
              <a:t>Se tomaron las ciudades con mas afluencia aeronáutica debido a que algunas están mas al alcance de otras como rutas directas y por ende, no se tomaron todas las rutas para todas las ciudades seleccionadas. Se tomaron quince ciudades de forma global y se seleccionaron cinco como punto de partida, coincidiendo algunas como “ida y vuelta” al tener las mismas ciudades pero en orden inverso de salida y llegada. Como resultado se logra observar la densidad aeronáutica, especialmente en la zona norte y central de nuestro país.</a:t>
            </a:r>
            <a:endParaRPr lang="es-ES"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p:txBody>
      </p:sp>
      <p:sp>
        <p:nvSpPr>
          <p:cNvPr id="49" name="Google Shape;49;p4"/>
          <p:cNvSpPr/>
          <p:nvPr/>
        </p:nvSpPr>
        <p:spPr>
          <a:xfrm>
            <a:off x="1280160" y="13487400"/>
            <a:ext cx="9144000" cy="685800"/>
          </a:xfrm>
          <a:prstGeom prst="rect">
            <a:avLst/>
          </a:prstGeom>
          <a:solidFill>
            <a:srgbClr val="A0A01C"/>
          </a:solidFill>
          <a:ln w="12700" cap="flat" cmpd="sng">
            <a:solidFill>
              <a:srgbClr val="A0A01C"/>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Book Antiqua" panose="02040602050305030304" pitchFamily="18" charset="0"/>
                <a:sym typeface="Calibri"/>
              </a:rPr>
              <a:t>Introducción y justificación</a:t>
            </a:r>
            <a:endParaRPr lang="es-CO" dirty="0">
              <a:latin typeface="Book Antiqua" panose="02040602050305030304" pitchFamily="18" charset="0"/>
            </a:endParaRPr>
          </a:p>
        </p:txBody>
      </p:sp>
      <p:sp>
        <p:nvSpPr>
          <p:cNvPr id="50" name="Google Shape;50;p4"/>
          <p:cNvSpPr txBox="1"/>
          <p:nvPr/>
        </p:nvSpPr>
        <p:spPr>
          <a:xfrm>
            <a:off x="11521440" y="5687875"/>
            <a:ext cx="20802600" cy="6969672"/>
          </a:xfrm>
          <a:prstGeom prst="rect">
            <a:avLst/>
          </a:prstGeom>
          <a:solidFill>
            <a:schemeClr val="lt1"/>
          </a:solidFill>
          <a:ln w="12700" cap="flat" cmpd="sng">
            <a:solidFill>
              <a:srgbClr val="DC3348"/>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Book Antiqua" panose="02040602050305030304" pitchFamily="18" charset="0"/>
                <a:ea typeface="Calibri"/>
                <a:cs typeface="Calibri"/>
                <a:sym typeface="Calibri"/>
              </a:rPr>
              <a:t>Este proyecto se llevo a cabo haciendo uso de Neo4j, una base de datos parecida a MySQL pero orientada a grafos utilizando Java. Esta BD nos permitió almacenar los datos estructurados en grafos en lugar de tablas, o sea que la información se almacenó de forma relacionada creando un grafo dirigido entre nodos y las relaciones entre ellas.</a:t>
            </a:r>
          </a:p>
          <a:p>
            <a:pPr marL="0" marR="0" lvl="0" indent="0" algn="just" rtl="0">
              <a:spcBef>
                <a:spcPts val="0"/>
              </a:spcBef>
              <a:spcAft>
                <a:spcPts val="0"/>
              </a:spcAft>
              <a:buNone/>
            </a:pPr>
            <a:r>
              <a:rPr lang="es-CO" sz="3200" dirty="0">
                <a:solidFill>
                  <a:schemeClr val="dk1"/>
                </a:solidFill>
                <a:latin typeface="Book Antiqua" panose="02040602050305030304" pitchFamily="18" charset="0"/>
                <a:ea typeface="Calibri"/>
                <a:cs typeface="Calibri"/>
                <a:sym typeface="Calibri"/>
              </a:rPr>
              <a:t>Algunas razones por las que usamos Neo4j para la elaboración de este proyecto fueron:</a:t>
            </a:r>
          </a:p>
          <a:p>
            <a:pPr marL="0" marR="0" lvl="0" indent="0" algn="just" rtl="0">
              <a:spcBef>
                <a:spcPts val="0"/>
              </a:spcBef>
              <a:spcAft>
                <a:spcPts val="0"/>
              </a:spcAft>
              <a:buNone/>
            </a:pPr>
            <a:r>
              <a:rPr lang="es-CO" sz="3200" dirty="0">
                <a:solidFill>
                  <a:schemeClr val="dk1"/>
                </a:solidFill>
                <a:latin typeface="Book Antiqua" panose="02040602050305030304" pitchFamily="18" charset="0"/>
                <a:ea typeface="Calibri"/>
                <a:cs typeface="Calibri"/>
                <a:sym typeface="Calibri"/>
              </a:rPr>
              <a:t>1. Fundadores en la revolución de grafos.</a:t>
            </a:r>
          </a:p>
          <a:p>
            <a:pPr marL="0" marR="0" lvl="0" indent="0" algn="just" rtl="0">
              <a:spcBef>
                <a:spcPts val="0"/>
              </a:spcBef>
              <a:spcAft>
                <a:spcPts val="0"/>
              </a:spcAft>
              <a:buNone/>
            </a:pPr>
            <a:r>
              <a:rPr lang="es-CO" sz="3200" dirty="0">
                <a:solidFill>
                  <a:schemeClr val="dk1"/>
                </a:solidFill>
                <a:latin typeface="Book Antiqua" panose="02040602050305030304" pitchFamily="18" charset="0"/>
                <a:ea typeface="Calibri"/>
                <a:cs typeface="Calibri"/>
                <a:sym typeface="Calibri"/>
              </a:rPr>
              <a:t>2. Amplia comunidad de usuarios.</a:t>
            </a:r>
          </a:p>
          <a:p>
            <a:pPr marL="0" marR="0" lvl="0" indent="0" algn="just" rtl="0">
              <a:spcBef>
                <a:spcPts val="0"/>
              </a:spcBef>
              <a:spcAft>
                <a:spcPts val="0"/>
              </a:spcAft>
              <a:buNone/>
            </a:pPr>
            <a:r>
              <a:rPr lang="es-CO" sz="3200" dirty="0">
                <a:solidFill>
                  <a:schemeClr val="dk1"/>
                </a:solidFill>
                <a:latin typeface="Book Antiqua" panose="02040602050305030304" pitchFamily="18" charset="0"/>
                <a:ea typeface="Calibri"/>
                <a:cs typeface="Calibri"/>
                <a:sym typeface="Calibri"/>
              </a:rPr>
              <a:t>3. Alto rendimiento en lecturas y escrituras escalares.</a:t>
            </a:r>
          </a:p>
          <a:p>
            <a:pPr marL="0" marR="0" lvl="0" indent="0" algn="just" rtl="0">
              <a:spcBef>
                <a:spcPts val="0"/>
              </a:spcBef>
              <a:spcAft>
                <a:spcPts val="0"/>
              </a:spcAft>
              <a:buNone/>
            </a:pPr>
            <a:r>
              <a:rPr lang="es-CO" sz="3200" dirty="0">
                <a:solidFill>
                  <a:schemeClr val="dk1"/>
                </a:solidFill>
                <a:latin typeface="Book Antiqua" panose="02040602050305030304" pitchFamily="18" charset="0"/>
                <a:ea typeface="Calibri"/>
                <a:cs typeface="Calibri"/>
                <a:sym typeface="Calibri"/>
              </a:rPr>
              <a:t>4. Alto rendimiento en almacenamiento y procesamiento de grafos.</a:t>
            </a:r>
          </a:p>
          <a:p>
            <a:pPr marL="0" marR="0" lvl="0" indent="0" algn="just" rtl="0">
              <a:spcBef>
                <a:spcPts val="0"/>
              </a:spcBef>
              <a:spcAft>
                <a:spcPts val="0"/>
              </a:spcAft>
              <a:buNone/>
            </a:pPr>
            <a:r>
              <a:rPr lang="es-CO" sz="3200" dirty="0">
                <a:solidFill>
                  <a:schemeClr val="dk1"/>
                </a:solidFill>
                <a:latin typeface="Book Antiqua" panose="02040602050305030304" pitchFamily="18" charset="0"/>
                <a:ea typeface="Calibri"/>
                <a:cs typeface="Calibri"/>
                <a:sym typeface="Calibri"/>
              </a:rPr>
              <a:t>5. Es una bases de datos muy fácil de usar.</a:t>
            </a:r>
          </a:p>
          <a:p>
            <a:pPr marL="0" marR="0" lvl="0" indent="0" algn="just" rtl="0">
              <a:spcBef>
                <a:spcPts val="0"/>
              </a:spcBef>
              <a:spcAft>
                <a:spcPts val="0"/>
              </a:spcAft>
              <a:buNone/>
            </a:pPr>
            <a:r>
              <a:rPr lang="es-CO" sz="3200" dirty="0">
                <a:solidFill>
                  <a:schemeClr val="dk1"/>
                </a:solidFill>
                <a:latin typeface="Book Antiqua" panose="02040602050305030304" pitchFamily="18" charset="0"/>
                <a:ea typeface="Calibri"/>
                <a:cs typeface="Calibri"/>
                <a:sym typeface="Calibri"/>
              </a:rPr>
              <a:t>6. A prueba de fallos.</a:t>
            </a:r>
          </a:p>
          <a:p>
            <a:pPr marL="0" marR="0" lvl="0" indent="0" algn="just" rtl="0">
              <a:spcBef>
                <a:spcPts val="0"/>
              </a:spcBef>
              <a:spcAft>
                <a:spcPts val="0"/>
              </a:spcAft>
              <a:buNone/>
            </a:pPr>
            <a:r>
              <a:rPr lang="es-CO" sz="3200" dirty="0">
                <a:solidFill>
                  <a:schemeClr val="dk1"/>
                </a:solidFill>
                <a:latin typeface="Book Antiqua" panose="02040602050305030304" pitchFamily="18" charset="0"/>
                <a:ea typeface="Calibri"/>
                <a:cs typeface="Calibri"/>
                <a:sym typeface="Calibri"/>
              </a:rPr>
              <a:t>7. Excelente velocidad de carga para almacenar los datos.</a:t>
            </a:r>
          </a:p>
          <a:p>
            <a:pPr marL="0" marR="0" lvl="0" indent="0" algn="just" rtl="0">
              <a:spcBef>
                <a:spcPts val="0"/>
              </a:spcBef>
              <a:spcAft>
                <a:spcPts val="0"/>
              </a:spcAft>
              <a:buNone/>
            </a:pPr>
            <a:r>
              <a:rPr lang="es-CO" sz="3200" dirty="0">
                <a:solidFill>
                  <a:schemeClr val="dk1"/>
                </a:solidFill>
                <a:latin typeface="Book Antiqua" panose="02040602050305030304" pitchFamily="18" charset="0"/>
                <a:ea typeface="Calibri"/>
                <a:cs typeface="Calibri"/>
                <a:sym typeface="Calibri"/>
              </a:rPr>
              <a:t>8. Compatibilidad ampliada para simplificar el ciclo de desarrollo.</a:t>
            </a:r>
          </a:p>
          <a:p>
            <a:pPr marL="0" marR="0" lvl="0" indent="0" algn="just" rtl="0">
              <a:spcBef>
                <a:spcPts val="0"/>
              </a:spcBef>
              <a:spcAft>
                <a:spcPts val="0"/>
              </a:spcAft>
              <a:buNone/>
            </a:pPr>
            <a:r>
              <a:rPr lang="es-CO" sz="3200" dirty="0">
                <a:solidFill>
                  <a:schemeClr val="dk1"/>
                </a:solidFill>
                <a:latin typeface="Book Antiqua" panose="02040602050305030304" pitchFamily="18" charset="0"/>
                <a:ea typeface="Calibri"/>
                <a:cs typeface="Calibri"/>
                <a:sym typeface="Calibri"/>
              </a:rPr>
              <a:t>9. Opciones para todos.</a:t>
            </a:r>
          </a:p>
        </p:txBody>
      </p:sp>
      <p:sp>
        <p:nvSpPr>
          <p:cNvPr id="51" name="Google Shape;51;p4"/>
          <p:cNvSpPr/>
          <p:nvPr/>
        </p:nvSpPr>
        <p:spPr>
          <a:xfrm>
            <a:off x="11521440" y="4800600"/>
            <a:ext cx="20848320" cy="685800"/>
          </a:xfrm>
          <a:prstGeom prst="rect">
            <a:avLst/>
          </a:prstGeom>
          <a:solidFill>
            <a:srgbClr val="DC3348"/>
          </a:solidFill>
          <a:ln w="12700" cap="flat" cmpd="sng">
            <a:solidFill>
              <a:srgbClr val="DC3348"/>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Book Antiqua" panose="02040602050305030304" pitchFamily="18" charset="0"/>
                <a:ea typeface="Calibri"/>
                <a:cs typeface="Calibri"/>
                <a:sym typeface="Calibri"/>
              </a:rPr>
              <a:t>Proceso y método</a:t>
            </a:r>
            <a:endParaRPr lang="es-CO" dirty="0">
              <a:latin typeface="Book Antiqua" panose="02040602050305030304" pitchFamily="18" charset="0"/>
            </a:endParaRPr>
          </a:p>
        </p:txBody>
      </p:sp>
      <p:sp>
        <p:nvSpPr>
          <p:cNvPr id="52" name="Google Shape;52;p4"/>
          <p:cNvSpPr txBox="1"/>
          <p:nvPr/>
        </p:nvSpPr>
        <p:spPr>
          <a:xfrm>
            <a:off x="33467041" y="5486400"/>
            <a:ext cx="9144000" cy="16154400"/>
          </a:xfrm>
          <a:prstGeom prst="rect">
            <a:avLst/>
          </a:prstGeom>
          <a:solidFill>
            <a:schemeClr val="lt1"/>
          </a:solidFill>
          <a:ln w="12700" cap="flat" cmpd="sng">
            <a:solidFill>
              <a:srgbClr val="3C7D90"/>
            </a:solidFill>
            <a:prstDash val="solid"/>
            <a:round/>
            <a:headEnd type="none" w="sm" len="sm"/>
            <a:tailEnd type="none" w="sm" len="sm"/>
          </a:ln>
        </p:spPr>
        <p:txBody>
          <a:bodyPr spcFirstLastPara="1" wrap="square" lIns="137125" tIns="137125" rIns="137125" bIns="137125" anchor="t" anchorCtr="0">
            <a:noAutofit/>
          </a:bodyPr>
          <a:lstStyle/>
          <a:p>
            <a:pPr marL="514350" lvl="0" indent="-514350" algn="just">
              <a:buFont typeface="Arial" panose="020B0604020202020204" pitchFamily="34" charset="0"/>
              <a:buChar char="•"/>
            </a:pPr>
            <a:r>
              <a:rPr lang="es-CO" sz="3200" dirty="0" smtClean="0">
                <a:solidFill>
                  <a:schemeClr val="dk1"/>
                </a:solidFill>
                <a:latin typeface="Calibri"/>
                <a:ea typeface="Calibri"/>
                <a:cs typeface="Calibri"/>
                <a:sym typeface="Calibri"/>
              </a:rPr>
              <a:t>Las rutas aeronáuticas en Colombia pueden ser un conjunto de conexiones que forman una red densa de viajes entre un nodo (ciudad) a otro.</a:t>
            </a:r>
          </a:p>
          <a:p>
            <a:pPr lvl="0" algn="just"/>
            <a:endParaRPr lang="es-CO" sz="3200" dirty="0" smtClean="0">
              <a:solidFill>
                <a:schemeClr val="dk1"/>
              </a:solidFill>
              <a:latin typeface="Calibri"/>
              <a:ea typeface="Calibri"/>
              <a:cs typeface="Calibri"/>
              <a:sym typeface="Calibri"/>
            </a:endParaRPr>
          </a:p>
          <a:p>
            <a:pPr marL="457200" lvl="0" indent="-457200" algn="just">
              <a:buFont typeface="Arial" panose="020B0604020202020204" pitchFamily="34" charset="0"/>
              <a:buChar char="•"/>
            </a:pPr>
            <a:r>
              <a:rPr lang="es-ES" sz="3200" dirty="0" smtClean="0">
                <a:solidFill>
                  <a:schemeClr val="dk1"/>
                </a:solidFill>
                <a:latin typeface="Calibri"/>
                <a:ea typeface="Calibri"/>
                <a:cs typeface="Calibri"/>
                <a:sym typeface="Calibri"/>
              </a:rPr>
              <a:t>Debido a la zona del país donde se encuentran las mayores densidades poblacionales, estas rutas se muestran en la zona centro y norte de nuestro país.</a:t>
            </a:r>
          </a:p>
          <a:p>
            <a:pPr marL="457200" lvl="0" indent="-457200" algn="just">
              <a:buFont typeface="Arial" panose="020B0604020202020204" pitchFamily="34" charset="0"/>
              <a:buChar char="•"/>
            </a:pPr>
            <a:endParaRPr lang="es-ES" sz="3200" dirty="0" smtClean="0">
              <a:solidFill>
                <a:schemeClr val="dk1"/>
              </a:solidFill>
              <a:latin typeface="Calibri"/>
              <a:ea typeface="Calibri"/>
              <a:cs typeface="Calibri"/>
              <a:sym typeface="Calibri"/>
            </a:endParaRPr>
          </a:p>
          <a:p>
            <a:pPr marL="457200" lvl="0" indent="-457200" algn="just">
              <a:buFont typeface="Arial" panose="020B0604020202020204" pitchFamily="34" charset="0"/>
              <a:buChar char="•"/>
            </a:pPr>
            <a:r>
              <a:rPr lang="es-ES" sz="3200" dirty="0" smtClean="0">
                <a:solidFill>
                  <a:schemeClr val="dk1"/>
                </a:solidFill>
                <a:latin typeface="Calibri"/>
                <a:ea typeface="Calibri"/>
                <a:cs typeface="Calibri"/>
                <a:sym typeface="Calibri"/>
              </a:rPr>
              <a:t>Al haber grandes distancias de algunos nodos a otros, se opta por realizar escalas para ahorrar combustible y costos, por eso solo en Bogotá se tuvo en cuenta la realización de un viaje tan extenso debido a que hay aviones mejor equipados para tal tarea, por eso no se toma en cuenta algunas ciudades para hacer vuelos directos.</a:t>
            </a:r>
          </a:p>
          <a:p>
            <a:pPr marL="457200" lvl="0" indent="-457200" algn="just">
              <a:buFont typeface="Arial" panose="020B0604020202020204" pitchFamily="34" charset="0"/>
              <a:buChar char="•"/>
            </a:pPr>
            <a:endParaRPr lang="es-ES" sz="3200" dirty="0" smtClean="0">
              <a:solidFill>
                <a:schemeClr val="dk1"/>
              </a:solidFill>
              <a:latin typeface="Calibri"/>
              <a:ea typeface="Calibri"/>
              <a:cs typeface="Calibri"/>
              <a:sym typeface="Calibri"/>
            </a:endParaRPr>
          </a:p>
          <a:p>
            <a:pPr marL="457200" lvl="0" indent="-457200" algn="just">
              <a:buFont typeface="Arial" panose="020B0604020202020204" pitchFamily="34" charset="0"/>
              <a:buChar char="•"/>
            </a:pPr>
            <a:r>
              <a:rPr lang="es-ES" sz="3200" dirty="0" smtClean="0">
                <a:solidFill>
                  <a:schemeClr val="dk1"/>
                </a:solidFill>
                <a:latin typeface="Calibri"/>
                <a:ea typeface="Calibri"/>
                <a:cs typeface="Calibri"/>
                <a:sym typeface="Calibri"/>
              </a:rPr>
              <a:t>Al usar Neo4j, podemos guardar los datos de cada vuelo en su motor de base de datos y registrar los nombres de cada uno con el prefijo de la ciudad de partida y el sufijo de la ciudad de destino.</a:t>
            </a:r>
          </a:p>
          <a:p>
            <a:pPr marL="457200" lvl="0" indent="-457200" algn="just">
              <a:buFont typeface="Arial" panose="020B0604020202020204" pitchFamily="34" charset="0"/>
              <a:buChar char="•"/>
            </a:pPr>
            <a:endParaRPr lang="es-CO" sz="3200" dirty="0" smtClean="0">
              <a:solidFill>
                <a:schemeClr val="dk1"/>
              </a:solidFill>
              <a:latin typeface="Calibri"/>
              <a:ea typeface="Calibri"/>
              <a:cs typeface="Calibri"/>
              <a:sym typeface="Calibri"/>
            </a:endParaRPr>
          </a:p>
          <a:p>
            <a:pPr marL="0" marR="0" lvl="0" indent="0" algn="just" rtl="0">
              <a:spcBef>
                <a:spcPts val="0"/>
              </a:spcBef>
              <a:spcAft>
                <a:spcPts val="0"/>
              </a:spcAft>
              <a:buNone/>
            </a:pPr>
            <a:endParaRPr sz="3200" dirty="0">
              <a:solidFill>
                <a:schemeClr val="dk1"/>
              </a:solidFill>
              <a:latin typeface="Calibri"/>
              <a:ea typeface="Calibri"/>
              <a:cs typeface="Calibri"/>
              <a:sym typeface="Calibri"/>
            </a:endParaRPr>
          </a:p>
        </p:txBody>
      </p:sp>
      <p:sp>
        <p:nvSpPr>
          <p:cNvPr id="53" name="Google Shape;53;p4"/>
          <p:cNvSpPr/>
          <p:nvPr/>
        </p:nvSpPr>
        <p:spPr>
          <a:xfrm>
            <a:off x="33467041" y="4800600"/>
            <a:ext cx="9144000" cy="685800"/>
          </a:xfrm>
          <a:prstGeom prst="rect">
            <a:avLst/>
          </a:prstGeom>
          <a:solidFill>
            <a:srgbClr val="3C7D90"/>
          </a:solidFill>
          <a:ln w="12700" cap="flat" cmpd="sng">
            <a:solidFill>
              <a:srgbClr val="3C7D90"/>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Conclusiones</a:t>
            </a:r>
            <a:endParaRPr lang="es-CO" dirty="0"/>
          </a:p>
        </p:txBody>
      </p:sp>
      <p:sp>
        <p:nvSpPr>
          <p:cNvPr id="57" name="Google Shape;57;p4"/>
          <p:cNvSpPr txBox="1"/>
          <p:nvPr/>
        </p:nvSpPr>
        <p:spPr>
          <a:xfrm>
            <a:off x="1280160" y="15003053"/>
            <a:ext cx="9143999" cy="4418008"/>
          </a:xfrm>
          <a:prstGeom prst="rect">
            <a:avLst/>
          </a:prstGeom>
          <a:solidFill>
            <a:schemeClr val="lt1"/>
          </a:solidFill>
          <a:ln w="12700" cap="flat" cmpd="sng">
            <a:solidFill>
              <a:srgbClr val="A0A01C"/>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Book Antiqua" panose="02040602050305030304" pitchFamily="18" charset="0"/>
                <a:ea typeface="Calibri"/>
                <a:cs typeface="Calibri"/>
                <a:sym typeface="Calibri"/>
              </a:rPr>
              <a:t>El objetivo principal de este proyecto se basa en la búsqueda de la necesidad que tienen los clientes que pertenecen a las entidades de aerolíneas nacionales, para filtrar sus viajes según sus necesidades previstas en el momento, y en cuestión a la cantidad de escalas que hay de un punto A cualquiera a un punto B.</a:t>
            </a:r>
          </a:p>
          <a:p>
            <a:pPr marL="0" marR="0" lvl="0" indent="0" algn="just" rtl="0">
              <a:spcBef>
                <a:spcPts val="0"/>
              </a:spcBef>
              <a:spcAft>
                <a:spcPts val="0"/>
              </a:spcAft>
              <a:buNone/>
            </a:pPr>
            <a:endParaRPr lang="es-CO" sz="3200" dirty="0">
              <a:solidFill>
                <a:schemeClr val="dk1"/>
              </a:solidFill>
              <a:latin typeface="Book Antiqua" panose="02040602050305030304" pitchFamily="18" charset="0"/>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Book Antiqua" panose="02040602050305030304" pitchFamily="18" charset="0"/>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Book Antiqua" panose="02040602050305030304" pitchFamily="18" charset="0"/>
              <a:ea typeface="Calibri"/>
              <a:cs typeface="Calibri"/>
              <a:sym typeface="Calibri"/>
            </a:endParaRPr>
          </a:p>
        </p:txBody>
      </p:sp>
      <p:sp>
        <p:nvSpPr>
          <p:cNvPr id="58" name="Google Shape;58;p4"/>
          <p:cNvSpPr/>
          <p:nvPr/>
        </p:nvSpPr>
        <p:spPr>
          <a:xfrm>
            <a:off x="11521440" y="13487400"/>
            <a:ext cx="20848320" cy="685800"/>
          </a:xfrm>
          <a:prstGeom prst="rect">
            <a:avLst/>
          </a:prstGeom>
          <a:solidFill>
            <a:srgbClr val="01B49E"/>
          </a:solidFill>
          <a:ln w="12700" cap="flat" cmpd="sng">
            <a:solidFill>
              <a:srgbClr val="01B49E"/>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Resultados</a:t>
            </a:r>
            <a:endParaRPr lang="es-CO" dirty="0"/>
          </a:p>
        </p:txBody>
      </p:sp>
      <p:sp>
        <p:nvSpPr>
          <p:cNvPr id="63" name="Google Shape;63;p4"/>
          <p:cNvSpPr txBox="1"/>
          <p:nvPr/>
        </p:nvSpPr>
        <p:spPr>
          <a:xfrm>
            <a:off x="12651216" y="21122307"/>
            <a:ext cx="3736640" cy="1507945"/>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smtClean="0">
                <a:solidFill>
                  <a:schemeClr val="dk1"/>
                </a:solidFill>
                <a:latin typeface="Calibri"/>
                <a:ea typeface="Calibri"/>
                <a:cs typeface="Calibri"/>
                <a:sym typeface="Calibri"/>
              </a:rPr>
              <a:t>Grafica</a:t>
            </a:r>
            <a:r>
              <a:rPr lang="en-US" sz="2400" b="1" dirty="0" smtClean="0">
                <a:solidFill>
                  <a:schemeClr val="dk1"/>
                </a:solidFill>
                <a:latin typeface="Calibri"/>
                <a:ea typeface="Calibri"/>
                <a:cs typeface="Calibri"/>
                <a:sym typeface="Calibri"/>
              </a:rPr>
              <a:t> </a:t>
            </a:r>
            <a:r>
              <a:rPr lang="en-US" sz="2400" b="1" dirty="0">
                <a:solidFill>
                  <a:schemeClr val="dk1"/>
                </a:solidFill>
                <a:latin typeface="Calibri"/>
                <a:ea typeface="Calibri"/>
                <a:cs typeface="Calibri"/>
                <a:sym typeface="Calibri"/>
              </a:rPr>
              <a:t>1.</a:t>
            </a:r>
            <a:r>
              <a:rPr lang="en-US" sz="2400" dirty="0">
                <a:solidFill>
                  <a:schemeClr val="dk1"/>
                </a:solidFill>
                <a:latin typeface="Calibri"/>
                <a:ea typeface="Calibri"/>
                <a:cs typeface="Calibri"/>
                <a:sym typeface="Calibri"/>
              </a:rPr>
              <a:t> </a:t>
            </a:r>
            <a:r>
              <a:rPr lang="en-US" sz="2400" dirty="0" err="1" smtClean="0">
                <a:solidFill>
                  <a:schemeClr val="dk1"/>
                </a:solidFill>
                <a:latin typeface="Calibri"/>
                <a:ea typeface="Calibri"/>
                <a:cs typeface="Calibri"/>
                <a:sym typeface="Calibri"/>
              </a:rPr>
              <a:t>Mapa</a:t>
            </a:r>
            <a:r>
              <a:rPr lang="en-US" sz="2400" dirty="0" smtClean="0">
                <a:solidFill>
                  <a:schemeClr val="dk1"/>
                </a:solidFill>
                <a:latin typeface="Calibri"/>
                <a:ea typeface="Calibri"/>
                <a:cs typeface="Calibri"/>
                <a:sym typeface="Calibri"/>
              </a:rPr>
              <a:t> de Colombia  con </a:t>
            </a:r>
            <a:r>
              <a:rPr lang="en-US" sz="2400" dirty="0" err="1" smtClean="0">
                <a:solidFill>
                  <a:schemeClr val="dk1"/>
                </a:solidFill>
                <a:latin typeface="Calibri"/>
                <a:ea typeface="Calibri"/>
                <a:cs typeface="Calibri"/>
                <a:sym typeface="Calibri"/>
              </a:rPr>
              <a:t>rutas</a:t>
            </a:r>
            <a:r>
              <a:rPr lang="en-US" sz="2400" dirty="0" smtClean="0">
                <a:solidFill>
                  <a:schemeClr val="dk1"/>
                </a:solidFill>
                <a:latin typeface="Calibri"/>
                <a:ea typeface="Calibri"/>
                <a:cs typeface="Calibri"/>
                <a:sym typeface="Calibri"/>
              </a:rPr>
              <a:t> </a:t>
            </a:r>
            <a:r>
              <a:rPr lang="en-US" sz="2400" dirty="0" err="1" smtClean="0">
                <a:solidFill>
                  <a:schemeClr val="dk1"/>
                </a:solidFill>
                <a:latin typeface="Calibri"/>
                <a:ea typeface="Calibri"/>
                <a:cs typeface="Calibri"/>
                <a:sym typeface="Calibri"/>
              </a:rPr>
              <a:t>detalladas</a:t>
            </a:r>
            <a:r>
              <a:rPr lang="en-US" sz="2400" dirty="0" smtClean="0">
                <a:solidFill>
                  <a:schemeClr val="dk1"/>
                </a:solidFill>
                <a:latin typeface="Calibri"/>
                <a:ea typeface="Calibri"/>
                <a:cs typeface="Calibri"/>
                <a:sym typeface="Calibri"/>
              </a:rPr>
              <a:t> y </a:t>
            </a:r>
            <a:r>
              <a:rPr lang="en-US" sz="2400" dirty="0" err="1" smtClean="0">
                <a:solidFill>
                  <a:schemeClr val="dk1"/>
                </a:solidFill>
                <a:latin typeface="Calibri"/>
                <a:ea typeface="Calibri"/>
                <a:cs typeface="Calibri"/>
                <a:sym typeface="Calibri"/>
              </a:rPr>
              <a:t>ciudades</a:t>
            </a:r>
            <a:r>
              <a:rPr lang="en-US" sz="2400" dirty="0" smtClean="0">
                <a:solidFill>
                  <a:schemeClr val="dk1"/>
                </a:solidFill>
                <a:latin typeface="Calibri"/>
                <a:ea typeface="Calibri"/>
                <a:cs typeface="Calibri"/>
                <a:sym typeface="Calibri"/>
              </a:rPr>
              <a:t> </a:t>
            </a:r>
            <a:r>
              <a:rPr lang="en-US" sz="2400" dirty="0" err="1" smtClean="0">
                <a:solidFill>
                  <a:schemeClr val="dk1"/>
                </a:solidFill>
                <a:latin typeface="Calibri"/>
                <a:ea typeface="Calibri"/>
                <a:cs typeface="Calibri"/>
                <a:sym typeface="Calibri"/>
              </a:rPr>
              <a:t>diferenciadas</a:t>
            </a:r>
            <a:r>
              <a:rPr lang="en-US" sz="2400" dirty="0" smtClean="0">
                <a:solidFill>
                  <a:schemeClr val="dk1"/>
                </a:solidFill>
                <a:latin typeface="Calibri"/>
                <a:ea typeface="Calibri"/>
                <a:cs typeface="Calibri"/>
                <a:sym typeface="Calibri"/>
              </a:rPr>
              <a:t> </a:t>
            </a:r>
            <a:r>
              <a:rPr lang="en-US" sz="2400" dirty="0" err="1" smtClean="0">
                <a:solidFill>
                  <a:schemeClr val="dk1"/>
                </a:solidFill>
                <a:latin typeface="Calibri"/>
                <a:ea typeface="Calibri"/>
                <a:cs typeface="Calibri"/>
                <a:sym typeface="Calibri"/>
              </a:rPr>
              <a:t>por</a:t>
            </a:r>
            <a:r>
              <a:rPr lang="en-US" sz="2400" dirty="0" smtClean="0">
                <a:solidFill>
                  <a:schemeClr val="dk1"/>
                </a:solidFill>
                <a:latin typeface="Calibri"/>
                <a:ea typeface="Calibri"/>
                <a:cs typeface="Calibri"/>
                <a:sym typeface="Calibri"/>
              </a:rPr>
              <a:t> color.</a:t>
            </a:r>
            <a:endParaRPr dirty="0"/>
          </a:p>
        </p:txBody>
      </p:sp>
      <p:sp>
        <p:nvSpPr>
          <p:cNvPr id="65" name="Google Shape;65;p4"/>
          <p:cNvSpPr txBox="1"/>
          <p:nvPr/>
        </p:nvSpPr>
        <p:spPr>
          <a:xfrm>
            <a:off x="19150657" y="21486642"/>
            <a:ext cx="4314825" cy="1205346"/>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Gráfico</a:t>
            </a:r>
            <a:r>
              <a:rPr lang="en-US" sz="2400" b="1" dirty="0">
                <a:solidFill>
                  <a:schemeClr val="dk1"/>
                </a:solidFill>
                <a:latin typeface="Calibri"/>
                <a:ea typeface="Calibri"/>
                <a:cs typeface="Calibri"/>
                <a:sym typeface="Calibri"/>
              </a:rPr>
              <a:t> </a:t>
            </a:r>
            <a:r>
              <a:rPr lang="en-US" sz="2400" b="1" dirty="0" smtClean="0">
                <a:solidFill>
                  <a:schemeClr val="dk1"/>
                </a:solidFill>
                <a:latin typeface="Calibri"/>
                <a:ea typeface="Calibri"/>
                <a:cs typeface="Calibri"/>
                <a:sym typeface="Calibri"/>
              </a:rPr>
              <a:t>2.</a:t>
            </a:r>
            <a:r>
              <a:rPr lang="en-US" sz="2400" dirty="0" smtClean="0">
                <a:solidFill>
                  <a:schemeClr val="dk1"/>
                </a:solidFill>
                <a:latin typeface="Calibri"/>
                <a:ea typeface="Calibri"/>
                <a:cs typeface="Calibri"/>
                <a:sym typeface="Calibri"/>
              </a:rPr>
              <a:t> </a:t>
            </a:r>
            <a:r>
              <a:rPr lang="en-US" sz="2400" dirty="0" smtClean="0">
                <a:solidFill>
                  <a:schemeClr val="dk1"/>
                </a:solidFill>
                <a:latin typeface="Calibri"/>
                <a:ea typeface="Calibri"/>
                <a:cs typeface="Calibri"/>
                <a:sym typeface="Calibri"/>
              </a:rPr>
              <a:t>Un fragment de la </a:t>
            </a:r>
            <a:r>
              <a:rPr lang="en-US" sz="2400" dirty="0" err="1" smtClean="0">
                <a:solidFill>
                  <a:schemeClr val="dk1"/>
                </a:solidFill>
                <a:latin typeface="Calibri"/>
                <a:ea typeface="Calibri"/>
                <a:cs typeface="Calibri"/>
                <a:sym typeface="Calibri"/>
              </a:rPr>
              <a:t>creación</a:t>
            </a:r>
            <a:r>
              <a:rPr lang="en-US" sz="2400" dirty="0" smtClean="0">
                <a:solidFill>
                  <a:schemeClr val="dk1"/>
                </a:solidFill>
                <a:latin typeface="Calibri"/>
                <a:ea typeface="Calibri"/>
                <a:cs typeface="Calibri"/>
                <a:sym typeface="Calibri"/>
              </a:rPr>
              <a:t> del </a:t>
            </a:r>
            <a:r>
              <a:rPr lang="en-US" sz="2400" dirty="0" err="1" smtClean="0">
                <a:solidFill>
                  <a:schemeClr val="dk1"/>
                </a:solidFill>
                <a:latin typeface="Calibri"/>
                <a:ea typeface="Calibri"/>
                <a:cs typeface="Calibri"/>
                <a:sym typeface="Calibri"/>
              </a:rPr>
              <a:t>codigo</a:t>
            </a:r>
            <a:r>
              <a:rPr lang="en-US" sz="2400" dirty="0" smtClean="0">
                <a:solidFill>
                  <a:schemeClr val="dk1"/>
                </a:solidFill>
                <a:latin typeface="Calibri"/>
                <a:ea typeface="Calibri"/>
                <a:cs typeface="Calibri"/>
                <a:sym typeface="Calibri"/>
              </a:rPr>
              <a:t> en la </a:t>
            </a:r>
            <a:r>
              <a:rPr lang="en-US" sz="2400" dirty="0" err="1" smtClean="0">
                <a:solidFill>
                  <a:schemeClr val="dk1"/>
                </a:solidFill>
                <a:latin typeface="Calibri"/>
                <a:ea typeface="Calibri"/>
                <a:cs typeface="Calibri"/>
                <a:sym typeface="Calibri"/>
              </a:rPr>
              <a:t>interfaz</a:t>
            </a:r>
            <a:r>
              <a:rPr lang="en-US" sz="2400" dirty="0" smtClean="0">
                <a:solidFill>
                  <a:schemeClr val="dk1"/>
                </a:solidFill>
                <a:latin typeface="Calibri"/>
                <a:ea typeface="Calibri"/>
                <a:cs typeface="Calibri"/>
                <a:sym typeface="Calibri"/>
              </a:rPr>
              <a:t> de Neo4j</a:t>
            </a:r>
            <a:endParaRPr dirty="0"/>
          </a:p>
        </p:txBody>
      </p:sp>
      <p:sp>
        <p:nvSpPr>
          <p:cNvPr id="66" name="Google Shape;66;p4"/>
          <p:cNvSpPr txBox="1"/>
          <p:nvPr/>
        </p:nvSpPr>
        <p:spPr>
          <a:xfrm>
            <a:off x="33467041" y="23334341"/>
            <a:ext cx="9144000" cy="4220308"/>
          </a:xfrm>
          <a:prstGeom prst="rect">
            <a:avLst/>
          </a:prstGeom>
          <a:solidFill>
            <a:schemeClr val="lt1"/>
          </a:solidFill>
          <a:ln w="12700" cap="flat" cmpd="sng">
            <a:solidFill>
              <a:srgbClr val="CCE134"/>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smtClean="0">
                <a:solidFill>
                  <a:schemeClr val="dk1"/>
                </a:solidFill>
                <a:latin typeface="Calibri"/>
                <a:ea typeface="Calibri"/>
                <a:cs typeface="Calibri"/>
                <a:sym typeface="Calibri"/>
              </a:rPr>
              <a:t>Incluir mas ciudades que fueron listadas como punto de partida para extender más las posibilidades de ida y vuelta, esto no se realizó ya que era bastante confusa la forma en como se mostraba el grafo debido a la cantidad de rutas o conexiones. También se podría añadir el tiempo </a:t>
            </a:r>
            <a:r>
              <a:rPr lang="es-CO" sz="3200" dirty="0" smtClean="0">
                <a:solidFill>
                  <a:schemeClr val="dk1"/>
                </a:solidFill>
                <a:latin typeface="Calibri"/>
                <a:ea typeface="Calibri"/>
                <a:cs typeface="Calibri"/>
                <a:sym typeface="Calibri"/>
              </a:rPr>
              <a:t>de cada vuelo a</a:t>
            </a:r>
            <a:r>
              <a:rPr lang="es-CO" sz="3200" dirty="0" smtClean="0">
                <a:solidFill>
                  <a:schemeClr val="dk1"/>
                </a:solidFill>
                <a:latin typeface="Calibri"/>
                <a:ea typeface="Calibri"/>
                <a:cs typeface="Calibri"/>
                <a:sym typeface="Calibri"/>
              </a:rPr>
              <a:t> escala de su distancia.</a:t>
            </a:r>
            <a:endParaRPr lang="es-CO" dirty="0"/>
          </a:p>
        </p:txBody>
      </p:sp>
      <p:sp>
        <p:nvSpPr>
          <p:cNvPr id="67" name="Google Shape;67;p4"/>
          <p:cNvSpPr/>
          <p:nvPr/>
        </p:nvSpPr>
        <p:spPr>
          <a:xfrm>
            <a:off x="33467041" y="22648540"/>
            <a:ext cx="9144000" cy="685800"/>
          </a:xfrm>
          <a:prstGeom prst="rect">
            <a:avLst/>
          </a:prstGeom>
          <a:solidFill>
            <a:srgbClr val="CCE134"/>
          </a:solidFill>
          <a:ln w="12700" cap="flat" cmpd="sng">
            <a:solidFill>
              <a:srgbClr val="CCE134"/>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a:solidFill>
                  <a:srgbClr val="EAF1DD"/>
                </a:solidFill>
                <a:latin typeface="Calibri"/>
                <a:ea typeface="Calibri"/>
                <a:cs typeface="Calibri"/>
                <a:sym typeface="Calibri"/>
              </a:rPr>
              <a:t>Trabajo Futuro</a:t>
            </a:r>
            <a:endParaRPr/>
          </a:p>
        </p:txBody>
      </p:sp>
      <p:pic>
        <p:nvPicPr>
          <p:cNvPr id="68" name="Google Shape;68;p4"/>
          <p:cNvPicPr preferRelativeResize="0"/>
          <p:nvPr/>
        </p:nvPicPr>
        <p:blipFill rotWithShape="1">
          <a:blip r:embed="rId3">
            <a:alphaModFix/>
          </a:blip>
          <a:srcRect l="6772" t="14568" r="5845" b="10720"/>
          <a:stretch/>
        </p:blipFill>
        <p:spPr>
          <a:xfrm>
            <a:off x="35304670" y="708150"/>
            <a:ext cx="5766776" cy="2743200"/>
          </a:xfrm>
          <a:prstGeom prst="rect">
            <a:avLst/>
          </a:prstGeom>
          <a:noFill/>
          <a:ln>
            <a:noFill/>
          </a:ln>
        </p:spPr>
      </p:pic>
      <p:pic>
        <p:nvPicPr>
          <p:cNvPr id="69" name="Google Shape;69;p4"/>
          <p:cNvPicPr preferRelativeResize="0"/>
          <p:nvPr/>
        </p:nvPicPr>
        <p:blipFill>
          <a:blip r:embed="rId4"/>
          <a:stretch>
            <a:fillRect/>
          </a:stretch>
        </p:blipFill>
        <p:spPr>
          <a:xfrm>
            <a:off x="4667028" y="532901"/>
            <a:ext cx="2861691" cy="3018497"/>
          </a:xfrm>
          <a:prstGeom prst="rect">
            <a:avLst/>
          </a:prstGeom>
          <a:noFill/>
          <a:ln>
            <a:noFill/>
          </a:ln>
        </p:spPr>
      </p:pic>
      <p:pic>
        <p:nvPicPr>
          <p:cNvPr id="4" name="Imagen 3">
            <a:extLst>
              <a:ext uri="{FF2B5EF4-FFF2-40B4-BE49-F238E27FC236}">
                <a16:creationId xmlns:a16="http://schemas.microsoft.com/office/drawing/2014/main" xmlns="" id="{6F18D203-AA99-A72B-E429-322B20AD0625}"/>
              </a:ext>
            </a:extLst>
          </p:cNvPr>
          <p:cNvPicPr>
            <a:picLocks noChangeAspect="1"/>
          </p:cNvPicPr>
          <p:nvPr/>
        </p:nvPicPr>
        <p:blipFill>
          <a:blip r:embed="rId5"/>
          <a:stretch>
            <a:fillRect/>
          </a:stretch>
        </p:blipFill>
        <p:spPr>
          <a:xfrm>
            <a:off x="2020879" y="20779355"/>
            <a:ext cx="8153988" cy="54398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Imagen 4">
            <a:extLst>
              <a:ext uri="{FF2B5EF4-FFF2-40B4-BE49-F238E27FC236}">
                <a16:creationId xmlns:a16="http://schemas.microsoft.com/office/drawing/2014/main" xmlns="" id="{8FE4D54E-3584-F38C-590F-067F281B6950}"/>
              </a:ext>
            </a:extLst>
          </p:cNvPr>
          <p:cNvPicPr>
            <a:picLocks noChangeAspect="1"/>
          </p:cNvPicPr>
          <p:nvPr/>
        </p:nvPicPr>
        <p:blipFill>
          <a:blip r:embed="rId6"/>
          <a:stretch>
            <a:fillRect/>
          </a:stretch>
        </p:blipFill>
        <p:spPr>
          <a:xfrm>
            <a:off x="26530996" y="8657909"/>
            <a:ext cx="4418576" cy="29661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Imagen 2"/>
          <p:cNvPicPr>
            <a:picLocks noChangeAspect="1"/>
          </p:cNvPicPr>
          <p:nvPr/>
        </p:nvPicPr>
        <p:blipFill>
          <a:blip r:embed="rId7"/>
          <a:stretch>
            <a:fillRect/>
          </a:stretch>
        </p:blipFill>
        <p:spPr>
          <a:xfrm>
            <a:off x="25891691" y="22836705"/>
            <a:ext cx="4858149" cy="5251749"/>
          </a:xfrm>
          <a:prstGeom prst="rect">
            <a:avLst/>
          </a:prstGeom>
        </p:spPr>
      </p:pic>
      <p:sp>
        <p:nvSpPr>
          <p:cNvPr id="30" name="Google Shape;65;p4"/>
          <p:cNvSpPr txBox="1"/>
          <p:nvPr/>
        </p:nvSpPr>
        <p:spPr>
          <a:xfrm>
            <a:off x="25755304" y="21501565"/>
            <a:ext cx="5051137" cy="1128687"/>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Gráfico</a:t>
            </a:r>
            <a:r>
              <a:rPr lang="en-US" sz="2400" b="1" dirty="0">
                <a:solidFill>
                  <a:schemeClr val="dk1"/>
                </a:solidFill>
                <a:latin typeface="Calibri"/>
                <a:ea typeface="Calibri"/>
                <a:cs typeface="Calibri"/>
                <a:sym typeface="Calibri"/>
              </a:rPr>
              <a:t> </a:t>
            </a:r>
            <a:r>
              <a:rPr lang="en-US" sz="2400" b="1" dirty="0" smtClean="0">
                <a:solidFill>
                  <a:schemeClr val="dk1"/>
                </a:solidFill>
                <a:latin typeface="Calibri"/>
                <a:ea typeface="Calibri"/>
                <a:cs typeface="Calibri"/>
                <a:sym typeface="Calibri"/>
              </a:rPr>
              <a:t>3.</a:t>
            </a:r>
            <a:r>
              <a:rPr lang="en-US" sz="2400" dirty="0" smtClean="0">
                <a:solidFill>
                  <a:schemeClr val="dk1"/>
                </a:solidFill>
                <a:latin typeface="Calibri"/>
                <a:ea typeface="Calibri"/>
                <a:cs typeface="Calibri"/>
                <a:sym typeface="Calibri"/>
              </a:rPr>
              <a:t> </a:t>
            </a:r>
            <a:r>
              <a:rPr lang="en-US" sz="2400" dirty="0" err="1" smtClean="0">
                <a:solidFill>
                  <a:schemeClr val="dk1"/>
                </a:solidFill>
                <a:latin typeface="Calibri"/>
                <a:ea typeface="Calibri"/>
                <a:cs typeface="Calibri"/>
                <a:sym typeface="Calibri"/>
              </a:rPr>
              <a:t>Grafo</a:t>
            </a:r>
            <a:r>
              <a:rPr lang="en-US" sz="2400" dirty="0" smtClean="0">
                <a:solidFill>
                  <a:schemeClr val="dk1"/>
                </a:solidFill>
                <a:latin typeface="Calibri"/>
                <a:ea typeface="Calibri"/>
                <a:cs typeface="Calibri"/>
                <a:sym typeface="Calibri"/>
              </a:rPr>
              <a:t> </a:t>
            </a:r>
            <a:r>
              <a:rPr lang="en-US" sz="2400" dirty="0" err="1" smtClean="0">
                <a:solidFill>
                  <a:schemeClr val="dk1"/>
                </a:solidFill>
                <a:latin typeface="Calibri"/>
                <a:ea typeface="Calibri"/>
                <a:cs typeface="Calibri"/>
                <a:sym typeface="Calibri"/>
              </a:rPr>
              <a:t>resultante</a:t>
            </a:r>
            <a:r>
              <a:rPr lang="en-US" sz="2400" dirty="0" smtClean="0">
                <a:solidFill>
                  <a:schemeClr val="dk1"/>
                </a:solidFill>
                <a:latin typeface="Calibri"/>
                <a:ea typeface="Calibri"/>
                <a:cs typeface="Calibri"/>
                <a:sym typeface="Calibri"/>
              </a:rPr>
              <a:t> </a:t>
            </a:r>
            <a:r>
              <a:rPr lang="en-US" sz="2400" dirty="0" err="1" smtClean="0">
                <a:solidFill>
                  <a:schemeClr val="dk1"/>
                </a:solidFill>
                <a:latin typeface="Calibri"/>
                <a:ea typeface="Calibri"/>
                <a:cs typeface="Calibri"/>
                <a:sym typeface="Calibri"/>
              </a:rPr>
              <a:t>que</a:t>
            </a:r>
            <a:r>
              <a:rPr lang="en-US" sz="2400" dirty="0" smtClean="0">
                <a:solidFill>
                  <a:schemeClr val="dk1"/>
                </a:solidFill>
                <a:latin typeface="Calibri"/>
                <a:ea typeface="Calibri"/>
                <a:cs typeface="Calibri"/>
                <a:sym typeface="Calibri"/>
              </a:rPr>
              <a:t>  </a:t>
            </a:r>
            <a:r>
              <a:rPr lang="en-US" sz="2400" dirty="0" err="1" smtClean="0">
                <a:solidFill>
                  <a:schemeClr val="dk1"/>
                </a:solidFill>
                <a:latin typeface="Calibri"/>
                <a:ea typeface="Calibri"/>
                <a:cs typeface="Calibri"/>
                <a:sym typeface="Calibri"/>
              </a:rPr>
              <a:t>muestra</a:t>
            </a:r>
            <a:r>
              <a:rPr lang="en-US" sz="2400" dirty="0" smtClean="0">
                <a:solidFill>
                  <a:schemeClr val="dk1"/>
                </a:solidFill>
                <a:latin typeface="Calibri"/>
                <a:ea typeface="Calibri"/>
                <a:cs typeface="Calibri"/>
                <a:sym typeface="Calibri"/>
              </a:rPr>
              <a:t> </a:t>
            </a:r>
            <a:r>
              <a:rPr lang="en-US" sz="2400" dirty="0" err="1" smtClean="0">
                <a:solidFill>
                  <a:schemeClr val="dk1"/>
                </a:solidFill>
                <a:latin typeface="Calibri"/>
                <a:ea typeface="Calibri"/>
                <a:cs typeface="Calibri"/>
                <a:sym typeface="Calibri"/>
              </a:rPr>
              <a:t>las</a:t>
            </a:r>
            <a:r>
              <a:rPr lang="en-US" sz="2400" dirty="0" smtClean="0">
                <a:solidFill>
                  <a:schemeClr val="dk1"/>
                </a:solidFill>
                <a:latin typeface="Calibri"/>
                <a:ea typeface="Calibri"/>
                <a:cs typeface="Calibri"/>
                <a:sym typeface="Calibri"/>
              </a:rPr>
              <a:t> </a:t>
            </a:r>
            <a:r>
              <a:rPr lang="en-US" sz="2400" dirty="0" err="1" smtClean="0">
                <a:solidFill>
                  <a:schemeClr val="dk1"/>
                </a:solidFill>
                <a:latin typeface="Calibri"/>
                <a:ea typeface="Calibri"/>
                <a:cs typeface="Calibri"/>
                <a:sym typeface="Calibri"/>
              </a:rPr>
              <a:t>conexiones</a:t>
            </a:r>
            <a:r>
              <a:rPr lang="en-US" sz="2400" dirty="0" smtClean="0">
                <a:solidFill>
                  <a:schemeClr val="dk1"/>
                </a:solidFill>
                <a:latin typeface="Calibri"/>
                <a:ea typeface="Calibri"/>
                <a:cs typeface="Calibri"/>
                <a:sym typeface="Calibri"/>
              </a:rPr>
              <a:t> de </a:t>
            </a:r>
            <a:r>
              <a:rPr lang="en-US" sz="2400" dirty="0" err="1" smtClean="0">
                <a:solidFill>
                  <a:schemeClr val="dk1"/>
                </a:solidFill>
                <a:latin typeface="Calibri"/>
                <a:ea typeface="Calibri"/>
                <a:cs typeface="Calibri"/>
                <a:sym typeface="Calibri"/>
              </a:rPr>
              <a:t>cada</a:t>
            </a:r>
            <a:r>
              <a:rPr lang="en-US" sz="2400" dirty="0" smtClean="0">
                <a:solidFill>
                  <a:schemeClr val="dk1"/>
                </a:solidFill>
                <a:latin typeface="Calibri"/>
                <a:ea typeface="Calibri"/>
                <a:cs typeface="Calibri"/>
                <a:sym typeface="Calibri"/>
              </a:rPr>
              <a:t> </a:t>
            </a:r>
            <a:r>
              <a:rPr lang="en-US" sz="2400" dirty="0" err="1" smtClean="0">
                <a:solidFill>
                  <a:schemeClr val="dk1"/>
                </a:solidFill>
                <a:latin typeface="Calibri"/>
                <a:ea typeface="Calibri"/>
                <a:cs typeface="Calibri"/>
                <a:sym typeface="Calibri"/>
              </a:rPr>
              <a:t>uno</a:t>
            </a:r>
            <a:r>
              <a:rPr lang="en-US" sz="2400" dirty="0" smtClean="0">
                <a:solidFill>
                  <a:schemeClr val="dk1"/>
                </a:solidFill>
                <a:latin typeface="Calibri"/>
                <a:ea typeface="Calibri"/>
                <a:cs typeface="Calibri"/>
                <a:sym typeface="Calibri"/>
              </a:rPr>
              <a:t> de los </a:t>
            </a:r>
            <a:r>
              <a:rPr lang="en-US" sz="2400" dirty="0" err="1" smtClean="0">
                <a:solidFill>
                  <a:schemeClr val="dk1"/>
                </a:solidFill>
                <a:latin typeface="Calibri"/>
                <a:ea typeface="Calibri"/>
                <a:cs typeface="Calibri"/>
                <a:sym typeface="Calibri"/>
              </a:rPr>
              <a:t>nodos</a:t>
            </a:r>
            <a:r>
              <a:rPr lang="en-US" sz="2400" dirty="0" smtClean="0">
                <a:solidFill>
                  <a:schemeClr val="dk1"/>
                </a:solidFill>
                <a:latin typeface="Calibri"/>
                <a:ea typeface="Calibri"/>
                <a:cs typeface="Calibri"/>
                <a:sym typeface="Calibri"/>
              </a:rPr>
              <a:t> y </a:t>
            </a:r>
            <a:r>
              <a:rPr lang="en-US" sz="2400" dirty="0" err="1" smtClean="0">
                <a:solidFill>
                  <a:schemeClr val="dk1"/>
                </a:solidFill>
                <a:latin typeface="Calibri"/>
                <a:ea typeface="Calibri"/>
                <a:cs typeface="Calibri"/>
                <a:sym typeface="Calibri"/>
              </a:rPr>
              <a:t>sus</a:t>
            </a:r>
            <a:r>
              <a:rPr lang="en-US" sz="2400" dirty="0" smtClean="0">
                <a:solidFill>
                  <a:schemeClr val="dk1"/>
                </a:solidFill>
                <a:latin typeface="Calibri"/>
                <a:ea typeface="Calibri"/>
                <a:cs typeface="Calibri"/>
                <a:sym typeface="Calibri"/>
              </a:rPr>
              <a:t> </a:t>
            </a:r>
            <a:r>
              <a:rPr lang="en-US" sz="2400" dirty="0" err="1" smtClean="0">
                <a:solidFill>
                  <a:schemeClr val="dk1"/>
                </a:solidFill>
                <a:latin typeface="Calibri"/>
                <a:ea typeface="Calibri"/>
                <a:cs typeface="Calibri"/>
                <a:sym typeface="Calibri"/>
              </a:rPr>
              <a:t>rutas</a:t>
            </a:r>
            <a:r>
              <a:rPr lang="en-US" sz="2400" dirty="0" smtClean="0">
                <a:solidFill>
                  <a:schemeClr val="dk1"/>
                </a:solidFill>
                <a:latin typeface="Calibri"/>
                <a:ea typeface="Calibri"/>
                <a:cs typeface="Calibri"/>
                <a:sym typeface="Calibri"/>
              </a:rPr>
              <a:t> </a:t>
            </a:r>
            <a:r>
              <a:rPr lang="en-US" sz="2400" dirty="0" err="1" smtClean="0">
                <a:solidFill>
                  <a:schemeClr val="dk1"/>
                </a:solidFill>
                <a:latin typeface="Calibri"/>
                <a:ea typeface="Calibri"/>
                <a:cs typeface="Calibri"/>
                <a:sym typeface="Calibri"/>
              </a:rPr>
              <a:t>especificas</a:t>
            </a:r>
            <a:r>
              <a:rPr lang="en-US" sz="2400" dirty="0" smtClean="0">
                <a:solidFill>
                  <a:schemeClr val="dk1"/>
                </a:solidFill>
                <a:latin typeface="Calibri"/>
                <a:ea typeface="Calibri"/>
                <a:cs typeface="Calibri"/>
                <a:sym typeface="Calibri"/>
              </a:rPr>
              <a:t>.</a:t>
            </a:r>
            <a:endParaRPr dirty="0"/>
          </a:p>
        </p:txBody>
      </p:sp>
      <p:pic>
        <p:nvPicPr>
          <p:cNvPr id="6" name="Imagen 5"/>
          <p:cNvPicPr>
            <a:picLocks noChangeAspect="1"/>
          </p:cNvPicPr>
          <p:nvPr/>
        </p:nvPicPr>
        <p:blipFill>
          <a:blip r:embed="rId8"/>
          <a:stretch>
            <a:fillRect/>
          </a:stretch>
        </p:blipFill>
        <p:spPr>
          <a:xfrm>
            <a:off x="12589754" y="22706911"/>
            <a:ext cx="3907518" cy="5433206"/>
          </a:xfrm>
          <a:prstGeom prst="rect">
            <a:avLst/>
          </a:prstGeom>
        </p:spPr>
      </p:pic>
      <p:pic>
        <p:nvPicPr>
          <p:cNvPr id="7" name="Imagen 6"/>
          <p:cNvPicPr>
            <a:picLocks noChangeAspect="1"/>
          </p:cNvPicPr>
          <p:nvPr/>
        </p:nvPicPr>
        <p:blipFill rotWithShape="1">
          <a:blip r:embed="rId9"/>
          <a:srcRect r="17683"/>
          <a:stretch/>
        </p:blipFill>
        <p:spPr>
          <a:xfrm>
            <a:off x="19137414" y="22819703"/>
            <a:ext cx="4328068" cy="2667000"/>
          </a:xfrm>
          <a:prstGeom prst="rect">
            <a:avLst/>
          </a:prstGeom>
        </p:spPr>
      </p:pic>
      <p:pic>
        <p:nvPicPr>
          <p:cNvPr id="8" name="Imagen 7"/>
          <p:cNvPicPr>
            <a:picLocks noChangeAspect="1"/>
          </p:cNvPicPr>
          <p:nvPr/>
        </p:nvPicPr>
        <p:blipFill>
          <a:blip r:embed="rId10"/>
          <a:stretch>
            <a:fillRect/>
          </a:stretch>
        </p:blipFill>
        <p:spPr>
          <a:xfrm>
            <a:off x="19137414" y="25465691"/>
            <a:ext cx="4314825" cy="2590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7228C2A1DD830841B81CFDEE76E36F01" ma:contentTypeVersion="8" ma:contentTypeDescription="Crear nuevo documento." ma:contentTypeScope="" ma:versionID="5b4db549523a0a29bdd783dcede98f20">
  <xsd:schema xmlns:xsd="http://www.w3.org/2001/XMLSchema" xmlns:xs="http://www.w3.org/2001/XMLSchema" xmlns:p="http://schemas.microsoft.com/office/2006/metadata/properties" xmlns:ns2="2d405435-45be-43e4-8998-645d85a018d9" targetNamespace="http://schemas.microsoft.com/office/2006/metadata/properties" ma:root="true" ma:fieldsID="46994ad050463fad6ab80e45ba309368" ns2:_="">
    <xsd:import namespace="2d405435-45be-43e4-8998-645d85a018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405435-45be-43e4-8998-645d85a018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F0E178-1F1F-49D9-BA72-76510F1C1AB3}">
  <ds:schemaRefs>
    <ds:schemaRef ds:uri="http://schemas.microsoft.com/sharepoint/v3/contenttype/forms"/>
  </ds:schemaRefs>
</ds:datastoreItem>
</file>

<file path=customXml/itemProps2.xml><?xml version="1.0" encoding="utf-8"?>
<ds:datastoreItem xmlns:ds="http://schemas.openxmlformats.org/officeDocument/2006/customXml" ds:itemID="{4501F22B-80A4-4690-92F4-7702F861606D}">
  <ds:schemaRefs>
    <ds:schemaRef ds:uri="http://schemas.microsoft.com/office/2006/metadata/contentType"/>
    <ds:schemaRef ds:uri="http://schemas.microsoft.com/office/2006/metadata/properties/metaAttributes"/>
    <ds:schemaRef ds:uri="http://www.w3.org/2000/xmlns/"/>
    <ds:schemaRef ds:uri="http://www.w3.org/2001/XMLSchema"/>
    <ds:schemaRef ds:uri="2d405435-45be-43e4-8998-645d85a018d9"/>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97E41D-B09E-4D3D-82C8-D317E003E535}">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883</TotalTime>
  <Words>877</Words>
  <Application>Microsoft Office PowerPoint</Application>
  <PresentationFormat>Personalizado</PresentationFormat>
  <Paragraphs>53</Paragraphs>
  <Slides>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Book Antiqua</vt:lpstr>
      <vt:lpstr>Calibri</vt:lpstr>
      <vt:lpstr>Candara</vt:lpstr>
      <vt:lpstr>Office Theme</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EISI</dc:creator>
  <cp:lastModifiedBy>SERGIO ANDRES</cp:lastModifiedBy>
  <cp:revision>18</cp:revision>
  <dcterms:modified xsi:type="dcterms:W3CDTF">2023-02-15T02:48:00Z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0x0101007228C2A1DD830841B81CFDEE76E36F01</vt:lpwstr>
  </property>
</Properties>
</file>