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97" r:id="rId3"/>
    <p:sldId id="257" r:id="rId4"/>
    <p:sldId id="261" r:id="rId5"/>
    <p:sldId id="263" r:id="rId6"/>
    <p:sldId id="331" r:id="rId7"/>
    <p:sldId id="264" r:id="rId8"/>
    <p:sldId id="265" r:id="rId9"/>
    <p:sldId id="267" r:id="rId10"/>
    <p:sldId id="309" r:id="rId11"/>
    <p:sldId id="266" r:id="rId12"/>
    <p:sldId id="305" r:id="rId13"/>
    <p:sldId id="281" r:id="rId14"/>
    <p:sldId id="283" r:id="rId15"/>
    <p:sldId id="304" r:id="rId16"/>
    <p:sldId id="330" r:id="rId17"/>
    <p:sldId id="306" r:id="rId18"/>
    <p:sldId id="273" r:id="rId19"/>
    <p:sldId id="258" r:id="rId20"/>
    <p:sldId id="274" r:id="rId21"/>
    <p:sldId id="308" r:id="rId22"/>
    <p:sldId id="334" r:id="rId23"/>
    <p:sldId id="311" r:id="rId24"/>
    <p:sldId id="310" r:id="rId25"/>
    <p:sldId id="275" r:id="rId26"/>
    <p:sldId id="333" r:id="rId27"/>
    <p:sldId id="279" r:id="rId28"/>
    <p:sldId id="282" r:id="rId29"/>
    <p:sldId id="312" r:id="rId30"/>
    <p:sldId id="335" r:id="rId31"/>
    <p:sldId id="272" r:id="rId32"/>
    <p:sldId id="326" r:id="rId33"/>
    <p:sldId id="287" r:id="rId34"/>
    <p:sldId id="314" r:id="rId35"/>
    <p:sldId id="316" r:id="rId36"/>
    <p:sldId id="259" r:id="rId37"/>
    <p:sldId id="296" r:id="rId38"/>
    <p:sldId id="295" r:id="rId39"/>
    <p:sldId id="294" r:id="rId40"/>
    <p:sldId id="336" r:id="rId41"/>
    <p:sldId id="293" r:id="rId42"/>
    <p:sldId id="3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6A4A-B867-4860-B9BC-3902685746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BD60B-DC3F-474B-B07A-999236C4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Embarassment</a:t>
            </a:r>
            <a:r>
              <a:rPr lang="en-US" baseline="0" smtClean="0"/>
              <a:t> of riches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is not a protest.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Get-InstalledModule : The RequiredVersion, MinimumVersion, MaximumVersion or AllVersions parameters are allowed only when you specify a single name as the value of the</a:t>
            </a:r>
          </a:p>
          <a:p>
            <a:r>
              <a:rPr lang="en-US" smtClean="0"/>
              <a:t>Name parameter, without any wildcard characters.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 now!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Test-PSVersionRequirement.ps1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Imports the newest</a:t>
            </a:r>
            <a:r>
              <a:rPr lang="en-US" baseline="0" smtClean="0"/>
              <a:t> module in the user module 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Doesn't always</a:t>
            </a:r>
            <a:r>
              <a:rPr lang="en-US" baseline="0" smtClean="0"/>
              <a:t> import the latest: PSReadline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Doesn't always</a:t>
            </a:r>
            <a:r>
              <a:rPr lang="en-US" baseline="0" smtClean="0"/>
              <a:t> import the latest: PSReadline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demo. Keep going.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60B-DC3F-474B-B07A-999236C4C0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8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3FFD78-B649-4F70-999C-B1ECA0A6F1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5A90C-E983-49CA-A414-ED49F663F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0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1321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Version Chaos in a Multi-Version </a:t>
            </a:r>
            <a:r>
              <a:rPr lang="en-US" smtClean="0"/>
              <a:t>World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340" y="4816699"/>
            <a:ext cx="5066504" cy="2041301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b="1" smtClean="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 Blender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Technical Evangelist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SAPIEN Technologies, Inc.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Windows PowerShell MVP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juneb@sapien.com -  @juneb_get_help</a:t>
            </a:r>
            <a:endParaRPr lang="en-US" sz="4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365"/>
            <a:ext cx="3752860" cy="1707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137" y="5041687"/>
            <a:ext cx="2289053" cy="92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73" y="4569827"/>
            <a:ext cx="1324107" cy="14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mtClean="0"/>
              <a:t>ifferent modules with same name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1978"/>
            <a:ext cx="9902816" cy="42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What could possibly go wrong?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7450"/>
            <a:ext cx="10018713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Which version of a module is imported?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Which version of a command runs?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How do different versions differ?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How do I assure my script runs the command I want?</a:t>
            </a:r>
          </a:p>
        </p:txBody>
      </p:sp>
    </p:spTree>
    <p:extLst>
      <p:ext uri="{BB962C8B-B14F-4D97-AF65-F5344CB8AC3E}">
        <p14:creationId xmlns:p14="http://schemas.microsoft.com/office/powerpoint/2010/main" val="35451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3" y="0"/>
            <a:ext cx="9417994" cy="905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826" y="2820999"/>
            <a:ext cx="3752860" cy="1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About_MyModule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TOPIC</a:t>
            </a:r>
          </a:p>
          <a:p>
            <a:r>
              <a:rPr lang="en-US"/>
              <a:t> </a:t>
            </a:r>
            <a:r>
              <a:rPr lang="en-US" smtClean="0"/>
              <a:t>   About_MyModule</a:t>
            </a:r>
          </a:p>
          <a:p>
            <a:r>
              <a:rPr lang="en-US" smtClean="0"/>
              <a:t>SHORT DESCRIPTION</a:t>
            </a:r>
          </a:p>
          <a:p>
            <a:r>
              <a:rPr lang="en-US" smtClean="0"/>
              <a:t>    …</a:t>
            </a:r>
          </a:p>
          <a:p>
            <a:r>
              <a:rPr lang="en-US" smtClean="0"/>
              <a:t>    This module requires Windows PowerShell 5.0.11086,  PSCX 3.3.12, PSLogging 2.5.3,</a:t>
            </a:r>
            <a:br>
              <a:rPr lang="en-US" smtClean="0"/>
            </a:br>
            <a:r>
              <a:rPr lang="en-US" smtClean="0"/>
              <a:t>    and lots of luck. </a:t>
            </a:r>
          </a:p>
          <a:p>
            <a:r>
              <a:rPr lang="en-US"/>
              <a:t> </a:t>
            </a:r>
            <a:r>
              <a:rPr lang="en-US" smtClean="0"/>
              <a:t>   Each of these modules requires other versions of other modules…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Side-by-side:  How do they do it?</a:t>
            </a:r>
            <a:br>
              <a:rPr lang="en-US" smtClean="0"/>
            </a:br>
            <a:r>
              <a:rPr lang="en-US" smtClean="0"/>
              <a:t>     </a:t>
            </a:r>
            <a:r>
              <a:rPr lang="en-US" sz="3600" smtClean="0">
                <a:solidFill>
                  <a:srgbClr val="0070C0"/>
                </a:solidFill>
              </a:rPr>
              <a:t>"Version-Wrapped Modules"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Modules in a version subdirectory</a:t>
            </a:r>
          </a:p>
          <a:p>
            <a:pPr marL="0" indent="0">
              <a:buNone/>
            </a:pPr>
            <a:r>
              <a:rPr lang="en-US"/>
              <a:t>	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49" y="2285768"/>
            <a:ext cx="5743575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8349" y="58690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PowerShellGet on PowerShell </a:t>
            </a:r>
            <a:r>
              <a:rPr lang="en-US" smtClean="0">
                <a:solidFill>
                  <a:srgbClr val="0070C0"/>
                </a:solidFill>
              </a:rPr>
              <a:t>5.0+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Installs versioned modules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6599"/>
            <a:ext cx="8893098" cy="46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Update-Module in PowerShellGet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Adds</a:t>
            </a:r>
            <a:r>
              <a:rPr lang="en-US" sz="2400" smtClean="0"/>
              <a:t> the newest version of the module to the same directory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98" y="2376721"/>
            <a:ext cx="10357456" cy="39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Taming the Beast: Avoid Version Chaos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 version of Windows PowerShell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and import the versions of the modules you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Specify the command that runs: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Module-qualified 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Fully-qualified names (with versions)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Prefixes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Documentation (blogs, videos) need version info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 a version </a:t>
            </a:r>
            <a:r>
              <a:rPr lang="en-US"/>
              <a:t>of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600" smtClean="0"/>
              <a:t>Easy!  </a:t>
            </a:r>
            <a:br>
              <a:rPr lang="en-US" sz="3600" smtClean="0"/>
            </a:br>
            <a:r>
              <a:rPr lang="en-US" sz="3600" smtClean="0">
                <a:solidFill>
                  <a:schemeClr val="accent5"/>
                </a:solidFill>
              </a:rPr>
              <a:t>#Requires -Version</a:t>
            </a:r>
            <a:endParaRPr lang="en-US" sz="360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8349" y="58690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#Requires -Version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Specifies </a:t>
            </a:r>
            <a:r>
              <a:rPr lang="en-US"/>
              <a:t>the version of Windows </a:t>
            </a:r>
            <a:r>
              <a:rPr lang="en-US" smtClean="0"/>
              <a:t>PowerShell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Specifies the </a:t>
            </a:r>
            <a:r>
              <a:rPr lang="en-US" i="1" smtClean="0"/>
              <a:t>minimum</a:t>
            </a:r>
            <a:r>
              <a:rPr lang="en-US" smtClean="0"/>
              <a:t> version (not a required version)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Inspects only the </a:t>
            </a:r>
            <a:r>
              <a:rPr lang="en-US" b="1" smtClean="0"/>
              <a:t>Major</a:t>
            </a:r>
            <a:r>
              <a:rPr lang="en-US" smtClean="0"/>
              <a:t> and </a:t>
            </a:r>
            <a:r>
              <a:rPr lang="en-US" b="1" smtClean="0"/>
              <a:t>Minor</a:t>
            </a:r>
            <a:r>
              <a:rPr lang="en-US" smtClean="0"/>
              <a:t> properties of the version number, not the Build or Revision.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402913"/>
            <a:ext cx="6149681" cy="28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this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2800" smtClean="0">
                <a:solidFill>
                  <a:srgbClr val="0070C0"/>
                </a:solidFill>
              </a:rPr>
              <a:t>The information in this presentation applies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mtClean="0"/>
              <a:t>Windows PowerShell</a:t>
            </a:r>
            <a:r>
              <a:rPr lang="en-US" smtClean="0"/>
              <a:t> 5.0.10586.122, 5.0.11082.1000, 5.0.14279.1000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mtClean="0"/>
              <a:t>Microsoft.PowerShell.Core</a:t>
            </a:r>
            <a:r>
              <a:rPr lang="en-US" smtClean="0"/>
              <a:t>\Get-Command, Get-Module, Import-Module 3.0.0.0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mtClean="0"/>
              <a:t>PowerShellGet</a:t>
            </a:r>
            <a:r>
              <a:rPr lang="en-US" smtClean="0"/>
              <a:t> 1.0.0.1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PackageManagement</a:t>
            </a:r>
            <a:r>
              <a:rPr lang="en-US"/>
              <a:t> 1.0.0.1</a:t>
            </a:r>
          </a:p>
        </p:txBody>
      </p:sp>
    </p:spTree>
    <p:extLst>
      <p:ext uri="{BB962C8B-B14F-4D97-AF65-F5344CB8AC3E}">
        <p14:creationId xmlns:p14="http://schemas.microsoft.com/office/powerpoint/2010/main" val="28054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 a version </a:t>
            </a:r>
            <a:r>
              <a:rPr lang="en-US"/>
              <a:t>of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</a:t>
            </a:r>
            <a:r>
              <a:rPr lang="en-US" sz="2800" smtClean="0"/>
              <a:t>To test major and minor build numbers, use </a:t>
            </a:r>
            <a:r>
              <a:rPr lang="en-US" sz="2800">
                <a:solidFill>
                  <a:schemeClr val="accent5"/>
                </a:solidFill>
              </a:rPr>
              <a:t>#</a:t>
            </a:r>
            <a:r>
              <a:rPr lang="en-US" sz="2800">
                <a:solidFill>
                  <a:srgbClr val="00B050"/>
                </a:solidFill>
              </a:rPr>
              <a:t>Requires -</a:t>
            </a:r>
            <a:r>
              <a:rPr lang="en-US" sz="2800" smtClean="0">
                <a:solidFill>
                  <a:srgbClr val="00B050"/>
                </a:solidFill>
              </a:rPr>
              <a:t>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To test build or revision,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-lt, -le, eq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$PSVersionTable.PSVersion.CompareTo( &lt;version&gt; 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09802"/>
            <a:ext cx="9564582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2982"/>
            <a:ext cx="10058400" cy="1450757"/>
          </a:xfrm>
        </p:spPr>
        <p:txBody>
          <a:bodyPr/>
          <a:lstStyle/>
          <a:p>
            <a:r>
              <a:rPr lang="en-US" smtClean="0"/>
              <a:t>Require a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85714" cy="4023360"/>
          </a:xfrm>
        </p:spPr>
        <p:txBody>
          <a:bodyPr>
            <a:normAutofit/>
          </a:bodyPr>
          <a:lstStyle/>
          <a:p>
            <a:r>
              <a:rPr lang="en-US" sz="3600" smtClean="0">
                <a:solidFill>
                  <a:schemeClr val="accent5"/>
                </a:solidFill>
              </a:rPr>
              <a:t>#Requires -Module &lt;Name&gt;</a:t>
            </a:r>
          </a:p>
          <a:p>
            <a:r>
              <a:rPr lang="en-US" sz="3600">
                <a:solidFill>
                  <a:schemeClr val="accent5"/>
                </a:solidFill>
              </a:rPr>
              <a:t>#Requires -</a:t>
            </a:r>
            <a:r>
              <a:rPr lang="en-US" sz="3600" smtClean="0">
                <a:solidFill>
                  <a:schemeClr val="accent5"/>
                </a:solidFill>
              </a:rPr>
              <a:t>Module &lt;ModuleSpecification&gt;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 Imports the first version of the module that it discovers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mtClean="0">
                <a:solidFill>
                  <a:schemeClr val="tx1"/>
                </a:solidFill>
              </a:rPr>
              <a:t>   (newest version in the user module directory)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 Same as Import-Module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en-US" sz="4400" smtClean="0"/>
              <a:t>ModuleSpecification</a:t>
            </a:r>
            <a:br>
              <a:rPr lang="en-US" sz="4400" smtClean="0"/>
            </a:br>
            <a:r>
              <a:rPr lang="en-US" sz="3100" smtClean="0"/>
              <a:t>[Microsoft.PowerShell.Commands.ModuleSpecification]</a:t>
            </a:r>
            <a:endParaRPr lang="en-US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0313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smtClean="0">
                <a:solidFill>
                  <a:schemeClr val="tx1"/>
                </a:solidFill>
              </a:rPr>
              <a:t>#Requires -Module</a:t>
            </a:r>
            <a:endParaRPr lang="en-US" sz="240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2400" smtClean="0">
                <a:solidFill>
                  <a:schemeClr val="tx1"/>
                </a:solidFill>
              </a:rPr>
              <a:t>Parameters: -FullyQualifiedName, -FullyQualifiedModule</a:t>
            </a:r>
          </a:p>
          <a:p>
            <a:pPr marL="201168" lvl="1" indent="0">
              <a:buNone/>
            </a:pPr>
            <a:endParaRPr lang="en-US" sz="20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=&lt;string&gt;; </a:t>
            </a:r>
            <a:r>
              <a:rPr lang="en-US" sz="2000" b="1">
                <a:solidFill>
                  <a:srgbClr val="0070C0"/>
                </a:solidFill>
                <a:latin typeface="Lucida Console" panose="020B0609040504020204" pitchFamily="49" charset="0"/>
              </a:rPr>
              <a:t>Module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=&lt;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 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=&lt;GUID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&gt;]}</a:t>
            </a:r>
          </a:p>
          <a:p>
            <a:pPr marL="201168" lvl="1" indent="0">
              <a:buNone/>
            </a:pP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=&lt;string&gt;; </a:t>
            </a:r>
            <a:r>
              <a:rPr lang="en-US" sz="2000" b="1">
                <a:solidFill>
                  <a:srgbClr val="0070C0"/>
                </a:solidFill>
                <a:latin typeface="Lucida Console" panose="020B0609040504020204" pitchFamily="49" charset="0"/>
              </a:rPr>
              <a:t>Maximum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=&lt;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=&lt;GUID&gt;]}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=&lt;string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&gt;; </a:t>
            </a:r>
            <a:r>
              <a:rPr lang="en-US" sz="2000" b="1" smtClean="0">
                <a:solidFill>
                  <a:srgbClr val="0070C0"/>
                </a:solidFill>
                <a:latin typeface="Lucida Console" panose="020B0609040504020204" pitchFamily="49" charset="0"/>
              </a:rPr>
              <a:t>Required</a:t>
            </a:r>
            <a:r>
              <a:rPr lang="en-US" sz="2000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=&lt;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Version&gt;[;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=&lt;GUID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&gt;]}</a:t>
            </a:r>
          </a:p>
          <a:p>
            <a:pPr marL="201168" lvl="1" indent="0">
              <a:buNone/>
            </a:pPr>
            <a:endParaRPr lang="en-US" sz="20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To test your module spec, cast it!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[Microsoft.PowerShell.Commands.ModuleSpecification]@{...}</a:t>
            </a:r>
          </a:p>
        </p:txBody>
      </p:sp>
    </p:spTree>
    <p:extLst>
      <p:ext uri="{BB962C8B-B14F-4D97-AF65-F5344CB8AC3E}">
        <p14:creationId xmlns:p14="http://schemas.microsoft.com/office/powerpoint/2010/main" val="25641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2982"/>
            <a:ext cx="10058400" cy="1450757"/>
          </a:xfrm>
        </p:spPr>
        <p:txBody>
          <a:bodyPr/>
          <a:lstStyle/>
          <a:p>
            <a:r>
              <a:rPr lang="en-US" smtClean="0"/>
              <a:t>Require a module : Module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68297" cy="5926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mtClean="0">
                <a:solidFill>
                  <a:schemeClr val="accent5"/>
                </a:solidFill>
              </a:rPr>
              <a:t>#Requires -Module Pester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mtClean="0">
                <a:solidFill>
                  <a:schemeClr val="accent5"/>
                </a:solidFill>
              </a:rPr>
              <a:t>#</a:t>
            </a:r>
            <a:r>
              <a:rPr lang="en-US" sz="2800">
                <a:solidFill>
                  <a:schemeClr val="accent5"/>
                </a:solidFill>
              </a:rPr>
              <a:t>Requires -Module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@{ ModuleName = </a:t>
            </a:r>
            <a:r>
              <a:rPr lang="en-US" sz="2800" smtClean="0">
                <a:solidFill>
                  <a:schemeClr val="accent5"/>
                </a:solidFill>
              </a:rPr>
              <a:t>'Pester'; </a:t>
            </a:r>
            <a:r>
              <a:rPr lang="en-US" sz="2800" smtClean="0">
                <a:solidFill>
                  <a:srgbClr val="FF0000"/>
                </a:solidFill>
              </a:rPr>
              <a:t>ModuleVersion</a:t>
            </a:r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= </a:t>
            </a:r>
            <a:r>
              <a:rPr lang="en-US" sz="2800" smtClean="0">
                <a:solidFill>
                  <a:schemeClr val="accent5"/>
                </a:solidFill>
              </a:rPr>
              <a:t>'3.3.9'}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5"/>
                </a:solidFill>
              </a:rPr>
              <a:t>#Requires -Module @{ ModuleName = 'Pester'; </a:t>
            </a:r>
            <a:r>
              <a:rPr lang="en-US" sz="2800" smtClean="0">
                <a:solidFill>
                  <a:srgbClr val="FF0000"/>
                </a:solidFill>
              </a:rPr>
              <a:t>MaximumVersion</a:t>
            </a:r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= '3.3.9'}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5"/>
                </a:solidFill>
              </a:rPr>
              <a:t>#Requires -Module @{ ModuleName = 'Pester'; </a:t>
            </a:r>
            <a:r>
              <a:rPr lang="en-US" sz="2800" smtClean="0">
                <a:solidFill>
                  <a:srgbClr val="FF0000"/>
                </a:solidFill>
              </a:rPr>
              <a:t>RequiredVersion</a:t>
            </a:r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2800">
                <a:solidFill>
                  <a:schemeClr val="accent5"/>
                </a:solidFill>
              </a:rPr>
              <a:t>= </a:t>
            </a:r>
            <a:r>
              <a:rPr lang="en-US" sz="2800" smtClean="0">
                <a:solidFill>
                  <a:schemeClr val="accent5"/>
                </a:solidFill>
              </a:rPr>
              <a:t>'3.3.9'}</a:t>
            </a:r>
            <a:endParaRPr lang="en-US" sz="2800">
              <a:solidFill>
                <a:schemeClr val="accent5"/>
              </a:solidFill>
            </a:endParaRPr>
          </a:p>
          <a:p>
            <a:endParaRPr lang="en-US" sz="2800" smtClean="0">
              <a:solidFill>
                <a:srgbClr val="00B050"/>
              </a:solidFill>
            </a:endParaRPr>
          </a:p>
          <a:p>
            <a:endParaRPr lang="en-US" sz="2800">
              <a:solidFill>
                <a:srgbClr val="00B050"/>
              </a:solidFill>
            </a:endParaRPr>
          </a:p>
          <a:p>
            <a:endParaRPr lang="en-US" sz="28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79" y="4649823"/>
            <a:ext cx="10516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** </a:t>
            </a:r>
            <a:r>
              <a:rPr lang="en-US" sz="2800" b="1"/>
              <a:t>ModuleVersion</a:t>
            </a:r>
            <a:r>
              <a:rPr lang="en-US" sz="2800"/>
              <a:t> </a:t>
            </a:r>
            <a:r>
              <a:rPr lang="en-US" sz="2800" smtClean="0"/>
              <a:t>== MinimumVersion</a:t>
            </a:r>
            <a:endParaRPr lang="en-US" sz="2800"/>
          </a:p>
          <a:p>
            <a:r>
              <a:rPr lang="en-US" sz="3200" smtClean="0">
                <a:solidFill>
                  <a:srgbClr val="FF0000"/>
                </a:solidFill>
              </a:rPr>
              <a:t>** </a:t>
            </a:r>
            <a:r>
              <a:rPr lang="en-US" sz="2800" b="1" smtClean="0"/>
              <a:t>-</a:t>
            </a:r>
            <a:r>
              <a:rPr lang="en-US" sz="2800" b="1">
                <a:solidFill>
                  <a:srgbClr val="FF0000"/>
                </a:solidFill>
              </a:rPr>
              <a:t>Min/Max </a:t>
            </a:r>
            <a:r>
              <a:rPr lang="en-US" sz="2800" b="1"/>
              <a:t>version</a:t>
            </a:r>
            <a:r>
              <a:rPr lang="en-US" sz="2800"/>
              <a:t> don't import the earliest/latest version.</a:t>
            </a:r>
            <a:br>
              <a:rPr lang="en-US" sz="2800"/>
            </a:br>
            <a:r>
              <a:rPr lang="en-US" sz="2800" smtClean="0"/>
              <a:t>They import </a:t>
            </a:r>
            <a:r>
              <a:rPr lang="en-US" sz="2800"/>
              <a:t>the first version </a:t>
            </a:r>
            <a:r>
              <a:rPr lang="en-US" sz="2800">
                <a:solidFill>
                  <a:srgbClr val="FF0000"/>
                </a:solidFill>
              </a:rPr>
              <a:t>discovered</a:t>
            </a:r>
            <a:r>
              <a:rPr lang="en-US" sz="2800"/>
              <a:t> that meets the specification.</a:t>
            </a:r>
          </a:p>
          <a:p>
            <a:endParaRPr lang="en-US" sz="3200" smtClean="0">
              <a:solidFill>
                <a:srgbClr val="FF0000"/>
              </a:solidFill>
            </a:endParaRPr>
          </a:p>
          <a:p>
            <a:endParaRPr lang="en-US" sz="2000"/>
          </a:p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1403001" y="595787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2982"/>
            <a:ext cx="10058400" cy="1450757"/>
          </a:xfrm>
        </p:spPr>
        <p:txBody>
          <a:bodyPr/>
          <a:lstStyle/>
          <a:p>
            <a:r>
              <a:rPr lang="en-US" smtClean="0"/>
              <a:t>GUID doesn't trigger autoload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#Requires -Module @{ ModuleName = </a:t>
            </a:r>
            <a:r>
              <a:rPr lang="en-US" sz="2400" smtClean="0">
                <a:solidFill>
                  <a:schemeClr val="tx1"/>
                </a:solidFill>
              </a:rPr>
              <a:t>'PowerShellLogging'; 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                                          RequiredVersion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'1.1.0.1'; 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                                          </a:t>
            </a:r>
            <a:r>
              <a:rPr lang="en-US" sz="2400" smtClean="0">
                <a:solidFill>
                  <a:srgbClr val="FF0000"/>
                </a:solidFill>
              </a:rPr>
              <a:t>GUID </a:t>
            </a:r>
            <a:r>
              <a:rPr lang="en-US" sz="2400">
                <a:solidFill>
                  <a:srgbClr val="FF0000"/>
                </a:solidFill>
              </a:rPr>
              <a:t>= </a:t>
            </a:r>
            <a:r>
              <a:rPr lang="en-US" sz="2400" smtClean="0">
                <a:solidFill>
                  <a:srgbClr val="FF0000"/>
                </a:solidFill>
              </a:rPr>
              <a:t>'345320b5-bdc3-4ab6-a13e-fcb019362fe6'</a:t>
            </a:r>
            <a:r>
              <a:rPr lang="en-US" sz="2400" smtClean="0">
                <a:solidFill>
                  <a:schemeClr val="tx1"/>
                </a:solidFill>
              </a:rPr>
              <a:t>}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936149"/>
            <a:ext cx="11571572" cy="32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-Version (3.0);  </a:t>
            </a:r>
            <a:r>
              <a:rPr lang="en-US" sz="2200" smtClean="0">
                <a:solidFill>
                  <a:srgbClr val="FF0000"/>
                </a:solidFill>
              </a:rPr>
              <a:t>Alias = MinimumVersion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-RequiredVersion </a:t>
            </a:r>
            <a:r>
              <a:rPr lang="en-US" sz="2200"/>
              <a:t>(</a:t>
            </a:r>
            <a:r>
              <a:rPr lang="en-US" sz="2200" smtClean="0"/>
              <a:t>3.0)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-MaximumVersion (5.0)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-AllVersions (PowerShellGet, PackageManagement)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Prefix parameter, too!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630719"/>
            <a:ext cx="9586719" cy="23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Cmdlets with Version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6364"/>
            <a:ext cx="10058400" cy="4311223"/>
          </a:xfrm>
        </p:spPr>
        <p:txBody>
          <a:bodyPr numCol="3">
            <a:noAutofit/>
          </a:bodyPr>
          <a:lstStyle/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Find-DscResource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Find-Module 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Find-Package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Find-PackageProvider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Find-Script  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Get-InstalledModule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Get-InstalledScript                       </a:t>
            </a: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Get-Package 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Install-Module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Install-Script            </a:t>
            </a: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Install-Package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Install-PackageProvider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>
                <a:solidFill>
                  <a:srgbClr val="FF0000"/>
                </a:solidFill>
              </a:rPr>
              <a:t>Import-Module</a:t>
            </a:r>
            <a:r>
              <a:rPr lang="en-US" sz="2400" smtClean="0"/>
              <a:t>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Import-PackageProvider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Publish-Module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Save-Module  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Save-Package                          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Save-Script  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Uninstall-Module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Uninstall-Package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Uninstall-Script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smtClean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Update-Module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Update-Script                             </a:t>
            </a:r>
            <a:endParaRPr lang="en-US" sz="240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Update-ScriptFileInfo</a:t>
            </a:r>
          </a:p>
        </p:txBody>
      </p:sp>
    </p:spTree>
    <p:extLst>
      <p:ext uri="{BB962C8B-B14F-4D97-AF65-F5344CB8AC3E}">
        <p14:creationId xmlns:p14="http://schemas.microsoft.com/office/powerpoint/2010/main" val="24151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42171" cy="1450757"/>
          </a:xfrm>
        </p:spPr>
        <p:txBody>
          <a:bodyPr/>
          <a:lstStyle/>
          <a:p>
            <a:r>
              <a:rPr lang="en-US" smtClean="0"/>
              <a:t>Import-Module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8438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Default:  </a:t>
            </a:r>
            <a:r>
              <a:rPr lang="en-US" sz="2800" smtClean="0"/>
              <a:t>PSModulePath discovery </a:t>
            </a:r>
            <a:r>
              <a:rPr lang="en-US" sz="2800"/>
              <a:t>order ($home\...\Modules</a:t>
            </a:r>
            <a:r>
              <a:rPr lang="en-US" sz="280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accent2"/>
                </a:solidFill>
              </a:rPr>
              <a:t># Imports the first conforming module it discovers</a:t>
            </a:r>
            <a:endParaRPr lang="en-US" sz="280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Version</a:t>
            </a:r>
            <a:r>
              <a:rPr lang="en-US" sz="2800" smtClean="0"/>
              <a:t> (minimum) imports first module &gt;=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MaximumVersion</a:t>
            </a:r>
            <a:r>
              <a:rPr lang="en-US" sz="2800" smtClean="0"/>
              <a:t> imports the </a:t>
            </a:r>
            <a:r>
              <a:rPr lang="en-US" sz="2800"/>
              <a:t>first module </a:t>
            </a:r>
            <a:r>
              <a:rPr lang="en-US" sz="2800" smtClean="0"/>
              <a:t>&lt;= </a:t>
            </a:r>
            <a:r>
              <a:rPr lang="en-US" sz="2800"/>
              <a:t>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RequiredVersion</a:t>
            </a:r>
            <a:r>
              <a:rPr lang="en-US" sz="2800" smtClean="0"/>
              <a:t> </a:t>
            </a:r>
            <a:r>
              <a:rPr lang="en-US" sz="2800"/>
              <a:t>imports the </a:t>
            </a:r>
            <a:r>
              <a:rPr lang="en-US" sz="2800" smtClean="0"/>
              <a:t>specified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FullyQualifiedName</a:t>
            </a:r>
            <a:r>
              <a:rPr lang="en-US" sz="2800" smtClean="0"/>
              <a:t> takes ModuleSpecification object.</a:t>
            </a:r>
            <a:endParaRPr lang="en-US" sz="2800"/>
          </a:p>
          <a:p>
            <a:pPr marL="201168" lvl="1" indent="0">
              <a:buNone/>
            </a:pPr>
            <a:endParaRPr lang="en-US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03001" y="595787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" y="252549"/>
            <a:ext cx="110619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smtClean="0"/>
              <a:t>Import-Module -</a:t>
            </a:r>
            <a:r>
              <a:rPr lang="en-US" sz="2800" b="1" smtClean="0">
                <a:solidFill>
                  <a:srgbClr val="FF0000"/>
                </a:solidFill>
              </a:rPr>
              <a:t>Min/Max </a:t>
            </a:r>
            <a:r>
              <a:rPr lang="en-US" sz="2800" b="1" smtClean="0"/>
              <a:t>version</a:t>
            </a:r>
            <a:r>
              <a:rPr lang="en-US" sz="2800" smtClean="0"/>
              <a:t> don't import the earliest/latest version.</a:t>
            </a:r>
            <a:br>
              <a:rPr lang="en-US" sz="2800" smtClean="0"/>
            </a:br>
            <a:r>
              <a:rPr lang="en-US" sz="2800" smtClean="0"/>
              <a:t>It imports the first version </a:t>
            </a:r>
            <a:r>
              <a:rPr lang="en-US" sz="2800" smtClean="0">
                <a:solidFill>
                  <a:srgbClr val="FF0000"/>
                </a:solidFill>
              </a:rPr>
              <a:t>discovered</a:t>
            </a:r>
            <a:r>
              <a:rPr lang="en-US" sz="2800" smtClean="0"/>
              <a:t> that meets the specification.</a:t>
            </a:r>
            <a:endParaRPr lang="en-US" sz="2800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" y="1483655"/>
            <a:ext cx="11372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Get-Module </a:t>
            </a:r>
            <a:br>
              <a:rPr lang="en-US" smtClean="0"/>
            </a:br>
            <a:r>
              <a:rPr lang="en-US" smtClean="0"/>
              <a:t>Remove-Module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169" y="1737360"/>
            <a:ext cx="118808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5"/>
                </a:solidFill>
              </a:rPr>
              <a:t> </a:t>
            </a:r>
            <a:r>
              <a:rPr lang="en-US" sz="3200" smtClean="0"/>
              <a:t>-FullyQualifiedName &lt;ModuleSpecification&gt;</a:t>
            </a:r>
            <a:endParaRPr lang="en-US" sz="3200"/>
          </a:p>
          <a:p>
            <a:endParaRPr lang="en-US" sz="24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Get-Module -ListAvailable `</a:t>
            </a:r>
          </a:p>
          <a:p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-FullyQualifiedName</a:t>
            </a:r>
            <a:r>
              <a:rPr lang="en-US" sz="2000" b="1" smtClean="0">
                <a:latin typeface="Consolas" panose="020B0609020204030204" pitchFamily="49" charset="0"/>
              </a:rPr>
              <a:t> @{ModuleName='Pester'; ModuleVersion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en-US" sz="2000" b="1" smtClean="0">
                <a:latin typeface="Consolas" panose="020B0609020204030204" pitchFamily="49" charset="0"/>
              </a:rPr>
              <a:t>'3.4.0';</a:t>
            </a:r>
          </a:p>
          <a:p>
            <a:r>
              <a:rPr lang="en-US" sz="2000" b="1">
                <a:latin typeface="Consolas" panose="020B0609020204030204" pitchFamily="49" charset="0"/>
              </a:rPr>
              <a:t>GUID='a699dea5-2c73-4616-a270-1f7abb777e71'</a:t>
            </a:r>
            <a:r>
              <a:rPr lang="en-US" sz="2000" b="1" smtClean="0">
                <a:latin typeface="Consolas" panose="020B0609020204030204" pitchFamily="49" charset="0"/>
              </a:rPr>
              <a:t>}</a:t>
            </a:r>
          </a:p>
          <a:p>
            <a:endParaRPr lang="en-US" sz="2000" b="1" smtClean="0"/>
          </a:p>
          <a:p>
            <a:r>
              <a:rPr lang="en-US" sz="2000" b="1" smtClean="0">
                <a:latin typeface="Consolas" panose="020B0609020204030204" pitchFamily="49" charset="0"/>
              </a:rPr>
              <a:t>Remove-Module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-FullyQualifiedName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@{ModuleName='Pester'; </a:t>
            </a:r>
            <a:r>
              <a:rPr lang="en-US" sz="2000" b="1" smtClean="0">
                <a:latin typeface="Consolas" panose="020B0609020204030204" pitchFamily="49" charset="0"/>
              </a:rPr>
              <a:t>RequiredVersion </a:t>
            </a:r>
            <a:r>
              <a:rPr lang="en-US" sz="2000" b="1">
                <a:latin typeface="Consolas" panose="020B0609020204030204" pitchFamily="49" charset="0"/>
              </a:rPr>
              <a:t>= '3.4.0'; GUID=</a:t>
            </a:r>
            <a:r>
              <a:rPr lang="en-US" sz="2000" b="1" smtClean="0">
                <a:latin typeface="Consolas" panose="020B0609020204030204" pitchFamily="49" charset="0"/>
              </a:rPr>
              <a:t>'a699dea5-2c73-4616-a270-1f7abb777e71'}</a:t>
            </a:r>
            <a:endParaRPr lang="en-US" sz="2000" b="1">
              <a:latin typeface="Consolas" panose="020B0609020204030204" pitchFamily="49" charset="0"/>
            </a:endParaRPr>
          </a:p>
          <a:p>
            <a:pPr marL="0" lvl="1"/>
            <a:endParaRPr lang="en-US" sz="2400" b="1" smtClean="0"/>
          </a:p>
          <a:p>
            <a:pPr marL="0" lvl="1"/>
            <a:r>
              <a:rPr lang="en-US" sz="2400" b="1" smtClean="0"/>
              <a:t>-</a:t>
            </a:r>
            <a:r>
              <a:rPr lang="en-US" sz="2400" b="1">
                <a:solidFill>
                  <a:srgbClr val="FF0000"/>
                </a:solidFill>
              </a:rPr>
              <a:t>Min/Max </a:t>
            </a:r>
            <a:r>
              <a:rPr lang="en-US" sz="2400" b="1"/>
              <a:t>version</a:t>
            </a:r>
            <a:r>
              <a:rPr lang="en-US" sz="2400"/>
              <a:t> don't import the earliest/latest version.</a:t>
            </a:r>
            <a:br>
              <a:rPr lang="en-US" sz="2400"/>
            </a:br>
            <a:r>
              <a:rPr lang="en-US" sz="2400" smtClean="0"/>
              <a:t>-It </a:t>
            </a:r>
            <a:r>
              <a:rPr lang="en-US" sz="2400"/>
              <a:t>imports the first version </a:t>
            </a:r>
            <a:r>
              <a:rPr lang="en-US" sz="2400">
                <a:solidFill>
                  <a:srgbClr val="FF0000"/>
                </a:solidFill>
              </a:rPr>
              <a:t>discovered</a:t>
            </a:r>
            <a:r>
              <a:rPr lang="en-US" sz="2400"/>
              <a:t> that meets the specification</a:t>
            </a:r>
            <a:r>
              <a:rPr lang="en-US" sz="2400" smtClean="0"/>
              <a:t>.</a:t>
            </a:r>
          </a:p>
          <a:p>
            <a:pPr marL="0" lvl="1"/>
            <a:r>
              <a:rPr lang="en-US" sz="2400" smtClean="0"/>
              <a:t>-Doesn't trigger module autoload. Needs Import-Module.</a:t>
            </a:r>
            <a:endParaRPr lang="en-US" sz="2400"/>
          </a:p>
          <a:p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36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48" y="235039"/>
            <a:ext cx="10018713" cy="1752599"/>
          </a:xfrm>
        </p:spPr>
        <p:txBody>
          <a:bodyPr anchor="t"/>
          <a:lstStyle/>
          <a:p>
            <a:r>
              <a:rPr lang="en-US" smtClean="0"/>
              <a:t>PowerShell 5.0 is not final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748" y="1111339"/>
            <a:ext cx="10018713" cy="4748012"/>
          </a:xfrm>
        </p:spPr>
        <p:txBody>
          <a:bodyPr>
            <a:noAutofit/>
          </a:bodyPr>
          <a:lstStyle/>
          <a:p>
            <a:r>
              <a:rPr lang="en-US" sz="3200" smtClean="0"/>
              <a:t>It can (and probably will) change with Windows Update</a:t>
            </a:r>
          </a:p>
          <a:p>
            <a:pPr marL="0" indent="0">
              <a:buNone/>
            </a:pPr>
            <a:endParaRPr lang="en-US" sz="3200" smtClean="0"/>
          </a:p>
          <a:p>
            <a:pPr marL="0" indent="0">
              <a:buNone/>
            </a:pPr>
            <a:endParaRPr lang="en-US" sz="3200" smtClean="0"/>
          </a:p>
          <a:p>
            <a:endParaRPr lang="en-US" sz="3200"/>
          </a:p>
          <a:p>
            <a:endParaRPr lang="en-US" sz="3200" smtClean="0"/>
          </a:p>
          <a:p>
            <a:r>
              <a:rPr lang="en-US" sz="3200" smtClean="0"/>
              <a:t>Build and revision numbers in versions</a:t>
            </a:r>
          </a:p>
          <a:p>
            <a:r>
              <a:rPr lang="en-US" sz="3200"/>
              <a:t>PowerShell is </a:t>
            </a:r>
            <a:r>
              <a:rPr lang="en-US" sz="3200" smtClean="0"/>
              <a:t>backward-compatible. But, </a:t>
            </a:r>
            <a:r>
              <a:rPr lang="en-US" sz="3200"/>
              <a:t>changes aren't backported.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9" y="1987638"/>
            <a:ext cx="5335882" cy="19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Cmdlets with </a:t>
            </a:r>
            <a:br>
              <a:rPr lang="en-US" smtClean="0"/>
            </a:br>
            <a:r>
              <a:rPr lang="en-US" smtClean="0"/>
              <a:t>-FullyQualifiedName/Module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43701"/>
            <a:ext cx="10058400" cy="2689166"/>
          </a:xfrm>
        </p:spPr>
        <p:txBody>
          <a:bodyPr numCol="2">
            <a:noAutofit/>
          </a:bodyPr>
          <a:lstStyle/>
          <a:p>
            <a:r>
              <a:rPr lang="en-US" sz="2800"/>
              <a:t> Get-Command</a:t>
            </a:r>
          </a:p>
          <a:p>
            <a:r>
              <a:rPr lang="en-US" sz="2800" smtClean="0"/>
              <a:t> </a:t>
            </a:r>
            <a:r>
              <a:rPr lang="en-US" sz="2800"/>
              <a:t>Get-Module</a:t>
            </a:r>
          </a:p>
          <a:p>
            <a:r>
              <a:rPr lang="en-US" sz="2800">
                <a:solidFill>
                  <a:srgbClr val="FF0000"/>
                </a:solidFill>
              </a:rPr>
              <a:t> Import-Module</a:t>
            </a:r>
          </a:p>
          <a:p>
            <a:r>
              <a:rPr lang="en-US" sz="2800"/>
              <a:t> Remove-Module</a:t>
            </a:r>
          </a:p>
          <a:p>
            <a:endParaRPr lang="en-US" sz="2800" smtClean="0"/>
          </a:p>
          <a:p>
            <a:endParaRPr lang="en-US" sz="2800"/>
          </a:p>
          <a:p>
            <a:pPr marL="0" indent="0">
              <a:buNone/>
            </a:pPr>
            <a:r>
              <a:rPr lang="en-US" sz="2800" smtClean="0"/>
              <a:t>Export-PSSession</a:t>
            </a:r>
          </a:p>
          <a:p>
            <a:pPr marL="0" indent="0">
              <a:buNone/>
            </a:pPr>
            <a:r>
              <a:rPr lang="en-US" sz="2800" smtClean="0"/>
              <a:t>Import-PSSession</a:t>
            </a:r>
          </a:p>
          <a:p>
            <a:pPr marL="0" indent="0">
              <a:buNone/>
            </a:pPr>
            <a:r>
              <a:rPr lang="en-US" sz="2800" smtClean="0"/>
              <a:t>Save-Help</a:t>
            </a:r>
          </a:p>
          <a:p>
            <a:pPr marL="0" indent="0">
              <a:buNone/>
            </a:pPr>
            <a:r>
              <a:rPr lang="en-US" sz="2800" smtClean="0"/>
              <a:t>Update-Help</a:t>
            </a:r>
          </a:p>
          <a:p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1097280" y="1856643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@{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ModuleName</a:t>
            </a:r>
            <a:r>
              <a:rPr lang="en-US" sz="2000">
                <a:latin typeface="Lucida Console" panose="020B0609040504020204" pitchFamily="49" charset="0"/>
              </a:rPr>
              <a:t>=&lt;string&gt;; </a:t>
            </a:r>
            <a:r>
              <a:rPr lang="en-US" sz="2000" b="1">
                <a:solidFill>
                  <a:srgbClr val="0070C0"/>
                </a:solidFill>
                <a:latin typeface="Lucida Console" panose="020B0609040504020204" pitchFamily="49" charset="0"/>
              </a:rPr>
              <a:t>Module</a:t>
            </a:r>
            <a:r>
              <a:rPr lang="en-US" sz="2000" b="1">
                <a:solidFill>
                  <a:srgbClr val="C00000"/>
                </a:solidFill>
                <a:latin typeface="Lucida Console" panose="020B0609040504020204" pitchFamily="49" charset="0"/>
              </a:rPr>
              <a:t>Version</a:t>
            </a:r>
            <a:r>
              <a:rPr lang="en-US" sz="2000">
                <a:latin typeface="Lucida Console" panose="020B0609040504020204" pitchFamily="49" charset="0"/>
              </a:rPr>
              <a:t>=&lt;Version&gt;  [;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GUID</a:t>
            </a:r>
            <a:r>
              <a:rPr lang="en-US" sz="2000">
                <a:latin typeface="Lucida Console" panose="020B0609040504020204" pitchFamily="49" charset="0"/>
              </a:rPr>
              <a:t>=&lt;GUID&gt;]}</a:t>
            </a:r>
          </a:p>
        </p:txBody>
      </p:sp>
    </p:spTree>
    <p:extLst>
      <p:ext uri="{BB962C8B-B14F-4D97-AF65-F5344CB8AC3E}">
        <p14:creationId xmlns:p14="http://schemas.microsoft.com/office/powerpoint/2010/main" val="2259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the Right Command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7" y="2087879"/>
            <a:ext cx="10203284" cy="2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the right command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2022315"/>
            <a:ext cx="11473405" cy="17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Precedence    </a:t>
            </a: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Commands with the same name:    Use type to decide.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Alias -&gt; Function -&gt; Cmdlet -&gt; Native Windows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Command with same name and type:</a:t>
            </a:r>
          </a:p>
          <a:p>
            <a:pPr marL="201168" lvl="1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Command added to session last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Which command will run?  Get-Command (no wildcards)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795" y="5869094"/>
            <a:ext cx="303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about_Command_Precedence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34" y="3465528"/>
            <a:ext cx="9524605" cy="22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the Right Command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1863634"/>
            <a:ext cx="7245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5"/>
                </a:solidFill>
              </a:rPr>
              <a:t># Wildcards: Gets all commands with the name pattern</a:t>
            </a:r>
          </a:p>
          <a:p>
            <a:r>
              <a:rPr lang="en-US" sz="2400" smtClean="0"/>
              <a:t>Get-Command </a:t>
            </a:r>
            <a:r>
              <a:rPr lang="en-US" sz="2400"/>
              <a:t>-Name &lt;Name</a:t>
            </a:r>
            <a:r>
              <a:rPr lang="en-US" sz="2400" smtClean="0"/>
              <a:t>&gt;</a:t>
            </a:r>
            <a:r>
              <a:rPr lang="en-US" sz="2400" smtClean="0">
                <a:solidFill>
                  <a:srgbClr val="C00000"/>
                </a:solidFill>
              </a:rPr>
              <a:t>*</a:t>
            </a:r>
            <a:r>
              <a:rPr lang="en-US" sz="2400" smtClean="0"/>
              <a:t> </a:t>
            </a:r>
            <a:r>
              <a:rPr lang="en-US" sz="2400"/>
              <a:t/>
            </a:r>
            <a:br>
              <a:rPr lang="en-US" sz="2400"/>
            </a:br>
            <a:endParaRPr lang="en-US" sz="2400" smtClean="0"/>
          </a:p>
          <a:p>
            <a:r>
              <a:rPr lang="en-US" sz="2400" smtClean="0">
                <a:solidFill>
                  <a:schemeClr val="accent5"/>
                </a:solidFill>
              </a:rPr>
              <a:t># No wildcards : Gets the command that would run</a:t>
            </a:r>
          </a:p>
          <a:p>
            <a:r>
              <a:rPr lang="en-US" sz="2400" smtClean="0"/>
              <a:t>Get-Command -Name &lt;Name&gt;</a:t>
            </a:r>
          </a:p>
          <a:p>
            <a:endParaRPr lang="en-US" sz="2400"/>
          </a:p>
          <a:p>
            <a:r>
              <a:rPr lang="en-US" sz="2400">
                <a:solidFill>
                  <a:schemeClr val="accent5"/>
                </a:solidFill>
              </a:rPr>
              <a:t># </a:t>
            </a:r>
            <a:r>
              <a:rPr lang="en-US" sz="2400" smtClean="0">
                <a:solidFill>
                  <a:schemeClr val="accent5"/>
                </a:solidFill>
              </a:rPr>
              <a:t>Qualified by module name, version, GUID</a:t>
            </a:r>
            <a:endParaRPr lang="en-US" sz="2400">
              <a:solidFill>
                <a:schemeClr val="accent5"/>
              </a:solidFill>
            </a:endParaRPr>
          </a:p>
          <a:p>
            <a:r>
              <a:rPr lang="en-US" sz="2400" smtClean="0"/>
              <a:t>Get-Command -FullyQualifiedModule 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>
                <a:solidFill>
                  <a:schemeClr val="accent5"/>
                </a:solidFill>
              </a:rPr>
              <a:t># Get only commands in the session</a:t>
            </a:r>
            <a:br>
              <a:rPr lang="en-US" sz="2400" smtClean="0">
                <a:solidFill>
                  <a:schemeClr val="accent5"/>
                </a:solidFill>
              </a:rPr>
            </a:br>
            <a:r>
              <a:rPr lang="en-US" sz="2400" smtClean="0"/>
              <a:t>Get-Command -ListImported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42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the right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Module-qualified command:  &lt;Module&gt;\&lt;Command&gt;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Fully-qualified command:  &amp; Get-Command &lt;ModuleSpecification&gt;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Prefixes</a:t>
            </a:r>
            <a:endParaRPr lang="en-US" sz="280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33" y="3423951"/>
            <a:ext cx="10888521" cy="22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257" y="0"/>
            <a:ext cx="10018713" cy="1752599"/>
          </a:xfrm>
        </p:spPr>
        <p:txBody>
          <a:bodyPr/>
          <a:lstStyle/>
          <a:p>
            <a:r>
              <a:rPr lang="en-US" smtClean="0"/>
              <a:t>When </a:t>
            </a:r>
            <a:r>
              <a:rPr lang="en-US" smtClean="0">
                <a:solidFill>
                  <a:srgbClr val="0070C0"/>
                </a:solidFill>
              </a:rPr>
              <a:t>module name</a:t>
            </a:r>
            <a:r>
              <a:rPr lang="en-US" smtClean="0"/>
              <a:t> is ambiguous, </a:t>
            </a:r>
            <a:br>
              <a:rPr lang="en-US" smtClean="0"/>
            </a:br>
            <a:r>
              <a:rPr lang="en-US" smtClean="0"/>
              <a:t>use</a:t>
            </a:r>
            <a:r>
              <a:rPr lang="en-US" smtClean="0">
                <a:solidFill>
                  <a:srgbClr val="0070C0"/>
                </a:solidFill>
              </a:rPr>
              <a:t> module-qualified command...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10" y="1914658"/>
            <a:ext cx="10018713" cy="1237975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smtClean="0"/>
              <a:t>SYNTAX:  </a:t>
            </a:r>
            <a:r>
              <a:rPr lang="en-US" sz="2800" smtClean="0">
                <a:solidFill>
                  <a:srgbClr val="0070C0"/>
                </a:solidFill>
              </a:rPr>
              <a:t>&lt;ModuleName&gt;</a:t>
            </a:r>
            <a:r>
              <a:rPr lang="en-US" sz="2800" smtClean="0"/>
              <a:t>\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&lt;CmdletName&gt;</a:t>
            </a:r>
          </a:p>
          <a:p>
            <a:pPr marL="0" indent="0">
              <a:buNone/>
            </a:pPr>
            <a:r>
              <a:rPr lang="en-US" sz="2800"/>
              <a:t>EXAMPLE</a:t>
            </a:r>
            <a:r>
              <a:rPr lang="en-US" sz="2800" smtClean="0"/>
              <a:t>:  PSCX\Expand-Archive                  </a:t>
            </a:r>
            <a:r>
              <a:rPr lang="en-US" sz="2800" smtClean="0">
                <a:solidFill>
                  <a:srgbClr val="00B050"/>
                </a:solidFill>
              </a:rPr>
              <a:t># No version qualifier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2" y="3835803"/>
            <a:ext cx="11204101" cy="22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When the </a:t>
            </a:r>
            <a:r>
              <a:rPr lang="en-US" smtClean="0">
                <a:solidFill>
                  <a:srgbClr val="FF0000"/>
                </a:solidFill>
              </a:rPr>
              <a:t>version or guid</a:t>
            </a:r>
            <a:r>
              <a:rPr lang="en-US" smtClean="0"/>
              <a:t> is ambiguous,</a:t>
            </a:r>
            <a:br>
              <a:rPr lang="en-US" smtClean="0"/>
            </a:br>
            <a:r>
              <a:rPr lang="en-US" smtClean="0"/>
              <a:t>use fully-qualified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993780"/>
            <a:ext cx="12104914" cy="30614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1. Get-Command -FullyQualifiedModule &lt;ModuleSpecification&gt;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2. Invoke operator: &amp; (Get-Command...)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038" y="5934472"/>
            <a:ext cx="564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* Does not trigger module autoload. Need Import-Module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7" y="3044081"/>
            <a:ext cx="9169016" cy="2742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8159" y="593447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DEMO*2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Command prefixes ???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57757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Use </a:t>
            </a:r>
            <a:r>
              <a:rPr lang="en-US" sz="2400" smtClean="0">
                <a:solidFill>
                  <a:srgbClr val="0070C0"/>
                </a:solidFill>
              </a:rPr>
              <a:t>Prefix</a:t>
            </a:r>
            <a:r>
              <a:rPr lang="en-US" sz="2400" smtClean="0"/>
              <a:t> parameter of Import-Module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marL="201168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04" y="1737360"/>
            <a:ext cx="8401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Use command prefixes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57757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Use </a:t>
            </a:r>
            <a:r>
              <a:rPr lang="en-US" sz="2400" smtClean="0">
                <a:solidFill>
                  <a:srgbClr val="0070C0"/>
                </a:solidFill>
              </a:rPr>
              <a:t>DefaultCommandPrefix</a:t>
            </a:r>
            <a:r>
              <a:rPr lang="en-US" sz="2400" smtClean="0"/>
              <a:t> key in module manifest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 marL="201168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1737360"/>
            <a:ext cx="864038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78488"/>
            <a:ext cx="10058400" cy="1450757"/>
          </a:xfrm>
        </p:spPr>
        <p:txBody>
          <a:bodyPr/>
          <a:lstStyle/>
          <a:p>
            <a:r>
              <a:rPr lang="en-US" smtClean="0"/>
              <a:t>Modules are coming from more sources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smtClean="0"/>
              <a:t>Versioned, but might not be backward-compatible</a:t>
            </a: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Microsoft:  In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PowerShell Gallery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PowerShellGet: Other galleries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PackageManagement (OneGet)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70C0"/>
                </a:solidFill>
              </a:rPr>
              <a:t> Friends, colleagues</a:t>
            </a:r>
          </a:p>
        </p:txBody>
      </p:sp>
    </p:spTree>
    <p:extLst>
      <p:ext uri="{BB962C8B-B14F-4D97-AF65-F5344CB8AC3E}">
        <p14:creationId xmlns:p14="http://schemas.microsoft.com/office/powerpoint/2010/main" val="29353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Taming the Beast: Avoid Version Chaos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 version of Windows PowerShell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Require and import the versions of the modules you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Specify the command that runs: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Module-qualified 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Fully-qualified names (with versions)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Prefixes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Documentation (blogs, videos) need version info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26" y="555919"/>
            <a:ext cx="10640055" cy="829144"/>
          </a:xfrm>
        </p:spPr>
        <p:txBody>
          <a:bodyPr anchor="t"/>
          <a:lstStyle/>
          <a:p>
            <a:r>
              <a:rPr lang="en-US" smtClean="0"/>
              <a:t>Call to Action: Blogs, Talks, and Videos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3" y="1869743"/>
            <a:ext cx="10058400" cy="307624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Date of publication, latest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PowerShell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Module versions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3" y="3603043"/>
            <a:ext cx="8445699" cy="21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Version Chaos in a Multi-Version </a:t>
            </a:r>
            <a:r>
              <a:rPr lang="en-US" smtClean="0"/>
              <a:t>World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340" y="4816699"/>
            <a:ext cx="5066504" cy="2041301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b="1" smtClean="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 Blender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Technical Evangelist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SAPIEN Technologies, Inc.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Windows PowerShell MVP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smtClean="0"/>
              <a:t>juneb@sapien.com -  @juneb_get_help</a:t>
            </a:r>
            <a:endParaRPr lang="en-US" sz="4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65"/>
            <a:ext cx="3752860" cy="1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Side-by-Side Module Versions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3200" smtClean="0"/>
          </a:p>
          <a:p>
            <a:r>
              <a:rPr lang="en-US" sz="3200" smtClean="0"/>
              <a:t>Beginning in Windows PowerShell 5.0, </a:t>
            </a:r>
            <a:br>
              <a:rPr lang="en-US" sz="3200" smtClean="0"/>
            </a:br>
            <a:r>
              <a:rPr lang="en-US" sz="3200" smtClean="0"/>
              <a:t>you can install different versions of the same module</a:t>
            </a:r>
            <a:br>
              <a:rPr lang="en-US" sz="3200" smtClean="0"/>
            </a:br>
            <a:r>
              <a:rPr lang="en-US" sz="3200" smtClean="0"/>
              <a:t>on the same computer.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97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Different versions of the same module </a:t>
            </a:r>
            <a:br>
              <a:rPr lang="en-US" smtClean="0"/>
            </a:br>
            <a:r>
              <a:rPr lang="en-US" smtClean="0"/>
              <a:t>… </a:t>
            </a:r>
            <a:r>
              <a:rPr lang="en-US" b="1" smtClean="0"/>
              <a:t>in different paths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2" y="2036456"/>
            <a:ext cx="11136951" cy="35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8953534" cy="133439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Different versions of the same module </a:t>
            </a:r>
            <a:br>
              <a:rPr lang="en-US" smtClean="0"/>
            </a:br>
            <a:r>
              <a:rPr lang="en-US" smtClean="0"/>
              <a:t>… </a:t>
            </a:r>
            <a:r>
              <a:rPr lang="en-US" b="1" smtClean="0"/>
              <a:t>in the same path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85" y="1934357"/>
            <a:ext cx="10420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1805"/>
            <a:ext cx="10018713" cy="1752599"/>
          </a:xfrm>
        </p:spPr>
        <p:txBody>
          <a:bodyPr anchor="t">
            <a:normAutofit/>
          </a:bodyPr>
          <a:lstStyle/>
          <a:p>
            <a:pPr algn="l"/>
            <a:r>
              <a:rPr lang="en-US" smtClean="0"/>
              <a:t>And, you can import them. All of them. </a:t>
            </a:r>
            <a:br>
              <a:rPr lang="en-US" smtClean="0"/>
            </a:br>
            <a:r>
              <a:rPr lang="en-US" smtClean="0"/>
              <a:t>Into the same session.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0" y="2266378"/>
            <a:ext cx="10339952" cy="33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 with the same name </a:t>
            </a:r>
            <a:br>
              <a:rPr lang="en-US" smtClean="0"/>
            </a:br>
            <a:r>
              <a:rPr lang="en-US" smtClean="0"/>
              <a:t>in different modules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6" y="2165380"/>
            <a:ext cx="11582938" cy="2311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4711337"/>
            <a:ext cx="5630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Module-qualified name: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PSCX</a:t>
            </a:r>
            <a:r>
              <a:rPr lang="en-US" smtClean="0">
                <a:latin typeface="Consolas" panose="020B0609020204030204" pitchFamily="49" charset="0"/>
              </a:rPr>
              <a:t>\Expand-Archive 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Microsoft.PowerShell.Archive</a:t>
            </a:r>
            <a:r>
              <a:rPr lang="en-US">
                <a:latin typeface="Consolas" panose="020B0609020204030204" pitchFamily="49" charset="0"/>
              </a:rPr>
              <a:t>\Expand-Archive</a:t>
            </a:r>
          </a:p>
        </p:txBody>
      </p:sp>
    </p:spTree>
    <p:extLst>
      <p:ext uri="{BB962C8B-B14F-4D97-AF65-F5344CB8AC3E}">
        <p14:creationId xmlns:p14="http://schemas.microsoft.com/office/powerpoint/2010/main" val="1811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8929</TotalTime>
  <Words>1072</Words>
  <Application>Microsoft Office PowerPoint</Application>
  <PresentationFormat>Widescreen</PresentationFormat>
  <Paragraphs>272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Lucida Console</vt:lpstr>
      <vt:lpstr>Retrospect</vt:lpstr>
      <vt:lpstr>Avoiding Version Chaos in a Multi-Version World</vt:lpstr>
      <vt:lpstr>About this presentation</vt:lpstr>
      <vt:lpstr>PowerShell 5.0 is not final</vt:lpstr>
      <vt:lpstr>Modules are coming from more sources </vt:lpstr>
      <vt:lpstr>Side-by-Side Module Versions</vt:lpstr>
      <vt:lpstr> Different versions of the same module  … in different paths</vt:lpstr>
      <vt:lpstr> Different versions of the same module  … in the same path</vt:lpstr>
      <vt:lpstr>And, you can import them. All of them.  Into the same session.</vt:lpstr>
      <vt:lpstr>Commands with the same name  in different modules</vt:lpstr>
      <vt:lpstr>Different modules with same name</vt:lpstr>
      <vt:lpstr>What could possibly go wrong?</vt:lpstr>
      <vt:lpstr>PowerPoint Presentation</vt:lpstr>
      <vt:lpstr>About_MyModule</vt:lpstr>
      <vt:lpstr>Side-by-side:  How do they do it?      "Version-Wrapped Modules"</vt:lpstr>
      <vt:lpstr>PowerShellGet on PowerShell 5.0+ Installs versioned modules</vt:lpstr>
      <vt:lpstr>Update-Module in PowerShellGet</vt:lpstr>
      <vt:lpstr>Taming the Beast: Avoid Version Chaos</vt:lpstr>
      <vt:lpstr>Require a version of PowerShell</vt:lpstr>
      <vt:lpstr>#Requires -Version</vt:lpstr>
      <vt:lpstr>Require a version of PowerShell</vt:lpstr>
      <vt:lpstr>Require a module</vt:lpstr>
      <vt:lpstr>ModuleSpecification [Microsoft.PowerShell.Commands.ModuleSpecification]</vt:lpstr>
      <vt:lpstr>Require a module : Module Specification</vt:lpstr>
      <vt:lpstr>GUID doesn't trigger autoload</vt:lpstr>
      <vt:lpstr>Version Parameters</vt:lpstr>
      <vt:lpstr>Cmdlets with Version Parameters</vt:lpstr>
      <vt:lpstr>Import-Module</vt:lpstr>
      <vt:lpstr>PowerPoint Presentation</vt:lpstr>
      <vt:lpstr>Get-Module  Remove-Module</vt:lpstr>
      <vt:lpstr>Cmdlets with  -FullyQualifiedName/Module</vt:lpstr>
      <vt:lpstr>Get the Right Command</vt:lpstr>
      <vt:lpstr>Run the right command</vt:lpstr>
      <vt:lpstr>Command Precedence    </vt:lpstr>
      <vt:lpstr>Get the Right Command</vt:lpstr>
      <vt:lpstr>Run the right command</vt:lpstr>
      <vt:lpstr>When module name is ambiguous,  use module-qualified command...</vt:lpstr>
      <vt:lpstr>When the version or guid is ambiguous, use fully-qualified command</vt:lpstr>
      <vt:lpstr>Command prefixes ???</vt:lpstr>
      <vt:lpstr>Use command prefixes</vt:lpstr>
      <vt:lpstr>Taming the Beast: Avoid Version Chaos</vt:lpstr>
      <vt:lpstr>Call to Action: Blogs, Talks, and Videos</vt:lpstr>
      <vt:lpstr>Avoiding Version Chaos in a Multi-Version World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Module Versions in an Open-Source World</dc:title>
  <dc:creator>June Blender</dc:creator>
  <cp:lastModifiedBy>June Blender</cp:lastModifiedBy>
  <cp:revision>376</cp:revision>
  <dcterms:created xsi:type="dcterms:W3CDTF">2016-01-05T00:49:07Z</dcterms:created>
  <dcterms:modified xsi:type="dcterms:W3CDTF">2016-03-19T13:08:20Z</dcterms:modified>
</cp:coreProperties>
</file>