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57"/>
  </p:notesMasterIdLst>
  <p:sldIdLst>
    <p:sldId id="256" r:id="rId2"/>
    <p:sldId id="329" r:id="rId3"/>
    <p:sldId id="330" r:id="rId4"/>
    <p:sldId id="331" r:id="rId5"/>
    <p:sldId id="258" r:id="rId6"/>
    <p:sldId id="262" r:id="rId7"/>
    <p:sldId id="257" r:id="rId8"/>
    <p:sldId id="263" r:id="rId9"/>
    <p:sldId id="260" r:id="rId10"/>
    <p:sldId id="270" r:id="rId11"/>
    <p:sldId id="280" r:id="rId12"/>
    <p:sldId id="261" r:id="rId13"/>
    <p:sldId id="322" r:id="rId14"/>
    <p:sldId id="312" r:id="rId15"/>
    <p:sldId id="332" r:id="rId16"/>
    <p:sldId id="265" r:id="rId17"/>
    <p:sldId id="264" r:id="rId18"/>
    <p:sldId id="315" r:id="rId19"/>
    <p:sldId id="324" r:id="rId20"/>
    <p:sldId id="333" r:id="rId21"/>
    <p:sldId id="334" r:id="rId22"/>
    <p:sldId id="335" r:id="rId23"/>
    <p:sldId id="336" r:id="rId24"/>
    <p:sldId id="325" r:id="rId25"/>
    <p:sldId id="306" r:id="rId26"/>
    <p:sldId id="328" r:id="rId27"/>
    <p:sldId id="268" r:id="rId28"/>
    <p:sldId id="289" r:id="rId29"/>
    <p:sldId id="327" r:id="rId30"/>
    <p:sldId id="311" r:id="rId31"/>
    <p:sldId id="276" r:id="rId32"/>
    <p:sldId id="318" r:id="rId33"/>
    <p:sldId id="319" r:id="rId34"/>
    <p:sldId id="323" r:id="rId35"/>
    <p:sldId id="304" r:id="rId36"/>
    <p:sldId id="271" r:id="rId37"/>
    <p:sldId id="272" r:id="rId38"/>
    <p:sldId id="273" r:id="rId39"/>
    <p:sldId id="274" r:id="rId40"/>
    <p:sldId id="267" r:id="rId41"/>
    <p:sldId id="287" r:id="rId42"/>
    <p:sldId id="292" r:id="rId43"/>
    <p:sldId id="277" r:id="rId44"/>
    <p:sldId id="294" r:id="rId45"/>
    <p:sldId id="297" r:id="rId46"/>
    <p:sldId id="286" r:id="rId47"/>
    <p:sldId id="296" r:id="rId48"/>
    <p:sldId id="298" r:id="rId49"/>
    <p:sldId id="295" r:id="rId50"/>
    <p:sldId id="300" r:id="rId51"/>
    <p:sldId id="299" r:id="rId52"/>
    <p:sldId id="291" r:id="rId53"/>
    <p:sldId id="302" r:id="rId54"/>
    <p:sldId id="301" r:id="rId55"/>
    <p:sldId id="303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07DF"/>
    <a:srgbClr val="2D5341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1B606-C145-4350-B433-C1CEB5D3C8AD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31792-790D-403F-B71F-653D8B815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3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0D22-0794-4A46-9999-BF90B47B1E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1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A09C-3147-4A7C-ACE8-F2D1662CD1CE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EA8C-4F6D-4387-866D-544D6C3249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65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A09C-3147-4A7C-ACE8-F2D1662CD1CE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EA8C-4F6D-4387-866D-544D6C32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5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A09C-3147-4A7C-ACE8-F2D1662CD1CE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EA8C-4F6D-4387-866D-544D6C32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A09C-3147-4A7C-ACE8-F2D1662CD1CE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EA8C-4F6D-4387-866D-544D6C32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0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A09C-3147-4A7C-ACE8-F2D1662CD1CE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EA8C-4F6D-4387-866D-544D6C3249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50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A09C-3147-4A7C-ACE8-F2D1662CD1CE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EA8C-4F6D-4387-866D-544D6C32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5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A09C-3147-4A7C-ACE8-F2D1662CD1CE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EA8C-4F6D-4387-866D-544D6C32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6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A09C-3147-4A7C-ACE8-F2D1662CD1CE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EA8C-4F6D-4387-866D-544D6C32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6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A09C-3147-4A7C-ACE8-F2D1662CD1CE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EA8C-4F6D-4387-866D-544D6C32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6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81A09C-3147-4A7C-ACE8-F2D1662CD1CE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A0EA8C-4F6D-4387-866D-544D6C32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6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A09C-3147-4A7C-ACE8-F2D1662CD1CE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EA8C-4F6D-4387-866D-544D6C32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7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81A09C-3147-4A7C-ACE8-F2D1662CD1CE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A0EA8C-4F6D-4387-866D-544D6C32495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41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ales@sapie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mailto:juneb@sapien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sapien.com/software/powershell_studio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apien.com/blog/2015/01/05/enumerators-in-windows-powershell-5-0/" TargetMode="External"/><Relationship Id="rId3" Type="http://schemas.openxmlformats.org/officeDocument/2006/relationships/hyperlink" Target="http://blogs.technet.com/b/heyscriptingguy/" TargetMode="External"/><Relationship Id="rId7" Type="http://schemas.openxmlformats.org/officeDocument/2006/relationships/hyperlink" Target="http://www.sapien.com/blog/2014/12/02/beyond-custom-objects-create-a-net-class/" TargetMode="External"/><Relationship Id="rId2" Type="http://schemas.openxmlformats.org/officeDocument/2006/relationships/hyperlink" Target="https://technet.microsoft.com/en-us/library/dn820211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fl09.blogspot.com/2014/11/writing-classes-with-powershell-v5-part.html" TargetMode="External"/><Relationship Id="rId5" Type="http://schemas.openxmlformats.org/officeDocument/2006/relationships/hyperlink" Target="http://www.leeholmes.com/blog/2014/10/09/playing-with-classes-in-powershell-v5-preview/" TargetMode="External"/><Relationship Id="rId4" Type="http://schemas.openxmlformats.org/officeDocument/2006/relationships/hyperlink" Target="http://trevorsullivan.net/2014/10/25/implementing-a-net-class-in-powershell-v5/" TargetMode="External"/><Relationship Id="rId9" Type="http://schemas.openxmlformats.org/officeDocument/2006/relationships/hyperlink" Target="http://sapien.com/blog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A Class of          Wine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Create a scripted Class in windows PowerShell 5.0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077093" y="401444"/>
            <a:ext cx="25701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June Blender</a:t>
            </a:r>
          </a:p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Technology Evangelist</a:t>
            </a:r>
          </a:p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SAPIEN Technologies, Inc.</a:t>
            </a:r>
          </a:p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juneb@sapien.com</a:t>
            </a:r>
          </a:p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@juneb_get_help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846" y="346188"/>
            <a:ext cx="1989462" cy="397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3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Classes: The Final Frontier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947" y="2705353"/>
            <a:ext cx="3042223" cy="30966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80252" y="4692310"/>
            <a:ext cx="151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Run cmdlets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17176" y="3826698"/>
            <a:ext cx="121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Run scripts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23644" y="2959724"/>
            <a:ext cx="170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Write a function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00668" y="2281834"/>
            <a:ext cx="144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Write a script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8654" y="2959724"/>
            <a:ext cx="173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Create a module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668709" y="4011364"/>
            <a:ext cx="145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Create a class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62375" y="4933150"/>
            <a:ext cx="1719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Script with your </a:t>
            </a:r>
            <a:br>
              <a:rPr lang="en-US" smtClean="0"/>
            </a:br>
            <a:r>
              <a:rPr lang="en-US" smtClean="0"/>
              <a:t>own classes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63161" y="3833955"/>
            <a:ext cx="1229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DevOps</a:t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Continuum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0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Demo:  Wine Class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13" y="1944240"/>
            <a:ext cx="1513319" cy="38351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02662" y="2346690"/>
            <a:ext cx="3353675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Define the Wine class</a:t>
            </a:r>
          </a:p>
          <a:p>
            <a:endParaRPr lang="en-US"/>
          </a:p>
          <a:p>
            <a:r>
              <a:rPr lang="en-US" smtClean="0"/>
              <a:t>Create instances of the Wine class</a:t>
            </a:r>
          </a:p>
          <a:p>
            <a:endParaRPr lang="en-US"/>
          </a:p>
          <a:p>
            <a:r>
              <a:rPr lang="en-US" smtClean="0"/>
              <a:t>Use their properties and methods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008213" y="4872183"/>
            <a:ext cx="27054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Version 5.0.10240</a:t>
            </a:r>
          </a:p>
          <a:p>
            <a:endParaRPr lang="en-US" sz="1600"/>
          </a:p>
          <a:p>
            <a:r>
              <a:rPr lang="en-US" sz="1600" smtClean="0"/>
              <a:t>[Wine]::new()</a:t>
            </a:r>
          </a:p>
          <a:p>
            <a:r>
              <a:rPr lang="en-US" sz="1600" smtClean="0"/>
              <a:t>New-Object –TypeName Wine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6988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a class : </a:t>
            </a:r>
            <a:r>
              <a:rPr lang="en-US" b="1" smtClean="0"/>
              <a:t>Class</a:t>
            </a:r>
            <a:r>
              <a:rPr lang="en-US" smtClean="0"/>
              <a:t> keyword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pPr marL="201168" lvl="1" indent="0">
              <a:buNone/>
            </a:pPr>
            <a:r>
              <a:rPr lang="en-US" sz="2400">
                <a:cs typeface="Consolas" panose="020B0609020204030204" pitchFamily="49" charset="0"/>
              </a:rPr>
              <a:t>Syntax:</a:t>
            </a:r>
          </a:p>
          <a:p>
            <a:pPr marL="201168" lvl="1" indent="0">
              <a:buNone/>
            </a:pPr>
            <a:r>
              <a:rPr lang="en-US" sz="24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class</a:t>
            </a: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i="1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lang="en-US" sz="240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 { }</a:t>
            </a:r>
          </a:p>
          <a:p>
            <a:pPr marL="201168" lvl="1" indent="0">
              <a:buNone/>
            </a:pPr>
            <a:endParaRPr 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2400" smtClean="0">
                <a:cs typeface="Consolas" panose="020B0609020204030204" pitchFamily="49" charset="0"/>
              </a:rPr>
              <a:t>Example</a:t>
            </a:r>
            <a:r>
              <a:rPr lang="en-US" sz="2400" smtClean="0">
                <a:latin typeface="+mj-lt"/>
                <a:cs typeface="Consolas" panose="020B0609020204030204" pitchFamily="49" charset="0"/>
              </a:rPr>
              <a:t>:</a:t>
            </a:r>
          </a:p>
          <a:p>
            <a:pPr marL="201168" lvl="1" indent="0">
              <a:buNone/>
            </a:pPr>
            <a:r>
              <a:rPr lang="en-US" sz="24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class</a:t>
            </a: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Wine</a:t>
            </a: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  <a:p>
            <a:pPr marL="201168" lvl="1" indent="0">
              <a:buNone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8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an object -- "instance of the class"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-- Use the </a:t>
            </a:r>
            <a:r>
              <a:rPr lang="en-US" sz="3200" b="1" smtClean="0"/>
              <a:t>New</a:t>
            </a:r>
            <a:r>
              <a:rPr lang="en-US" sz="3200" smtClean="0"/>
              <a:t> static method</a:t>
            </a:r>
          </a:p>
          <a:p>
            <a:endParaRPr lang="en-US" sz="3200" smtClean="0"/>
          </a:p>
          <a:p>
            <a:r>
              <a:rPr lang="en-US" sz="3200" smtClean="0"/>
              <a:t>Syntax: </a:t>
            </a:r>
          </a:p>
          <a:p>
            <a:pPr marL="384048" lvl="2" indent="0">
              <a:buNone/>
            </a:pPr>
            <a:r>
              <a:rPr lang="en-US" sz="2600" smtClean="0">
                <a:solidFill>
                  <a:schemeClr val="accent2"/>
                </a:solidFill>
              </a:rPr>
              <a:t>[</a:t>
            </a:r>
            <a:r>
              <a:rPr lang="en-US" sz="2600" smtClean="0"/>
              <a:t> &lt;className&gt; </a:t>
            </a:r>
            <a:r>
              <a:rPr lang="en-US" sz="2600" smtClean="0">
                <a:solidFill>
                  <a:schemeClr val="accent2"/>
                </a:solidFill>
              </a:rPr>
              <a:t>]</a:t>
            </a:r>
            <a:r>
              <a:rPr lang="en-US" sz="2600" smtClean="0">
                <a:solidFill>
                  <a:schemeClr val="bg2">
                    <a:lumMod val="50000"/>
                  </a:schemeClr>
                </a:solidFill>
              </a:rPr>
              <a:t>::</a:t>
            </a:r>
            <a:r>
              <a:rPr lang="en-US" sz="2600" smtClean="0"/>
              <a:t>New</a:t>
            </a:r>
            <a:r>
              <a:rPr lang="en-US" sz="2600" smtClean="0">
                <a:solidFill>
                  <a:schemeClr val="accent2"/>
                </a:solidFill>
              </a:rPr>
              <a:t>(</a:t>
            </a:r>
            <a:r>
              <a:rPr lang="en-US" sz="2600" smtClean="0">
                <a:solidFill>
                  <a:schemeClr val="accent6">
                    <a:lumMod val="75000"/>
                  </a:schemeClr>
                </a:solidFill>
              </a:rPr>
              <a:t>&lt;Optional_Constructor&gt;</a:t>
            </a:r>
            <a:r>
              <a:rPr lang="en-US" sz="2600" smtClean="0">
                <a:solidFill>
                  <a:schemeClr val="accent2"/>
                </a:solidFill>
              </a:rPr>
              <a:t>)</a:t>
            </a:r>
          </a:p>
          <a:p>
            <a:pPr marL="384048" lvl="2" indent="0">
              <a:buNone/>
            </a:pPr>
            <a:endParaRPr lang="en-US" sz="2600"/>
          </a:p>
          <a:p>
            <a:pPr marL="201168" lvl="1" indent="0">
              <a:buNone/>
            </a:pPr>
            <a:r>
              <a:rPr lang="en-US" sz="3000" smtClean="0"/>
              <a:t>Example:</a:t>
            </a:r>
          </a:p>
          <a:p>
            <a:pPr marL="201168" lvl="1" indent="0">
              <a:buNone/>
            </a:pPr>
            <a:r>
              <a:rPr lang="en-US" sz="2400">
                <a:latin typeface="Lucida Console" panose="020B0609040504020204" pitchFamily="49" charset="0"/>
              </a:rPr>
              <a:t> </a:t>
            </a:r>
            <a:r>
              <a:rPr lang="en-US" sz="2400" smtClean="0">
                <a:latin typeface="Lucida Console" panose="020B0609040504020204" pitchFamily="49" charset="0"/>
              </a:rPr>
              <a:t> $</a:t>
            </a:r>
            <a:r>
              <a:rPr lang="en-US" sz="2400" err="1" smtClean="0">
                <a:latin typeface="Lucida Console" panose="020B0609040504020204" pitchFamily="49" charset="0"/>
              </a:rPr>
              <a:t>myWine</a:t>
            </a:r>
            <a:r>
              <a:rPr lang="en-US" sz="2400" smtClean="0">
                <a:latin typeface="Lucida Console" panose="020B0609040504020204" pitchFamily="49" charset="0"/>
              </a:rPr>
              <a:t> =  </a:t>
            </a:r>
            <a:r>
              <a:rPr lang="en-US" sz="2400" smtClean="0">
                <a:solidFill>
                  <a:schemeClr val="accent2"/>
                </a:solidFill>
                <a:latin typeface="Lucida Console" panose="020B0609040504020204" pitchFamily="49" charset="0"/>
              </a:rPr>
              <a:t>[</a:t>
            </a:r>
            <a:r>
              <a:rPr lang="en-US" sz="2400" smtClean="0">
                <a:latin typeface="Lucida Console" panose="020B0609040504020204" pitchFamily="49" charset="0"/>
              </a:rPr>
              <a:t>Wine</a:t>
            </a:r>
            <a:r>
              <a:rPr lang="en-US" sz="2400" smtClean="0">
                <a:solidFill>
                  <a:schemeClr val="accent2"/>
                </a:solidFill>
                <a:latin typeface="Lucida Console" panose="020B0609040504020204" pitchFamily="49" charset="0"/>
              </a:rPr>
              <a:t>]</a:t>
            </a:r>
            <a:r>
              <a:rPr lang="en-US" sz="2400" smtClean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US" sz="2400">
                <a:latin typeface="Lucida Console" panose="020B0609040504020204" pitchFamily="49" charset="0"/>
              </a:rPr>
              <a:t>New</a:t>
            </a:r>
            <a:r>
              <a:rPr lang="en-US" sz="2400" smtClean="0">
                <a:solidFill>
                  <a:schemeClr val="accent2"/>
                </a:solidFill>
                <a:latin typeface="Lucida Console" panose="020B0609040504020204" pitchFamily="49" charset="0"/>
              </a:rPr>
              <a:t>()</a:t>
            </a:r>
            <a:endParaRPr lang="en-US" sz="240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marL="201168" lvl="1" indent="0">
              <a:buNone/>
            </a:pPr>
            <a:r>
              <a:rPr lang="en-US" sz="2400" smtClean="0">
                <a:latin typeface="Lucida Console" panose="020B0609040504020204" pitchFamily="49" charset="0"/>
              </a:rPr>
              <a:t> </a:t>
            </a:r>
            <a:r>
              <a:rPr lang="en-US" sz="3000" smtClean="0"/>
              <a:t> 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1159348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an object -- "instance of the class"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-- Use the </a:t>
            </a:r>
            <a:r>
              <a:rPr lang="en-US" sz="3200" b="1" smtClean="0"/>
              <a:t>New-Object</a:t>
            </a:r>
            <a:r>
              <a:rPr lang="en-US" sz="3200" smtClean="0"/>
              <a:t> cmdlet</a:t>
            </a:r>
          </a:p>
          <a:p>
            <a:endParaRPr lang="en-US" sz="3200" smtClean="0"/>
          </a:p>
          <a:p>
            <a:r>
              <a:rPr lang="en-US" sz="3200" smtClean="0"/>
              <a:t>Syntax: </a:t>
            </a:r>
          </a:p>
          <a:p>
            <a:pPr marL="384048" lvl="2" indent="0">
              <a:buNone/>
            </a:pPr>
            <a:r>
              <a:rPr lang="en-US" sz="2600" smtClean="0">
                <a:solidFill>
                  <a:schemeClr val="accent2"/>
                </a:solidFill>
              </a:rPr>
              <a:t>New-Object -TypeName </a:t>
            </a:r>
            <a:r>
              <a:rPr lang="en-US" sz="2600" smtClean="0"/>
              <a:t>&lt;className&gt; </a:t>
            </a:r>
            <a:r>
              <a:rPr lang="en-US" sz="2600" smtClean="0">
                <a:solidFill>
                  <a:schemeClr val="accent2"/>
                </a:solidFill>
              </a:rPr>
              <a:t>-ArgumentList</a:t>
            </a:r>
            <a:r>
              <a:rPr lang="en-US" sz="2600" smtClean="0">
                <a:solidFill>
                  <a:schemeClr val="accent6">
                    <a:lumMod val="75000"/>
                  </a:schemeClr>
                </a:solidFill>
              </a:rPr>
              <a:t> &lt;Constructor&gt;</a:t>
            </a:r>
          </a:p>
          <a:p>
            <a:pPr marL="384048" lvl="2" indent="0">
              <a:buNone/>
            </a:pPr>
            <a:endParaRPr lang="en-US" sz="2600"/>
          </a:p>
          <a:p>
            <a:pPr marL="201168" lvl="1" indent="0">
              <a:buNone/>
            </a:pPr>
            <a:r>
              <a:rPr lang="en-US" sz="3000" smtClean="0"/>
              <a:t>Example:</a:t>
            </a:r>
          </a:p>
          <a:p>
            <a:pPr marL="201168" lvl="1" indent="0">
              <a:buNone/>
            </a:pPr>
            <a:r>
              <a:rPr lang="en-US" sz="2400" smtClean="0">
                <a:latin typeface="Lucida Console" panose="020B0609040504020204" pitchFamily="49" charset="0"/>
              </a:rPr>
              <a:t>$</a:t>
            </a:r>
            <a:r>
              <a:rPr lang="en-US" sz="2400" err="1" smtClean="0">
                <a:latin typeface="Lucida Console" panose="020B0609040504020204" pitchFamily="49" charset="0"/>
              </a:rPr>
              <a:t>myWine</a:t>
            </a:r>
            <a:r>
              <a:rPr lang="en-US" sz="2400" smtClean="0">
                <a:latin typeface="Lucida Console" panose="020B0609040504020204" pitchFamily="49" charset="0"/>
              </a:rPr>
              <a:t> = New-Object -TypeName Wine</a:t>
            </a:r>
          </a:p>
          <a:p>
            <a:pPr marL="201168" lvl="1" indent="0">
              <a:buNone/>
            </a:pPr>
            <a:r>
              <a:rPr lang="en-US" sz="3000" smtClean="0"/>
              <a:t> 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3306291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an object -- "instance of the class"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smtClean="0"/>
              <a:t>-- From a hashtable   </a:t>
            </a:r>
            <a:r>
              <a:rPr lang="en-US" smtClean="0"/>
              <a:t>(Get-Help about_Object_Creation)</a:t>
            </a:r>
          </a:p>
          <a:p>
            <a:endParaRPr lang="en-US" smtClean="0"/>
          </a:p>
          <a:p>
            <a:r>
              <a:rPr lang="en-US" sz="3200" smtClean="0"/>
              <a:t>Syntax: </a:t>
            </a:r>
          </a:p>
          <a:p>
            <a:pPr marL="384048" lvl="2" indent="0">
              <a:buNone/>
            </a:pPr>
            <a:r>
              <a:rPr lang="en-US" sz="2600" smtClean="0">
                <a:solidFill>
                  <a:schemeClr val="accent2"/>
                </a:solidFill>
              </a:rPr>
              <a:t>New-Object -TypeName </a:t>
            </a:r>
            <a:r>
              <a:rPr lang="en-US" sz="2600" smtClean="0"/>
              <a:t>&lt;className&gt; </a:t>
            </a:r>
            <a:r>
              <a:rPr lang="en-US" sz="2600" smtClean="0">
                <a:solidFill>
                  <a:schemeClr val="accent2"/>
                </a:solidFill>
              </a:rPr>
              <a:t>-ArgumentList</a:t>
            </a:r>
            <a:r>
              <a:rPr lang="en-US" sz="2600" smtClean="0">
                <a:solidFill>
                  <a:schemeClr val="accent6">
                    <a:lumMod val="75000"/>
                  </a:schemeClr>
                </a:solidFill>
              </a:rPr>
              <a:t> &lt;Constructor&gt;</a:t>
            </a:r>
          </a:p>
          <a:p>
            <a:pPr marL="384048" lvl="2" indent="0">
              <a:buNone/>
            </a:pPr>
            <a:endParaRPr lang="en-US" sz="2600"/>
          </a:p>
          <a:p>
            <a:pPr marL="201168" lvl="1" indent="0">
              <a:buNone/>
            </a:pPr>
            <a:r>
              <a:rPr lang="en-US" sz="3000" smtClean="0"/>
              <a:t>Example:</a:t>
            </a:r>
          </a:p>
          <a:p>
            <a:pPr marL="201168" lvl="1" indent="0">
              <a:buNone/>
            </a:pPr>
            <a:r>
              <a:rPr lang="en-US" sz="2400" smtClean="0">
                <a:latin typeface="Lucida Console" panose="020B0609040504020204" pitchFamily="49" charset="0"/>
              </a:rPr>
              <a:t>$</a:t>
            </a:r>
            <a:r>
              <a:rPr lang="en-US" sz="2400" err="1" smtClean="0">
                <a:latin typeface="Lucida Console" panose="020B0609040504020204" pitchFamily="49" charset="0"/>
              </a:rPr>
              <a:t>myWine</a:t>
            </a:r>
            <a:r>
              <a:rPr lang="en-US" sz="2400" smtClean="0">
                <a:latin typeface="Lucida Console" panose="020B0609040504020204" pitchFamily="49" charset="0"/>
              </a:rPr>
              <a:t> = [Wine]@{}</a:t>
            </a:r>
          </a:p>
          <a:p>
            <a:pPr marL="201168" lvl="1" indent="0">
              <a:buNone/>
            </a:pPr>
            <a:endParaRPr lang="en-US" sz="3000" smtClean="0"/>
          </a:p>
          <a:p>
            <a:pPr marL="201168" lvl="1" indent="0">
              <a:buNone/>
            </a:pPr>
            <a:r>
              <a:rPr lang="en-US" sz="3000" smtClean="0"/>
              <a:t>Requires:  A constructor with no parameters () : "null constructor" 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161277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 properties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79937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000" smtClean="0">
                <a:cs typeface="Consolas" panose="020B0609020204030204" pitchFamily="49" charset="0"/>
              </a:rPr>
              <a:t>Syntax</a:t>
            </a:r>
            <a:r>
              <a:rPr lang="en-US" sz="2000">
                <a:cs typeface="Consolas" panose="020B0609020204030204" pitchFamily="49" charset="0"/>
              </a:rPr>
              <a:t>:</a:t>
            </a:r>
          </a:p>
          <a:p>
            <a:pPr marL="201168" lvl="1" indent="0">
              <a:buNone/>
            </a:pPr>
            <a:r>
              <a:rPr lang="en-US" sz="20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class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i="1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lang="en-US" sz="20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201168" lvl="1" indent="0">
              <a:buNone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		[&lt;</a:t>
            </a:r>
            <a:r>
              <a:rPr lang="en-US" sz="2000" i="1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&gt;] [&lt;</a:t>
            </a:r>
            <a:r>
              <a:rPr lang="en-US" sz="2000" i="1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&gt;] &lt;</a:t>
            </a:r>
            <a:r>
              <a:rPr lang="en-US" sz="2000" i="1" err="1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PropertyName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&gt; [= &lt;</a:t>
            </a:r>
            <a:r>
              <a:rPr lang="en-US" sz="2000" err="1" smtClean="0">
                <a:latin typeface="Consolas" panose="020B0609020204030204" pitchFamily="49" charset="0"/>
                <a:cs typeface="Consolas" panose="020B0609020204030204" pitchFamily="49" charset="0"/>
              </a:rPr>
              <a:t>defaultValue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&gt;]</a:t>
            </a:r>
            <a:b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201168" lvl="1" indent="0">
              <a:buNone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Example:</a:t>
            </a:r>
            <a:endParaRPr 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Wine</a:t>
            </a:r>
          </a:p>
          <a:p>
            <a:pPr marL="201168" lvl="1" indent="0">
              <a:buNone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01168" lvl="1" indent="0">
              <a:buNone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		[String] </a:t>
            </a:r>
            <a:r>
              <a:rPr lang="en-US" sz="200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$Name	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201168" lvl="1" indent="0">
              <a:buNone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26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Wine class properties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Wine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$Name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$Winery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Int32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$Year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ValidateSet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"Red"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"White"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"Rose"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)][</a:t>
            </a:r>
            <a:r>
              <a:rPr lang="en-US" sz="200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$Color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$Price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0.0</a:t>
            </a:r>
            <a:endParaRPr lang="en-US" sz="200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77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65" y="246143"/>
            <a:ext cx="10058400" cy="1450757"/>
          </a:xfrm>
        </p:spPr>
        <p:txBody>
          <a:bodyPr/>
          <a:lstStyle/>
          <a:p>
            <a:r>
              <a:rPr lang="en-US" smtClean="0"/>
              <a:t>Get/Set Property Values </a:t>
            </a:r>
            <a:br>
              <a:rPr lang="en-US" smtClean="0"/>
            </a:br>
            <a:r>
              <a:rPr lang="en-US" sz="3200" smtClean="0"/>
              <a:t>(in other languages)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class Wine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[String] $Name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$myWine = [Wine]::new()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$myWine.Name = "Great Duck"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Name is a read-only property.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#Not PowerShell</a:t>
            </a:r>
            <a:endParaRPr lang="en-US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myTree.Name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is a private value. </a:t>
            </a:r>
            <a:r>
              <a:rPr lang="en-US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#Not PowerShell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99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65" y="246143"/>
            <a:ext cx="10058400" cy="1450757"/>
          </a:xfrm>
        </p:spPr>
        <p:txBody>
          <a:bodyPr/>
          <a:lstStyle/>
          <a:p>
            <a:r>
              <a:rPr lang="en-US" smtClean="0"/>
              <a:t>Get/Set Property Values </a:t>
            </a:r>
            <a:br>
              <a:rPr lang="en-US" smtClean="0"/>
            </a:br>
            <a:r>
              <a:rPr lang="en-US" sz="3200" smtClean="0"/>
              <a:t>(in </a:t>
            </a:r>
            <a:r>
              <a:rPr lang="en-US" sz="3200" smtClean="0">
                <a:solidFill>
                  <a:srgbClr val="0070C0"/>
                </a:solidFill>
              </a:rPr>
              <a:t>Windows PowerShell</a:t>
            </a:r>
            <a:r>
              <a:rPr lang="en-US" sz="3200" smtClean="0"/>
              <a:t>)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class Wine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[String] $Name  </a:t>
            </a:r>
            <a:r>
              <a:rPr lang="en-US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&lt;-- Property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$myWine = [Wine]::new()</a:t>
            </a:r>
            <a:br>
              <a:rPr lang="en-US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mtClean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myWine | Get-Member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-Force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    Property     string Name{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get;set;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get_Name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       string get_Name()                                                                                                                                                                                                   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set_Name Method       void set_Name(string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45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SAPIEN USB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67" y="1570431"/>
            <a:ext cx="11420936" cy="5154834"/>
          </a:xfrm>
        </p:spPr>
        <p:txBody>
          <a:bodyPr>
            <a:noAutofit/>
          </a:bodyPr>
          <a:lstStyle/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Contains complete and latest versions of all SAPIEN products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Lasts for 10 calendar days after activation (use it or lose it)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 Must be activated before the last day of this month.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 </a:t>
            </a:r>
            <a:r>
              <a:rPr lang="en-US" dirty="0"/>
              <a:t>about </a:t>
            </a:r>
            <a:r>
              <a:rPr lang="en-US" dirty="0" smtClean="0"/>
              <a:t>license keys or buying software?  </a:t>
            </a:r>
            <a:r>
              <a:rPr lang="en-US" dirty="0"/>
              <a:t>Contact </a:t>
            </a:r>
            <a:r>
              <a:rPr lang="en-US" dirty="0">
                <a:hlinkClick r:id="rId3"/>
              </a:rPr>
              <a:t>sales@sapien.com</a:t>
            </a:r>
            <a:endParaRPr lang="en-US" dirty="0"/>
          </a:p>
          <a:p>
            <a:r>
              <a:rPr lang="en-US" dirty="0"/>
              <a:t>Questions about products? Contact me (</a:t>
            </a:r>
            <a:r>
              <a:rPr lang="en-US" dirty="0">
                <a:hlinkClick r:id="rId4"/>
              </a:rPr>
              <a:t>juneb@sapien.com</a:t>
            </a:r>
            <a:r>
              <a:rPr lang="en-US" dirty="0"/>
              <a:t>) or SAPIEN Trial Forum</a:t>
            </a:r>
            <a:r>
              <a:rPr lang="en-US" dirty="0" smtClean="0"/>
              <a:t>.</a:t>
            </a:r>
            <a:endParaRPr lang="en-US" dirty="0">
              <a:solidFill>
                <a:srgbClr val="0070C0"/>
              </a:solidFill>
            </a:endParaRPr>
          </a:p>
          <a:p>
            <a:pPr marL="201168" lvl="1" indent="0">
              <a:buNone/>
            </a:pPr>
            <a:r>
              <a:rPr lang="en-US" sz="4800" dirty="0" smtClean="0"/>
              <a:t>		</a:t>
            </a:r>
            <a:endParaRPr lang="en-US" sz="48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8473" y="360106"/>
            <a:ext cx="2090572" cy="20979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0455" y="516434"/>
            <a:ext cx="744712" cy="79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2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 Constructors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609616" cy="402336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Constructors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Wine () {}   </a:t>
            </a:r>
            <a:r>
              <a:rPr lang="en-US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Null constructor; Automatic in Windows PowerShell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Wine ([string]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r>
              <a:rPr lang="en-US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Wine ([string]</a:t>
            </a:r>
            <a:r>
              <a:rPr lang="en-US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$Name,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[string][</a:t>
            </a:r>
            <a:r>
              <a:rPr lang="en-US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ValidateSet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('Red','White','Rose')]</a:t>
            </a:r>
            <a:r>
              <a:rPr lang="en-US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$Color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US" sz="20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 </a:t>
            </a:r>
            <a:r>
              <a:rPr lang="en-US" sz="20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$Name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this.Color</a:t>
            </a:r>
            <a:r>
              <a:rPr lang="en-US" sz="20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$Color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07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 Constructors  ("ctor")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cs typeface="Consolas" panose="020B0609020204030204" pitchFamily="49" charset="0"/>
              </a:rPr>
              <a:t> Special </a:t>
            </a:r>
            <a:r>
              <a:rPr lang="en-US" sz="2400" smtClean="0">
                <a:solidFill>
                  <a:schemeClr val="accent2"/>
                </a:solidFill>
                <a:cs typeface="Consolas" panose="020B0609020204030204" pitchFamily="49" charset="0"/>
              </a:rPr>
              <a:t>methods</a:t>
            </a:r>
            <a:r>
              <a:rPr lang="en-US" sz="2400" smtClean="0">
                <a:cs typeface="Consolas" panose="020B0609020204030204" pitchFamily="49" charset="0"/>
              </a:rPr>
              <a:t> for creating an instance of the object.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chemeClr val="accent2"/>
                </a:solidFill>
                <a:cs typeface="Consolas" panose="020B0609020204030204" pitchFamily="49" charset="0"/>
              </a:rPr>
              <a:t> Constructor</a:t>
            </a:r>
            <a:r>
              <a:rPr lang="en-US" sz="2400" smtClean="0">
                <a:cs typeface="Consolas" panose="020B0609020204030204" pitchFamily="49" charset="0"/>
              </a:rPr>
              <a:t> </a:t>
            </a:r>
            <a:r>
              <a:rPr lang="en-US" sz="2400">
                <a:solidFill>
                  <a:schemeClr val="accent2"/>
                </a:solidFill>
                <a:cs typeface="Consolas" panose="020B0609020204030204" pitchFamily="49" charset="0"/>
              </a:rPr>
              <a:t>name</a:t>
            </a:r>
            <a:r>
              <a:rPr lang="en-US" sz="2400">
                <a:cs typeface="Consolas" panose="020B0609020204030204" pitchFamily="49" charset="0"/>
              </a:rPr>
              <a:t> is always the </a:t>
            </a:r>
            <a:r>
              <a:rPr lang="en-US" sz="2400">
                <a:solidFill>
                  <a:schemeClr val="accent2"/>
                </a:solidFill>
                <a:cs typeface="Consolas" panose="020B0609020204030204" pitchFamily="49" charset="0"/>
              </a:rPr>
              <a:t>class</a:t>
            </a:r>
            <a:r>
              <a:rPr lang="en-US" sz="2400">
                <a:cs typeface="Consolas" panose="020B0609020204030204" pitchFamily="49" charset="0"/>
              </a:rPr>
              <a:t> </a:t>
            </a:r>
            <a:r>
              <a:rPr lang="en-US" sz="2400">
                <a:solidFill>
                  <a:schemeClr val="accent2"/>
                </a:solidFill>
                <a:cs typeface="Consolas" panose="020B0609020204030204" pitchFamily="49" charset="0"/>
              </a:rPr>
              <a:t>name</a:t>
            </a:r>
            <a:r>
              <a:rPr lang="en-US" sz="2400"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smtClean="0"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chemeClr val="accent2"/>
                </a:solidFill>
                <a:cs typeface="Consolas" panose="020B0609020204030204" pitchFamily="49" charset="0"/>
              </a:rPr>
              <a:t> Multiple </a:t>
            </a:r>
            <a:r>
              <a:rPr lang="en-US" sz="2400" smtClean="0">
                <a:cs typeface="Consolas" panose="020B0609020204030204" pitchFamily="49" charset="0"/>
              </a:rPr>
              <a:t>constructors for a class.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smtClean="0"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cs typeface="Consolas" panose="020B0609020204030204" pitchFamily="49" charset="0"/>
              </a:rPr>
              <a:t> Each constructor must take a </a:t>
            </a:r>
            <a:r>
              <a:rPr lang="en-US" sz="2400" smtClean="0">
                <a:solidFill>
                  <a:schemeClr val="accent2"/>
                </a:solidFill>
                <a:cs typeface="Consolas" panose="020B0609020204030204" pitchFamily="49" charset="0"/>
              </a:rPr>
              <a:t>different number or type of parameter values</a:t>
            </a:r>
            <a:r>
              <a:rPr lang="en-US" sz="2400" smtClean="0">
                <a:cs typeface="Consolas" panose="020B0609020204030204" pitchFamily="49" charset="0"/>
              </a:rPr>
              <a:t>.</a:t>
            </a:r>
            <a:endParaRPr lang="en-US" sz="2400"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smtClean="0">
                <a:cs typeface="Consolas" panose="020B0609020204030204" pitchFamily="49" charset="0"/>
              </a:rPr>
              <a:t> Windows PowerShell adds a </a:t>
            </a:r>
            <a:r>
              <a:rPr lang="en-US" sz="2400" smtClean="0">
                <a:solidFill>
                  <a:schemeClr val="accent2"/>
                </a:solidFill>
                <a:cs typeface="Consolas" panose="020B0609020204030204" pitchFamily="49" charset="0"/>
              </a:rPr>
              <a:t>null constructor</a:t>
            </a:r>
            <a:r>
              <a:rPr lang="en-US" sz="2400" smtClean="0">
                <a:cs typeface="Consolas" panose="020B0609020204030204" pitchFamily="49" charset="0"/>
              </a:rPr>
              <a:t> (no parameters) to every class.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cs typeface="Consolas" panose="020B0609020204030204" pitchFamily="49" charset="0"/>
              </a:rPr>
              <a:t> </a:t>
            </a:r>
            <a:r>
              <a:rPr lang="en-US" sz="2400" smtClean="0">
                <a:cs typeface="Consolas" panose="020B0609020204030204" pitchFamily="49" charset="0"/>
              </a:rPr>
              <a:t>  - But when you add an explicit constructor, it disappears (overridden).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2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 the constructors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smtClean="0"/>
              <a:t>Syntax:</a:t>
            </a:r>
          </a:p>
          <a:p>
            <a:pPr marL="201168" lvl="1" indent="0">
              <a:buNone/>
            </a:pPr>
            <a:r>
              <a:rPr lang="en-US" sz="3200" smtClean="0"/>
              <a:t>	</a:t>
            </a:r>
            <a:r>
              <a:rPr lang="en-US" sz="3200" smtClean="0">
                <a:solidFill>
                  <a:schemeClr val="accent2"/>
                </a:solidFill>
              </a:rPr>
              <a:t>[</a:t>
            </a:r>
            <a:r>
              <a:rPr lang="en-US" sz="3200" smtClean="0">
                <a:solidFill>
                  <a:schemeClr val="tx1"/>
                </a:solidFill>
              </a:rPr>
              <a:t>&lt;ClassName&gt;</a:t>
            </a:r>
            <a:r>
              <a:rPr lang="en-US" sz="3200" smtClean="0">
                <a:solidFill>
                  <a:schemeClr val="accent2"/>
                </a:solidFill>
              </a:rPr>
              <a:t>]::New  </a:t>
            </a:r>
            <a:r>
              <a:rPr lang="en-US" sz="3200" smtClean="0">
                <a:solidFill>
                  <a:srgbClr val="00B050"/>
                </a:solidFill>
              </a:rPr>
              <a:t> #&lt;-- No parentheses</a:t>
            </a:r>
          </a:p>
          <a:p>
            <a:pPr marL="201168" lvl="1" indent="0">
              <a:buNone/>
            </a:pPr>
            <a:endParaRPr lang="en-US" smtClean="0"/>
          </a:p>
          <a:p>
            <a:r>
              <a:rPr lang="en-US" sz="3200" smtClean="0"/>
              <a:t>Examples:</a:t>
            </a:r>
            <a:endParaRPr lang="en-US" sz="3200"/>
          </a:p>
          <a:p>
            <a:pPr marL="201168" lvl="1" indent="0">
              <a:buNone/>
            </a:pPr>
            <a:r>
              <a:rPr lang="en-US" sz="3200"/>
              <a:t>	</a:t>
            </a:r>
            <a:r>
              <a:rPr lang="en-US" sz="3200" smtClean="0">
                <a:solidFill>
                  <a:schemeClr val="accent2"/>
                </a:solidFill>
              </a:rPr>
              <a:t>[</a:t>
            </a:r>
            <a:r>
              <a:rPr lang="en-US" sz="3200" smtClean="0">
                <a:solidFill>
                  <a:schemeClr val="tx1"/>
                </a:solidFill>
              </a:rPr>
              <a:t>Wine</a:t>
            </a:r>
            <a:r>
              <a:rPr lang="en-US" sz="3200" smtClean="0">
                <a:solidFill>
                  <a:schemeClr val="accent2"/>
                </a:solidFill>
              </a:rPr>
              <a:t>]::New</a:t>
            </a:r>
          </a:p>
          <a:p>
            <a:pPr marL="201168" lvl="1" indent="0">
              <a:buNone/>
            </a:pPr>
            <a:r>
              <a:rPr lang="en-US" sz="3200">
                <a:solidFill>
                  <a:schemeClr val="accent2"/>
                </a:solidFill>
              </a:rPr>
              <a:t>	</a:t>
            </a:r>
            <a:r>
              <a:rPr lang="en-US" sz="3200" smtClean="0">
                <a:solidFill>
                  <a:schemeClr val="accent2"/>
                </a:solidFill>
              </a:rPr>
              <a:t>[</a:t>
            </a:r>
            <a:r>
              <a:rPr lang="en-US" sz="3200" smtClean="0">
                <a:solidFill>
                  <a:schemeClr val="tx1"/>
                </a:solidFill>
              </a:rPr>
              <a:t>System.Version</a:t>
            </a:r>
            <a:r>
              <a:rPr lang="en-US" sz="3200" smtClean="0">
                <a:solidFill>
                  <a:schemeClr val="accent2"/>
                </a:solidFill>
              </a:rPr>
              <a:t>]::New</a:t>
            </a:r>
          </a:p>
          <a:p>
            <a:pPr marL="201168" lvl="1" indent="0">
              <a:buNone/>
            </a:pPr>
            <a:r>
              <a:rPr lang="en-US" sz="3200" smtClean="0">
                <a:solidFill>
                  <a:schemeClr val="accent2"/>
                </a:solidFill>
              </a:rPr>
              <a:t>	[</a:t>
            </a:r>
            <a:r>
              <a:rPr lang="en-US" sz="3200" smtClean="0">
                <a:solidFill>
                  <a:schemeClr val="tx1"/>
                </a:solidFill>
              </a:rPr>
              <a:t>System.DateTime</a:t>
            </a:r>
            <a:r>
              <a:rPr lang="en-US" sz="3200" smtClean="0">
                <a:solidFill>
                  <a:schemeClr val="accent2"/>
                </a:solidFill>
              </a:rPr>
              <a:t>]::</a:t>
            </a:r>
            <a:r>
              <a:rPr lang="en-US" sz="3200">
                <a:solidFill>
                  <a:schemeClr val="accent2"/>
                </a:solidFill>
              </a:rPr>
              <a:t>New</a:t>
            </a:r>
            <a:endParaRPr lang="en-US" sz="3200"/>
          </a:p>
          <a:p>
            <a:pPr marL="201168" lvl="1" indent="0">
              <a:buNone/>
            </a:pPr>
            <a:endParaRPr lang="en-US" sz="3200" smtClean="0">
              <a:solidFill>
                <a:schemeClr val="accent2"/>
              </a:solidFill>
            </a:endParaRPr>
          </a:p>
          <a:p>
            <a:pPr marL="201168" lvl="1" indent="0">
              <a:buNone/>
            </a:pPr>
            <a:endParaRPr lang="en-US" smtClean="0"/>
          </a:p>
          <a:p>
            <a:pPr marL="201168" lvl="1" indent="0">
              <a:buNone/>
            </a:pPr>
            <a:endParaRPr lang="en-US" smtClean="0"/>
          </a:p>
          <a:p>
            <a:pPr marL="201168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78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Calling a constructor: create new instance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[</a:t>
            </a:r>
            <a:r>
              <a:rPr lang="en-US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&lt;className&gt;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]::New(</a:t>
            </a:r>
            <a:r>
              <a:rPr lang="en-US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&lt;constructor&gt;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Constructor: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Wine () 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Call:</a:t>
            </a:r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$</a:t>
            </a:r>
            <a:r>
              <a:rPr lang="en-US" sz="140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myWine</a:t>
            </a:r>
            <a:r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[Wine]::New()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Constructor:</a:t>
            </a:r>
            <a:endParaRPr lang="en-US" sz="1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7548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Wine ([string]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$Name,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$Year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7548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566928" lvl="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$Name</a:t>
            </a:r>
          </a:p>
          <a:p>
            <a:pPr marL="566928" lvl="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this.Year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 </a:t>
            </a:r>
            <a:r>
              <a:rPr lang="en-US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$Year</a:t>
            </a:r>
            <a:endParaRPr lang="en-US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7548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Call: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myWine</a:t>
            </a:r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[Wine]::</a:t>
            </a:r>
            <a:r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new('</a:t>
            </a:r>
            <a:r>
              <a:rPr lang="en-US" sz="140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PSWine</a:t>
            </a:r>
            <a:r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2006)  </a:t>
            </a:r>
            <a:r>
              <a:rPr lang="en-US" sz="14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#No parameter names!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myWine</a:t>
            </a:r>
            <a:r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[Wine]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@{</a:t>
            </a:r>
            <a:r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Name='</a:t>
            </a:r>
            <a:r>
              <a:rPr lang="en-US" sz="140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PSWine</a:t>
            </a:r>
            <a:r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Year=2015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#Requires null/"parameter-less" constructor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$</a:t>
            </a:r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myWine = </a:t>
            </a:r>
            <a:r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New-Object -Type Wine -ArgumentList 'PSWine'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2015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8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</a:t>
            </a:r>
            <a:r>
              <a:rPr lang="en-US" smtClean="0"/>
              <a:t>this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cs typeface="Consolas" panose="020B0609020204030204" pitchFamily="49" charset="0"/>
              </a:rPr>
              <a:t>Refers to the </a:t>
            </a:r>
            <a:r>
              <a:rPr lang="en-US" smtClean="0">
                <a:solidFill>
                  <a:schemeClr val="accent2"/>
                </a:solidFill>
                <a:cs typeface="Consolas" panose="020B0609020204030204" pitchFamily="49" charset="0"/>
              </a:rPr>
              <a:t>current instance</a:t>
            </a:r>
            <a:r>
              <a:rPr lang="en-US" smtClean="0">
                <a:cs typeface="Consolas" panose="020B0609020204030204" pitchFamily="49" charset="0"/>
              </a:rPr>
              <a:t> of the class (like $_ for classes)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cs typeface="Consolas" panose="020B0609020204030204" pitchFamily="49" charset="0"/>
              </a:rPr>
              <a:t>Distinguishes properties of the class from parameters and variables.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cs typeface="Consolas" panose="020B0609020204030204" pitchFamily="49" charset="0"/>
            </a:endParaRP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class Wine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#Properties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[String] </a:t>
            </a:r>
            <a:r>
              <a:rPr lang="en-US" sz="180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$Name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[Int32]  </a:t>
            </a:r>
            <a:r>
              <a:rPr lang="en-US" sz="180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$Year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 wine (</a:t>
            </a:r>
            <a:r>
              <a:rPr lang="en-US" sz="18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$WineName, $Year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b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$this.Name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$WineName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$this.Year</a:t>
            </a:r>
            <a:r>
              <a:rPr lang="en-US" sz="18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$Year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85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 methods : syntax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98432"/>
            <a:ext cx="10374529" cy="2507782"/>
          </a:xfrm>
        </p:spPr>
        <p:txBody>
          <a:bodyPr>
            <a:normAutofit fontScale="62500" lnSpcReduction="20000"/>
          </a:bodyPr>
          <a:lstStyle/>
          <a:p>
            <a:pPr marL="201168" lvl="1" indent="0">
              <a:buNone/>
            </a:pPr>
            <a:r>
              <a:rPr lang="en-US" sz="40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[returnType] </a:t>
            </a:r>
            <a:r>
              <a:rPr lang="en-US" sz="400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&lt;methodName&gt;</a:t>
            </a:r>
            <a:r>
              <a:rPr lang="en-US" sz="40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[&lt;parameters&gt;]</a:t>
            </a:r>
            <a:r>
              <a:rPr lang="en-US" sz="40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40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40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400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201168" lvl="1" indent="0">
              <a:buNone/>
            </a:pPr>
            <a:r>
              <a:rPr lang="en-US" sz="4000" smtClean="0">
                <a:latin typeface="Consolas" panose="020B0609020204030204" pitchFamily="49" charset="0"/>
                <a:cs typeface="Consolas" panose="020B0609020204030204" pitchFamily="49" charset="0"/>
              </a:rPr>
              <a:t>		&lt;process parameter values&gt;</a:t>
            </a:r>
          </a:p>
          <a:p>
            <a:pPr marL="201168" lvl="1" indent="0">
              <a:buNone/>
            </a:pPr>
            <a:r>
              <a:rPr lang="en-US" sz="40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400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40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[return]</a:t>
            </a:r>
            <a:r>
              <a:rPr lang="en-US" sz="4000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40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 expression</a:t>
            </a:r>
            <a:r>
              <a:rPr lang="en-US" sz="400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40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400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endParaRPr 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endParaRPr 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02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 methods : syntax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98432"/>
            <a:ext cx="10374529" cy="2507782"/>
          </a:xfrm>
        </p:spPr>
        <p:txBody>
          <a:bodyPr>
            <a:normAutofit fontScale="25000" lnSpcReduction="20000"/>
          </a:bodyPr>
          <a:lstStyle/>
          <a:p>
            <a:pPr marL="201168" lvl="1" indent="0">
              <a:buNone/>
            </a:pPr>
            <a:r>
              <a:rPr lang="en-US" sz="72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[returnType] </a:t>
            </a:r>
            <a:r>
              <a:rPr lang="en-US" sz="720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&lt;methodName&gt;</a:t>
            </a:r>
            <a:r>
              <a:rPr lang="en-US" sz="7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2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7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[&lt;parameters&gt;]</a:t>
            </a:r>
            <a:r>
              <a:rPr lang="en-US" sz="72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7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72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7200" smtClean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201168" lvl="1" indent="0">
              <a:buNone/>
            </a:pPr>
            <a:r>
              <a:rPr lang="en-US" sz="7200" smtClean="0">
                <a:latin typeface="Consolas" panose="020B0609020204030204" pitchFamily="49" charset="0"/>
                <a:cs typeface="Consolas" panose="020B0609020204030204" pitchFamily="49" charset="0"/>
              </a:rPr>
              <a:t>		&lt;process parameter values&gt;</a:t>
            </a:r>
          </a:p>
          <a:p>
            <a:pPr marL="201168" lvl="1" indent="0">
              <a:buNone/>
            </a:pPr>
            <a:r>
              <a:rPr lang="en-US" sz="72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720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72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[return]</a:t>
            </a:r>
            <a:r>
              <a:rPr lang="en-US" sz="7200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72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 expression</a:t>
            </a:r>
            <a:r>
              <a:rPr lang="en-US" sz="720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72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720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br>
              <a:rPr lang="en-US" sz="72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7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endParaRPr lang="en-US" sz="72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7200" smtClean="0">
                <a:latin typeface="Consolas" panose="020B0609020204030204" pitchFamily="49" charset="0"/>
                <a:cs typeface="Consolas" panose="020B0609020204030204" pitchFamily="49" charset="0"/>
              </a:rPr>
              <a:t>	[</a:t>
            </a:r>
            <a:r>
              <a:rPr lang="en-US" sz="72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7200" smtClean="0">
                <a:latin typeface="Consolas" panose="020B0609020204030204" pitchFamily="49" charset="0"/>
                <a:cs typeface="Consolas" panose="020B0609020204030204" pitchFamily="49" charset="0"/>
              </a:rPr>
              <a:t>] Discount ([Int32]$Percentage)</a:t>
            </a:r>
          </a:p>
          <a:p>
            <a:pPr marL="201168" lvl="1" indent="0">
              <a:buNone/>
            </a:pPr>
            <a:r>
              <a:rPr lang="en-US" sz="72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72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01168" lvl="1" indent="0">
              <a:buNone/>
            </a:pPr>
            <a:r>
              <a:rPr lang="en-US" sz="7200" smtClean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sz="720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$this</a:t>
            </a:r>
            <a:r>
              <a:rPr lang="en-US" sz="7200" smtClean="0">
                <a:latin typeface="Consolas" panose="020B0609020204030204" pitchFamily="49" charset="0"/>
                <a:cs typeface="Consolas" panose="020B0609020204030204" pitchFamily="49" charset="0"/>
              </a:rPr>
              <a:t>.Price = </a:t>
            </a:r>
            <a:r>
              <a:rPr lang="en-US" sz="720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$this</a:t>
            </a:r>
            <a:r>
              <a:rPr lang="en-US" sz="7200" smtClean="0">
                <a:latin typeface="Consolas" panose="020B0609020204030204" pitchFamily="49" charset="0"/>
                <a:cs typeface="Consolas" panose="020B0609020204030204" pitchFamily="49" charset="0"/>
              </a:rPr>
              <a:t>.Price * ((100 - $Percentage) / 100)</a:t>
            </a:r>
          </a:p>
          <a:p>
            <a:pPr marL="201168" lvl="1" indent="0">
              <a:buNone/>
            </a:pPr>
            <a:r>
              <a:rPr lang="en-US" sz="720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sz="720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72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7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20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$this</a:t>
            </a:r>
            <a:r>
              <a:rPr lang="en-US" sz="7200" smtClean="0">
                <a:latin typeface="Consolas" panose="020B0609020204030204" pitchFamily="49" charset="0"/>
                <a:cs typeface="Consolas" panose="020B0609020204030204" pitchFamily="49" charset="0"/>
              </a:rPr>
              <a:t>.Price</a:t>
            </a:r>
            <a:endParaRPr lang="en-US" sz="7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720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201168" lvl="1" indent="0">
              <a:buNone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47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Wine class 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mtClean="0">
                <a:solidFill>
                  <a:schemeClr val="accent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class</a:t>
            </a:r>
            <a:r>
              <a:rPr lang="en-US" sz="180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1800" smtClean="0">
                <a:solidFill>
                  <a:srgbClr val="0070C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Wine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mtClean="0">
                <a:latin typeface="Lucida Console" panose="020B060904050402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mtClean="0">
                <a:latin typeface="Lucida Console" panose="020B0609040504020204" pitchFamily="49" charset="0"/>
                <a:cs typeface="Consolas" panose="020B0609020204030204" pitchFamily="49" charset="0"/>
              </a:rPr>
              <a:t>    ...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# </a:t>
            </a:r>
            <a:r>
              <a:rPr lang="en-US" sz="1800" err="1" smtClean="0">
                <a:solidFill>
                  <a:srgbClr val="00B05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toString</a:t>
            </a:r>
            <a:r>
              <a:rPr lang="en-US" sz="1800" smtClean="0">
                <a:solidFill>
                  <a:srgbClr val="00B05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</a:t>
            </a:r>
            <a:br>
              <a:rPr lang="en-US" sz="1800" smtClean="0">
                <a:solidFill>
                  <a:srgbClr val="00B05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</a:br>
            <a:r>
              <a:rPr lang="en-US" sz="1800" smtClean="0">
                <a:solidFill>
                  <a:srgbClr val="00B05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# Override</a:t>
            </a:r>
            <a:r>
              <a:rPr lang="en-US" sz="1800">
                <a:solidFill>
                  <a:srgbClr val="00B05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: Returns a human-readable string</a:t>
            </a:r>
            <a:r>
              <a:rPr lang="en-US" sz="1800" smtClean="0">
                <a:solidFill>
                  <a:srgbClr val="00B05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1800" smtClean="0">
                <a:latin typeface="Lucida Console" panose="020B0609040504020204" pitchFamily="49" charset="0"/>
                <a:cs typeface="Consolas" panose="020B0609020204030204" pitchFamily="49" charset="0"/>
              </a:rPr>
              <a:t>   </a:t>
            </a:r>
            <a:r>
              <a:rPr lang="en-US" sz="1800" smtClean="0">
                <a:latin typeface="Lucida Console" panose="020B0609040504020204" pitchFamily="49" charset="0"/>
              </a:rPr>
              <a:t># </a:t>
            </a:r>
            <a:r>
              <a:rPr lang="en-US" sz="1800">
                <a:latin typeface="Lucida Console" panose="020B0609040504020204" pitchFamily="49" charset="0"/>
              </a:rPr>
              <a:t>Methods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mtClean="0">
                <a:latin typeface="Lucida Console" panose="020B0609040504020204" pitchFamily="49" charset="0"/>
              </a:rPr>
              <a:t>    [</a:t>
            </a:r>
            <a:r>
              <a:rPr lang="en-US" sz="1800">
                <a:solidFill>
                  <a:srgbClr val="0070C0"/>
                </a:solidFill>
                <a:latin typeface="Lucida Console" panose="020B0609040504020204" pitchFamily="49" charset="0"/>
              </a:rPr>
              <a:t>String</a:t>
            </a:r>
            <a:r>
              <a:rPr lang="en-US" sz="1800">
                <a:latin typeface="Lucida Console" panose="020B0609040504020204" pitchFamily="49" charset="0"/>
              </a:rPr>
              <a:t>] </a:t>
            </a:r>
            <a:r>
              <a:rPr lang="en-US" sz="1800" err="1">
                <a:solidFill>
                  <a:schemeClr val="accent2"/>
                </a:solidFill>
                <a:latin typeface="Lucida Console" panose="020B0609040504020204" pitchFamily="49" charset="0"/>
              </a:rPr>
              <a:t>toString</a:t>
            </a:r>
            <a:r>
              <a:rPr lang="en-US" sz="1800">
                <a:solidFill>
                  <a:schemeClr val="accent2"/>
                </a:solidFill>
                <a:latin typeface="Lucida Console" panose="020B0609040504020204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mtClean="0">
                <a:latin typeface="Lucida Console" panose="020B0609040504020204" pitchFamily="49" charset="0"/>
              </a:rPr>
              <a:t>    {</a:t>
            </a:r>
            <a:endParaRPr lang="en-US" sz="1800"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mtClean="0">
                <a:latin typeface="Lucida Console" panose="020B0609040504020204" pitchFamily="49" charset="0"/>
              </a:rPr>
              <a:t>        </a:t>
            </a:r>
            <a:r>
              <a:rPr lang="en-US" sz="1800">
                <a:solidFill>
                  <a:schemeClr val="accent2"/>
                </a:solidFill>
                <a:latin typeface="Lucida Console" panose="020B0609040504020204" pitchFamily="49" charset="0"/>
              </a:rPr>
              <a:t>return</a:t>
            </a:r>
            <a:r>
              <a:rPr lang="en-US" sz="1800">
                <a:latin typeface="Lucida Console" panose="020B0609040504020204" pitchFamily="49" charset="0"/>
              </a:rPr>
              <a:t> "$($this.Color) </a:t>
            </a:r>
            <a:r>
              <a:rPr lang="en-US" sz="1800">
                <a:solidFill>
                  <a:srgbClr val="0070C0"/>
                </a:solidFill>
                <a:latin typeface="Lucida Console" panose="020B0609040504020204" pitchFamily="49" charset="0"/>
              </a:rPr>
              <a:t>Wine:</a:t>
            </a:r>
            <a:r>
              <a:rPr lang="en-US" sz="1800">
                <a:latin typeface="Lucida Console" panose="020B0609040504020204" pitchFamily="49" charset="0"/>
              </a:rPr>
              <a:t> </a:t>
            </a:r>
            <a:r>
              <a:rPr lang="en-US" sz="1800" smtClean="0">
                <a:latin typeface="Lucida Console" panose="020B0609040504020204" pitchFamily="49" charset="0"/>
              </a:rPr>
              <a:t>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Lucida Console" panose="020B0609040504020204" pitchFamily="49" charset="0"/>
              </a:rPr>
              <a:t> </a:t>
            </a:r>
            <a:r>
              <a:rPr lang="en-US" sz="1800" smtClean="0">
                <a:latin typeface="Lucida Console" panose="020B0609040504020204" pitchFamily="49" charset="0"/>
              </a:rPr>
              <a:t>              + "$(</a:t>
            </a:r>
            <a:r>
              <a:rPr lang="en-US" sz="1800" smtClean="0">
                <a:solidFill>
                  <a:schemeClr val="accent2"/>
                </a:solidFill>
                <a:latin typeface="Lucida Console" panose="020B0609040504020204" pitchFamily="49" charset="0"/>
              </a:rPr>
              <a:t>$</a:t>
            </a:r>
            <a:r>
              <a:rPr lang="en-US" sz="1800">
                <a:solidFill>
                  <a:schemeClr val="accent2"/>
                </a:solidFill>
                <a:latin typeface="Lucida Console" panose="020B0609040504020204" pitchFamily="49" charset="0"/>
              </a:rPr>
              <a:t>this.Name</a:t>
            </a:r>
            <a:r>
              <a:rPr lang="en-US" sz="1800">
                <a:latin typeface="Lucida Console" panose="020B0609040504020204" pitchFamily="49" charset="0"/>
              </a:rPr>
              <a:t>) $(</a:t>
            </a:r>
            <a:r>
              <a:rPr lang="en-US" sz="1800">
                <a:solidFill>
                  <a:schemeClr val="accent2"/>
                </a:solidFill>
                <a:latin typeface="Lucida Console" panose="020B0609040504020204" pitchFamily="49" charset="0"/>
              </a:rPr>
              <a:t>$this.Year</a:t>
            </a:r>
            <a:r>
              <a:rPr lang="en-US" sz="1800">
                <a:latin typeface="Lucida Console" panose="020B0609040504020204" pitchFamily="49" charset="0"/>
              </a:rPr>
              <a:t>) </a:t>
            </a:r>
            <a:r>
              <a:rPr lang="en-US" sz="1800">
                <a:solidFill>
                  <a:srgbClr val="0070C0"/>
                </a:solidFill>
                <a:latin typeface="Lucida Console" panose="020B0609040504020204" pitchFamily="49" charset="0"/>
              </a:rPr>
              <a:t>by</a:t>
            </a:r>
            <a:r>
              <a:rPr lang="en-US" sz="1800">
                <a:latin typeface="Lucida Console" panose="020B0609040504020204" pitchFamily="49" charset="0"/>
              </a:rPr>
              <a:t> $(</a:t>
            </a:r>
            <a:r>
              <a:rPr lang="en-US" sz="1800">
                <a:solidFill>
                  <a:schemeClr val="accent2"/>
                </a:solidFill>
                <a:latin typeface="Lucida Console" panose="020B0609040504020204" pitchFamily="49" charset="0"/>
              </a:rPr>
              <a:t>$this.Winery</a:t>
            </a:r>
            <a:r>
              <a:rPr lang="en-US" sz="1800" smtClean="0">
                <a:latin typeface="Lucida Console" panose="020B0609040504020204" pitchFamily="49" charset="0"/>
              </a:rPr>
              <a:t>)."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Lucida Console" panose="020B0609040504020204" pitchFamily="49" charset="0"/>
              </a:rPr>
              <a:t> </a:t>
            </a:r>
            <a:r>
              <a:rPr lang="en-US" sz="1800" smtClean="0">
                <a:latin typeface="Lucida Console" panose="020B0609040504020204" pitchFamily="49" charset="0"/>
              </a:rPr>
              <a:t>              + " </a:t>
            </a:r>
            <a:r>
              <a:rPr lang="en-US" sz="1800" smtClean="0">
                <a:solidFill>
                  <a:srgbClr val="0070C0"/>
                </a:solidFill>
                <a:latin typeface="Lucida Console" panose="020B0609040504020204" pitchFamily="49" charset="0"/>
              </a:rPr>
              <a:t>Priced </a:t>
            </a:r>
            <a:r>
              <a:rPr lang="en-US" sz="1800">
                <a:solidFill>
                  <a:srgbClr val="0070C0"/>
                </a:solidFill>
                <a:latin typeface="Lucida Console" panose="020B0609040504020204" pitchFamily="49" charset="0"/>
              </a:rPr>
              <a:t>at:</a:t>
            </a:r>
            <a:r>
              <a:rPr lang="en-US" sz="1800">
                <a:latin typeface="Lucida Console" panose="020B0609040504020204" pitchFamily="49" charset="0"/>
              </a:rPr>
              <a:t> $("</a:t>
            </a:r>
            <a:r>
              <a:rPr lang="en-US" sz="1800">
                <a:solidFill>
                  <a:srgbClr val="7D07DF"/>
                </a:solidFill>
                <a:latin typeface="Lucida Console" panose="020B0609040504020204" pitchFamily="49" charset="0"/>
              </a:rPr>
              <a:t>{0:C}</a:t>
            </a:r>
            <a:r>
              <a:rPr lang="en-US" sz="1800">
                <a:latin typeface="Lucida Console" panose="020B0609040504020204" pitchFamily="49" charset="0"/>
              </a:rPr>
              <a:t>" </a:t>
            </a:r>
            <a:r>
              <a:rPr lang="en-US" sz="1800">
                <a:solidFill>
                  <a:srgbClr val="7D07DF"/>
                </a:solidFill>
                <a:latin typeface="Lucida Console" panose="020B0609040504020204" pitchFamily="49" charset="0"/>
              </a:rPr>
              <a:t>-f</a:t>
            </a:r>
            <a:r>
              <a:rPr lang="en-US" sz="1800">
                <a:latin typeface="Lucida Console" panose="020B0609040504020204" pitchFamily="49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Lucida Console" panose="020B0609040504020204" pitchFamily="49" charset="0"/>
              </a:rPr>
              <a:t>$this.Price</a:t>
            </a:r>
            <a:r>
              <a:rPr lang="en-US" sz="1800" smtClean="0">
                <a:latin typeface="Lucida Console" panose="020B0609040504020204" pitchFamily="49" charset="0"/>
              </a:rPr>
              <a:t>)."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Lucida Console" panose="020B0609040504020204" pitchFamily="49" charset="0"/>
              </a:rPr>
              <a:t> </a:t>
            </a:r>
            <a:r>
              <a:rPr lang="en-US" sz="1800" smtClean="0">
                <a:latin typeface="Lucida Console" panose="020B0609040504020204" pitchFamily="49" charset="0"/>
              </a:rPr>
              <a:t>   }</a:t>
            </a:r>
            <a:endParaRPr lang="en-US" sz="1800"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64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Rules for 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18562"/>
            <a:ext cx="9862642" cy="1249641"/>
          </a:xfrm>
        </p:spPr>
        <p:txBody>
          <a:bodyPr>
            <a:normAutofit fontScale="25000" lnSpcReduction="20000"/>
          </a:bodyPr>
          <a:lstStyle/>
          <a:p>
            <a:pPr marL="201168" lvl="1" indent="0">
              <a:buNone/>
            </a:pPr>
            <a:r>
              <a:rPr lang="en-US" sz="72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7200" smtClean="0">
                <a:solidFill>
                  <a:schemeClr val="accent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[</a:t>
            </a:r>
            <a:r>
              <a:rPr lang="en-US" sz="7200" err="1" smtClean="0">
                <a:solidFill>
                  <a:schemeClr val="accent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returnType</a:t>
            </a:r>
            <a:r>
              <a:rPr lang="en-US" sz="7200" smtClean="0">
                <a:solidFill>
                  <a:schemeClr val="accent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] </a:t>
            </a:r>
            <a:r>
              <a:rPr lang="en-US" sz="7200" smtClean="0">
                <a:solidFill>
                  <a:schemeClr val="tx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&lt;</a:t>
            </a:r>
            <a:r>
              <a:rPr lang="en-US" sz="7200" err="1" smtClean="0">
                <a:solidFill>
                  <a:schemeClr val="tx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methodName</a:t>
            </a:r>
            <a:r>
              <a:rPr lang="en-US" sz="7200" smtClean="0">
                <a:solidFill>
                  <a:schemeClr val="tx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&gt;</a:t>
            </a:r>
            <a:r>
              <a:rPr lang="en-US" sz="720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7200" smtClean="0">
                <a:solidFill>
                  <a:schemeClr val="accent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7200" smtClean="0">
                <a:solidFill>
                  <a:schemeClr val="tx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[&lt;parameters&gt;]</a:t>
            </a:r>
            <a:r>
              <a:rPr lang="en-US" sz="7200" smtClean="0">
                <a:solidFill>
                  <a:schemeClr val="accent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  <a:r>
              <a:rPr lang="en-US" sz="720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br>
              <a:rPr lang="en-US" sz="7200" smtClean="0">
                <a:latin typeface="Lucida Console" panose="020B0609040504020204" pitchFamily="49" charset="0"/>
                <a:cs typeface="Consolas" panose="020B0609020204030204" pitchFamily="49" charset="0"/>
              </a:rPr>
            </a:br>
            <a:r>
              <a:rPr lang="en-US" sz="7200" smtClean="0">
                <a:latin typeface="Lucida Console" panose="020B0609040504020204" pitchFamily="49" charset="0"/>
                <a:cs typeface="Consolas" panose="020B0609020204030204" pitchFamily="49" charset="0"/>
              </a:rPr>
              <a:t>	{</a:t>
            </a:r>
          </a:p>
          <a:p>
            <a:pPr marL="201168" lvl="1" indent="0">
              <a:buNone/>
            </a:pPr>
            <a:r>
              <a:rPr lang="en-US" sz="7200" smtClean="0">
                <a:latin typeface="Lucida Console" panose="020B0609040504020204" pitchFamily="49" charset="0"/>
                <a:cs typeface="Consolas" panose="020B0609020204030204" pitchFamily="49" charset="0"/>
              </a:rPr>
              <a:t>		&lt;process parameter values&gt;</a:t>
            </a:r>
          </a:p>
          <a:p>
            <a:pPr marL="201168" lvl="1" indent="0">
              <a:buNone/>
            </a:pPr>
            <a:r>
              <a:rPr lang="en-US" sz="7200">
                <a:latin typeface="Lucida Console" panose="020B0609040504020204" pitchFamily="49" charset="0"/>
                <a:cs typeface="Consolas" panose="020B0609020204030204" pitchFamily="49" charset="0"/>
              </a:rPr>
              <a:t>	</a:t>
            </a:r>
            <a:r>
              <a:rPr lang="en-US" sz="7200" smtClean="0">
                <a:latin typeface="Lucida Console" panose="020B0609040504020204" pitchFamily="49" charset="0"/>
                <a:cs typeface="Consolas" panose="020B0609020204030204" pitchFamily="49" charset="0"/>
              </a:rPr>
              <a:t>	</a:t>
            </a:r>
            <a:r>
              <a:rPr lang="en-US" sz="7200" smtClean="0">
                <a:solidFill>
                  <a:schemeClr val="accent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[return]</a:t>
            </a:r>
            <a:r>
              <a:rPr lang="en-US" sz="7200" smtClean="0">
                <a:latin typeface="Lucida Console" panose="020B0609040504020204" pitchFamily="49" charset="0"/>
                <a:cs typeface="Consolas" panose="020B0609020204030204" pitchFamily="49" charset="0"/>
              </a:rPr>
              <a:t> &lt;</a:t>
            </a:r>
            <a:r>
              <a:rPr lang="en-US" sz="7200" err="1" smtClean="0">
                <a:solidFill>
                  <a:schemeClr val="accent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returnType</a:t>
            </a:r>
            <a:r>
              <a:rPr lang="en-US" sz="7200" smtClean="0">
                <a:solidFill>
                  <a:schemeClr val="accent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expression</a:t>
            </a:r>
            <a:r>
              <a:rPr lang="en-US" sz="7200" smtClean="0">
                <a:latin typeface="Lucida Console" panose="020B0609040504020204" pitchFamily="49" charset="0"/>
                <a:cs typeface="Consolas" panose="020B0609020204030204" pitchFamily="49" charset="0"/>
              </a:rPr>
              <a:t>&gt;</a:t>
            </a:r>
            <a:br>
              <a:rPr lang="en-US" sz="7200" smtClean="0">
                <a:latin typeface="Lucida Console" panose="020B0609040504020204" pitchFamily="49" charset="0"/>
                <a:cs typeface="Consolas" panose="020B0609020204030204" pitchFamily="49" charset="0"/>
              </a:rPr>
            </a:br>
            <a:r>
              <a:rPr lang="en-US" sz="7200" smtClean="0">
                <a:latin typeface="Lucida Console" panose="020B0609040504020204" pitchFamily="49" charset="0"/>
                <a:cs typeface="Consolas" panose="020B0609020204030204" pitchFamily="49" charset="0"/>
              </a:rPr>
              <a:t>	}</a:t>
            </a:r>
            <a:r>
              <a:rPr lang="en-US" sz="720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72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7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740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1200" smtClean="0">
                <a:solidFill>
                  <a:schemeClr val="accent2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Parentheses</a:t>
            </a:r>
            <a:r>
              <a:rPr lang="en-US" sz="11200" smtClean="0">
                <a:latin typeface="Calibri" panose="020F0502020204030204" pitchFamily="34" charset="0"/>
                <a:cs typeface="Consolas" panose="020B0609020204030204" pitchFamily="49" charset="0"/>
              </a:rPr>
              <a:t> around parameters are required  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200" smtClean="0">
                <a:latin typeface="Calibri" panose="020F0502020204030204" pitchFamily="34" charset="0"/>
                <a:cs typeface="Consolas" panose="020B0609020204030204" pitchFamily="49" charset="0"/>
              </a:rPr>
              <a:t> Default </a:t>
            </a:r>
            <a:r>
              <a:rPr lang="en-US" sz="11200" smtClean="0">
                <a:solidFill>
                  <a:schemeClr val="accent2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return type</a:t>
            </a:r>
            <a:r>
              <a:rPr lang="en-US" sz="11200" smtClean="0">
                <a:latin typeface="Calibri" panose="020F0502020204030204" pitchFamily="34" charset="0"/>
                <a:cs typeface="Consolas" panose="020B0609020204030204" pitchFamily="49" charset="0"/>
              </a:rPr>
              <a:t> is </a:t>
            </a:r>
            <a:r>
              <a:rPr lang="en-US" sz="11200" b="1" smtClean="0">
                <a:latin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1200" smtClean="0">
                <a:latin typeface="Calibri" panose="020F0502020204030204" pitchFamily="34" charset="0"/>
                <a:cs typeface="Consolas" panose="020B0609020204030204" pitchFamily="49" charset="0"/>
              </a:rPr>
              <a:t> (nothing)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200" smtClean="0">
                <a:latin typeface="Calibri" panose="020F0502020204030204" pitchFamily="34" charset="0"/>
                <a:cs typeface="Consolas" panose="020B0609020204030204" pitchFamily="49" charset="0"/>
              </a:rPr>
              <a:t>...</a:t>
            </a:r>
          </a:p>
          <a:p>
            <a:pPr marL="201168" lvl="1" indent="0">
              <a:buNone/>
            </a:pPr>
            <a:endParaRPr lang="en-US" sz="7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endParaRPr lang="en-US" sz="20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9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Rules for 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211391"/>
            <a:ext cx="9862642" cy="186743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>
                <a:latin typeface="Calibri" panose="020F0502020204030204" pitchFamily="34" charset="0"/>
                <a:cs typeface="Consolas" panose="020B0609020204030204" pitchFamily="49" charset="0"/>
              </a:rPr>
              <a:t>All </a:t>
            </a:r>
            <a:r>
              <a:rPr lang="en-US" sz="2800">
                <a:latin typeface="Calibri" panose="020F0502020204030204" pitchFamily="34" charset="0"/>
                <a:cs typeface="Consolas" panose="020B0609020204030204" pitchFamily="49" charset="0"/>
              </a:rPr>
              <a:t>parameters are </a:t>
            </a:r>
            <a:r>
              <a:rPr lang="en-US" sz="2800">
                <a:solidFill>
                  <a:schemeClr val="accent2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mandatory and </a:t>
            </a:r>
            <a:r>
              <a:rPr lang="en-US" sz="2800" smtClean="0">
                <a:solidFill>
                  <a:schemeClr val="accent2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positional</a:t>
            </a:r>
            <a:endParaRPr lang="en-US" sz="2800" b="1" smtClean="0">
              <a:solidFill>
                <a:schemeClr val="accent2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chemeClr val="accent2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No parameter sets.</a:t>
            </a:r>
            <a:r>
              <a:rPr lang="en-US" sz="2800" smtClean="0">
                <a:latin typeface="Calibri" panose="020F0502020204030204" pitchFamily="34" charset="0"/>
                <a:cs typeface="Consolas" panose="020B0609020204030204" pitchFamily="49" charset="0"/>
              </a:rPr>
              <a:t> Instead, multiple methods with same name and different parameter types ("overload").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8941" y="1918562"/>
            <a:ext cx="9862642" cy="19064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Font typeface="Calibri" pitchFamily="34" charset="0"/>
              <a:buNone/>
            </a:pPr>
            <a:r>
              <a:rPr lang="en-US" sz="20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smtClean="0">
                <a:solidFill>
                  <a:schemeClr val="accent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[returnType] </a:t>
            </a:r>
            <a:r>
              <a:rPr lang="en-US" sz="2000" smtClean="0">
                <a:solidFill>
                  <a:schemeClr val="tx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&lt;methodName&gt;</a:t>
            </a:r>
            <a:r>
              <a:rPr lang="en-US" sz="200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smtClean="0">
                <a:solidFill>
                  <a:schemeClr val="accent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000" smtClean="0">
                <a:solidFill>
                  <a:schemeClr val="tx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[&lt;parameters&gt;]</a:t>
            </a:r>
            <a:r>
              <a:rPr lang="en-US" sz="2000" smtClean="0">
                <a:solidFill>
                  <a:schemeClr val="accent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  <a:r>
              <a:rPr lang="en-US" sz="2000" smtClean="0"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br>
              <a:rPr lang="en-US" sz="2000" smtClean="0">
                <a:latin typeface="Lucida Console" panose="020B0609040504020204" pitchFamily="49" charset="0"/>
                <a:cs typeface="Consolas" panose="020B0609020204030204" pitchFamily="49" charset="0"/>
              </a:rPr>
            </a:br>
            <a:r>
              <a:rPr lang="en-US" sz="2000" smtClean="0">
                <a:latin typeface="Lucida Console" panose="020B0609040504020204" pitchFamily="49" charset="0"/>
                <a:cs typeface="Consolas" panose="020B0609020204030204" pitchFamily="49" charset="0"/>
              </a:rPr>
              <a:t>	{</a:t>
            </a:r>
          </a:p>
          <a:p>
            <a:pPr marL="201168" lvl="1" indent="0">
              <a:buFont typeface="Calibri" pitchFamily="34" charset="0"/>
              <a:buNone/>
            </a:pPr>
            <a:r>
              <a:rPr lang="en-US" sz="2000" smtClean="0">
                <a:latin typeface="Lucida Console" panose="020B0609040504020204" pitchFamily="49" charset="0"/>
                <a:cs typeface="Consolas" panose="020B0609020204030204" pitchFamily="49" charset="0"/>
              </a:rPr>
              <a:t>		&lt;process parameter values&gt;</a:t>
            </a:r>
          </a:p>
          <a:p>
            <a:pPr marL="201168" lvl="1" indent="0">
              <a:buFont typeface="Calibri" pitchFamily="34" charset="0"/>
              <a:buNone/>
            </a:pPr>
            <a:r>
              <a:rPr lang="en-US" sz="2000" smtClean="0">
                <a:latin typeface="Lucida Console" panose="020B0609040504020204" pitchFamily="49" charset="0"/>
                <a:cs typeface="Consolas" panose="020B0609020204030204" pitchFamily="49" charset="0"/>
              </a:rPr>
              <a:t>		</a:t>
            </a:r>
            <a:r>
              <a:rPr lang="en-US" sz="2000" smtClean="0">
                <a:solidFill>
                  <a:schemeClr val="accent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[return]</a:t>
            </a:r>
            <a:r>
              <a:rPr lang="en-US" sz="2000" smtClean="0">
                <a:latin typeface="Lucida Console" panose="020B0609040504020204" pitchFamily="49" charset="0"/>
                <a:cs typeface="Consolas" panose="020B0609020204030204" pitchFamily="49" charset="0"/>
              </a:rPr>
              <a:t> &lt;</a:t>
            </a:r>
            <a:r>
              <a:rPr lang="en-US" sz="2000" smtClean="0">
                <a:solidFill>
                  <a:schemeClr val="accent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returnType expression</a:t>
            </a:r>
            <a:r>
              <a:rPr lang="en-US" sz="2000" smtClean="0">
                <a:latin typeface="Lucida Console" panose="020B0609040504020204" pitchFamily="49" charset="0"/>
                <a:cs typeface="Consolas" panose="020B0609020204030204" pitchFamily="49" charset="0"/>
              </a:rPr>
              <a:t>&gt;</a:t>
            </a:r>
            <a:br>
              <a:rPr lang="en-US" sz="2000" smtClean="0">
                <a:latin typeface="Lucida Console" panose="020B0609040504020204" pitchFamily="49" charset="0"/>
                <a:cs typeface="Consolas" panose="020B0609020204030204" pitchFamily="49" charset="0"/>
              </a:rPr>
            </a:br>
            <a:r>
              <a:rPr lang="en-US" sz="2000" smtClean="0">
                <a:latin typeface="Lucida Console" panose="020B0609040504020204" pitchFamily="49" charset="0"/>
                <a:cs typeface="Consolas" panose="020B0609020204030204" pitchFamily="49" charset="0"/>
              </a:rPr>
              <a:t>	}</a:t>
            </a:r>
            <a:endParaRPr 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78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PowerShell Studio 2015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Go to: </a:t>
            </a:r>
            <a:r>
              <a:rPr lang="en-US" sz="2400" smtClean="0">
                <a:hlinkClick r:id="rId2"/>
              </a:rPr>
              <a:t>www.sapien.com/software/powershell_studio</a:t>
            </a:r>
            <a:endParaRPr lang="en-US" sz="2400" smtClean="0"/>
          </a:p>
          <a:p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954" y="2395058"/>
            <a:ext cx="7978920" cy="347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8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Return keyword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776298" cy="4023360"/>
          </a:xfrm>
        </p:spPr>
        <p:txBody>
          <a:bodyPr>
            <a:noAutofit/>
          </a:bodyPr>
          <a:lstStyle/>
          <a:p>
            <a:r>
              <a:rPr lang="en-US" b="1" smtClean="0"/>
              <a:t>-- Standard PowerShell</a:t>
            </a:r>
          </a:p>
          <a:p>
            <a:pPr lvl="1"/>
            <a:r>
              <a:rPr lang="en-US" sz="2000" smtClean="0"/>
              <a:t>Exits current scope</a:t>
            </a:r>
          </a:p>
          <a:p>
            <a:pPr lvl="1"/>
            <a:r>
              <a:rPr lang="en-US" sz="2000" smtClean="0"/>
              <a:t>[Optional] Returns object   (return $path)</a:t>
            </a:r>
          </a:p>
          <a:p>
            <a:pPr lvl="1"/>
            <a:r>
              <a:rPr lang="en-US" sz="2000" smtClean="0">
                <a:solidFill>
                  <a:srgbClr val="FF0000"/>
                </a:solidFill>
              </a:rPr>
              <a:t>Does </a:t>
            </a:r>
            <a:r>
              <a:rPr lang="en-US" sz="2000" b="1" smtClean="0">
                <a:solidFill>
                  <a:srgbClr val="FF0000"/>
                </a:solidFill>
              </a:rPr>
              <a:t>not</a:t>
            </a:r>
            <a:r>
              <a:rPr lang="en-US" sz="2000" smtClean="0">
                <a:solidFill>
                  <a:srgbClr val="FF0000"/>
                </a:solidFill>
              </a:rPr>
              <a:t> prevent the function from returning other objects.</a:t>
            </a:r>
          </a:p>
          <a:p>
            <a:endParaRPr lang="en-US" smtClean="0"/>
          </a:p>
          <a:p>
            <a:r>
              <a:rPr lang="en-US" b="1" smtClean="0"/>
              <a:t>-- In PowerShell scripted classes</a:t>
            </a:r>
          </a:p>
          <a:p>
            <a:pPr lvl="1"/>
            <a:r>
              <a:rPr lang="en-US" sz="2000"/>
              <a:t>Exits current scope</a:t>
            </a:r>
          </a:p>
          <a:p>
            <a:pPr lvl="1"/>
            <a:r>
              <a:rPr lang="en-US" sz="2000"/>
              <a:t>[Optional] Returns object   (return $path)</a:t>
            </a:r>
          </a:p>
          <a:p>
            <a:pPr lvl="1"/>
            <a:r>
              <a:rPr lang="en-US" sz="2000" smtClean="0">
                <a:solidFill>
                  <a:srgbClr val="FF0000"/>
                </a:solidFill>
              </a:rPr>
              <a:t>Prevents </a:t>
            </a:r>
            <a:r>
              <a:rPr lang="en-US" sz="2000">
                <a:solidFill>
                  <a:srgbClr val="FF0000"/>
                </a:solidFill>
              </a:rPr>
              <a:t>the function from returning other </a:t>
            </a:r>
            <a:r>
              <a:rPr lang="en-US" sz="2000" smtClean="0">
                <a:solidFill>
                  <a:srgbClr val="FF0000"/>
                </a:solidFill>
              </a:rPr>
              <a:t>objects.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81103" y="1845734"/>
            <a:ext cx="23326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Lucida Console" panose="020B0609040504020204" pitchFamily="49" charset="0"/>
              </a:rPr>
              <a:t>function Test-Return</a:t>
            </a:r>
          </a:p>
          <a:p>
            <a:r>
              <a:rPr lang="en-US" sz="1400" smtClean="0">
                <a:latin typeface="Lucida Console" panose="020B0609040504020204" pitchFamily="49" charset="0"/>
              </a:rPr>
              <a:t>{</a:t>
            </a:r>
          </a:p>
          <a:p>
            <a:r>
              <a:rPr lang="en-US" sz="1400">
                <a:latin typeface="Lucida Console" panose="020B0609040504020204" pitchFamily="49" charset="0"/>
              </a:rPr>
              <a:t> </a:t>
            </a:r>
            <a:r>
              <a:rPr lang="en-US" sz="1400" smtClean="0">
                <a:latin typeface="Lucida Console" panose="020B0609040504020204" pitchFamily="49" charset="0"/>
              </a:rPr>
              <a:t>   'Hello'</a:t>
            </a:r>
            <a:endParaRPr lang="en-US" sz="1400">
              <a:latin typeface="Lucida Console" panose="020B0609040504020204" pitchFamily="49" charset="0"/>
            </a:endParaRPr>
          </a:p>
          <a:p>
            <a:r>
              <a:rPr lang="en-US" sz="1400" smtClean="0">
                <a:latin typeface="Lucida Console" panose="020B0609040504020204" pitchFamily="49" charset="0"/>
              </a:rPr>
              <a:t>    return 12</a:t>
            </a:r>
          </a:p>
          <a:p>
            <a:r>
              <a:rPr lang="en-US" sz="140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81103" y="3678051"/>
            <a:ext cx="24400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Lucida Console" panose="020B0609040504020204" pitchFamily="49" charset="0"/>
              </a:rPr>
              <a:t>class ReturnTester</a:t>
            </a:r>
          </a:p>
          <a:p>
            <a:r>
              <a:rPr lang="en-US" sz="1400" smtClean="0">
                <a:latin typeface="Lucida Console" panose="020B0609040504020204" pitchFamily="49" charset="0"/>
              </a:rPr>
              <a:t>[int32] </a:t>
            </a:r>
            <a:r>
              <a:rPr lang="en-US" sz="1400" err="1" smtClean="0">
                <a:latin typeface="Lucida Console" panose="020B0609040504020204" pitchFamily="49" charset="0"/>
              </a:rPr>
              <a:t>TestReturn</a:t>
            </a:r>
            <a:r>
              <a:rPr lang="en-US" sz="1400" smtClean="0">
                <a:latin typeface="Lucida Console" panose="020B0609040504020204" pitchFamily="49" charset="0"/>
              </a:rPr>
              <a:t> ()</a:t>
            </a:r>
          </a:p>
          <a:p>
            <a:r>
              <a:rPr lang="en-US" sz="1400" smtClean="0">
                <a:latin typeface="Lucida Console" panose="020B0609040504020204" pitchFamily="49" charset="0"/>
              </a:rPr>
              <a:t>{</a:t>
            </a:r>
          </a:p>
          <a:p>
            <a:r>
              <a:rPr lang="en-US" sz="1400">
                <a:latin typeface="Lucida Console" panose="020B0609040504020204" pitchFamily="49" charset="0"/>
              </a:rPr>
              <a:t> </a:t>
            </a:r>
            <a:r>
              <a:rPr lang="en-US" sz="1400" smtClean="0">
                <a:latin typeface="Lucida Console" panose="020B0609040504020204" pitchFamily="49" charset="0"/>
              </a:rPr>
              <a:t>   'Hello'</a:t>
            </a:r>
            <a:endParaRPr lang="en-US" sz="1400">
              <a:latin typeface="Lucida Console" panose="020B0609040504020204" pitchFamily="49" charset="0"/>
            </a:endParaRPr>
          </a:p>
          <a:p>
            <a:r>
              <a:rPr lang="en-US" sz="1400" smtClean="0">
                <a:latin typeface="Lucida Console" panose="020B0609040504020204" pitchFamily="49" charset="0"/>
              </a:rPr>
              <a:t>    return 12</a:t>
            </a:r>
          </a:p>
          <a:p>
            <a:r>
              <a:rPr lang="en-US" sz="140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6116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Return Types:  Contract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smtClean="0"/>
              <a:t>Optional.  The default is "[void]"  :  Cannot return anything.</a:t>
            </a:r>
          </a:p>
          <a:p>
            <a:r>
              <a:rPr lang="en-US" sz="2800" smtClean="0"/>
              <a:t>Every logical path must return the same type.</a:t>
            </a:r>
          </a:p>
          <a:p>
            <a:r>
              <a:rPr lang="en-US" sz="2800" smtClean="0"/>
              <a:t>Return keyword is </a:t>
            </a:r>
            <a:r>
              <a:rPr lang="en-US" sz="2800" smtClean="0">
                <a:solidFill>
                  <a:schemeClr val="accent2"/>
                </a:solidFill>
              </a:rPr>
              <a:t>required </a:t>
            </a:r>
            <a:r>
              <a:rPr lang="en-US" sz="2800" smtClean="0"/>
              <a:t>when return type is not void.</a:t>
            </a:r>
            <a:endParaRPr lang="en-US" sz="2800"/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String]</a:t>
            </a:r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GetHelp() 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[String]</a:t>
            </a:r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$firstRef = $this.Reference.Split(",").Trim() | Select-Object -First 1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 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Get-Help $firstRef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""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71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Overload: Same name, different signature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Drink</a:t>
            </a: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8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[int]Amount</a:t>
            </a: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    { ...        }</a:t>
            </a:r>
          </a:p>
          <a:p>
            <a:endParaRPr lang="en-US" sz="2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Drink</a:t>
            </a: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  <a:cs typeface="Consolas" panose="020B0609020204030204" pitchFamily="49" charset="0"/>
              </a:rPr>
              <a:t>    { ...      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5252" y="1737360"/>
            <a:ext cx="3709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In same class or parent class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3178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Override: Same name, same signature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mtClean="0"/>
          </a:p>
          <a:p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class Glass { </a:t>
            </a:r>
          </a:p>
          <a:p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Drink</a:t>
            </a: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4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[int]Amount</a:t>
            </a: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    { ...        }</a:t>
            </a:r>
          </a:p>
          <a:p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class WineGlass : Glass {</a:t>
            </a:r>
            <a:endParaRPr 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Drink</a:t>
            </a: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4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[int]Amount</a:t>
            </a: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    { ...        </a:t>
            </a: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5252" y="1737360"/>
            <a:ext cx="7257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In superclass class and subclass :  Local takes precedence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9066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Subexpression  $(…)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724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Evaluates the statements in parentheses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Includes the output in the result.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Required for multiple statements and properties of an object.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Avoids intermediate variable</a:t>
            </a:r>
            <a:br>
              <a:rPr lang="en-US" sz="2800" dirty="0" smtClean="0"/>
            </a:b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/>
                </a:solidFill>
              </a:rPr>
              <a:t>Try It!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/>
              <a:t>"Hello from </a:t>
            </a:r>
            <a:r>
              <a:rPr lang="en-US" sz="2800" dirty="0" smtClean="0"/>
              <a:t>(</a:t>
            </a:r>
            <a:r>
              <a:rPr lang="en-US" sz="2800" dirty="0"/>
              <a:t>Get-Service </a:t>
            </a:r>
            <a:r>
              <a:rPr lang="en-US" sz="2800" dirty="0" err="1" smtClean="0"/>
              <a:t>WinRM</a:t>
            </a:r>
            <a:r>
              <a:rPr lang="en-US" sz="2800" dirty="0" smtClean="0"/>
              <a:t>).</a:t>
            </a:r>
            <a:r>
              <a:rPr lang="en-US" sz="2800" dirty="0" err="1" smtClean="0"/>
              <a:t>DisplayName</a:t>
            </a:r>
            <a:r>
              <a:rPr lang="en-US" sz="2800" dirty="0" smtClean="0"/>
              <a:t>"</a:t>
            </a:r>
          </a:p>
          <a:p>
            <a:pPr marL="0" indent="0">
              <a:buNone/>
            </a:pPr>
            <a:r>
              <a:rPr lang="en-US" sz="2800" dirty="0" smtClean="0"/>
              <a:t>"Today's date is Get-Date."</a:t>
            </a:r>
          </a:p>
        </p:txBody>
      </p:sp>
    </p:spTree>
    <p:extLst>
      <p:ext uri="{BB962C8B-B14F-4D97-AF65-F5344CB8AC3E}">
        <p14:creationId xmlns:p14="http://schemas.microsoft.com/office/powerpoint/2010/main" val="27366244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5384440" cy="1450757"/>
          </a:xfrm>
        </p:spPr>
        <p:txBody>
          <a:bodyPr/>
          <a:lstStyle/>
          <a:p>
            <a:r>
              <a:rPr lang="en-US" smtClean="0"/>
              <a:t>Calling class methods 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200" smtClean="0"/>
              <a:t>No parameter names;  All parameters are mandatory and positional; Parentheses are required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72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72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String]</a:t>
            </a:r>
            <a:r>
              <a:rPr lang="en-US" sz="7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20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Sip</a:t>
            </a:r>
            <a:r>
              <a:rPr lang="en-US" sz="7200">
                <a:latin typeface="Consolas" panose="020B0609020204030204" pitchFamily="49" charset="0"/>
                <a:cs typeface="Consolas" panose="020B0609020204030204" pitchFamily="49" charset="0"/>
              </a:rPr>
              <a:t> ([</a:t>
            </a:r>
            <a:r>
              <a:rPr lang="en-US" sz="720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7200" smtClean="0">
                <a:latin typeface="Consolas" panose="020B0609020204030204" pitchFamily="49" charset="0"/>
                <a:cs typeface="Consolas" panose="020B0609020204030204" pitchFamily="49" charset="0"/>
              </a:rPr>
              <a:t>]$Ounces, </a:t>
            </a:r>
            <a:r>
              <a:rPr lang="en-US" sz="7200">
                <a:latin typeface="Consolas" panose="020B0609020204030204" pitchFamily="49" charset="0"/>
                <a:cs typeface="Consolas" panose="020B0609020204030204" pitchFamily="49" charset="0"/>
              </a:rPr>
              <a:t>[String]$Response)</a:t>
            </a:r>
            <a:br>
              <a:rPr lang="en-US" sz="7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7200">
                <a:latin typeface="Consolas" panose="020B0609020204030204" pitchFamily="49" charset="0"/>
                <a:cs typeface="Consolas" panose="020B0609020204030204" pitchFamily="49" charset="0"/>
              </a:rPr>
              <a:t>     {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Consolas" panose="020B0609020204030204" pitchFamily="49" charset="0"/>
                <a:cs typeface="Consolas" panose="020B0609020204030204" pitchFamily="49" charset="0"/>
              </a:rPr>
              <a:t>         if ($</a:t>
            </a:r>
            <a:r>
              <a:rPr lang="en-US" sz="7200" err="1">
                <a:latin typeface="Consolas" panose="020B0609020204030204" pitchFamily="49" charset="0"/>
                <a:cs typeface="Consolas" panose="020B0609020204030204" pitchFamily="49" charset="0"/>
              </a:rPr>
              <a:t>this.Amount</a:t>
            </a:r>
            <a:r>
              <a:rPr lang="en-US" sz="7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200" err="1" smtClean="0">
                <a:latin typeface="Consolas" panose="020B0609020204030204" pitchFamily="49" charset="0"/>
                <a:cs typeface="Consolas" panose="020B0609020204030204" pitchFamily="49" charset="0"/>
              </a:rPr>
              <a:t>ge</a:t>
            </a:r>
            <a:r>
              <a:rPr lang="en-US" sz="720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sz="7200">
                <a:latin typeface="Consolas" panose="020B0609020204030204" pitchFamily="49" charset="0"/>
                <a:cs typeface="Consolas" panose="020B0609020204030204" pitchFamily="49" charset="0"/>
              </a:rPr>
              <a:t>$Ounces</a:t>
            </a:r>
            <a:r>
              <a:rPr lang="en-US" sz="72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7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Consolas" panose="020B0609020204030204" pitchFamily="49" charset="0"/>
                <a:cs typeface="Consolas" panose="020B0609020204030204" pitchFamily="49" charset="0"/>
              </a:rPr>
              <a:t>	    {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7200" smtClean="0">
                <a:latin typeface="Consolas" panose="020B0609020204030204" pitchFamily="49" charset="0"/>
                <a:cs typeface="Consolas" panose="020B0609020204030204" pitchFamily="49" charset="0"/>
              </a:rPr>
              <a:t>      $</a:t>
            </a:r>
            <a:r>
              <a:rPr lang="en-US" sz="7200" err="1">
                <a:latin typeface="Consolas" panose="020B0609020204030204" pitchFamily="49" charset="0"/>
                <a:cs typeface="Consolas" panose="020B0609020204030204" pitchFamily="49" charset="0"/>
              </a:rPr>
              <a:t>this.Amount</a:t>
            </a:r>
            <a:r>
              <a:rPr lang="en-US" sz="7200">
                <a:latin typeface="Consolas" panose="020B0609020204030204" pitchFamily="49" charset="0"/>
                <a:cs typeface="Consolas" panose="020B0609020204030204" pitchFamily="49" charset="0"/>
              </a:rPr>
              <a:t> -= $Ounces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sz="720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72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2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72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Oh! </a:t>
            </a:r>
            <a:r>
              <a:rPr lang="en-US" sz="72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72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Response"</a:t>
            </a:r>
            <a:endParaRPr lang="en-US" sz="7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720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7200">
                <a:latin typeface="Consolas" panose="020B0609020204030204" pitchFamily="49" charset="0"/>
                <a:cs typeface="Consolas" panose="020B0609020204030204" pitchFamily="49" charset="0"/>
              </a:rPr>
              <a:t>	         </a:t>
            </a:r>
            <a:br>
              <a:rPr lang="en-US" sz="7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720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pPr marL="201168" lvl="1" indent="0">
              <a:buNone/>
            </a:pPr>
            <a:endParaRPr lang="en-US" sz="72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72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720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myWine.Sip</a:t>
            </a:r>
            <a:r>
              <a:rPr lang="en-US" sz="72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 "What a delightful finish!") </a:t>
            </a:r>
          </a:p>
          <a:p>
            <a:pPr marL="201168" lvl="1" indent="0">
              <a:buNone/>
            </a:pPr>
            <a:r>
              <a:rPr lang="en-US" sz="7200" strike="sngStrike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7200" strike="sngStrike" err="1">
                <a:latin typeface="Consolas" panose="020B0609020204030204" pitchFamily="49" charset="0"/>
                <a:cs typeface="Consolas" panose="020B0609020204030204" pitchFamily="49" charset="0"/>
              </a:rPr>
              <a:t>myWine.Sip</a:t>
            </a:r>
            <a:r>
              <a:rPr lang="en-US" sz="7200" strike="sngStrike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7200" strike="sngStrike">
                <a:latin typeface="Consolas" panose="020B0609020204030204" pitchFamily="49" charset="0"/>
                <a:cs typeface="Consolas" panose="020B0609020204030204" pitchFamily="49" charset="0"/>
              </a:rPr>
              <a:t>what a delightful finish</a:t>
            </a:r>
            <a:r>
              <a:rPr lang="en-US" sz="7200" strike="sngStrike" smtClean="0">
                <a:latin typeface="Consolas" panose="020B0609020204030204" pitchFamily="49" charset="0"/>
                <a:cs typeface="Consolas" panose="020B0609020204030204" pitchFamily="49" charset="0"/>
              </a:rPr>
              <a:t>", 2) </a:t>
            </a:r>
          </a:p>
          <a:p>
            <a:pPr marL="201168" lvl="1" indent="0">
              <a:buNone/>
            </a:pPr>
            <a:r>
              <a:rPr lang="en-US" sz="7200" strike="sngStrike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7200" strike="sngStrike" err="1" smtClean="0">
                <a:latin typeface="Consolas" panose="020B0609020204030204" pitchFamily="49" charset="0"/>
                <a:cs typeface="Consolas" panose="020B0609020204030204" pitchFamily="49" charset="0"/>
              </a:rPr>
              <a:t>myWine.Sip</a:t>
            </a:r>
            <a:r>
              <a:rPr lang="en-US" sz="7200" strike="sngStrike" smtClean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  <a:p>
            <a:pPr marL="201168" lvl="1" indent="0">
              <a:buNone/>
            </a:pPr>
            <a:r>
              <a:rPr lang="en-US" sz="7200" strike="sngStrike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7200" strike="sngStrike" err="1">
                <a:latin typeface="Consolas" panose="020B0609020204030204" pitchFamily="49" charset="0"/>
                <a:cs typeface="Consolas" panose="020B0609020204030204" pitchFamily="49" charset="0"/>
              </a:rPr>
              <a:t>myWine.Sip</a:t>
            </a:r>
            <a:r>
              <a:rPr lang="en-US" sz="7200" strike="sngStrike" smtClean="0">
                <a:latin typeface="Consolas" panose="020B0609020204030204" pitchFamily="49" charset="0"/>
                <a:cs typeface="Consolas" panose="020B0609020204030204" pitchFamily="49" charset="0"/>
              </a:rPr>
              <a:t>(-Amount 2 -Response "what </a:t>
            </a:r>
            <a:r>
              <a:rPr lang="en-US" sz="7200" strike="sngStrike">
                <a:latin typeface="Consolas" panose="020B0609020204030204" pitchFamily="49" charset="0"/>
                <a:cs typeface="Consolas" panose="020B0609020204030204" pitchFamily="49" charset="0"/>
              </a:rPr>
              <a:t>a delightful finish") </a:t>
            </a:r>
          </a:p>
          <a:p>
            <a:pPr marL="201168" lvl="1" indent="0">
              <a:buNone/>
            </a:pPr>
            <a:endParaRPr lang="en-US" strike="sngStrike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trike="sngStrike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trike="sngStrike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trike="sngStrike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trike="sngStrike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endParaRPr lang="en-US" strike="sngStrike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endParaRPr lang="en-US" strike="sngStrike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endParaRPr lang="en-US" sz="2200" smtClean="0"/>
          </a:p>
          <a:p>
            <a:pPr marL="201168" lvl="1" indent="0">
              <a:buNone/>
            </a:pP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201168" lvl="1" indent="0">
              <a:buNone/>
            </a:pP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5384440" cy="1450757"/>
          </a:xfrm>
        </p:spPr>
        <p:txBody>
          <a:bodyPr/>
          <a:lstStyle/>
          <a:p>
            <a:r>
              <a:rPr lang="en-US" smtClean="0"/>
              <a:t>Create a wine </a:t>
            </a:r>
            <a:br>
              <a:rPr lang="en-US" smtClean="0"/>
            </a:br>
            <a:r>
              <a:rPr lang="en-US" sz="3600" smtClean="0"/>
              <a:t>(hash table)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smtClean="0"/>
          </a:p>
          <a:p>
            <a:pPr marL="201168" lvl="1" indent="0">
              <a:buNone/>
            </a:pPr>
            <a:r>
              <a:rPr lang="en-US" sz="2200" smtClean="0"/>
              <a:t>	$myWine = </a:t>
            </a: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[Wine]::New()    </a:t>
            </a:r>
            <a:r>
              <a:rPr lang="en-US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Must be explicit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b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$myWine </a:t>
            </a:r>
            <a:r>
              <a:rPr lang="de-DE">
                <a:latin typeface="Consolas" panose="020B0609020204030204" pitchFamily="49" charset="0"/>
                <a:cs typeface="Consolas" panose="020B0609020204030204" pitchFamily="49" charset="0"/>
              </a:rPr>
              <a:t>= [Wine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de-DE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@{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>
                <a:latin typeface="Consolas" panose="020B0609020204030204" pitchFamily="49" charset="0"/>
                <a:cs typeface="Consolas" panose="020B0609020204030204" pitchFamily="49" charset="0"/>
              </a:rPr>
              <a:t>="Great Duck";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            Winery="Escalante Winery";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            Year="2003"; 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Color = "White";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Price = 32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201168" lvl="1" indent="0">
              <a:buNone/>
            </a:pPr>
            <a:endParaRPr lang="en-US" sz="2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201168" lvl="1" indent="0">
              <a:buNone/>
            </a:pP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68871" y="873940"/>
            <a:ext cx="210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(Feb. v5.0.10018.0)</a:t>
            </a:r>
          </a:p>
        </p:txBody>
      </p:sp>
    </p:spTree>
    <p:extLst>
      <p:ext uri="{BB962C8B-B14F-4D97-AF65-F5344CB8AC3E}">
        <p14:creationId xmlns:p14="http://schemas.microsoft.com/office/powerpoint/2010/main" val="346278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Enumerated types ("enums")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mtClean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WineSweetness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VeryDry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Dry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Moderate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Sweet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VerySweet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160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WineSweetness </a:t>
            </a:r>
            <a:r>
              <a:rPr lang="en-US" sz="160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{VeryDry; Dry; Moderate; Sweet; VerySweet}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78489" y="2315392"/>
            <a:ext cx="54210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Wine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#Properties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WineSweetness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Sweetness</a:t>
            </a:r>
            <a:br>
              <a:rPr lang="en-US" sz="20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200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4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Enum value rules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mtClean="0"/>
              <a:t>Default values are zero-based integers.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/>
              <a:t>You can change to a different int, but you can't</a:t>
            </a:r>
            <a:br>
              <a:rPr lang="en-US" smtClean="0"/>
            </a:br>
            <a:r>
              <a:rPr lang="en-US" smtClean="0"/>
              <a:t>change the base type.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/>
              <a:t>Values can be expressions that return an int.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/>
              <a:t>Can't </a:t>
            </a:r>
            <a:r>
              <a:rPr lang="en-US"/>
              <a:t>be the result of an invoked command.</a:t>
            </a:r>
            <a:br>
              <a:rPr lang="en-US"/>
            </a:br>
            <a:r>
              <a:rPr lang="en-US">
                <a:solidFill>
                  <a:schemeClr val="bg2">
                    <a:lumMod val="25000"/>
                  </a:schemeClr>
                </a:solidFill>
              </a:rPr>
              <a:t>("Must be a parse-time constant.")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/>
              <a:t>You can't define it or refer to it </a:t>
            </a:r>
            <a:br>
              <a:rPr lang="en-US" smtClean="0"/>
            </a:br>
            <a:r>
              <a:rPr lang="en-US" smtClean="0"/>
              <a:t>at the command-line.</a:t>
            </a:r>
            <a:br>
              <a:rPr lang="en-US" smtClean="0"/>
            </a:br>
            <a:r>
              <a:rPr lang="en-US" smtClean="0">
                <a:solidFill>
                  <a:schemeClr val="bg2">
                    <a:lumMod val="25000"/>
                  </a:schemeClr>
                </a:solidFill>
              </a:rPr>
              <a:t>("You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can't use a type </a:t>
            </a:r>
            <a:r>
              <a:rPr lang="en-US" smtClean="0">
                <a:solidFill>
                  <a:schemeClr val="bg2">
                    <a:lumMod val="25000"/>
                  </a:schemeClr>
                </a:solidFill>
              </a:rPr>
              <a:t>literal outside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the </a:t>
            </a:r>
            <a:r>
              <a:rPr lang="en-US" smtClean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n-US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mtClean="0">
                <a:solidFill>
                  <a:schemeClr val="bg2">
                    <a:lumMod val="25000"/>
                  </a:schemeClr>
                </a:solidFill>
              </a:rPr>
              <a:t>script/module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file in which the class is defined</a:t>
            </a:r>
            <a:r>
              <a:rPr lang="en-US" smtClean="0">
                <a:solidFill>
                  <a:schemeClr val="bg2">
                    <a:lumMod val="25000"/>
                  </a:schemeClr>
                </a:solidFill>
              </a:rPr>
              <a:t>.")</a:t>
            </a:r>
          </a:p>
          <a:p>
            <a:endParaRPr 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359" y="1845734"/>
            <a:ext cx="5091859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7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enums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mtClean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1294725" y="2006825"/>
            <a:ext cx="790953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WineSweetness 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{VeryDry; Dry; Moderate; Sweet; VerySweet}</a:t>
            </a:r>
            <a:endParaRPr lang="en-US" smtClean="0">
              <a:solidFill>
                <a:srgbClr val="00B050"/>
              </a:solidFill>
            </a:endParaRPr>
          </a:p>
          <a:p>
            <a:endParaRPr lang="en-US">
              <a:solidFill>
                <a:srgbClr val="00B050"/>
              </a:solidFill>
            </a:endParaRPr>
          </a:p>
          <a:p>
            <a:endParaRPr lang="en-US">
              <a:solidFill>
                <a:srgbClr val="00B050"/>
              </a:solidFill>
            </a:endParaRPr>
          </a:p>
          <a:p>
            <a:r>
              <a:rPr lang="en-US" smtClean="0">
                <a:solidFill>
                  <a:srgbClr val="00B050"/>
                </a:solidFill>
              </a:rPr>
              <a:t>#Properties</a:t>
            </a:r>
          </a:p>
          <a:p>
            <a:r>
              <a:rPr lang="en-US" smtClean="0"/>
              <a:t>[WineSweetness] $Sweetness</a:t>
            </a:r>
          </a:p>
          <a:p>
            <a:endParaRPr lang="en-US"/>
          </a:p>
          <a:p>
            <a:endParaRPr lang="en-US"/>
          </a:p>
          <a:p>
            <a:r>
              <a:rPr lang="en-US" smtClean="0"/>
              <a:t>$myWine.Sweetness = </a:t>
            </a:r>
            <a:r>
              <a:rPr lang="en-US">
                <a:solidFill>
                  <a:srgbClr val="FF0000"/>
                </a:solidFill>
              </a:rPr>
              <a:t>4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en-US" smtClean="0"/>
              <a:t>$hisWine.Sweetness = </a:t>
            </a:r>
            <a:r>
              <a:rPr lang="en-US" smtClean="0">
                <a:solidFill>
                  <a:srgbClr val="FF0000"/>
                </a:solidFill>
              </a:rPr>
              <a:t>VerySweet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64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788" y="161532"/>
            <a:ext cx="8269288" cy="60586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1110" y="981076"/>
            <a:ext cx="1692771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SAPIEN</a:t>
            </a:r>
            <a:br>
              <a:rPr lang="en-US" sz="3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</a:br>
            <a:r>
              <a:rPr lang="en-US" sz="3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USB</a:t>
            </a:r>
            <a:br>
              <a:rPr lang="en-US" sz="3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</a:br>
            <a:r>
              <a:rPr lang="en-US" sz="3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Key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10" y="3075531"/>
            <a:ext cx="1913594" cy="1920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14" y="3190875"/>
            <a:ext cx="682110" cy="7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2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Enums:  set alternate int values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mtClean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WineSweetness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VeryDry = 10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Dry = 20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Moderate = 50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Sweet = 90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VerySweet = 100  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5178489" y="2315392"/>
            <a:ext cx="54210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Wine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#Properties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WineSweetness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Sweetness</a:t>
            </a:r>
            <a:br>
              <a:rPr lang="en-US" sz="20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200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6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Interacting Classes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a WineGlass class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056" y="702982"/>
            <a:ext cx="923925" cy="1743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4154" y="2554431"/>
            <a:ext cx="49523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Lucida Console" panose="020B0609040504020204" pitchFamily="49" charset="0"/>
              </a:rPr>
              <a:t>class WineGlass </a:t>
            </a:r>
          </a:p>
          <a:p>
            <a:r>
              <a:rPr lang="en-US" sz="2000" smtClean="0">
                <a:latin typeface="Lucida Console" panose="020B0609040504020204" pitchFamily="49" charset="0"/>
              </a:rPr>
              <a:t>{</a:t>
            </a:r>
          </a:p>
          <a:p>
            <a:r>
              <a:rPr lang="en-US" sz="2000" smtClean="0">
                <a:latin typeface="Lucida Console" panose="020B0609040504020204" pitchFamily="49" charset="0"/>
              </a:rPr>
              <a:t>    </a:t>
            </a:r>
            <a:r>
              <a:rPr lang="en-US" sz="2000" smtClean="0">
                <a:solidFill>
                  <a:schemeClr val="accent2"/>
                </a:solidFill>
                <a:latin typeface="Lucida Console" panose="020B0609040504020204" pitchFamily="49" charset="0"/>
              </a:rPr>
              <a:t>[Wine]$Wine</a:t>
            </a:r>
          </a:p>
          <a:p>
            <a:r>
              <a:rPr lang="en-US" sz="2000">
                <a:latin typeface="Lucida Console" panose="020B0609040504020204" pitchFamily="49" charset="0"/>
              </a:rPr>
              <a:t> </a:t>
            </a:r>
            <a:r>
              <a:rPr lang="en-US" sz="2000" smtClean="0">
                <a:latin typeface="Lucida Console" panose="020B0609040504020204" pitchFamily="49" charset="0"/>
              </a:rPr>
              <a:t>   [Int] $Size</a:t>
            </a:r>
          </a:p>
          <a:p>
            <a:r>
              <a:rPr lang="en-US" sz="2000">
                <a:latin typeface="Lucida Console" panose="020B0609040504020204" pitchFamily="49" charset="0"/>
              </a:rPr>
              <a:t> </a:t>
            </a:r>
            <a:r>
              <a:rPr lang="en-US" sz="2000" smtClean="0">
                <a:latin typeface="Lucida Console" panose="020B0609040504020204" pitchFamily="49" charset="0"/>
              </a:rPr>
              <a:t>   [Int] Amount</a:t>
            </a:r>
            <a:endParaRPr lang="en-US" sz="2000">
              <a:latin typeface="Lucida Console" panose="020B0609040504020204" pitchFamily="49" charset="0"/>
            </a:endParaRPr>
          </a:p>
          <a:p>
            <a:r>
              <a:rPr lang="en-US" sz="2000">
                <a:latin typeface="Lucida Console" panose="020B0609040504020204" pitchFamily="49" charset="0"/>
              </a:rPr>
              <a:t> </a:t>
            </a:r>
            <a:r>
              <a:rPr lang="en-US" sz="2000" smtClean="0">
                <a:latin typeface="Lucida Console" panose="020B0609040504020204" pitchFamily="49" charset="0"/>
              </a:rPr>
              <a:t>   ...</a:t>
            </a:r>
          </a:p>
          <a:p>
            <a:r>
              <a:rPr lang="en-US" sz="200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794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Hierarchy of classes</a:t>
            </a:r>
          </a:p>
          <a:p>
            <a:r>
              <a:rPr lang="en-US" smtClean="0"/>
              <a:t>Child classes inherit properties and methods </a:t>
            </a:r>
            <a:br>
              <a:rPr lang="en-US" smtClean="0"/>
            </a:br>
            <a:r>
              <a:rPr lang="en-US" smtClean="0"/>
              <a:t>(and events and other members) from parent classes</a:t>
            </a:r>
          </a:p>
          <a:p>
            <a:r>
              <a:rPr lang="en-US" smtClean="0"/>
              <a:t>If they don't like them, they can override them.</a:t>
            </a:r>
          </a:p>
          <a:p>
            <a:r>
              <a:rPr lang="en-US" smtClean="0"/>
              <a:t>                                                           </a:t>
            </a:r>
          </a:p>
          <a:p>
            <a:r>
              <a:rPr lang="en-US"/>
              <a:t> </a:t>
            </a:r>
            <a:r>
              <a:rPr lang="en-US" smtClean="0"/>
              <a:t>                                                     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189" y="844944"/>
            <a:ext cx="2743179" cy="21410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91" y="3709338"/>
            <a:ext cx="2738345" cy="16411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26938" y="3827533"/>
            <a:ext cx="3696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Terminology:</a:t>
            </a:r>
          </a:p>
          <a:p>
            <a:r>
              <a:rPr lang="en-US"/>
              <a:t> </a:t>
            </a:r>
            <a:r>
              <a:rPr lang="en-US" smtClean="0"/>
              <a:t>   Parent class:  Superclass, base class</a:t>
            </a:r>
          </a:p>
          <a:p>
            <a:r>
              <a:rPr lang="en-US" smtClean="0"/>
              <a:t>    Child class:     Subclass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8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 from System.Object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All .NET classes are derived from System.Object ("</a:t>
            </a:r>
            <a:r>
              <a:rPr lang="en-US" sz="2800" smtClean="0">
                <a:solidFill>
                  <a:schemeClr val="accent2"/>
                </a:solidFill>
              </a:rPr>
              <a:t>superclass</a:t>
            </a:r>
            <a:r>
              <a:rPr lang="en-US" sz="2800" smtClean="0"/>
              <a:t>")</a:t>
            </a:r>
          </a:p>
          <a:p>
            <a:endParaRPr lang="en-US" sz="2800" smtClean="0"/>
          </a:p>
          <a:p>
            <a:pPr marL="1471400" lvl="8" indent="0">
              <a:buNone/>
            </a:pPr>
            <a:r>
              <a:rPr lang="en-US" sz="2200" smtClean="0"/>
              <a:t>Superclass                     System.Object                System.Object</a:t>
            </a:r>
          </a:p>
          <a:p>
            <a:pPr marL="1471400" lvl="8" indent="0">
              <a:buNone/>
            </a:pPr>
            <a:r>
              <a:rPr lang="en-US" sz="2200"/>
              <a:t> </a:t>
            </a:r>
            <a:r>
              <a:rPr lang="en-US" sz="2200" smtClean="0"/>
              <a:t>       |                                         |                                        |</a:t>
            </a:r>
          </a:p>
          <a:p>
            <a:pPr marL="1471400" lvl="8" indent="0">
              <a:buNone/>
            </a:pPr>
            <a:r>
              <a:rPr lang="en-US" sz="2200"/>
              <a:t> </a:t>
            </a:r>
            <a:r>
              <a:rPr lang="en-US" sz="2200" smtClean="0"/>
              <a:t> Subclass                              Wine                                 Glass</a:t>
            </a:r>
          </a:p>
          <a:p>
            <a:pPr marL="1471400" lvl="8" indent="0">
              <a:buNone/>
            </a:pPr>
            <a:r>
              <a:rPr lang="en-US" sz="2200"/>
              <a:t> </a:t>
            </a:r>
            <a:r>
              <a:rPr lang="en-US" sz="2200" smtClean="0"/>
              <a:t>                                                                                             |</a:t>
            </a:r>
          </a:p>
          <a:p>
            <a:pPr marL="1471400" lvl="8" indent="0">
              <a:buNone/>
            </a:pPr>
            <a:r>
              <a:rPr lang="en-US" sz="2200"/>
              <a:t> </a:t>
            </a:r>
            <a:r>
              <a:rPr lang="en-US" sz="2200" smtClean="0"/>
              <a:t>                                                                                     WineGlass, BeerGlass</a:t>
            </a:r>
          </a:p>
          <a:p>
            <a:pPr marL="1471400" lvl="8" indent="0">
              <a:buNone/>
            </a:pPr>
            <a:endParaRPr lang="en-US" sz="2200"/>
          </a:p>
          <a:p>
            <a:endParaRPr lang="en-US" sz="2800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3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 from other classes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Base </a:t>
            </a:r>
            <a:r>
              <a:rPr lang="en-US"/>
              <a:t>a scripted class on </a:t>
            </a:r>
            <a:r>
              <a:rPr lang="en-US" smtClean="0"/>
              <a:t>a .NET class (heritable, not sealed)</a:t>
            </a:r>
          </a:p>
          <a:p>
            <a:r>
              <a:rPr lang="en-US"/>
              <a:t>Base a scripted class on </a:t>
            </a:r>
            <a:r>
              <a:rPr lang="en-US" smtClean="0"/>
              <a:t>another scripted class</a:t>
            </a:r>
            <a:r>
              <a:rPr lang="en-US" sz="2800" smtClean="0"/>
              <a:t/>
            </a:r>
            <a:br>
              <a:rPr lang="en-US" sz="2800" smtClean="0"/>
            </a:br>
            <a:endParaRPr lang="en-US" sz="2800" smtClean="0"/>
          </a:p>
          <a:p>
            <a:pPr marL="1471400" lvl="8" indent="0">
              <a:buNone/>
            </a:pPr>
            <a:r>
              <a:rPr lang="en-US" sz="2000" smtClean="0"/>
              <a:t>System.Object                System.Object	              System.Object	</a:t>
            </a:r>
          </a:p>
          <a:p>
            <a:pPr marL="1471400" lvl="8" indent="0">
              <a:buNone/>
            </a:pPr>
            <a:r>
              <a:rPr lang="en-US" sz="2000"/>
              <a:t> </a:t>
            </a:r>
            <a:r>
              <a:rPr lang="en-US" sz="2000" smtClean="0"/>
              <a:t>         |                                        |                                        |</a:t>
            </a:r>
          </a:p>
          <a:p>
            <a:pPr marL="1471400" lvl="8" indent="0">
              <a:buNone/>
            </a:pPr>
            <a:r>
              <a:rPr lang="en-US" sz="2000" smtClean="0"/>
              <a:t> Wine, Tree                           Glass               </a:t>
            </a:r>
            <a:r>
              <a:rPr lang="en-US" sz="2000"/>
              <a:t>            </a:t>
            </a:r>
            <a:r>
              <a:rPr lang="en-US" sz="2000" smtClean="0"/>
              <a:t>KeyedCollection (.NET class)</a:t>
            </a:r>
          </a:p>
          <a:p>
            <a:pPr marL="1471400" lvl="8" indent="0">
              <a:buNone/>
            </a:pPr>
            <a:r>
              <a:rPr lang="en-US" sz="2000" smtClean="0"/>
              <a:t>                                                   |                                          |</a:t>
            </a:r>
          </a:p>
          <a:p>
            <a:pPr marL="1471400" lvl="8" indent="0">
              <a:buNone/>
            </a:pPr>
            <a:r>
              <a:rPr lang="en-US" sz="2000"/>
              <a:t> </a:t>
            </a:r>
            <a:r>
              <a:rPr lang="en-US" sz="2000" smtClean="0"/>
              <a:t>                                          WineGlass                        FileCollection</a:t>
            </a:r>
          </a:p>
          <a:p>
            <a:pPr marL="1471400" lvl="8" indent="0">
              <a:buNone/>
            </a:pPr>
            <a:endParaRPr lang="en-US" sz="2200"/>
          </a:p>
          <a:p>
            <a:endParaRPr lang="en-US" sz="2800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a subclass : syntax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z="3200" smtClean="0"/>
              <a:t>class &lt;</a:t>
            </a:r>
            <a:r>
              <a:rPr lang="en-US" sz="3200" smtClean="0">
                <a:solidFill>
                  <a:schemeClr val="accent6"/>
                </a:solidFill>
              </a:rPr>
              <a:t>sub</a:t>
            </a:r>
            <a:r>
              <a:rPr lang="en-US" sz="3200" smtClean="0">
                <a:solidFill>
                  <a:schemeClr val="accent4"/>
                </a:solidFill>
              </a:rPr>
              <a:t>ClassName</a:t>
            </a:r>
            <a:r>
              <a:rPr lang="en-US" sz="3200" smtClean="0"/>
              <a:t>&gt;</a:t>
            </a:r>
            <a:r>
              <a:rPr lang="en-US" sz="3200" smtClean="0">
                <a:solidFill>
                  <a:schemeClr val="accent2"/>
                </a:solidFill>
              </a:rPr>
              <a:t> : &lt;SuperClass&gt; </a:t>
            </a:r>
            <a:endParaRPr lang="en-US" sz="3200" smtClean="0">
              <a:solidFill>
                <a:schemeClr val="tx1"/>
              </a:solidFill>
            </a:endParaRPr>
          </a:p>
          <a:p>
            <a:r>
              <a:rPr lang="en-US" sz="3200" smtClean="0">
                <a:solidFill>
                  <a:schemeClr val="tx1"/>
                </a:solidFill>
              </a:rPr>
              <a:t>class </a:t>
            </a:r>
            <a:r>
              <a:rPr lang="en-US" sz="3200" smtClean="0">
                <a:solidFill>
                  <a:schemeClr val="accent4"/>
                </a:solidFill>
              </a:rPr>
              <a:t>WineGlass</a:t>
            </a:r>
            <a:r>
              <a:rPr lang="en-US" sz="3200" smtClean="0">
                <a:solidFill>
                  <a:schemeClr val="tx1"/>
                </a:solidFill>
              </a:rPr>
              <a:t> </a:t>
            </a:r>
            <a:r>
              <a:rPr lang="en-US" sz="3200" smtClean="0">
                <a:solidFill>
                  <a:schemeClr val="accent2"/>
                </a:solidFill>
              </a:rPr>
              <a:t>:</a:t>
            </a:r>
            <a:r>
              <a:rPr lang="en-US" sz="3200" smtClean="0">
                <a:solidFill>
                  <a:schemeClr val="tx1"/>
                </a:solidFill>
              </a:rPr>
              <a:t> </a:t>
            </a:r>
            <a:r>
              <a:rPr lang="en-US" sz="3200" smtClean="0">
                <a:solidFill>
                  <a:schemeClr val="accent2"/>
                </a:solidFill>
              </a:rPr>
              <a:t>Glass</a:t>
            </a:r>
            <a:r>
              <a:rPr lang="en-US" sz="3200" smtClean="0">
                <a:solidFill>
                  <a:schemeClr val="tx1"/>
                </a:solidFill>
              </a:rPr>
              <a:t> {}</a:t>
            </a:r>
            <a:endParaRPr lang="en-US" sz="3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18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Hidden:  sort of…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Hidden keyword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Hidden hides them from Get-Member and other cmdlets (Format-List *), but you can see them in Get-Member -Force.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WineGlass : Glass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hidden</a:t>
            </a:r>
            <a:r>
              <a:rPr lang="en-US" sz="160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[int] Consumed</a:t>
            </a:r>
          </a:p>
          <a:p>
            <a:pPr marL="38404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hidden</a:t>
            </a:r>
            <a:r>
              <a:rPr lang="en-US" sz="160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[int] TotalPoured</a:t>
            </a:r>
            <a:endParaRPr lang="en-US" sz="160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88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 </a:t>
            </a:r>
            <a:r>
              <a:rPr lang="en-US" i="1" smtClean="0">
                <a:solidFill>
                  <a:schemeClr val="accent2"/>
                </a:solidFill>
              </a:rPr>
              <a:t>interface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smtClean="0"/>
              <a:t>is a like a contract.</a:t>
            </a:r>
          </a:p>
          <a:p>
            <a:r>
              <a:rPr lang="en-US"/>
              <a:t>It guarantees that classes have the </a:t>
            </a:r>
            <a:r>
              <a:rPr lang="en-US" smtClean="0"/>
              <a:t>members (properties/methods/events) </a:t>
            </a:r>
            <a:r>
              <a:rPr lang="en-US"/>
              <a:t>that it </a:t>
            </a:r>
            <a:r>
              <a:rPr lang="en-US" smtClean="0"/>
              <a:t>specifies. </a:t>
            </a:r>
          </a:p>
          <a:p>
            <a:r>
              <a:rPr lang="en-US"/>
              <a:t>But, the interface does </a:t>
            </a:r>
            <a:r>
              <a:rPr lang="en-US" b="1"/>
              <a:t>not</a:t>
            </a:r>
            <a:r>
              <a:rPr lang="en-US"/>
              <a:t> specify how the </a:t>
            </a:r>
            <a:r>
              <a:rPr lang="en-US" smtClean="0"/>
              <a:t>members work</a:t>
            </a:r>
            <a:r>
              <a:rPr lang="en-US"/>
              <a:t>. </a:t>
            </a:r>
          </a:p>
          <a:p>
            <a:endParaRPr lang="en-US" smtClean="0"/>
          </a:p>
          <a:p>
            <a:r>
              <a:rPr lang="en-US" smtClean="0"/>
              <a:t>Classes that "sign the contract" </a:t>
            </a:r>
            <a:r>
              <a:rPr lang="en-US" i="1" smtClean="0">
                <a:solidFill>
                  <a:schemeClr val="accent2"/>
                </a:solidFill>
              </a:rPr>
              <a:t>implement </a:t>
            </a:r>
            <a:r>
              <a:rPr lang="en-US" smtClean="0">
                <a:solidFill>
                  <a:schemeClr val="tx1"/>
                </a:solidFill>
              </a:rPr>
              <a:t>the interface. </a:t>
            </a:r>
            <a:endParaRPr lang="en-US" smtClean="0"/>
          </a:p>
          <a:p>
            <a:r>
              <a:rPr lang="en-US" smtClean="0"/>
              <a:t>They have the </a:t>
            </a:r>
            <a:r>
              <a:rPr lang="en-US" smtClean="0">
                <a:solidFill>
                  <a:schemeClr val="accent2"/>
                </a:solidFill>
              </a:rPr>
              <a:t>members</a:t>
            </a:r>
            <a:r>
              <a:rPr lang="en-US" smtClean="0"/>
              <a:t> that the interface specifies ("signature").</a:t>
            </a:r>
          </a:p>
          <a:p>
            <a:endParaRPr lang="en-US" smtClean="0"/>
          </a:p>
          <a:p>
            <a:r>
              <a:rPr lang="en-US" smtClean="0"/>
              <a:t>Each class can </a:t>
            </a:r>
            <a:r>
              <a:rPr lang="en-US" b="1" smtClean="0"/>
              <a:t>implement</a:t>
            </a:r>
            <a:r>
              <a:rPr lang="en-US" smtClean="0"/>
              <a:t> multiple interfaces.</a:t>
            </a:r>
          </a:p>
          <a:p>
            <a:r>
              <a:rPr lang="en-US" smtClean="0"/>
              <a:t>Classes can inherit multiple interfaces and override them.</a:t>
            </a:r>
          </a:p>
          <a:p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970" y="3223782"/>
            <a:ext cx="2098534" cy="236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0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Interfaces in .NET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608" lvl="1" indent="0">
              <a:buNone/>
            </a:pPr>
            <a:r>
              <a:rPr lang="en-US" sz="2000" err="1" smtClean="0">
                <a:solidFill>
                  <a:schemeClr val="accent2"/>
                </a:solidFill>
              </a:rPr>
              <a:t>IEnumerable</a:t>
            </a:r>
            <a:r>
              <a:rPr lang="en-US" sz="2000" smtClean="0"/>
              <a:t>: enumerating, </a:t>
            </a:r>
            <a:r>
              <a:rPr lang="en-US" sz="2000" err="1" smtClean="0"/>
              <a:t>foreach</a:t>
            </a:r>
            <a:endParaRPr lang="en-US" sz="2000" smtClean="0"/>
          </a:p>
          <a:p>
            <a:pPr marL="292608" lvl="1" indent="0">
              <a:buNone/>
            </a:pPr>
            <a:r>
              <a:rPr lang="en-US" sz="2000" err="1" smtClean="0">
                <a:solidFill>
                  <a:schemeClr val="accent2"/>
                </a:solidFill>
              </a:rPr>
              <a:t>IComparable</a:t>
            </a:r>
            <a:r>
              <a:rPr lang="en-US" sz="2000" smtClean="0"/>
              <a:t>: sorting</a:t>
            </a:r>
            <a:endParaRPr lang="en-US" sz="2000"/>
          </a:p>
          <a:p>
            <a:pPr marL="292608" lvl="1" indent="0">
              <a:buNone/>
            </a:pPr>
            <a:r>
              <a:rPr lang="en-US" sz="2000" err="1" smtClean="0">
                <a:solidFill>
                  <a:schemeClr val="accent2"/>
                </a:solidFill>
              </a:rPr>
              <a:t>IClonable</a:t>
            </a:r>
            <a:r>
              <a:rPr lang="en-US" sz="2000" smtClean="0"/>
              <a:t>: duplicate instances of the class </a:t>
            </a:r>
            <a:endParaRPr lang="en-US" sz="2000"/>
          </a:p>
          <a:p>
            <a:pPr marL="292608" lvl="1" indent="0">
              <a:buNone/>
            </a:pPr>
            <a:r>
              <a:rPr lang="en-US" sz="2000" err="1" smtClean="0">
                <a:solidFill>
                  <a:schemeClr val="accent2"/>
                </a:solidFill>
              </a:rPr>
              <a:t>IFormattable</a:t>
            </a:r>
            <a:r>
              <a:rPr lang="en-US" sz="2000" smtClean="0"/>
              <a:t>: change </a:t>
            </a:r>
            <a:r>
              <a:rPr lang="en-US" sz="2000" err="1" smtClean="0"/>
              <a:t>toString</a:t>
            </a:r>
            <a:r>
              <a:rPr lang="en-US" sz="2000" smtClean="0"/>
              <a:t>() behavior</a:t>
            </a:r>
            <a:endParaRPr lang="en-US" sz="2000"/>
          </a:p>
          <a:p>
            <a:pPr marL="292608" lvl="1" indent="0">
              <a:buNone/>
            </a:pPr>
            <a:r>
              <a:rPr lang="en-US" sz="2000" err="1" smtClean="0">
                <a:solidFill>
                  <a:schemeClr val="accent2"/>
                </a:solidFill>
              </a:rPr>
              <a:t>IDisposable</a:t>
            </a:r>
            <a:r>
              <a:rPr lang="en-US" sz="2000" smtClean="0"/>
              <a:t>: garbage collection, releasing unused resources</a:t>
            </a:r>
          </a:p>
          <a:p>
            <a:pPr marL="0" indent="0">
              <a:buNone/>
            </a:pPr>
            <a:r>
              <a:rPr lang="en-US" smtClean="0"/>
              <a:t> </a:t>
            </a:r>
          </a:p>
          <a:p>
            <a:pPr marL="0" indent="0">
              <a:buNone/>
            </a:pPr>
            <a:r>
              <a:rPr lang="en-US" sz="2400" smtClean="0"/>
              <a:t> To find the interfaces a class implements: 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[&lt;className&gt;].</a:t>
            </a:r>
            <a:r>
              <a:rPr lang="en-US" err="1" smtClean="0">
                <a:solidFill>
                  <a:schemeClr val="accent2"/>
                </a:solidFill>
              </a:rPr>
              <a:t>ImplementedInterfaces</a:t>
            </a:r>
            <a:r>
              <a:rPr lang="en-US" smtClean="0">
                <a:solidFill>
                  <a:schemeClr val="accent2"/>
                </a:solidFill>
              </a:rPr>
              <a:t>   </a:t>
            </a:r>
            <a:r>
              <a:rPr lang="en-US" smtClean="0">
                <a:solidFill>
                  <a:srgbClr val="00B050"/>
                </a:solidFill>
              </a:rPr>
              <a:t># PowerShell 4.0</a:t>
            </a:r>
          </a:p>
          <a:p>
            <a:pPr marL="0" indent="0">
              <a:buNone/>
            </a:pPr>
            <a:r>
              <a:rPr lang="en-US"/>
              <a:t>	[&lt;className</a:t>
            </a:r>
            <a:r>
              <a:rPr lang="en-US" smtClean="0"/>
              <a:t>&gt;].</a:t>
            </a:r>
            <a:r>
              <a:rPr lang="en-US" err="1" smtClean="0">
                <a:solidFill>
                  <a:schemeClr val="accent2"/>
                </a:solidFill>
              </a:rPr>
              <a:t>GetInterfaces</a:t>
            </a:r>
            <a:r>
              <a:rPr lang="en-US" smtClean="0">
                <a:solidFill>
                  <a:schemeClr val="accent2"/>
                </a:solidFill>
              </a:rPr>
              <a:t>()                  </a:t>
            </a:r>
            <a:r>
              <a:rPr lang="en-US">
                <a:solidFill>
                  <a:srgbClr val="00B050"/>
                </a:solidFill>
              </a:rPr>
              <a:t># PowerShell </a:t>
            </a:r>
            <a:r>
              <a:rPr lang="en-US" smtClean="0">
                <a:solidFill>
                  <a:srgbClr val="00B050"/>
                </a:solidFill>
              </a:rPr>
              <a:t>5.0</a:t>
            </a:r>
            <a:endParaRPr lang="en-US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8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Interfaces : syntax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Scripted classes can implement interfaces</a:t>
            </a:r>
          </a:p>
          <a:p>
            <a:r>
              <a:rPr lang="en-US" smtClean="0"/>
              <a:t>You cannot (yet?) create/define interface</a:t>
            </a:r>
          </a:p>
          <a:p>
            <a:endParaRPr lang="en-US"/>
          </a:p>
          <a:p>
            <a:pPr marL="201168" lvl="1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class &lt;className&gt; : &lt;</a:t>
            </a:r>
            <a:r>
              <a:rPr lang="en-US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interfaceName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201168" lvl="1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 &lt;className&gt; 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&lt;superclass&gt;, &lt;</a:t>
            </a:r>
            <a:r>
              <a:rPr lang="en-US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interfaceName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&gt; [,&lt;</a:t>
            </a:r>
            <a:r>
              <a:rPr lang="en-US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interfaceName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&gt;, ...]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1168" lvl="1" indent="0">
              <a:buNone/>
            </a:pP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9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</a:t>
            </a:r>
            <a:r>
              <a:rPr lang="en-US" i="1" smtClean="0"/>
              <a:t>class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In Windows PowerShell, a class defines a </a:t>
            </a:r>
            <a:r>
              <a:rPr lang="en-US" sz="2400" b="1" smtClean="0"/>
              <a:t>type</a:t>
            </a:r>
            <a:r>
              <a:rPr lang="en-US" sz="2400" smtClean="0"/>
              <a:t> of object.</a:t>
            </a:r>
          </a:p>
          <a:p>
            <a:r>
              <a:rPr lang="en-US" sz="2400" smtClean="0"/>
              <a:t>The class is </a:t>
            </a:r>
            <a:r>
              <a:rPr lang="en-US" sz="2400" b="1" smtClean="0"/>
              <a:t>not</a:t>
            </a:r>
            <a:r>
              <a:rPr lang="en-US" sz="2400" smtClean="0"/>
              <a:t> an object.</a:t>
            </a:r>
          </a:p>
          <a:p>
            <a:r>
              <a:rPr lang="en-US" sz="2400" smtClean="0"/>
              <a:t>It's like a </a:t>
            </a:r>
            <a:r>
              <a:rPr lang="en-US" sz="2400" b="1" smtClean="0"/>
              <a:t>specification</a:t>
            </a:r>
            <a:r>
              <a:rPr lang="en-US" sz="2400" smtClean="0"/>
              <a:t> of an object.</a:t>
            </a:r>
          </a:p>
          <a:p>
            <a:r>
              <a:rPr lang="en-US" sz="2400" smtClean="0"/>
              <a:t>You can create objects based on </a:t>
            </a:r>
            <a:br>
              <a:rPr lang="en-US" sz="2400" smtClean="0"/>
            </a:br>
            <a:r>
              <a:rPr lang="en-US" sz="2400" smtClean="0"/>
              <a:t>the specification.</a:t>
            </a:r>
          </a:p>
          <a:p>
            <a:endParaRPr lang="en-US" sz="240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037" y="2448897"/>
            <a:ext cx="4585861" cy="339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9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Get-Help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Script help, About topics</a:t>
            </a:r>
          </a:p>
          <a:p>
            <a:r>
              <a:rPr lang="en-US" smtClean="0"/>
              <a:t>Best practices:</a:t>
            </a:r>
          </a:p>
          <a:p>
            <a:r>
              <a:rPr lang="en-US" smtClean="0"/>
              <a:t>-- Examples: </a:t>
            </a:r>
            <a:br>
              <a:rPr lang="en-US" smtClean="0"/>
            </a:br>
            <a:r>
              <a:rPr lang="en-US" smtClean="0"/>
              <a:t>	-- </a:t>
            </a:r>
            <a:r>
              <a:rPr lang="en-US"/>
              <a:t>Show how to create an instance (constructors</a:t>
            </a:r>
            <a:r>
              <a:rPr lang="en-US" smtClean="0"/>
              <a:t>).</a:t>
            </a:r>
            <a:br>
              <a:rPr lang="en-US" smtClean="0"/>
            </a:br>
            <a:r>
              <a:rPr lang="en-US" smtClean="0"/>
              <a:t>	-- Show how to use the properties and methods.</a:t>
            </a:r>
          </a:p>
          <a:p>
            <a:r>
              <a:rPr lang="en-US" smtClean="0"/>
              <a:t>-- Explain the </a:t>
            </a:r>
            <a:r>
              <a:rPr lang="en-US" smtClean="0">
                <a:solidFill>
                  <a:schemeClr val="accent2"/>
                </a:solidFill>
              </a:rPr>
              <a:t>purpose</a:t>
            </a:r>
            <a:r>
              <a:rPr lang="en-US" smtClean="0"/>
              <a:t> of the class and its instances.</a:t>
            </a:r>
          </a:p>
          <a:p>
            <a:r>
              <a:rPr lang="en-US" smtClean="0"/>
              <a:t>-- Describe the </a:t>
            </a:r>
            <a:r>
              <a:rPr lang="en-US" smtClean="0">
                <a:solidFill>
                  <a:schemeClr val="accent2"/>
                </a:solidFill>
              </a:rPr>
              <a:t>properties</a:t>
            </a:r>
            <a:r>
              <a:rPr lang="en-US" smtClean="0"/>
              <a:t> and their values.</a:t>
            </a:r>
          </a:p>
          <a:p>
            <a:r>
              <a:rPr lang="en-US" smtClean="0"/>
              <a:t>-- Explain the </a:t>
            </a:r>
            <a:r>
              <a:rPr lang="en-US" smtClean="0">
                <a:solidFill>
                  <a:schemeClr val="accent2"/>
                </a:solidFill>
              </a:rPr>
              <a:t>methods</a:t>
            </a:r>
            <a:r>
              <a:rPr lang="en-US" smtClean="0"/>
              <a:t>, their parameters/values, and return values.</a:t>
            </a:r>
          </a:p>
          <a:p>
            <a:r>
              <a:rPr lang="en-US"/>
              <a:t>-- Note inheritance, interfaces, overrides</a:t>
            </a:r>
            <a:r>
              <a:rPr lang="en-US" smtClean="0"/>
              <a:t>.</a:t>
            </a:r>
            <a:br>
              <a:rPr lang="en-US" smtClean="0"/>
            </a:br>
            <a:endParaRPr lang="en-US" smtClean="0"/>
          </a:p>
          <a:p>
            <a:endParaRPr lang="en-US"/>
          </a:p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4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 </a:t>
            </a:r>
            <a:r>
              <a:rPr lang="en-US" smtClean="0">
                <a:solidFill>
                  <a:schemeClr val="accent2"/>
                </a:solidFill>
              </a:rPr>
              <a:t>in 5.0.10240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smtClean="0"/>
              <a:t>You can create scripted classes in Windows PowerShell 5.0 preview.</a:t>
            </a:r>
          </a:p>
          <a:p>
            <a:pPr marL="384048" lvl="2" indent="0">
              <a:buNone/>
            </a:pP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class &lt;className&gt; [: &lt;Superclass&gt;, &lt;Interface]</a:t>
            </a:r>
          </a:p>
          <a:p>
            <a:r>
              <a:rPr lang="en-US" sz="1600" smtClean="0"/>
              <a:t>Classes have </a:t>
            </a:r>
            <a:r>
              <a:rPr lang="en-US" sz="1600" smtClean="0">
                <a:solidFill>
                  <a:schemeClr val="accent2"/>
                </a:solidFill>
              </a:rPr>
              <a:t>constructors</a:t>
            </a:r>
            <a:r>
              <a:rPr lang="en-US" sz="1600" smtClean="0"/>
              <a:t> to make instances of the class</a:t>
            </a:r>
          </a:p>
          <a:p>
            <a:r>
              <a:rPr lang="en-US" sz="1600" smtClean="0"/>
              <a:t>Classes have </a:t>
            </a:r>
            <a:r>
              <a:rPr lang="en-US" sz="1600" smtClean="0">
                <a:solidFill>
                  <a:schemeClr val="accent2"/>
                </a:solidFill>
              </a:rPr>
              <a:t>properties</a:t>
            </a:r>
            <a:r>
              <a:rPr lang="en-US" sz="1600" smtClean="0"/>
              <a:t> and </a:t>
            </a:r>
            <a:r>
              <a:rPr lang="en-US" sz="1600" smtClean="0">
                <a:solidFill>
                  <a:schemeClr val="accent2"/>
                </a:solidFill>
              </a:rPr>
              <a:t>methods</a:t>
            </a:r>
            <a:r>
              <a:rPr lang="en-US" sz="1600" smtClean="0"/>
              <a:t>.</a:t>
            </a:r>
          </a:p>
          <a:p>
            <a:r>
              <a:rPr lang="en-US" sz="1600" smtClean="0"/>
              <a:t>Windows PowerShell adds </a:t>
            </a:r>
            <a:r>
              <a:rPr lang="en-US" sz="1600" smtClean="0">
                <a:solidFill>
                  <a:schemeClr val="accent2"/>
                </a:solidFill>
              </a:rPr>
              <a:t>getter/setter methods</a:t>
            </a:r>
            <a:r>
              <a:rPr lang="en-US" sz="1600" smtClean="0"/>
              <a:t> for properties.</a:t>
            </a:r>
          </a:p>
          <a:p>
            <a:r>
              <a:rPr lang="en-US" sz="1600" smtClean="0"/>
              <a:t>Classes can </a:t>
            </a:r>
            <a:r>
              <a:rPr lang="en-US" sz="1600" smtClean="0">
                <a:solidFill>
                  <a:schemeClr val="accent2"/>
                </a:solidFill>
              </a:rPr>
              <a:t>inherit</a:t>
            </a:r>
            <a:r>
              <a:rPr lang="en-US" sz="1600" smtClean="0"/>
              <a:t> from other classes (and </a:t>
            </a:r>
            <a:r>
              <a:rPr lang="en-US" sz="1600" err="1" smtClean="0"/>
              <a:t>System.Object</a:t>
            </a:r>
            <a:r>
              <a:rPr lang="en-US" sz="1600" smtClean="0"/>
              <a:t>)</a:t>
            </a:r>
          </a:p>
          <a:p>
            <a:r>
              <a:rPr lang="en-US" sz="1600" smtClean="0"/>
              <a:t>You can </a:t>
            </a:r>
            <a:r>
              <a:rPr lang="en-US" sz="1600" smtClean="0">
                <a:solidFill>
                  <a:schemeClr val="accent2"/>
                </a:solidFill>
              </a:rPr>
              <a:t>override</a:t>
            </a:r>
            <a:r>
              <a:rPr lang="en-US" sz="1600" smtClean="0"/>
              <a:t> inherited methods.</a:t>
            </a:r>
          </a:p>
          <a:p>
            <a:r>
              <a:rPr lang="en-US" sz="1600" smtClean="0"/>
              <a:t>Classes can implement .NET </a:t>
            </a:r>
            <a:r>
              <a:rPr lang="en-US" sz="1600" smtClean="0">
                <a:solidFill>
                  <a:schemeClr val="accent2"/>
                </a:solidFill>
              </a:rPr>
              <a:t>interfaces</a:t>
            </a:r>
            <a:r>
              <a:rPr lang="en-US" sz="1600" smtClean="0"/>
              <a:t>.</a:t>
            </a:r>
          </a:p>
          <a:p>
            <a:r>
              <a:rPr lang="en-US" sz="1600" smtClean="0"/>
              <a:t>You can include classes in </a:t>
            </a:r>
            <a:r>
              <a:rPr lang="en-US" sz="1600" smtClean="0">
                <a:solidFill>
                  <a:schemeClr val="accent2"/>
                </a:solidFill>
              </a:rPr>
              <a:t>scripts and modules</a:t>
            </a:r>
            <a:r>
              <a:rPr lang="en-US" sz="1600" smtClean="0"/>
              <a:t>.</a:t>
            </a:r>
          </a:p>
          <a:p>
            <a:r>
              <a:rPr lang="en-US" sz="1600" smtClean="0"/>
              <a:t>You can write </a:t>
            </a:r>
            <a:r>
              <a:rPr lang="en-US" sz="1600" smtClean="0">
                <a:solidFill>
                  <a:schemeClr val="accent2"/>
                </a:solidFill>
              </a:rPr>
              <a:t>help</a:t>
            </a:r>
            <a:r>
              <a:rPr lang="en-US" sz="1600" smtClean="0"/>
              <a:t> for classes.</a:t>
            </a:r>
          </a:p>
          <a:p>
            <a:pPr marL="0" indent="0">
              <a:buNone/>
            </a:pP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Understanding MSDN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596" y="1737360"/>
            <a:ext cx="8900939" cy="450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4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about_Classes</a:t>
            </a:r>
            <a:endParaRPr lang="en-US" smtClean="0"/>
          </a:p>
          <a:p>
            <a:r>
              <a:rPr lang="en-US" smtClean="0">
                <a:hlinkClick r:id="rId3"/>
              </a:rPr>
              <a:t>Hey, Scripting Guy</a:t>
            </a:r>
            <a:r>
              <a:rPr lang="en-US" smtClean="0"/>
              <a:t> (videos and blog posts)</a:t>
            </a:r>
            <a:endParaRPr lang="en-US"/>
          </a:p>
          <a:p>
            <a:r>
              <a:rPr lang="en-US" smtClean="0">
                <a:hlinkClick r:id="rId4"/>
              </a:rPr>
              <a:t>Implementing a .NET Class in PowerShell v5</a:t>
            </a:r>
            <a:r>
              <a:rPr lang="en-US" smtClean="0"/>
              <a:t> by Trevor Sullivan</a:t>
            </a:r>
          </a:p>
          <a:p>
            <a:r>
              <a:rPr lang="en-US" smtClean="0">
                <a:hlinkClick r:id="rId5"/>
              </a:rPr>
              <a:t>Playing with Classes in PowerShell v5 Preview</a:t>
            </a:r>
            <a:r>
              <a:rPr lang="en-US" smtClean="0"/>
              <a:t> by Lee Holmes</a:t>
            </a:r>
          </a:p>
          <a:p>
            <a:r>
              <a:rPr lang="en-US">
                <a:hlinkClick r:id="rId6"/>
              </a:rPr>
              <a:t>Writing Classes With PowerShell V5-Part 1 </a:t>
            </a:r>
            <a:r>
              <a:rPr lang="en-US" smtClean="0">
                <a:hlinkClick r:id="rId6"/>
              </a:rPr>
              <a:t>&amp; 2</a:t>
            </a:r>
            <a:r>
              <a:rPr lang="en-US" smtClean="0"/>
              <a:t> by Thomas Lee</a:t>
            </a:r>
          </a:p>
          <a:p>
            <a:r>
              <a:rPr lang="en-US">
                <a:hlinkClick r:id="rId7" tooltip="Permanent Link: Beyond custom objects: Create a .NET class"/>
              </a:rPr>
              <a:t>Beyond custom objects: Create a .NET class</a:t>
            </a:r>
            <a:r>
              <a:rPr lang="en-US" b="1" smtClean="0"/>
              <a:t> </a:t>
            </a:r>
            <a:r>
              <a:rPr lang="en-US"/>
              <a:t>by June </a:t>
            </a:r>
            <a:r>
              <a:rPr lang="en-US" smtClean="0"/>
              <a:t>Blender</a:t>
            </a:r>
          </a:p>
          <a:p>
            <a:r>
              <a:rPr lang="en-US">
                <a:hlinkClick r:id="rId8" tooltip="Permanent Link: Enumerated Types in Windows PowerShell 5.0"/>
              </a:rPr>
              <a:t>Enumerated Types in Windows PowerShell 5.0</a:t>
            </a:r>
            <a:r>
              <a:rPr lang="en-US" b="1" smtClean="0"/>
              <a:t> </a:t>
            </a:r>
            <a:r>
              <a:rPr lang="en-US"/>
              <a:t>by June </a:t>
            </a:r>
            <a:r>
              <a:rPr lang="en-US" smtClean="0"/>
              <a:t>Blender</a:t>
            </a:r>
          </a:p>
          <a:p>
            <a:r>
              <a:rPr lang="en-US" smtClean="0">
                <a:hlinkClick r:id="rId9"/>
              </a:rPr>
              <a:t>Hidden.. Sort of</a:t>
            </a:r>
            <a:r>
              <a:rPr lang="en-US" smtClean="0"/>
              <a:t> by June Blender</a:t>
            </a:r>
          </a:p>
          <a:p>
            <a:r>
              <a:rPr lang="en-US" smtClean="0"/>
              <a:t>… and so much more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8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Classes: The Final Frontier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947" y="2705353"/>
            <a:ext cx="3042223" cy="30966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80252" y="4692310"/>
            <a:ext cx="151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Run cmdlets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17176" y="3826698"/>
            <a:ext cx="121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Run scripts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23644" y="2959724"/>
            <a:ext cx="170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Write a function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00668" y="2281834"/>
            <a:ext cx="144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Write a script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8654" y="2959724"/>
            <a:ext cx="173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Create a module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668709" y="4011364"/>
            <a:ext cx="145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Create a class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62375" y="4933150"/>
            <a:ext cx="1719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Script with your </a:t>
            </a:r>
            <a:br>
              <a:rPr lang="en-US" smtClean="0"/>
            </a:br>
            <a:r>
              <a:rPr lang="en-US" smtClean="0"/>
              <a:t>own classes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63161" y="3833955"/>
            <a:ext cx="1229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DevOps</a:t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Continuum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A Class of          Wine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Creating Classes in the windows PowerShell 5.0 Preview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077093" y="401444"/>
            <a:ext cx="25701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June Blender</a:t>
            </a:r>
          </a:p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Technology Evangelist</a:t>
            </a:r>
          </a:p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SAPIEN Technologies, Inc.</a:t>
            </a:r>
          </a:p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juneb@sapien.com</a:t>
            </a:r>
          </a:p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@juneb_get_help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846" y="346188"/>
            <a:ext cx="1989462" cy="397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6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 discover classes, use Get-Member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36149"/>
            <a:ext cx="4939626" cy="23530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29" y="1936148"/>
            <a:ext cx="799955" cy="8233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707" y="1936148"/>
            <a:ext cx="695325" cy="1762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8279" y="4603343"/>
            <a:ext cx="923925" cy="1743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03373" y="360516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Wine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68760" y="5682343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WineGlass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2204" y="4012375"/>
            <a:ext cx="3733911" cy="227168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7298698" y="1911662"/>
            <a:ext cx="3864647" cy="237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3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an </a:t>
            </a:r>
            <a:r>
              <a:rPr lang="en-US" i="1" smtClean="0"/>
              <a:t>instance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024" y="2789075"/>
            <a:ext cx="4200656" cy="271598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It's an object that's based on a class.</a:t>
            </a:r>
          </a:p>
          <a:p>
            <a:r>
              <a:rPr lang="en-US" sz="2400" smtClean="0"/>
              <a:t>Like a house that's built from a model</a:t>
            </a:r>
            <a:br>
              <a:rPr lang="en-US" sz="2400" smtClean="0"/>
            </a:br>
            <a:r>
              <a:rPr lang="en-US" sz="2400" smtClean="0"/>
              <a:t>(but more reliable!)</a:t>
            </a:r>
          </a:p>
          <a:p>
            <a:r>
              <a:rPr lang="en-US" sz="2400" smtClean="0"/>
              <a:t>It has the properties and methods that</a:t>
            </a:r>
            <a:br>
              <a:rPr lang="en-US" sz="2400" smtClean="0"/>
            </a:br>
            <a:r>
              <a:rPr lang="en-US" sz="2400" smtClean="0"/>
              <a:t>the class defines, like Roof and Door.</a:t>
            </a:r>
          </a:p>
          <a:p>
            <a:r>
              <a:rPr lang="en-US" sz="2400" smtClean="0"/>
              <a:t>But it's property values might differ from</a:t>
            </a:r>
            <a:br>
              <a:rPr lang="en-US" sz="2400" smtClean="0"/>
            </a:br>
            <a:r>
              <a:rPr lang="en-US" sz="2400" smtClean="0"/>
              <a:t>other instances, like:</a:t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	Roof = Composite</a:t>
            </a:r>
            <a:br>
              <a:rPr lang="en-US" sz="2400" smtClean="0"/>
            </a:br>
            <a:r>
              <a:rPr lang="en-US" sz="2400" smtClean="0"/>
              <a:t>	Door = 1</a:t>
            </a:r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8380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 discover instances, </a:t>
            </a:r>
            <a:br>
              <a:rPr lang="en-US" smtClean="0"/>
            </a:br>
            <a:r>
              <a:rPr lang="en-US" smtClean="0"/>
              <a:t>use Format-List -Property * (fl *)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29" y="1936148"/>
            <a:ext cx="799955" cy="8233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707" y="1936148"/>
            <a:ext cx="695325" cy="1762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279" y="4603343"/>
            <a:ext cx="923925" cy="1743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03373" y="360516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Wine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68760" y="5682343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WineGlass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713" y="1833253"/>
            <a:ext cx="4407696" cy="22939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0133" y="4603343"/>
            <a:ext cx="3870763" cy="14483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8697" y="1985519"/>
            <a:ext cx="3328869" cy="221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2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</a:t>
            </a:r>
            <a:r>
              <a:rPr lang="en-US" smtClean="0"/>
              <a:t>hy?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90586" y="1854668"/>
            <a:ext cx="99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You create custom objects … from hash tables, CSV files, Select-Object</a:t>
            </a:r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1190586" y="3024469"/>
            <a:ext cx="99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What if you could create classes -- reusable object models -- with methods?</a:t>
            </a:r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300" y="3608783"/>
            <a:ext cx="5057775" cy="2581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300" y="2433641"/>
            <a:ext cx="9475239" cy="35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5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5335</TotalTime>
  <Words>1764</Words>
  <Application>Microsoft Office PowerPoint</Application>
  <PresentationFormat>Widescreen</PresentationFormat>
  <Paragraphs>523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Calibri Light</vt:lpstr>
      <vt:lpstr>Consolas</vt:lpstr>
      <vt:lpstr>Lucida Console</vt:lpstr>
      <vt:lpstr>Segoe Light</vt:lpstr>
      <vt:lpstr>Wingdings</vt:lpstr>
      <vt:lpstr>Retrospect</vt:lpstr>
      <vt:lpstr> A Class of          Wine</vt:lpstr>
      <vt:lpstr>SAPIEN USB Drive</vt:lpstr>
      <vt:lpstr>PowerShell Studio 2015</vt:lpstr>
      <vt:lpstr>PowerPoint Presentation</vt:lpstr>
      <vt:lpstr>What is a class?</vt:lpstr>
      <vt:lpstr>To discover classes, use Get-Member</vt:lpstr>
      <vt:lpstr>What is an instance?</vt:lpstr>
      <vt:lpstr>To discover instances,  use Format-List -Property * (fl *)</vt:lpstr>
      <vt:lpstr>Why?</vt:lpstr>
      <vt:lpstr>Classes: The Final Frontier</vt:lpstr>
      <vt:lpstr>Demo:  Wine Class</vt:lpstr>
      <vt:lpstr>Create a class : Class keyword</vt:lpstr>
      <vt:lpstr>Create an object -- "instance of the class" </vt:lpstr>
      <vt:lpstr>Create an object -- "instance of the class" </vt:lpstr>
      <vt:lpstr>Create an object -- "instance of the class" </vt:lpstr>
      <vt:lpstr>Add properties</vt:lpstr>
      <vt:lpstr>Wine class properties</vt:lpstr>
      <vt:lpstr>Get/Set Property Values  (in other languages)</vt:lpstr>
      <vt:lpstr>Get/Set Property Values  (in Windows PowerShell)</vt:lpstr>
      <vt:lpstr>Add Constructors </vt:lpstr>
      <vt:lpstr>Add Constructors  ("ctor")</vt:lpstr>
      <vt:lpstr>Find the constructors</vt:lpstr>
      <vt:lpstr>Calling a constructor: create new instance</vt:lpstr>
      <vt:lpstr>$this </vt:lpstr>
      <vt:lpstr>Add methods : syntax</vt:lpstr>
      <vt:lpstr>Add methods : syntax</vt:lpstr>
      <vt:lpstr>Wine class methods</vt:lpstr>
      <vt:lpstr>Rules for methods</vt:lpstr>
      <vt:lpstr>Rules for methods</vt:lpstr>
      <vt:lpstr>Return keyword</vt:lpstr>
      <vt:lpstr>Return Types:  Contract</vt:lpstr>
      <vt:lpstr>Overload: Same name, different signature</vt:lpstr>
      <vt:lpstr>Override: Same name, same signature</vt:lpstr>
      <vt:lpstr>Subexpression  $(…)</vt:lpstr>
      <vt:lpstr>Calling class methods </vt:lpstr>
      <vt:lpstr>Create a wine  (hash table)</vt:lpstr>
      <vt:lpstr>Enumerated types ("enums")</vt:lpstr>
      <vt:lpstr>Enum value rules</vt:lpstr>
      <vt:lpstr>Using enums</vt:lpstr>
      <vt:lpstr>Enums:  set alternate int values</vt:lpstr>
      <vt:lpstr>Interacting Classes</vt:lpstr>
      <vt:lpstr>Inheritance</vt:lpstr>
      <vt:lpstr>Inherit from System.Object</vt:lpstr>
      <vt:lpstr>Inherit from other classes</vt:lpstr>
      <vt:lpstr>Create a subclass : syntax</vt:lpstr>
      <vt:lpstr>Hidden:  sort of…</vt:lpstr>
      <vt:lpstr>Interfaces</vt:lpstr>
      <vt:lpstr>Interfaces in .NET</vt:lpstr>
      <vt:lpstr>Interfaces : syntax</vt:lpstr>
      <vt:lpstr>Get-Help</vt:lpstr>
      <vt:lpstr>Classes in 5.0.10240</vt:lpstr>
      <vt:lpstr>Understanding MSDN</vt:lpstr>
      <vt:lpstr>Resources</vt:lpstr>
      <vt:lpstr>Classes: The Final Frontier</vt:lpstr>
      <vt:lpstr> A Class of          Wine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June Blender Rogers</dc:creator>
  <cp:lastModifiedBy>June Blender</cp:lastModifiedBy>
  <cp:revision>324</cp:revision>
  <dcterms:created xsi:type="dcterms:W3CDTF">2015-03-05T16:50:16Z</dcterms:created>
  <dcterms:modified xsi:type="dcterms:W3CDTF">2015-09-22T07:17:50Z</dcterms:modified>
</cp:coreProperties>
</file>