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4401800" cy="8285163"/>
  <p:notesSz cx="7315200" cy="9601200"/>
  <p:embeddedFontLst>
    <p:embeddedFont>
      <p:font typeface="Microsoft Tai Le" panose="020B0502040204020203" pitchFamily="34" charset="0"/>
      <p:regular r:id="rId5"/>
      <p:bold r:id="rId6"/>
    </p:embeddedFont>
    <p:embeddedFont>
      <p:font typeface="Tahoma" panose="020B0604030504040204" pitchFamily="34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10">
          <p15:clr>
            <a:srgbClr val="A4A3A4"/>
          </p15:clr>
        </p15:guide>
        <p15:guide id="2" pos="4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389" y="72"/>
      </p:cViewPr>
      <p:guideLst>
        <p:guide orient="horz" pos="2610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B8BF5-08F8-4E31-BB51-450743AB7938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ELC Summer Internship-2023, Thapar Institute of Engineering and Technology (TIET), Patiala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5117E-0E3E-4E4D-9892-22973E5BD8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4077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41375" y="1200150"/>
            <a:ext cx="5632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ELC Summer Internship-2023, Thapar Institute of Engineering and Technology (TIET), Patiala</a:t>
            </a: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2564213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42963" y="1200150"/>
            <a:ext cx="5629275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rPr lang="en-US"/>
              <a:t>ELC Summer Internship-2023, Thapar Institute of Engineering and Technology (TIET), Patiala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080135" y="2573771"/>
            <a:ext cx="12241530" cy="177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60270" y="4694926"/>
            <a:ext cx="10081260" cy="211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t" anchorCtr="0">
            <a:normAutofit/>
          </a:bodyPr>
          <a:lstStyle>
            <a:lvl1pPr lvl="0" algn="ctr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720090" y="7679119"/>
            <a:ext cx="336042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920615" y="7679119"/>
            <a:ext cx="456057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0321290" y="7679119"/>
            <a:ext cx="336042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137643" y="5323985"/>
            <a:ext cx="12241530" cy="164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  <a:defRPr sz="57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137643" y="3511606"/>
            <a:ext cx="12241530" cy="181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 sz="26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460"/>
              </a:spcBef>
              <a:spcAft>
                <a:spcPts val="0"/>
              </a:spcAft>
              <a:buClr>
                <a:srgbClr val="888888"/>
              </a:buClr>
              <a:buSzPts val="2300"/>
              <a:buNone/>
              <a:defRPr sz="23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720090" y="7679119"/>
            <a:ext cx="336042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920615" y="7679119"/>
            <a:ext cx="456057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0321290" y="7679119"/>
            <a:ext cx="336042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0090" y="331790"/>
            <a:ext cx="12961620" cy="13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720090" y="1933205"/>
            <a:ext cx="6360795" cy="546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t" anchorCtr="0">
            <a:normAutofit/>
          </a:bodyPr>
          <a:lstStyle>
            <a:lvl1pPr marL="457200" lvl="0" indent="-482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1pPr>
            <a:lvl2pPr marL="914400" lvl="1" indent="-4445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  <a:defRPr sz="3400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4pPr>
            <a:lvl5pPr marL="2286000" lvl="4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 sz="2600"/>
            </a:lvl5pPr>
            <a:lvl6pPr marL="2743200" lvl="5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6pPr>
            <a:lvl7pPr marL="3200400" lvl="6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7pPr>
            <a:lvl8pPr marL="3657600" lvl="7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8pPr>
            <a:lvl9pPr marL="4114800" lvl="8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7320915" y="1933205"/>
            <a:ext cx="6360795" cy="546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t" anchorCtr="0">
            <a:normAutofit/>
          </a:bodyPr>
          <a:lstStyle>
            <a:lvl1pPr marL="457200" lvl="0" indent="-482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1pPr>
            <a:lvl2pPr marL="914400" lvl="1" indent="-4445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–"/>
              <a:defRPr sz="3400"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4pPr>
            <a:lvl5pPr marL="2286000" lvl="4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 sz="2600"/>
            </a:lvl5pPr>
            <a:lvl6pPr marL="2743200" lvl="5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6pPr>
            <a:lvl7pPr marL="3200400" lvl="6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7pPr>
            <a:lvl8pPr marL="3657600" lvl="7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8pPr>
            <a:lvl9pPr marL="4114800" lvl="8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720090" y="7679119"/>
            <a:ext cx="336042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4920615" y="7679119"/>
            <a:ext cx="456057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10321290" y="7679119"/>
            <a:ext cx="336042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720090" y="331790"/>
            <a:ext cx="12961620" cy="13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720090" y="1854573"/>
            <a:ext cx="6363296" cy="77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b" anchorCtr="0">
            <a:normAutofit/>
          </a:bodyPr>
          <a:lstStyle>
            <a:lvl1pPr marL="457200" lvl="0" indent="-228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 b="1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2pPr>
            <a:lvl3pPr marL="1371600" lvl="2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3pPr>
            <a:lvl4pPr marL="1828800" lvl="3" indent="-228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/>
            </a:lvl4pPr>
            <a:lvl5pPr marL="2286000" lvl="4" indent="-228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/>
            </a:lvl5pPr>
            <a:lvl6pPr marL="2743200" lvl="5" indent="-228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/>
            </a:lvl6pPr>
            <a:lvl7pPr marL="3200400" lvl="6" indent="-228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/>
            </a:lvl7pPr>
            <a:lvl8pPr marL="3657600" lvl="7" indent="-228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/>
            </a:lvl8pPr>
            <a:lvl9pPr marL="4114800" lvl="8" indent="-228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720090" y="2627470"/>
            <a:ext cx="6363296" cy="477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t" anchorCtr="0">
            <a:normAutofit/>
          </a:bodyPr>
          <a:lstStyle>
            <a:lvl1pPr marL="457200" lvl="0" indent="-4445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4pPr>
            <a:lvl5pPr marL="2286000" lvl="4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2300"/>
            </a:lvl5pPr>
            <a:lvl6pPr marL="2743200" lvl="5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marL="3200400" lvl="6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marL="3657600" lvl="7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marL="4114800" lvl="8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7315915" y="1854573"/>
            <a:ext cx="6365796" cy="77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b" anchorCtr="0">
            <a:normAutofit/>
          </a:bodyPr>
          <a:lstStyle>
            <a:lvl1pPr marL="457200" lvl="0" indent="-228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 b="1"/>
            </a:lvl1pPr>
            <a:lvl2pPr marL="914400" lvl="1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2pPr>
            <a:lvl3pPr marL="1371600" lvl="2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3pPr>
            <a:lvl4pPr marL="1828800" lvl="3" indent="-228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/>
            </a:lvl4pPr>
            <a:lvl5pPr marL="2286000" lvl="4" indent="-228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/>
            </a:lvl5pPr>
            <a:lvl6pPr marL="2743200" lvl="5" indent="-228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/>
            </a:lvl6pPr>
            <a:lvl7pPr marL="3200400" lvl="6" indent="-228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/>
            </a:lvl7pPr>
            <a:lvl8pPr marL="3657600" lvl="7" indent="-228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/>
            </a:lvl8pPr>
            <a:lvl9pPr marL="4114800" lvl="8" indent="-22860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4"/>
          </p:nvPr>
        </p:nvSpPr>
        <p:spPr>
          <a:xfrm>
            <a:off x="7315915" y="2627470"/>
            <a:ext cx="6365796" cy="477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t" anchorCtr="0">
            <a:normAutofit/>
          </a:bodyPr>
          <a:lstStyle>
            <a:lvl1pPr marL="457200" lvl="0" indent="-4445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  <a:defRPr sz="2300"/>
            </a:lvl4pPr>
            <a:lvl5pPr marL="2286000" lvl="4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»"/>
              <a:defRPr sz="2300"/>
            </a:lvl5pPr>
            <a:lvl6pPr marL="2743200" lvl="5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6pPr>
            <a:lvl7pPr marL="3200400" lvl="6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7pPr>
            <a:lvl8pPr marL="3657600" lvl="7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8pPr>
            <a:lvl9pPr marL="4114800" lvl="8" indent="-374650" algn="l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720090" y="7679119"/>
            <a:ext cx="336042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920615" y="7679119"/>
            <a:ext cx="456057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0321290" y="7679119"/>
            <a:ext cx="336042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720090" y="331790"/>
            <a:ext cx="12961620" cy="13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720090" y="7679119"/>
            <a:ext cx="336042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920615" y="7679119"/>
            <a:ext cx="456057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10321290" y="7679119"/>
            <a:ext cx="336042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20091" y="329872"/>
            <a:ext cx="4738093" cy="14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5630704" y="329873"/>
            <a:ext cx="8051006" cy="7071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t" anchorCtr="0">
            <a:normAutofit/>
          </a:bodyPr>
          <a:lstStyle>
            <a:lvl1pPr marL="457200" lvl="0" indent="-51435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Char char="•"/>
              <a:defRPr sz="4500"/>
            </a:lvl1pPr>
            <a:lvl2pPr marL="914400" lvl="1" indent="-4826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–"/>
              <a:defRPr sz="4000"/>
            </a:lvl2pPr>
            <a:lvl3pPr marL="1371600" lvl="2" indent="-4445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  <a:defRPr sz="3400"/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marL="2743200" lvl="5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720091" y="1733748"/>
            <a:ext cx="4738093" cy="5667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marL="2286000" lvl="4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marL="2743200" lvl="5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marL="3200400" lvl="6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marL="3657600" lvl="7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marL="4114800" lvl="8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720090" y="7679119"/>
            <a:ext cx="336042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920615" y="7679119"/>
            <a:ext cx="456057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10321290" y="7679119"/>
            <a:ext cx="336042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2822854" y="5799614"/>
            <a:ext cx="8641080" cy="684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2822854" y="740295"/>
            <a:ext cx="8641080" cy="497109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2822854" y="6484292"/>
            <a:ext cx="8641080" cy="97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marL="2286000" lvl="4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marL="2743200" lvl="5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marL="3200400" lvl="6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marL="3657600" lvl="7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marL="4114800" lvl="8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720090" y="7679119"/>
            <a:ext cx="336042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4920615" y="7679119"/>
            <a:ext cx="456057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10321290" y="7679119"/>
            <a:ext cx="336042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720090" y="331790"/>
            <a:ext cx="12961620" cy="13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4466987" y="-1813692"/>
            <a:ext cx="5467825" cy="129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720090" y="7679119"/>
            <a:ext cx="336042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4920615" y="7679119"/>
            <a:ext cx="456057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0321290" y="7679119"/>
            <a:ext cx="336042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 rot="5400000">
            <a:off x="8526888" y="2246208"/>
            <a:ext cx="7069239" cy="324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 rot="5400000">
            <a:off x="1926063" y="-874182"/>
            <a:ext cx="7069239" cy="948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720090" y="7679119"/>
            <a:ext cx="336042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920615" y="7679119"/>
            <a:ext cx="456057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10321290" y="7679119"/>
            <a:ext cx="336042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720090" y="331790"/>
            <a:ext cx="12961620" cy="13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Calibri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20090" y="1933205"/>
            <a:ext cx="12961620" cy="546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t" anchorCtr="0">
            <a:normAutofit/>
          </a:bodyPr>
          <a:lstStyle>
            <a:lvl1pPr marL="457200" marR="0" lvl="0" indent="-51435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Char char="•"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82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20090" y="7679119"/>
            <a:ext cx="336042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920615" y="7679119"/>
            <a:ext cx="456057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321290" y="7679119"/>
            <a:ext cx="3360420" cy="441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294"/>
            <a:ext cx="144018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lvl="0" algn="ctr"/>
            <a:r>
              <a:rPr lang="en-IN" sz="3600" b="1" dirty="0">
                <a:solidFill>
                  <a:schemeClr val="bg1"/>
                </a:solidFill>
                <a:latin typeface="Times New Roman"/>
                <a:cs typeface="Times New Roman"/>
                <a:sym typeface="Times New Roman"/>
              </a:rPr>
              <a:t>Explainable AI for Skin Cancer Detection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1776980" y="-4695"/>
            <a:ext cx="10719962" cy="62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625" tIns="64800" rIns="129625" bIns="64800" anchor="t" anchorCtr="0">
            <a:noAutofit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1" name="Google Shape;151;p18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32" y="6739"/>
            <a:ext cx="1167063" cy="624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0;p19" descr="29790259_1872610862758572_5227630052780236864_n.png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l="19111" r="19259" b="29046"/>
          <a:stretch/>
        </p:blipFill>
        <p:spPr>
          <a:xfrm>
            <a:off x="13848347" y="6740"/>
            <a:ext cx="542740" cy="6248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xfrm>
            <a:off x="2691039" y="8108382"/>
            <a:ext cx="11157308" cy="187910"/>
          </a:xfrm>
        </p:spPr>
        <p:txBody>
          <a:bodyPr/>
          <a:lstStyle/>
          <a:p>
            <a:r>
              <a:rPr lang="en-IN" sz="1200" dirty="0">
                <a:solidFill>
                  <a:srgbClr val="C00000"/>
                </a:solidFill>
              </a:rPr>
              <a:t>ELC Summer Internship-2025, Experiential Learning Centre, </a:t>
            </a:r>
            <a:r>
              <a:rPr lang="en-US" sz="1200" dirty="0">
                <a:solidFill>
                  <a:srgbClr val="C00000"/>
                </a:solidFill>
              </a:rPr>
              <a:t>Thapar Institute of Engineering and Technology (TIET), Patiala</a:t>
            </a:r>
            <a:endParaRPr lang="en-IN" sz="12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40641" y="653071"/>
            <a:ext cx="1623452" cy="7109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Submitted by: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200" dirty="0"/>
              <a:t>  Sarabjeet Singh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Supervisors: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200" dirty="0"/>
              <a:t>Ms. Simranjit Kaur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200" dirty="0"/>
              <a:t>Mr. Sachin Kansal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4FE9D-F50F-F53A-25C5-8079E647A359}"/>
              </a:ext>
            </a:extLst>
          </p:cNvPr>
          <p:cNvSpPr txBox="1"/>
          <p:nvPr/>
        </p:nvSpPr>
        <p:spPr>
          <a:xfrm>
            <a:off x="251209" y="783771"/>
            <a:ext cx="4149341" cy="1615827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dirty="0"/>
              <a:t>	   </a:t>
            </a:r>
            <a:r>
              <a:rPr lang="en-IN" sz="2500" b="1" u="sng" dirty="0">
                <a:solidFill>
                  <a:schemeClr val="tx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ABSTRACT</a:t>
            </a:r>
          </a:p>
          <a:p>
            <a:r>
              <a:rPr lang="en-US" sz="1200" dirty="0"/>
              <a:t>This project presents an explainable AI model for skin cancer classification, based on DenseNet121. The model is trained on contrast-enhanced images to improve detection accuracy. Grad-CAM and LIME are used to provide visual explanations of the model's predictions.</a:t>
            </a:r>
          </a:p>
          <a:p>
            <a:endParaRPr lang="en-IN" b="1" u="sng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E3ACF6-BFEE-3488-EFF3-DD6B135E5FDC}"/>
              </a:ext>
            </a:extLst>
          </p:cNvPr>
          <p:cNvSpPr txBox="1"/>
          <p:nvPr/>
        </p:nvSpPr>
        <p:spPr>
          <a:xfrm>
            <a:off x="251209" y="2538116"/>
            <a:ext cx="4149340" cy="2677656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   </a:t>
            </a:r>
            <a:r>
              <a:rPr lang="en-IN" sz="2200" b="1" u="sng" dirty="0">
                <a:solidFill>
                  <a:schemeClr val="tx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PROBLEM DESCRIPTION</a:t>
            </a:r>
          </a:p>
          <a:p>
            <a:r>
              <a:rPr lang="en-US" sz="1200" dirty="0"/>
              <a:t>Skin cancer is among the most common cancers, and early detection is crucial. However, diagnosis using dermoscopic images can be subjective and inconsistent.</a:t>
            </a:r>
          </a:p>
          <a:p>
            <a:r>
              <a:rPr lang="en-US" sz="1200" dirty="0"/>
              <a:t> This project trains a DenseNet121 model on contrast-enhanced images from the HAM10000 dataset to classify seven types of skin lesions.</a:t>
            </a:r>
          </a:p>
          <a:p>
            <a:r>
              <a:rPr lang="en-US" sz="1200" dirty="0"/>
              <a:t>Due to high visual similarity between classes, accurate classification is challenging. </a:t>
            </a:r>
          </a:p>
          <a:p>
            <a:r>
              <a:rPr lang="en-US" sz="1200" dirty="0"/>
              <a:t>To improve interpretability, we apply explainable AI techniques—Grad-CAM and LIME—to highlight image regions that influence model predictions, enhancing trust and understanding of results</a:t>
            </a:r>
            <a:r>
              <a:rPr lang="en-US" dirty="0"/>
              <a:t>.</a:t>
            </a:r>
          </a:p>
        </p:txBody>
      </p:sp>
      <p:pic>
        <p:nvPicPr>
          <p:cNvPr id="1036" name="Picture 12" descr="Skin Cancer | Froedtert &amp; MCW">
            <a:extLst>
              <a:ext uri="{FF2B5EF4-FFF2-40B4-BE49-F238E27FC236}">
                <a16:creationId xmlns:a16="http://schemas.microsoft.com/office/drawing/2014/main" id="{4F25982F-4745-60F5-A319-69D04AA37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48" y="6085840"/>
            <a:ext cx="4219275" cy="215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86B08D-6D72-02AC-5EA2-FED081C4B0ED}"/>
              </a:ext>
            </a:extLst>
          </p:cNvPr>
          <p:cNvSpPr txBox="1"/>
          <p:nvPr/>
        </p:nvSpPr>
        <p:spPr>
          <a:xfrm>
            <a:off x="4636995" y="830124"/>
            <a:ext cx="5334245" cy="1692771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tx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    </a:t>
            </a:r>
            <a:r>
              <a:rPr lang="en-IN" sz="2500" b="1" u="sng" dirty="0">
                <a:solidFill>
                  <a:schemeClr val="tx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PROPOSED METHODOLOGY</a:t>
            </a:r>
          </a:p>
          <a:p>
            <a:endParaRPr lang="en-IN" sz="3000" b="1" u="sng" dirty="0">
              <a:solidFill>
                <a:schemeClr val="tx1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IN" sz="3000" b="1" u="sng" dirty="0">
              <a:solidFill>
                <a:schemeClr val="tx1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IN" b="1" u="sng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3F055-F1CB-02F2-AAD8-79BB252CE37C}"/>
              </a:ext>
            </a:extLst>
          </p:cNvPr>
          <p:cNvSpPr txBox="1"/>
          <p:nvPr/>
        </p:nvSpPr>
        <p:spPr>
          <a:xfrm>
            <a:off x="4615322" y="3671487"/>
            <a:ext cx="5385931" cy="1769715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dirty="0"/>
              <a:t>	   </a:t>
            </a:r>
            <a:r>
              <a:rPr lang="en-IN" sz="2500" b="1" u="sng" dirty="0">
                <a:solidFill>
                  <a:schemeClr val="tx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OUTPUT RESULTS</a:t>
            </a:r>
          </a:p>
          <a:p>
            <a:r>
              <a:rPr lang="en-US" dirty="0"/>
              <a:t>The DenseNet121 model came up with the </a:t>
            </a:r>
            <a:r>
              <a:rPr lang="en-US" b="1" dirty="0"/>
              <a:t>accuracy of 96% </a:t>
            </a:r>
            <a:r>
              <a:rPr lang="en-US" dirty="0"/>
              <a:t>and </a:t>
            </a:r>
            <a:r>
              <a:rPr lang="en-US" b="1" dirty="0"/>
              <a:t>average Recall of 0.9614 </a:t>
            </a:r>
            <a:r>
              <a:rPr lang="en-US" dirty="0"/>
              <a:t>for all classes. Below are resultant graphs and images obtained: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276423-2F3F-46A4-E05D-53B145A00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5322" y="4906178"/>
            <a:ext cx="2328671" cy="18816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ACC93E0-60C5-E414-0BD8-30BC8A216F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6995" y="1428182"/>
            <a:ext cx="5334245" cy="213976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60BBEA2-1AC3-C4CB-215F-CBCEC4B23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905" y="6858502"/>
            <a:ext cx="960120" cy="10052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D61A38-35A9-5AF3-4C82-70D806D8C9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9012" y="4904263"/>
            <a:ext cx="3027247" cy="171157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EF9AA99-599F-4EF4-22F5-F5BFA48DE1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88831" y="6652842"/>
            <a:ext cx="2159002" cy="112143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9B6C760-2B18-4476-FFC9-4FAED9C3D8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84517" y="6891399"/>
            <a:ext cx="911975" cy="95435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2D4AA14-85ED-7C2D-ED3C-FCA2D311B9B4}"/>
              </a:ext>
            </a:extLst>
          </p:cNvPr>
          <p:cNvSpPr txBox="1"/>
          <p:nvPr/>
        </p:nvSpPr>
        <p:spPr>
          <a:xfrm>
            <a:off x="5274284" y="7866479"/>
            <a:ext cx="911975" cy="276999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Grad-CAM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828548-BEE2-6A78-730F-1809043C5797}"/>
              </a:ext>
            </a:extLst>
          </p:cNvPr>
          <p:cNvSpPr txBox="1"/>
          <p:nvPr/>
        </p:nvSpPr>
        <p:spPr>
          <a:xfrm>
            <a:off x="7862806" y="7801940"/>
            <a:ext cx="611052" cy="323165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sz="1500" dirty="0">
                <a:solidFill>
                  <a:schemeClr val="tx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LIME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066AAB-02A2-6846-8F6E-BB97C1FCE5EC}"/>
              </a:ext>
            </a:extLst>
          </p:cNvPr>
          <p:cNvSpPr txBox="1"/>
          <p:nvPr/>
        </p:nvSpPr>
        <p:spPr>
          <a:xfrm>
            <a:off x="10207684" y="830125"/>
            <a:ext cx="2411036" cy="800219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dirty="0"/>
              <a:t>	   </a:t>
            </a:r>
            <a:r>
              <a:rPr lang="en-IN" sz="1800" b="1" u="sng" dirty="0">
                <a:solidFill>
                  <a:schemeClr val="tx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TECHNOLOGY USED:</a:t>
            </a:r>
          </a:p>
          <a:p>
            <a:endParaRPr lang="en-IN" b="1" u="sng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1046" name="Picture 22" descr="GKTCS INNOVATIONS">
            <a:extLst>
              <a:ext uri="{FF2B5EF4-FFF2-40B4-BE49-F238E27FC236}">
                <a16:creationId xmlns:a16="http://schemas.microsoft.com/office/drawing/2014/main" id="{730A6BF8-893F-1861-6380-A16A98237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85" y="1674930"/>
            <a:ext cx="1252796" cy="5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12 NumPy Operations for Beginners">
            <a:extLst>
              <a:ext uri="{FF2B5EF4-FFF2-40B4-BE49-F238E27FC236}">
                <a16:creationId xmlns:a16="http://schemas.microsoft.com/office/drawing/2014/main" id="{117ADEFC-E31A-7877-87B1-FAAA19CB9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832" y="1674930"/>
            <a:ext cx="1125888" cy="60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B0E6F7E-F5BA-693B-201F-79F69EA4FBF1}"/>
              </a:ext>
            </a:extLst>
          </p:cNvPr>
          <p:cNvSpPr txBox="1"/>
          <p:nvPr/>
        </p:nvSpPr>
        <p:spPr>
          <a:xfrm>
            <a:off x="10130677" y="2400276"/>
            <a:ext cx="2495546" cy="769441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dirty="0"/>
              <a:t>	   </a:t>
            </a:r>
            <a:r>
              <a:rPr lang="en-IN" sz="1600" b="1" u="sng" dirty="0">
                <a:solidFill>
                  <a:schemeClr val="tx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EVALUATION METRICES</a:t>
            </a:r>
          </a:p>
          <a:p>
            <a:endParaRPr lang="en-IN" b="1" u="sng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7665BE0-9485-BE4F-3307-D7C49D91BBE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84832" y="3300382"/>
            <a:ext cx="2441391" cy="209287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87D1DF5-0F5C-03DB-4255-AE404B408220}"/>
              </a:ext>
            </a:extLst>
          </p:cNvPr>
          <p:cNvSpPr txBox="1"/>
          <p:nvPr/>
        </p:nvSpPr>
        <p:spPr>
          <a:xfrm>
            <a:off x="9446771" y="5782788"/>
            <a:ext cx="3232910" cy="1261884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1600" b="1" u="sng" dirty="0">
                <a:solidFill>
                  <a:schemeClr val="tx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CONCLUSION</a:t>
            </a:r>
          </a:p>
          <a:p>
            <a:r>
              <a:rPr lang="en-US" sz="1200" dirty="0"/>
              <a:t>An accurate Deep Learning model for skin cancer detection, enriched with Grad-CAM and LIME to make its predictions more predictable, trustworthy and aligned with visual reasoning.</a:t>
            </a:r>
            <a:endParaRPr lang="en-IN" sz="1200" b="1" u="sng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A80D29-E2D3-54FD-4182-18AC581ADFB3}"/>
              </a:ext>
            </a:extLst>
          </p:cNvPr>
          <p:cNvSpPr txBox="1"/>
          <p:nvPr/>
        </p:nvSpPr>
        <p:spPr>
          <a:xfrm>
            <a:off x="251209" y="5319946"/>
            <a:ext cx="4149340" cy="707886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solidFill>
                  <a:schemeClr val="tx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DATASET USED</a:t>
            </a:r>
            <a:r>
              <a:rPr lang="en-US" sz="1200" b="1" dirty="0"/>
              <a:t>: HAM10000</a:t>
            </a:r>
            <a:r>
              <a:rPr lang="en-US" sz="1200" dirty="0"/>
              <a:t> (Human Against Machine with 10,000 training images) dataset, which contains dermoscopic images of seven skin lesion types.</a:t>
            </a:r>
            <a:endParaRPr lang="en-IN" sz="1200" b="1" u="sng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4AAE60-88D4-363B-DB2D-7A9734FBE3C2}"/>
              </a:ext>
            </a:extLst>
          </p:cNvPr>
          <p:cNvSpPr txBox="1"/>
          <p:nvPr/>
        </p:nvSpPr>
        <p:spPr>
          <a:xfrm>
            <a:off x="9420874" y="7130251"/>
            <a:ext cx="3232910" cy="892552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sz="1600" b="1" u="sng" dirty="0">
                <a:solidFill>
                  <a:schemeClr val="tx1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FUTURE SCOPE</a:t>
            </a:r>
          </a:p>
          <a:p>
            <a:r>
              <a:rPr lang="en-US" sz="1200" dirty="0"/>
              <a:t>Expand the work by integrating SHAP for deeper explainability and exploring real-time deployment</a:t>
            </a:r>
            <a:endParaRPr lang="en-IN" sz="1200" b="1" u="sng" dirty="0"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1AAF649-9DED-8424-B2E9-68586E6031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64299" y="2379593"/>
            <a:ext cx="93167" cy="11726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A09A6C8-C757-CB02-3DF2-0E30BDC27D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982073" y="1154244"/>
            <a:ext cx="899160" cy="1407128"/>
          </a:xfrm>
          <a:prstGeom prst="rect">
            <a:avLst/>
          </a:prstGeom>
        </p:spPr>
      </p:pic>
      <p:pic>
        <p:nvPicPr>
          <p:cNvPr id="1056" name="Picture 32" descr="Department of Computer Science and Engineering - Thapar Institute of  Engineering and Technology">
            <a:extLst>
              <a:ext uri="{FF2B5EF4-FFF2-40B4-BE49-F238E27FC236}">
                <a16:creationId xmlns:a16="http://schemas.microsoft.com/office/drawing/2014/main" id="{3D90A370-CA33-BD5F-4896-1510402D2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0793" y="4207890"/>
            <a:ext cx="980440" cy="128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Department of Computer Science and Engineering - Thapar Institute of  Engineering and Technology">
            <a:extLst>
              <a:ext uri="{FF2B5EF4-FFF2-40B4-BE49-F238E27FC236}">
                <a16:creationId xmlns:a16="http://schemas.microsoft.com/office/drawing/2014/main" id="{4D1816CA-09D9-767B-185A-E98C78CA1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825" y="6025575"/>
            <a:ext cx="1224280" cy="142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313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Arial</vt:lpstr>
      <vt:lpstr>Tahoma</vt:lpstr>
      <vt:lpstr>Microsoft Tai Le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RKDuvedi</dc:creator>
  <cp:lastModifiedBy>Sarabjeet Singh</cp:lastModifiedBy>
  <cp:revision>13</cp:revision>
  <dcterms:modified xsi:type="dcterms:W3CDTF">2025-07-17T13:07:27Z</dcterms:modified>
</cp:coreProperties>
</file>