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2" r:id="rId3"/>
    <p:sldId id="266" r:id="rId4"/>
    <p:sldId id="273" r:id="rId5"/>
    <p:sldId id="274" r:id="rId6"/>
    <p:sldId id="275" r:id="rId7"/>
    <p:sldId id="276" r:id="rId8"/>
    <p:sldId id="277" r:id="rId9"/>
    <p:sldId id="271" r:id="rId10"/>
    <p:sldId id="278" r:id="rId11"/>
  </p:sldIdLst>
  <p:sldSz cx="9753600" cy="7315200"/>
  <p:notesSz cx="6858000" cy="9144000"/>
  <p:embeddedFontLst>
    <p:embeddedFont>
      <p:font typeface="Open Sans Bold" charset="0"/>
      <p:regular r:id="rId12"/>
    </p:embeddedFon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Open Sans Light Bold" charset="0"/>
      <p:regular r:id="rId17"/>
    </p:embeddedFont>
    <p:embeddedFont>
      <p:font typeface="Lucida Calligraphy" pitchFamily="66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  <a:srgbClr val="EA4537"/>
    <a:srgbClr val="FF292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-8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"/>
          <p:cNvSpPr txBox="1"/>
          <p:nvPr/>
        </p:nvSpPr>
        <p:spPr>
          <a:xfrm>
            <a:off x="0" y="1443022"/>
            <a:ext cx="9753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6000" algn="ctr">
              <a:spcBef>
                <a:spcPts val="400"/>
              </a:spcBef>
              <a:spcAft>
                <a:spcPts val="400"/>
              </a:spcAft>
            </a:pPr>
            <a:r>
              <a:rPr lang="fr-FR" sz="7200" dirty="0" smtClean="0">
                <a:solidFill>
                  <a:srgbClr val="222222"/>
                </a:solidFill>
                <a:latin typeface="Open Sans Bold" charset="0"/>
                <a:ea typeface="Open Sans Bold" charset="0"/>
                <a:cs typeface="Open Sans Bold" charset="0"/>
              </a:rPr>
              <a:t>TP 2</a:t>
            </a:r>
            <a:endParaRPr lang="fr-FR" sz="7200" dirty="0">
              <a:solidFill>
                <a:srgbClr val="222222"/>
              </a:solidFill>
              <a:latin typeface="Open Sans Bold" charset="0"/>
              <a:ea typeface="Open Sans Bold" charset="0"/>
              <a:cs typeface="Open Sans Bold" charset="0"/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106800" y="2657468"/>
            <a:ext cx="9540000" cy="0"/>
          </a:xfrm>
          <a:prstGeom prst="line">
            <a:avLst/>
          </a:prstGeom>
          <a:ln w="38100">
            <a:solidFill>
              <a:srgbClr val="EA4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"/>
          <p:cNvSpPr txBox="1"/>
          <p:nvPr/>
        </p:nvSpPr>
        <p:spPr>
          <a:xfrm>
            <a:off x="0" y="2943220"/>
            <a:ext cx="9753600" cy="19184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6000" algn="ctr">
              <a:spcBef>
                <a:spcPts val="400"/>
              </a:spcBef>
              <a:spcAft>
                <a:spcPts val="400"/>
              </a:spcAft>
            </a:pPr>
            <a:r>
              <a:rPr lang="fr-FR" sz="6000" b="1" spc="300" dirty="0" smtClean="0"/>
              <a:t>Stratégie dominée</a:t>
            </a:r>
          </a:p>
          <a:p>
            <a:pPr marL="36000" algn="ctr">
              <a:spcBef>
                <a:spcPts val="400"/>
              </a:spcBef>
              <a:spcAft>
                <a:spcPts val="400"/>
              </a:spcAft>
            </a:pPr>
            <a:r>
              <a:rPr lang="en-GB" sz="5800" b="1" spc="300" dirty="0" err="1" smtClean="0">
                <a:solidFill>
                  <a:srgbClr val="EA4537"/>
                </a:solidFill>
                <a:latin typeface="Open Sans Bold" charset="0"/>
                <a:ea typeface="Open Sans Bold" charset="0"/>
                <a:cs typeface="Open Sans Bold" charset="0"/>
              </a:rPr>
              <a:t>Dominanted</a:t>
            </a:r>
            <a:r>
              <a:rPr lang="fr-FR" sz="5800" b="1" spc="300" dirty="0" smtClean="0">
                <a:solidFill>
                  <a:srgbClr val="EA4537"/>
                </a:solidFill>
                <a:latin typeface="Open Sans Bold" charset="0"/>
                <a:ea typeface="Open Sans Bold" charset="0"/>
                <a:cs typeface="Open Sans Bold" charset="0"/>
              </a:rPr>
              <a:t> </a:t>
            </a:r>
            <a:r>
              <a:rPr lang="en-GB" sz="5800" b="1" spc="300" dirty="0" smtClean="0">
                <a:solidFill>
                  <a:srgbClr val="EA4537"/>
                </a:solidFill>
                <a:latin typeface="Open Sans Bold" charset="0"/>
                <a:ea typeface="Open Sans Bold" charset="0"/>
                <a:cs typeface="Open Sans Bold" charset="0"/>
              </a:rPr>
              <a:t>strategy</a:t>
            </a:r>
            <a:endParaRPr lang="en-GB" sz="5800" spc="300" dirty="0">
              <a:solidFill>
                <a:srgbClr val="EA4537"/>
              </a:solidFill>
              <a:latin typeface="Open Sans Bold" charset="0"/>
              <a:ea typeface="Open Sans Bold" charset="0"/>
              <a:cs typeface="Open Sans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444000" cy="1008000"/>
          </a:xfrm>
          <a:prstGeom prst="rect">
            <a:avLst/>
          </a:prstGeom>
          <a:solidFill>
            <a:srgbClr val="EA4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2"/>
            <a:r>
              <a:rPr lang="fr-FR" sz="4000" b="1" dirty="0" smtClean="0">
                <a:solidFill>
                  <a:schemeClr val="tx1"/>
                </a:solidFill>
                <a:latin typeface="Lovelo"/>
                <a:ea typeface="Open Sans Light Bold" charset="0"/>
                <a:cs typeface="Open Sans Light Bold" charset="0"/>
              </a:rPr>
              <a:t>Travail supplémentaire</a:t>
            </a:r>
            <a:endParaRPr lang="en-GB" sz="3600" b="1" dirty="0">
              <a:solidFill>
                <a:schemeClr val="tx1"/>
              </a:solidFill>
              <a:latin typeface="Lovelo"/>
              <a:ea typeface="Open Sans Light Bold" charset="0"/>
              <a:cs typeface="Open Sans Light Bold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-1123992" y="1157270"/>
            <a:ext cx="10787138" cy="5232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0" lvl="5">
              <a:spcBef>
                <a:spcPts val="600"/>
              </a:spcBef>
            </a:pPr>
            <a:r>
              <a:rPr lang="fr-FR" sz="3400" dirty="0" smtClean="0">
                <a:solidFill>
                  <a:srgbClr val="222222"/>
                </a:solidFill>
                <a:latin typeface="Myriad Pro Light" pitchFamily="34" charset="0"/>
              </a:rPr>
              <a:t>Exemple:</a:t>
            </a:r>
          </a:p>
        </p:txBody>
      </p:sp>
      <p:sp>
        <p:nvSpPr>
          <p:cNvPr id="14" name="TextBox 4"/>
          <p:cNvSpPr txBox="1"/>
          <p:nvPr/>
        </p:nvSpPr>
        <p:spPr>
          <a:xfrm>
            <a:off x="-1123992" y="4821434"/>
            <a:ext cx="10787138" cy="1908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0" lvl="5">
              <a:spcBef>
                <a:spcPts val="600"/>
              </a:spcBef>
            </a:pPr>
            <a:r>
              <a:rPr lang="fr-FR" sz="2800" dirty="0" smtClean="0">
                <a:latin typeface="Myriad Pro Light" pitchFamily="34" charset="0"/>
              </a:rPr>
              <a:t>Travail demandé:</a:t>
            </a:r>
            <a:endParaRPr lang="ar-DZ" sz="2800" dirty="0" smtClean="0">
              <a:latin typeface="Myriad Pro Light" pitchFamily="34" charset="0"/>
            </a:endParaRPr>
          </a:p>
          <a:p>
            <a:pPr marL="2257200" lvl="6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fr-FR" sz="2400" dirty="0" smtClean="0">
                <a:latin typeface="Myriad Pro Light" pitchFamily="34" charset="0"/>
              </a:rPr>
              <a:t>Même chose que les deux premiers TP, mais pour trois joueurs.</a:t>
            </a:r>
          </a:p>
          <a:p>
            <a:pPr marL="2257200" lvl="6">
              <a:spcBef>
                <a:spcPts val="600"/>
              </a:spcBef>
            </a:pPr>
            <a:r>
              <a:rPr lang="fr-FR" sz="3200" dirty="0" smtClean="0">
                <a:solidFill>
                  <a:srgbClr val="FF0000"/>
                </a:solidFill>
                <a:latin typeface="Myriad Pro Light" pitchFamily="34" charset="0"/>
              </a:rPr>
              <a:t>Essayer de généraliser pour </a:t>
            </a:r>
            <a:r>
              <a:rPr lang="fr-FR" sz="3200" dirty="0" smtClean="0">
                <a:solidFill>
                  <a:srgbClr val="FF0000"/>
                </a:solidFill>
                <a:latin typeface="Lucida Calligraphy" pitchFamily="66" charset="0"/>
              </a:rPr>
              <a:t>n</a:t>
            </a:r>
            <a:r>
              <a:rPr lang="fr-FR" sz="3200" dirty="0" smtClean="0">
                <a:solidFill>
                  <a:srgbClr val="FF0000"/>
                </a:solidFill>
                <a:latin typeface="Myriad Pro Light" pitchFamily="34" charset="0"/>
              </a:rPr>
              <a:t>  joueurs.</a:t>
            </a:r>
          </a:p>
          <a:p>
            <a:pPr marL="1800000" lvl="5">
              <a:spcBef>
                <a:spcPts val="600"/>
              </a:spcBef>
              <a:buFont typeface="Arial" pitchFamily="34" charset="0"/>
              <a:buChar char="•"/>
            </a:pPr>
            <a:endParaRPr lang="fr-FR" sz="3200" dirty="0" smtClean="0">
              <a:latin typeface="Myriad Pro Light" pitchFamily="34" charset="0"/>
            </a:endParaRPr>
          </a:p>
          <a:p>
            <a:pPr marL="1800000" lvl="5">
              <a:spcBef>
                <a:spcPts val="600"/>
              </a:spcBef>
            </a:pPr>
            <a:endParaRPr lang="fr-FR" sz="3200" dirty="0" smtClean="0">
              <a:latin typeface="Myriad Pro Light" pitchFamily="34" charset="0"/>
            </a:endParaRPr>
          </a:p>
          <a:p>
            <a:pPr marL="1800000" lvl="5">
              <a:spcBef>
                <a:spcPts val="600"/>
              </a:spcBef>
            </a:pPr>
            <a:endParaRPr lang="fr-FR" sz="3400" dirty="0" smtClean="0">
              <a:latin typeface="Myriad Pro Light" pitchFamily="34" charset="0"/>
            </a:endParaRPr>
          </a:p>
        </p:txBody>
      </p:sp>
      <p:pic>
        <p:nvPicPr>
          <p:cNvPr id="1026" name="Picture 2" descr="C:\Users\Lenovo-u\ThJ_3joueu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094" y="1871650"/>
            <a:ext cx="9561412" cy="30240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444000" cy="1008000"/>
          </a:xfrm>
          <a:prstGeom prst="rect">
            <a:avLst/>
          </a:prstGeom>
          <a:solidFill>
            <a:srgbClr val="EA4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2"/>
            <a:r>
              <a:rPr lang="fr-FR" sz="4000" b="1" dirty="0" smtClean="0">
                <a:solidFill>
                  <a:schemeClr val="tx1"/>
                </a:solidFill>
                <a:latin typeface="Lovelo"/>
                <a:ea typeface="Open Sans Light Bold" charset="0"/>
                <a:cs typeface="Open Sans Light Bold" charset="0"/>
              </a:rPr>
              <a:t>Stratégie dominée</a:t>
            </a:r>
            <a:endParaRPr lang="en-GB" sz="3600" b="1" dirty="0">
              <a:solidFill>
                <a:schemeClr val="tx1"/>
              </a:solidFill>
              <a:latin typeface="Lovelo"/>
              <a:ea typeface="Open Sans Light Bold" charset="0"/>
              <a:cs typeface="Open Sans Light Bold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-1123992" y="1157270"/>
            <a:ext cx="10787138" cy="5232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0" lvl="5">
              <a:spcBef>
                <a:spcPts val="600"/>
              </a:spcBef>
            </a:pPr>
            <a:r>
              <a:rPr lang="fr-FR" sz="3400" dirty="0" smtClean="0">
                <a:solidFill>
                  <a:srgbClr val="222222"/>
                </a:solidFill>
                <a:latin typeface="Myriad Pro Light" pitchFamily="34" charset="0"/>
              </a:rPr>
              <a:t>Exemple: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-1123992" y="4215549"/>
            <a:ext cx="10787138" cy="2585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0" lvl="5">
              <a:spcBef>
                <a:spcPts val="600"/>
              </a:spcBef>
            </a:pPr>
            <a:r>
              <a:rPr lang="fr-FR" sz="3400" dirty="0" smtClean="0">
                <a:solidFill>
                  <a:srgbClr val="FF4B4B"/>
                </a:solidFill>
                <a:latin typeface="Myriad Pro Light" pitchFamily="34" charset="0"/>
              </a:rPr>
              <a:t>Stratégie dominée ?</a:t>
            </a:r>
          </a:p>
          <a:p>
            <a:pPr marL="1800000" lvl="5">
              <a:lnSpc>
                <a:spcPct val="150000"/>
              </a:lnSpc>
              <a:spcBef>
                <a:spcPts val="600"/>
              </a:spcBef>
            </a:pPr>
            <a:r>
              <a:rPr lang="fr-FR" sz="3400" dirty="0" smtClean="0">
                <a:latin typeface="Myriad Pro Light" pitchFamily="34" charset="0"/>
              </a:rPr>
              <a:t>Pas de stratégie dominante.</a:t>
            </a:r>
          </a:p>
          <a:p>
            <a:pPr marL="1800000" lvl="5">
              <a:spcBef>
                <a:spcPts val="600"/>
              </a:spcBef>
            </a:pPr>
            <a:endParaRPr lang="fr-FR" sz="3400" dirty="0" smtClean="0">
              <a:latin typeface="Myriad Pro Light" pitchFamily="34" charset="0"/>
            </a:endParaRPr>
          </a:p>
          <a:p>
            <a:pPr marL="2257200" lvl="6">
              <a:spcBef>
                <a:spcPts val="600"/>
              </a:spcBef>
            </a:pPr>
            <a:endParaRPr lang="fr-FR" sz="3400" dirty="0" smtClean="0">
              <a:latin typeface="Myriad Pro Ligh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530" y="1966914"/>
            <a:ext cx="8676540" cy="21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Connecteur droit 6"/>
          <p:cNvCxnSpPr/>
          <p:nvPr/>
        </p:nvCxnSpPr>
        <p:spPr>
          <a:xfrm>
            <a:off x="590520" y="5586426"/>
            <a:ext cx="5472000" cy="0"/>
          </a:xfrm>
          <a:prstGeom prst="line">
            <a:avLst/>
          </a:prstGeom>
          <a:ln w="38100">
            <a:solidFill>
              <a:srgbClr val="EA4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444000" cy="1008000"/>
          </a:xfrm>
          <a:prstGeom prst="rect">
            <a:avLst/>
          </a:prstGeom>
          <a:solidFill>
            <a:srgbClr val="EA4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2"/>
            <a:r>
              <a:rPr lang="fr-FR" sz="4000" b="1" dirty="0" smtClean="0">
                <a:solidFill>
                  <a:schemeClr val="tx1"/>
                </a:solidFill>
                <a:latin typeface="Lovelo"/>
                <a:ea typeface="Open Sans Light Bold" charset="0"/>
                <a:cs typeface="Open Sans Light Bold" charset="0"/>
              </a:rPr>
              <a:t>Stratégie dominante</a:t>
            </a:r>
            <a:endParaRPr lang="en-GB" sz="3600" b="1" dirty="0">
              <a:solidFill>
                <a:schemeClr val="tx1"/>
              </a:solidFill>
              <a:latin typeface="Lovelo"/>
              <a:ea typeface="Open Sans Light Bold" charset="0"/>
              <a:cs typeface="Open Sans Light Bold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-1123992" y="1157270"/>
            <a:ext cx="10787138" cy="5232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0" lvl="5">
              <a:spcBef>
                <a:spcPts val="600"/>
              </a:spcBef>
            </a:pPr>
            <a:r>
              <a:rPr lang="fr-FR" sz="3400" dirty="0" smtClean="0">
                <a:solidFill>
                  <a:srgbClr val="222222"/>
                </a:solidFill>
                <a:latin typeface="Myriad Pro Light" pitchFamily="34" charset="0"/>
              </a:rPr>
              <a:t>Exemple: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-1123992" y="4227691"/>
            <a:ext cx="10787138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0" lvl="5">
              <a:spcBef>
                <a:spcPts val="600"/>
              </a:spcBef>
            </a:pPr>
            <a:r>
              <a:rPr lang="fr-FR" sz="3400" dirty="0" smtClean="0">
                <a:latin typeface="Myriad Pro Light" pitchFamily="34" charset="0"/>
              </a:rPr>
              <a:t>Stratégie dominée:</a:t>
            </a:r>
          </a:p>
          <a:p>
            <a:pPr marL="1800000" lvl="5">
              <a:spcBef>
                <a:spcPts val="600"/>
              </a:spcBef>
            </a:pPr>
            <a:r>
              <a:rPr lang="fr-FR" sz="3400" dirty="0" smtClean="0">
                <a:latin typeface="Myriad Pro Light" pitchFamily="34" charset="0"/>
              </a:rPr>
              <a:t>s’ et s* deux stratégies. s’ domine s* si :</a:t>
            </a:r>
          </a:p>
          <a:p>
            <a:pPr marL="1800000" lvl="5"/>
            <a:r>
              <a:rPr lang="fr-FR" sz="2800" spc="600" dirty="0" smtClean="0">
                <a:solidFill>
                  <a:srgbClr val="FF0000"/>
                </a:solidFill>
                <a:latin typeface="Myriad Pro Light" pitchFamily="34" charset="0"/>
              </a:rPr>
              <a:t>Ou bien: s* dominée par s’</a:t>
            </a:r>
          </a:p>
          <a:p>
            <a:pPr marL="2257200" lvl="6">
              <a:spcBef>
                <a:spcPts val="600"/>
              </a:spcBef>
            </a:pPr>
            <a:endParaRPr lang="fr-FR" sz="3400" dirty="0" smtClean="0">
              <a:latin typeface="Myriad Pro Ligh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530" y="1966914"/>
            <a:ext cx="8676540" cy="21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325" y="5800740"/>
            <a:ext cx="83629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444000" cy="1008000"/>
          </a:xfrm>
          <a:prstGeom prst="rect">
            <a:avLst/>
          </a:prstGeom>
          <a:solidFill>
            <a:srgbClr val="EA4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2"/>
            <a:r>
              <a:rPr lang="fr-FR" sz="4000" b="1" dirty="0" smtClean="0">
                <a:solidFill>
                  <a:schemeClr val="tx1"/>
                </a:solidFill>
                <a:latin typeface="Lovelo"/>
                <a:ea typeface="Open Sans Light Bold" charset="0"/>
                <a:cs typeface="Open Sans Light Bold" charset="0"/>
              </a:rPr>
              <a:t>Stratégie dominante</a:t>
            </a:r>
            <a:endParaRPr lang="en-GB" sz="3600" b="1" dirty="0">
              <a:solidFill>
                <a:schemeClr val="tx1"/>
              </a:solidFill>
              <a:latin typeface="Lovelo"/>
              <a:ea typeface="Open Sans Light Bold" charset="0"/>
              <a:cs typeface="Open Sans Light Bold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-1123992" y="1157270"/>
            <a:ext cx="10787138" cy="5232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0" lvl="5">
              <a:spcBef>
                <a:spcPts val="600"/>
              </a:spcBef>
            </a:pPr>
            <a:r>
              <a:rPr lang="fr-FR" sz="3400" dirty="0" smtClean="0">
                <a:solidFill>
                  <a:srgbClr val="222222"/>
                </a:solidFill>
                <a:latin typeface="Myriad Pro Light" pitchFamily="34" charset="0"/>
              </a:rPr>
              <a:t>Exemple: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-1123992" y="4229104"/>
            <a:ext cx="10787138" cy="2677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0" lvl="5">
              <a:spcBef>
                <a:spcPts val="600"/>
              </a:spcBef>
            </a:pPr>
            <a:r>
              <a:rPr lang="fr-FR" sz="3400" dirty="0" smtClean="0">
                <a:latin typeface="Myriad Pro Light" pitchFamily="34" charset="0"/>
              </a:rPr>
              <a:t>Stratégie dominée:</a:t>
            </a:r>
          </a:p>
          <a:p>
            <a:pPr marL="2257200" lvl="6">
              <a:spcBef>
                <a:spcPts val="600"/>
              </a:spcBef>
              <a:buFont typeface="Arial" pitchFamily="34" charset="0"/>
              <a:buChar char="•"/>
            </a:pPr>
            <a:r>
              <a:rPr lang="fr-FR" sz="3200" dirty="0" smtClean="0">
                <a:latin typeface="Myriad Pro Light" pitchFamily="34" charset="0"/>
              </a:rPr>
              <a:t>Comparer les stratégies 2 à 2.</a:t>
            </a:r>
          </a:p>
          <a:p>
            <a:pPr marL="2257200" lvl="6">
              <a:spcBef>
                <a:spcPts val="600"/>
              </a:spcBef>
              <a:buFont typeface="Arial" pitchFamily="34" charset="0"/>
              <a:buChar char="•"/>
            </a:pPr>
            <a:r>
              <a:rPr lang="fr-FR" sz="3200" dirty="0" smtClean="0">
                <a:latin typeface="Myriad Pro Light" pitchFamily="34" charset="0"/>
              </a:rPr>
              <a:t>Éliminer itérativement les stratégies dominées.</a:t>
            </a:r>
          </a:p>
          <a:p>
            <a:pPr marL="2257200" lvl="6">
              <a:spcBef>
                <a:spcPts val="600"/>
              </a:spcBef>
              <a:buFont typeface="Arial" pitchFamily="34" charset="0"/>
              <a:buChar char="•"/>
            </a:pPr>
            <a:r>
              <a:rPr lang="fr-FR" sz="2400" b="1" dirty="0" smtClean="0">
                <a:latin typeface="Myriad Pro Light" pitchFamily="34" charset="0"/>
              </a:rPr>
              <a:t>Si à la fin nous n’avons qu’une stratégie pour chaque joueur :  </a:t>
            </a:r>
          </a:p>
          <a:p>
            <a:pPr marL="2257200" lvl="6">
              <a:spcBef>
                <a:spcPts val="600"/>
              </a:spcBef>
              <a:buFont typeface="Arial" pitchFamily="34" charset="0"/>
              <a:buChar char="•"/>
            </a:pPr>
            <a:endParaRPr lang="fr-FR" sz="3200" dirty="0" smtClean="0">
              <a:latin typeface="Myriad Pro Ligh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530" y="1966914"/>
            <a:ext cx="8676540" cy="21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76206" y="6372244"/>
            <a:ext cx="90011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45600" lvl="4">
              <a:spcBef>
                <a:spcPts val="600"/>
              </a:spcBef>
            </a:pPr>
            <a:r>
              <a:rPr lang="fr-FR" sz="3200" b="1" dirty="0" smtClean="0">
                <a:solidFill>
                  <a:srgbClr val="FF4B4B"/>
                </a:solidFill>
                <a:latin typeface="Myriad Pro Light" pitchFamily="34" charset="0"/>
              </a:rPr>
              <a:t>Équilibre itératif en stratégie dominée.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444000" cy="1008000"/>
          </a:xfrm>
          <a:prstGeom prst="rect">
            <a:avLst/>
          </a:prstGeom>
          <a:solidFill>
            <a:srgbClr val="EA4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2"/>
            <a:r>
              <a:rPr lang="fr-FR" sz="4000" b="1" dirty="0" smtClean="0">
                <a:solidFill>
                  <a:schemeClr val="tx1"/>
                </a:solidFill>
                <a:latin typeface="Lovelo"/>
                <a:ea typeface="Open Sans Light Bold" charset="0"/>
                <a:cs typeface="Open Sans Light Bold" charset="0"/>
              </a:rPr>
              <a:t>Stratégie dominante</a:t>
            </a:r>
            <a:endParaRPr lang="en-GB" sz="3600" b="1" dirty="0">
              <a:solidFill>
                <a:schemeClr val="tx1"/>
              </a:solidFill>
              <a:latin typeface="Lovelo"/>
              <a:ea typeface="Open Sans Light Bold" charset="0"/>
              <a:cs typeface="Open Sans Light Bold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-1123992" y="4229104"/>
            <a:ext cx="10787138" cy="14703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57200" lvl="6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fr-FR" sz="3200" dirty="0" smtClean="0">
                <a:latin typeface="Myriad Pro Light" pitchFamily="34" charset="0"/>
              </a:rPr>
              <a:t>Pour le joueur 2: M est dominée par D.</a:t>
            </a:r>
          </a:p>
          <a:p>
            <a:pPr marL="2257200" lvl="6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fr-FR" sz="3200" dirty="0" smtClean="0">
                <a:latin typeface="Myriad Pro Light" pitchFamily="34" charset="0"/>
              </a:rPr>
              <a:t>M a été éliminée.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5107" y="1871650"/>
            <a:ext cx="6783387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444000" cy="1008000"/>
          </a:xfrm>
          <a:prstGeom prst="rect">
            <a:avLst/>
          </a:prstGeom>
          <a:solidFill>
            <a:srgbClr val="EA4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2"/>
            <a:r>
              <a:rPr lang="fr-FR" sz="4000" b="1" dirty="0" smtClean="0">
                <a:solidFill>
                  <a:schemeClr val="tx1"/>
                </a:solidFill>
                <a:latin typeface="Lovelo"/>
                <a:ea typeface="Open Sans Light Bold" charset="0"/>
                <a:cs typeface="Open Sans Light Bold" charset="0"/>
              </a:rPr>
              <a:t>Stratégie dominante</a:t>
            </a:r>
            <a:endParaRPr lang="en-GB" sz="3600" b="1" dirty="0">
              <a:solidFill>
                <a:schemeClr val="tx1"/>
              </a:solidFill>
              <a:latin typeface="Lovelo"/>
              <a:ea typeface="Open Sans Light Bold" charset="0"/>
              <a:cs typeface="Open Sans Light Bold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-1123992" y="4212302"/>
            <a:ext cx="10787138" cy="2123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57200" lvl="6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fr-FR" sz="3200" dirty="0" smtClean="0">
                <a:latin typeface="Myriad Pro Light" pitchFamily="34" charset="0"/>
              </a:rPr>
              <a:t>Pour le joueur 1: M est dominée par H.</a:t>
            </a:r>
          </a:p>
          <a:p>
            <a:pPr marL="2257200" lvl="6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fr-FR" sz="3200" dirty="0" smtClean="0">
                <a:latin typeface="Myriad Pro Light" pitchFamily="34" charset="0"/>
              </a:rPr>
              <a:t>M a été éliminée.</a:t>
            </a:r>
          </a:p>
          <a:p>
            <a:pPr marL="2257200" lvl="6">
              <a:spcBef>
                <a:spcPts val="600"/>
              </a:spcBef>
              <a:buFont typeface="Arial" pitchFamily="34" charset="0"/>
              <a:buChar char="•"/>
            </a:pPr>
            <a:endParaRPr lang="fr-FR" sz="3200" dirty="0" smtClean="0">
              <a:latin typeface="Myriad Pro Light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0819" y="2014526"/>
            <a:ext cx="6811963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444000" cy="1008000"/>
          </a:xfrm>
          <a:prstGeom prst="rect">
            <a:avLst/>
          </a:prstGeom>
          <a:solidFill>
            <a:srgbClr val="EA4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2"/>
            <a:r>
              <a:rPr lang="fr-FR" sz="4000" b="1" dirty="0" smtClean="0">
                <a:solidFill>
                  <a:schemeClr val="tx1"/>
                </a:solidFill>
                <a:latin typeface="Lovelo"/>
                <a:ea typeface="Open Sans Light Bold" charset="0"/>
                <a:cs typeface="Open Sans Light Bold" charset="0"/>
              </a:rPr>
              <a:t>Stratégie dominante</a:t>
            </a:r>
            <a:endParaRPr lang="en-GB" sz="3600" b="1" dirty="0">
              <a:solidFill>
                <a:schemeClr val="tx1"/>
              </a:solidFill>
              <a:latin typeface="Lovelo"/>
              <a:ea typeface="Open Sans Light Bold" charset="0"/>
              <a:cs typeface="Open Sans Light Bold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-1123992" y="4229104"/>
            <a:ext cx="10787138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57200" lvl="6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fr-FR" sz="3200" dirty="0" smtClean="0">
                <a:latin typeface="Myriad Pro Light" pitchFamily="34" charset="0"/>
              </a:rPr>
              <a:t>Pour le joueur 1: B est dominée par H.</a:t>
            </a:r>
          </a:p>
          <a:p>
            <a:pPr marL="2257200" lvl="6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fr-FR" sz="3200" dirty="0" smtClean="0">
                <a:latin typeface="Myriad Pro Light" pitchFamily="34" charset="0"/>
              </a:rPr>
              <a:t>B a été éliminée.</a:t>
            </a:r>
          </a:p>
          <a:p>
            <a:pPr marL="2257200" lvl="6">
              <a:spcBef>
                <a:spcPts val="600"/>
              </a:spcBef>
              <a:buFont typeface="Arial" pitchFamily="34" charset="0"/>
              <a:buChar char="•"/>
            </a:pPr>
            <a:endParaRPr lang="fr-FR" sz="3200" dirty="0" smtClean="0">
              <a:latin typeface="Myriad Pro Light" pitchFamily="34" charset="0"/>
            </a:endParaRPr>
          </a:p>
          <a:p>
            <a:pPr marL="2257200" lvl="6">
              <a:spcBef>
                <a:spcPts val="600"/>
              </a:spcBef>
              <a:buFont typeface="Arial" pitchFamily="34" charset="0"/>
              <a:buChar char="•"/>
            </a:pPr>
            <a:endParaRPr lang="fr-FR" sz="3200" dirty="0" smtClean="0">
              <a:latin typeface="Myriad Pro Light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6249" y="2366961"/>
            <a:ext cx="6688137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444000" cy="1008000"/>
          </a:xfrm>
          <a:prstGeom prst="rect">
            <a:avLst/>
          </a:prstGeom>
          <a:solidFill>
            <a:srgbClr val="EA4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2"/>
            <a:r>
              <a:rPr lang="fr-FR" sz="4000" b="1" dirty="0" smtClean="0">
                <a:solidFill>
                  <a:schemeClr val="tx1"/>
                </a:solidFill>
                <a:latin typeface="Lovelo"/>
                <a:ea typeface="Open Sans Light Bold" charset="0"/>
                <a:cs typeface="Open Sans Light Bold" charset="0"/>
              </a:rPr>
              <a:t>Stratégie dominante</a:t>
            </a:r>
            <a:endParaRPr lang="en-GB" sz="3600" b="1" dirty="0">
              <a:solidFill>
                <a:schemeClr val="tx1"/>
              </a:solidFill>
              <a:latin typeface="Lovelo"/>
              <a:ea typeface="Open Sans Light Bold" charset="0"/>
              <a:cs typeface="Open Sans Light Bold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-1123992" y="4086228"/>
            <a:ext cx="10787138" cy="2416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57200" lvl="6">
              <a:spcBef>
                <a:spcPts val="1200"/>
              </a:spcBef>
              <a:buFont typeface="Arial" pitchFamily="34" charset="0"/>
              <a:buChar char="•"/>
            </a:pPr>
            <a:r>
              <a:rPr lang="fr-FR" sz="3200" dirty="0" smtClean="0">
                <a:latin typeface="Myriad Pro Light" pitchFamily="34" charset="0"/>
              </a:rPr>
              <a:t>Pour le joueur 2: G est dominée par D.</a:t>
            </a:r>
          </a:p>
          <a:p>
            <a:pPr marL="2257200" lvl="6">
              <a:spcBef>
                <a:spcPts val="1200"/>
              </a:spcBef>
              <a:buFont typeface="Arial" pitchFamily="34" charset="0"/>
              <a:buChar char="•"/>
            </a:pPr>
            <a:r>
              <a:rPr lang="fr-FR" sz="3200" dirty="0" smtClean="0">
                <a:latin typeface="Myriad Pro Light" pitchFamily="34" charset="0"/>
              </a:rPr>
              <a:t>G a été éliminée.</a:t>
            </a:r>
          </a:p>
          <a:p>
            <a:pPr marL="2257200" lvl="6">
              <a:spcBef>
                <a:spcPts val="1200"/>
              </a:spcBef>
              <a:buFont typeface="Arial" pitchFamily="34" charset="0"/>
              <a:buChar char="•"/>
            </a:pPr>
            <a:r>
              <a:rPr lang="fr-FR" sz="3200" dirty="0" smtClean="0">
                <a:latin typeface="Myriad Pro Light" pitchFamily="34" charset="0"/>
              </a:rPr>
              <a:t>Un seul profil (paire de stratégie) (H,D) :</a:t>
            </a:r>
          </a:p>
          <a:p>
            <a:pPr marL="2160000" lvl="6">
              <a:spcBef>
                <a:spcPts val="600"/>
              </a:spcBef>
            </a:pPr>
            <a:r>
              <a:rPr lang="fr-FR" sz="3200" b="1" spc="300" dirty="0" smtClean="0">
                <a:solidFill>
                  <a:srgbClr val="FF4B4B"/>
                </a:solidFill>
                <a:latin typeface="Myriad Pro Light" pitchFamily="34" charset="0"/>
              </a:rPr>
              <a:t>Équilibre itératif en stratégie dominée</a:t>
            </a:r>
            <a:endParaRPr lang="fr-FR" sz="3200" b="1" spc="300" dirty="0" smtClean="0">
              <a:latin typeface="Myriad Pro Light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8850" y="2371716"/>
            <a:ext cx="52959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444000" cy="1008000"/>
          </a:xfrm>
          <a:prstGeom prst="rect">
            <a:avLst/>
          </a:prstGeom>
          <a:solidFill>
            <a:srgbClr val="EA4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2"/>
            <a:r>
              <a:rPr lang="fr-FR" sz="4000" b="1" dirty="0" smtClean="0">
                <a:solidFill>
                  <a:schemeClr val="tx1"/>
                </a:solidFill>
                <a:latin typeface="Lovelo"/>
                <a:ea typeface="Open Sans Light Bold" charset="0"/>
                <a:cs typeface="Open Sans Light Bold" charset="0"/>
              </a:rPr>
              <a:t>Stratégie dominante</a:t>
            </a:r>
            <a:endParaRPr lang="en-GB" sz="3600" b="1" dirty="0">
              <a:solidFill>
                <a:schemeClr val="tx1"/>
              </a:solidFill>
              <a:latin typeface="Lovelo"/>
              <a:ea typeface="Open Sans Light Bold" charset="0"/>
              <a:cs typeface="Open Sans Light Bold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-1123992" y="1157270"/>
            <a:ext cx="10787138" cy="5232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0" lvl="5">
              <a:spcBef>
                <a:spcPts val="600"/>
              </a:spcBef>
            </a:pPr>
            <a:r>
              <a:rPr lang="fr-FR" sz="3400" dirty="0" smtClean="0">
                <a:solidFill>
                  <a:srgbClr val="222222"/>
                </a:solidFill>
                <a:latin typeface="Myriad Pro Light" pitchFamily="34" charset="0"/>
              </a:rPr>
              <a:t>Exemple:</a:t>
            </a:r>
          </a:p>
        </p:txBody>
      </p:sp>
      <p:sp>
        <p:nvSpPr>
          <p:cNvPr id="14" name="TextBox 4"/>
          <p:cNvSpPr txBox="1"/>
          <p:nvPr/>
        </p:nvSpPr>
        <p:spPr>
          <a:xfrm>
            <a:off x="-1123992" y="4263691"/>
            <a:ext cx="10787138" cy="41088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0" lvl="5">
              <a:spcBef>
                <a:spcPts val="600"/>
              </a:spcBef>
            </a:pPr>
            <a:r>
              <a:rPr lang="fr-FR" sz="3200" dirty="0" smtClean="0">
                <a:latin typeface="Myriad Pro Light" pitchFamily="34" charset="0"/>
              </a:rPr>
              <a:t>Travail demandé:</a:t>
            </a:r>
            <a:endParaRPr lang="ar-DZ" sz="3200" dirty="0" smtClean="0">
              <a:latin typeface="Myriad Pro Light" pitchFamily="34" charset="0"/>
            </a:endParaRPr>
          </a:p>
          <a:p>
            <a:pPr marL="1800000" lvl="5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fr-FR" sz="2600" dirty="0" smtClean="0">
                <a:latin typeface="Myriad Pro Light" pitchFamily="34" charset="0"/>
              </a:rPr>
              <a:t>Écrire le script qui permet de vérifier l’existence de </a:t>
            </a:r>
            <a:r>
              <a:rPr lang="fr-FR" sz="2600" dirty="0" smtClean="0">
                <a:solidFill>
                  <a:srgbClr val="FF4B4B"/>
                </a:solidFill>
                <a:latin typeface="Myriad Pro Light" pitchFamily="34" charset="0"/>
              </a:rPr>
              <a:t>stratégie dominée</a:t>
            </a:r>
            <a:r>
              <a:rPr lang="fr-FR" sz="2600" dirty="0" smtClean="0">
                <a:latin typeface="Myriad Pro Light" pitchFamily="34" charset="0"/>
              </a:rPr>
              <a:t> pour </a:t>
            </a:r>
            <a:r>
              <a:rPr lang="fr-FR" sz="2600" dirty="0" smtClean="0">
                <a:solidFill>
                  <a:srgbClr val="FF4B4B"/>
                </a:solidFill>
                <a:latin typeface="Myriad Pro Light" pitchFamily="34" charset="0"/>
              </a:rPr>
              <a:t>chaque joueur</a:t>
            </a:r>
            <a:r>
              <a:rPr lang="fr-FR" sz="2600" dirty="0" smtClean="0">
                <a:latin typeface="Myriad Pro Light" pitchFamily="34" charset="0"/>
              </a:rPr>
              <a:t> ainsi que l’existence d’un </a:t>
            </a:r>
            <a:r>
              <a:rPr lang="fr-FR" sz="2600" dirty="0" smtClean="0">
                <a:solidFill>
                  <a:srgbClr val="FF4B4B"/>
                </a:solidFill>
                <a:latin typeface="Myriad Pro Light" pitchFamily="34" charset="0"/>
              </a:rPr>
              <a:t>équilibre itératif en stratégie dominée</a:t>
            </a:r>
            <a:r>
              <a:rPr lang="fr-FR" sz="2600" dirty="0" smtClean="0">
                <a:latin typeface="Myriad Pro Light" pitchFamily="34" charset="0"/>
              </a:rPr>
              <a:t>.</a:t>
            </a:r>
          </a:p>
          <a:p>
            <a:pPr marL="1800000" lvl="5">
              <a:spcBef>
                <a:spcPts val="600"/>
              </a:spcBef>
              <a:buFont typeface="Arial" pitchFamily="34" charset="0"/>
              <a:buChar char="•"/>
            </a:pPr>
            <a:endParaRPr lang="fr-FR" sz="3200" dirty="0" smtClean="0">
              <a:latin typeface="Myriad Pro Light" pitchFamily="34" charset="0"/>
            </a:endParaRPr>
          </a:p>
          <a:p>
            <a:pPr marL="1800000" lvl="5">
              <a:spcBef>
                <a:spcPts val="600"/>
              </a:spcBef>
            </a:pPr>
            <a:endParaRPr lang="fr-FR" sz="3200" dirty="0" smtClean="0">
              <a:latin typeface="Myriad Pro Light" pitchFamily="34" charset="0"/>
            </a:endParaRPr>
          </a:p>
          <a:p>
            <a:pPr marL="1800000" lvl="5">
              <a:spcBef>
                <a:spcPts val="600"/>
              </a:spcBef>
            </a:pPr>
            <a:endParaRPr lang="fr-FR" sz="3400" dirty="0" smtClean="0">
              <a:latin typeface="Myriad Pro Light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530" y="1966914"/>
            <a:ext cx="8676540" cy="21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234</Words>
  <Application>Microsoft Office PowerPoint</Application>
  <PresentationFormat>Personnalisé</PresentationFormat>
  <Paragraphs>44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Open Sans Bold</vt:lpstr>
      <vt:lpstr>Calibri</vt:lpstr>
      <vt:lpstr>Lovelo</vt:lpstr>
      <vt:lpstr>Open Sans Light Bold</vt:lpstr>
      <vt:lpstr>Myriad Pro Light</vt:lpstr>
      <vt:lpstr>Lucida Calligraphy</vt:lpstr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sahnoune.karim78@gmail.com</dc:title>
  <dc:creator>Lenovo-u</dc:creator>
  <cp:lastModifiedBy>Lenovo-u</cp:lastModifiedBy>
  <cp:revision>180</cp:revision>
  <dcterms:created xsi:type="dcterms:W3CDTF">2006-08-16T00:00:00Z</dcterms:created>
  <dcterms:modified xsi:type="dcterms:W3CDTF">2023-10-21T11:51:52Z</dcterms:modified>
  <dc:identifier>DAFsv2u_iU0</dc:identifier>
</cp:coreProperties>
</file>