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59" r:id="rId3"/>
    <p:sldId id="267" r:id="rId4"/>
    <p:sldId id="264" r:id="rId5"/>
    <p:sldId id="265" r:id="rId6"/>
    <p:sldId id="261" r:id="rId7"/>
    <p:sldId id="256" r:id="rId8"/>
    <p:sldId id="266" r:id="rId9"/>
    <p:sldId id="268" r:id="rId10"/>
    <p:sldId id="269" r:id="rId11"/>
    <p:sldId id="270" r:id="rId12"/>
    <p:sldId id="271" r:id="rId13"/>
    <p:sldId id="272" r:id="rId14"/>
  </p:sldIdLst>
  <p:sldSz cx="9753600" cy="7315200"/>
  <p:notesSz cx="6858000" cy="9144000"/>
  <p:embeddedFontLst>
    <p:embeddedFont>
      <p:font typeface="Quicksand Medium" pitchFamily="2" charset="0"/>
      <p:regular r:id="rId15"/>
    </p:embeddedFont>
    <p:embeddedFont>
      <p:font typeface="MS Mincho" pitchFamily="49" charset="-128"/>
      <p:regular r:id="rId16"/>
    </p:embeddedFont>
    <p:embeddedFont>
      <p:font typeface="Microsoft Sans Serif" pitchFamily="34" charset="0"/>
      <p:regular r:id="rId17"/>
    </p:embeddedFont>
    <p:embeddedFont>
      <p:font typeface="Myanmar Text" pitchFamily="34" charset="0"/>
      <p:regular r:id="rId18"/>
      <p:bold r:id="rId19"/>
    </p:embeddedFont>
    <p:embeddedFont>
      <p:font typeface="Palatino Linotype" pitchFamily="18" charset="0"/>
      <p:regular r:id="rId20"/>
      <p:bold r:id="rId21"/>
      <p:italic r:id="rId22"/>
      <p:boldItalic r:id="rId23"/>
    </p:embeddedFont>
    <p:embeddedFont>
      <p:font typeface="Microsoft YaHei" pitchFamily="34" charset="-122"/>
      <p:regular r:id="rId24"/>
      <p:bold r:id="rId25"/>
    </p:embeddedFont>
    <p:embeddedFont>
      <p:font typeface="Open Sans Bold" charset="0"/>
      <p:regular r:id="rId26"/>
    </p:embeddedFont>
    <p:embeddedFont>
      <p:font typeface="Calibri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EA4537"/>
    <a:srgbClr val="FF292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-8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5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0" y="157138"/>
            <a:ext cx="9753600" cy="1949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000" algn="ctr">
              <a:spcBef>
                <a:spcPts val="400"/>
              </a:spcBef>
              <a:spcAft>
                <a:spcPts val="400"/>
              </a:spcAft>
            </a:pPr>
            <a:r>
              <a:rPr lang="fr-FR" sz="2000" dirty="0" smtClean="0">
                <a:solidFill>
                  <a:srgbClr val="222222"/>
                </a:solidFill>
                <a:latin typeface="Quicksand Medium" pitchFamily="2" charset="0"/>
                <a:ea typeface="MS Mincho" pitchFamily="49" charset="-128"/>
                <a:cs typeface="Microsoft Sans Serif" pitchFamily="34" charset="0"/>
              </a:rPr>
              <a:t>Université des Sciences et de Technologie  Houari Boumediene</a:t>
            </a:r>
          </a:p>
          <a:p>
            <a:pPr marL="36000" algn="ctr">
              <a:spcBef>
                <a:spcPts val="400"/>
              </a:spcBef>
              <a:spcAft>
                <a:spcPts val="400"/>
              </a:spcAft>
            </a:pPr>
            <a:r>
              <a:rPr lang="fr-FR" sz="2000" dirty="0" smtClean="0">
                <a:solidFill>
                  <a:srgbClr val="222222"/>
                </a:solidFill>
                <a:latin typeface="Quicksand Medium" pitchFamily="2" charset="0"/>
                <a:ea typeface="MS Mincho" pitchFamily="49" charset="-128"/>
                <a:cs typeface="Microsoft Sans Serif" pitchFamily="34" charset="0"/>
              </a:rPr>
              <a:t>Faculté d’Informatique</a:t>
            </a:r>
          </a:p>
          <a:p>
            <a:pPr marL="36000" algn="ctr">
              <a:spcBef>
                <a:spcPts val="400"/>
              </a:spcBef>
              <a:spcAft>
                <a:spcPts val="400"/>
              </a:spcAft>
            </a:pPr>
            <a:r>
              <a:rPr lang="fr-FR" sz="2000" dirty="0" smtClean="0">
                <a:solidFill>
                  <a:srgbClr val="222222"/>
                </a:solidFill>
                <a:latin typeface="Quicksand Medium" pitchFamily="2" charset="0"/>
                <a:ea typeface="MS Mincho" pitchFamily="49" charset="-128"/>
                <a:cs typeface="Microsoft Sans Serif" pitchFamily="34" charset="0"/>
              </a:rPr>
              <a:t>Département d 'Intelligence Artificielle et Sciences des Données</a:t>
            </a:r>
          </a:p>
          <a:p>
            <a:pPr marL="36000" algn="ctr">
              <a:spcBef>
                <a:spcPts val="400"/>
              </a:spcBef>
              <a:spcAft>
                <a:spcPts val="400"/>
              </a:spcAft>
            </a:pPr>
            <a:endParaRPr lang="fr-FR" sz="2000" dirty="0" smtClean="0">
              <a:solidFill>
                <a:srgbClr val="222222"/>
              </a:solidFill>
              <a:latin typeface="Quicksand Medium" pitchFamily="2" charset="0"/>
              <a:ea typeface="MS Mincho" pitchFamily="49" charset="-128"/>
              <a:cs typeface="Microsoft Sans Serif" pitchFamily="34" charset="0"/>
            </a:endParaRPr>
          </a:p>
          <a:p>
            <a:pPr marL="36000" algn="ctr">
              <a:spcBef>
                <a:spcPts val="400"/>
              </a:spcBef>
              <a:spcAft>
                <a:spcPts val="400"/>
              </a:spcAft>
            </a:pPr>
            <a:endParaRPr lang="fr-FR" sz="2000" dirty="0">
              <a:solidFill>
                <a:srgbClr val="222222"/>
              </a:solidFill>
              <a:latin typeface="Quicksand Medium" pitchFamily="2" charset="0"/>
              <a:ea typeface="MS Mincho" pitchFamily="49" charset="-128"/>
              <a:cs typeface="Microsoft Sans Serif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800" y="1871650"/>
            <a:ext cx="8748000" cy="2700000"/>
          </a:xfrm>
          <a:prstGeom prst="rect">
            <a:avLst/>
          </a:prstGeom>
          <a:solidFill>
            <a:srgbClr val="EA4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GB" sz="6200" b="1" dirty="0" smtClean="0">
                <a:solidFill>
                  <a:schemeClr val="tx1"/>
                </a:solidFill>
                <a:latin typeface="Myanmar Text" pitchFamily="34" charset="0"/>
                <a:cs typeface="Myanmar Text" pitchFamily="34" charset="0"/>
              </a:rPr>
              <a:t>Game Theory</a:t>
            </a:r>
          </a:p>
          <a:p>
            <a:pPr marL="0" lvl="1" algn="ctr"/>
            <a:r>
              <a:rPr lang="en-GB" sz="5600" b="1" spc="300" dirty="0" smtClean="0">
                <a:solidFill>
                  <a:schemeClr val="tx1"/>
                </a:solidFill>
                <a:latin typeface="Palatino Linotype" pitchFamily="18" charset="0"/>
              </a:rPr>
              <a:t>(</a:t>
            </a:r>
            <a:r>
              <a:rPr lang="fr-FR" sz="5600" b="1" spc="300" dirty="0" smtClean="0">
                <a:solidFill>
                  <a:schemeClr val="tx1"/>
                </a:solidFill>
                <a:latin typeface="Palatino Linotype" pitchFamily="18" charset="0"/>
              </a:rPr>
              <a:t>Théorie</a:t>
            </a:r>
            <a:r>
              <a:rPr lang="en-GB" sz="5600" b="1" spc="300" dirty="0" smtClean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GB" sz="5600" b="1" spc="300" dirty="0" smtClean="0">
                <a:solidFill>
                  <a:schemeClr val="tx1"/>
                </a:solidFill>
                <a:latin typeface="Palatino Linotype" pitchFamily="18" charset="0"/>
              </a:rPr>
              <a:t>des </a:t>
            </a:r>
            <a:r>
              <a:rPr lang="fr-FR" sz="5600" b="1" spc="300" dirty="0" smtClean="0">
                <a:solidFill>
                  <a:schemeClr val="tx1"/>
                </a:solidFill>
                <a:latin typeface="Palatino Linotype" pitchFamily="18" charset="0"/>
              </a:rPr>
              <a:t>jeux</a:t>
            </a:r>
            <a:r>
              <a:rPr lang="en-GB" sz="5600" b="1" spc="300" dirty="0" smtClean="0">
                <a:solidFill>
                  <a:schemeClr val="tx1"/>
                </a:solidFill>
                <a:latin typeface="Palatino Linotype" pitchFamily="18" charset="0"/>
              </a:rPr>
              <a:t>)</a:t>
            </a:r>
            <a:endParaRPr lang="en-GB" sz="5600" b="1" spc="300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157798"/>
            <a:ext cx="975360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000" algn="ctr">
              <a:spcBef>
                <a:spcPts val="400"/>
              </a:spcBef>
              <a:spcAft>
                <a:spcPts val="400"/>
              </a:spcAft>
            </a:pPr>
            <a:r>
              <a:rPr lang="fr-FR" sz="2000" dirty="0" smtClean="0">
                <a:solidFill>
                  <a:srgbClr val="222222"/>
                </a:solidFill>
                <a:latin typeface="Microsoft YaHei" pitchFamily="34" charset="-122"/>
                <a:ea typeface="Microsoft YaHei" pitchFamily="34" charset="-122"/>
                <a:cs typeface="Open Sans Bold" charset="0"/>
              </a:rPr>
              <a:t>par SAHNOUNE Abdelkrim</a:t>
            </a:r>
            <a:endParaRPr lang="fr-FR" sz="2000" dirty="0">
              <a:solidFill>
                <a:srgbClr val="222222"/>
              </a:solidFill>
              <a:latin typeface="Microsoft YaHei" pitchFamily="34" charset="-122"/>
              <a:ea typeface="Microsoft YaHei" pitchFamily="34" charset="-122"/>
              <a:cs typeface="Open Sans Bold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0" y="5645722"/>
            <a:ext cx="975360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000" algn="ctr">
              <a:spcBef>
                <a:spcPts val="400"/>
              </a:spcBef>
              <a:spcAft>
                <a:spcPts val="400"/>
              </a:spcAft>
            </a:pPr>
            <a:r>
              <a:rPr lang="en-US" sz="2400" b="1" dirty="0" smtClean="0">
                <a:solidFill>
                  <a:srgbClr val="222222"/>
                </a:solidFill>
                <a:latin typeface="Lovelo"/>
                <a:ea typeface="Open Sans Bold" charset="0"/>
                <a:cs typeface="Open Sans Bold" charset="0"/>
              </a:rPr>
              <a:t>Master 2 – </a:t>
            </a:r>
            <a:r>
              <a:rPr lang="fr-FR" sz="2400" b="1" dirty="0" smtClean="0">
                <a:solidFill>
                  <a:srgbClr val="222222"/>
                </a:solidFill>
                <a:latin typeface="Lovelo"/>
                <a:ea typeface="Open Sans Bold" charset="0"/>
                <a:cs typeface="Open Sans Bold" charset="0"/>
              </a:rPr>
              <a:t>Informatique</a:t>
            </a:r>
            <a:r>
              <a:rPr lang="en-US" sz="2400" b="1" dirty="0" smtClean="0">
                <a:solidFill>
                  <a:srgbClr val="222222"/>
                </a:solidFill>
                <a:latin typeface="Lovelo"/>
                <a:ea typeface="Open Sans Bold" charset="0"/>
                <a:cs typeface="Open Sans Bold" charset="0"/>
              </a:rPr>
              <a:t> </a:t>
            </a:r>
            <a:r>
              <a:rPr lang="fr-FR" sz="2400" b="1" dirty="0" smtClean="0">
                <a:solidFill>
                  <a:srgbClr val="222222"/>
                </a:solidFill>
                <a:latin typeface="Lovelo"/>
                <a:ea typeface="Open Sans Bold" charset="0"/>
                <a:cs typeface="Open Sans Bold" charset="0"/>
              </a:rPr>
              <a:t>Visuelle</a:t>
            </a:r>
            <a:r>
              <a:rPr lang="en-US" sz="2400" b="1" dirty="0" smtClean="0">
                <a:solidFill>
                  <a:srgbClr val="222222"/>
                </a:solidFill>
                <a:latin typeface="Lovelo"/>
                <a:ea typeface="Open Sans Bold" charset="0"/>
                <a:cs typeface="Open Sans Bold" charset="0"/>
              </a:rPr>
              <a:t> (IV)</a:t>
            </a:r>
            <a:endParaRPr lang="fr-FR" sz="2400" b="1" dirty="0">
              <a:solidFill>
                <a:srgbClr val="222222"/>
              </a:solidFill>
              <a:latin typeface="Lovelo"/>
              <a:ea typeface="Open Sans Bold" charset="0"/>
              <a:cs typeface="Open Sans Bold" charset="0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4680886"/>
            <a:ext cx="89249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0" y="0"/>
            <a:ext cx="6444000" cy="1008000"/>
          </a:xfrm>
          <a:prstGeom prst="rect">
            <a:avLst/>
          </a:prstGeom>
          <a:solidFill>
            <a:srgbClr val="EA4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/>
            <a:r>
              <a:rPr lang="fr-FR" sz="4000" b="1" dirty="0" smtClean="0">
                <a:solidFill>
                  <a:schemeClr val="tx1"/>
                </a:solidFill>
                <a:latin typeface="Lovelo"/>
                <a:ea typeface="Open Sans Light Bold" charset="0"/>
                <a:cs typeface="Open Sans Light Bold" charset="0"/>
              </a:rPr>
              <a:t>Stratégie dominante</a:t>
            </a:r>
            <a:endParaRPr lang="en-GB" sz="3600" b="1" dirty="0">
              <a:solidFill>
                <a:schemeClr val="tx1"/>
              </a:solidFill>
              <a:latin typeface="Lovelo"/>
              <a:ea typeface="Open Sans Light Bold" charset="0"/>
              <a:cs typeface="Open Sans Light Bold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123992" y="1157270"/>
            <a:ext cx="10787138" cy="5232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</a:pPr>
            <a:r>
              <a:rPr lang="fr-FR" sz="3400" dirty="0" smtClean="0">
                <a:solidFill>
                  <a:srgbClr val="222222"/>
                </a:solidFill>
                <a:latin typeface="Myriad Pro Light" pitchFamily="34" charset="0"/>
              </a:rPr>
              <a:t>Exemple: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800" y="1800212"/>
            <a:ext cx="8964000" cy="228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4"/>
          <p:cNvSpPr txBox="1"/>
          <p:nvPr/>
        </p:nvSpPr>
        <p:spPr>
          <a:xfrm>
            <a:off x="-1123992" y="4157666"/>
            <a:ext cx="10787138" cy="11233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</a:pPr>
            <a:r>
              <a:rPr lang="fr-FR" sz="3200" dirty="0" smtClean="0">
                <a:latin typeface="Myriad Pro Light" pitchFamily="34" charset="0"/>
              </a:rPr>
              <a:t>A1, stratégie dominante car : </a:t>
            </a:r>
          </a:p>
          <a:p>
            <a:pPr marL="1800000" lvl="5">
              <a:spcBef>
                <a:spcPts val="600"/>
              </a:spcBef>
            </a:pPr>
            <a:endParaRPr lang="fr-FR" sz="3400" dirty="0" smtClean="0">
              <a:latin typeface="Myriad Pro Light" pitchFamily="34" charset="0"/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2019280" y="5252390"/>
            <a:ext cx="468000" cy="0"/>
          </a:xfrm>
          <a:prstGeom prst="line">
            <a:avLst/>
          </a:prstGeom>
          <a:ln w="12700">
            <a:solidFill>
              <a:srgbClr val="EA4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265924" y="5252390"/>
            <a:ext cx="468000" cy="0"/>
          </a:xfrm>
          <a:prstGeom prst="line">
            <a:avLst/>
          </a:prstGeom>
          <a:ln w="12700">
            <a:solidFill>
              <a:srgbClr val="EA4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6694816" y="5252390"/>
            <a:ext cx="468000" cy="0"/>
          </a:xfrm>
          <a:prstGeom prst="line">
            <a:avLst/>
          </a:prstGeom>
          <a:ln w="12700">
            <a:solidFill>
              <a:srgbClr val="EA4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8877328" y="5252390"/>
            <a:ext cx="468000" cy="0"/>
          </a:xfrm>
          <a:prstGeom prst="line">
            <a:avLst/>
          </a:prstGeom>
          <a:ln w="12700">
            <a:solidFill>
              <a:srgbClr val="EA4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34" y="5428608"/>
            <a:ext cx="891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Connecteur droit 25"/>
          <p:cNvCxnSpPr/>
          <p:nvPr/>
        </p:nvCxnSpPr>
        <p:spPr>
          <a:xfrm>
            <a:off x="2019280" y="5966770"/>
            <a:ext cx="468000" cy="0"/>
          </a:xfrm>
          <a:prstGeom prst="line">
            <a:avLst/>
          </a:prstGeom>
          <a:ln w="12700">
            <a:solidFill>
              <a:srgbClr val="EA4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4265924" y="5966770"/>
            <a:ext cx="468000" cy="0"/>
          </a:xfrm>
          <a:prstGeom prst="line">
            <a:avLst/>
          </a:prstGeom>
          <a:ln w="12700">
            <a:solidFill>
              <a:srgbClr val="EA4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6694816" y="5966770"/>
            <a:ext cx="468000" cy="0"/>
          </a:xfrm>
          <a:prstGeom prst="line">
            <a:avLst/>
          </a:prstGeom>
          <a:ln w="12700">
            <a:solidFill>
              <a:srgbClr val="EA4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8877328" y="5966770"/>
            <a:ext cx="468000" cy="0"/>
          </a:xfrm>
          <a:prstGeom prst="line">
            <a:avLst/>
          </a:prstGeom>
          <a:ln w="12700">
            <a:solidFill>
              <a:srgbClr val="EA4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846" y="6109646"/>
            <a:ext cx="88773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1" name="Connecteur droit 30"/>
          <p:cNvCxnSpPr/>
          <p:nvPr/>
        </p:nvCxnSpPr>
        <p:spPr>
          <a:xfrm>
            <a:off x="2019280" y="6681150"/>
            <a:ext cx="468000" cy="0"/>
          </a:xfrm>
          <a:prstGeom prst="line">
            <a:avLst/>
          </a:prstGeom>
          <a:ln w="12700">
            <a:solidFill>
              <a:srgbClr val="EA4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265924" y="6681150"/>
            <a:ext cx="468000" cy="0"/>
          </a:xfrm>
          <a:prstGeom prst="line">
            <a:avLst/>
          </a:prstGeom>
          <a:ln w="12700">
            <a:solidFill>
              <a:srgbClr val="EA4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694816" y="6681150"/>
            <a:ext cx="468000" cy="0"/>
          </a:xfrm>
          <a:prstGeom prst="line">
            <a:avLst/>
          </a:prstGeom>
          <a:ln w="12700">
            <a:solidFill>
              <a:srgbClr val="EA4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8877328" y="6681150"/>
            <a:ext cx="468000" cy="0"/>
          </a:xfrm>
          <a:prstGeom prst="line">
            <a:avLst/>
          </a:prstGeom>
          <a:ln w="12700">
            <a:solidFill>
              <a:srgbClr val="EA4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444000" cy="1008000"/>
          </a:xfrm>
          <a:prstGeom prst="rect">
            <a:avLst/>
          </a:prstGeom>
          <a:solidFill>
            <a:srgbClr val="EA4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/>
            <a:r>
              <a:rPr lang="fr-FR" sz="4000" b="1" dirty="0" smtClean="0">
                <a:solidFill>
                  <a:schemeClr val="tx1"/>
                </a:solidFill>
                <a:latin typeface="Lovelo"/>
                <a:ea typeface="Open Sans Light Bold" charset="0"/>
                <a:cs typeface="Open Sans Light Bold" charset="0"/>
              </a:rPr>
              <a:t>Stratégie dominante</a:t>
            </a:r>
            <a:endParaRPr lang="en-GB" sz="3600" b="1" dirty="0">
              <a:solidFill>
                <a:schemeClr val="tx1"/>
              </a:solidFill>
              <a:latin typeface="Lovelo"/>
              <a:ea typeface="Open Sans Light Bold" charset="0"/>
              <a:cs typeface="Open Sans Light Bold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123992" y="1157270"/>
            <a:ext cx="10787138" cy="5232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</a:pPr>
            <a:r>
              <a:rPr lang="fr-FR" sz="3400" dirty="0" smtClean="0">
                <a:solidFill>
                  <a:srgbClr val="222222"/>
                </a:solidFill>
                <a:latin typeface="Myriad Pro Light" pitchFamily="34" charset="0"/>
              </a:rPr>
              <a:t>Exemple: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800" y="1800212"/>
            <a:ext cx="8964000" cy="228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4"/>
          <p:cNvSpPr txBox="1"/>
          <p:nvPr/>
        </p:nvSpPr>
        <p:spPr>
          <a:xfrm>
            <a:off x="-1123992" y="4157666"/>
            <a:ext cx="10787138" cy="1585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</a:pPr>
            <a:r>
              <a:rPr lang="fr-FR" sz="3200" dirty="0" smtClean="0">
                <a:latin typeface="Myriad Pro Light" pitchFamily="34" charset="0"/>
              </a:rPr>
              <a:t>De même, B2 est une stratégie dominante pour le joueur B. </a:t>
            </a:r>
          </a:p>
          <a:p>
            <a:pPr marL="1800000" lvl="5">
              <a:spcBef>
                <a:spcPts val="600"/>
              </a:spcBef>
            </a:pPr>
            <a:endParaRPr lang="fr-FR" sz="3400" dirty="0" smtClean="0">
              <a:latin typeface="Myriad Pro Light" pitchFamily="34" charset="0"/>
            </a:endParaRPr>
          </a:p>
        </p:txBody>
      </p:sp>
      <p:sp>
        <p:nvSpPr>
          <p:cNvPr id="21" name="TextBox 4"/>
          <p:cNvSpPr txBox="1"/>
          <p:nvPr/>
        </p:nvSpPr>
        <p:spPr>
          <a:xfrm>
            <a:off x="-1123992" y="5229236"/>
            <a:ext cx="10787138" cy="1646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</a:pPr>
            <a:r>
              <a:rPr lang="fr-FR" sz="3400" dirty="0" smtClean="0">
                <a:solidFill>
                  <a:srgbClr val="FF4B4B"/>
                </a:solidFill>
                <a:latin typeface="Myriad Pro" pitchFamily="34" charset="0"/>
              </a:rPr>
              <a:t>Les deux joueurs ont une stratégie dominante chacun:</a:t>
            </a:r>
          </a:p>
          <a:p>
            <a:pPr marL="2257200" lvl="6">
              <a:spcBef>
                <a:spcPts val="600"/>
              </a:spcBef>
            </a:pPr>
            <a:endParaRPr lang="fr-FR" sz="3400" b="1" dirty="0" smtClean="0">
              <a:latin typeface="Myriad Pro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90718" y="5729302"/>
            <a:ext cx="79296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solidFill>
                  <a:srgbClr val="FF4B4B"/>
                </a:solidFill>
                <a:latin typeface="Myriad Pro" pitchFamily="34" charset="0"/>
              </a:rPr>
              <a:t>Le jeu admet un </a:t>
            </a:r>
            <a:r>
              <a:rPr lang="fr-FR" sz="2800" b="1" spc="300" dirty="0" smtClean="0">
                <a:solidFill>
                  <a:srgbClr val="FF4B4B"/>
                </a:solidFill>
                <a:latin typeface="Lovelo"/>
              </a:rPr>
              <a:t>équilibre en stratégie dominante</a:t>
            </a:r>
            <a:r>
              <a:rPr lang="fr-FR" sz="3200" dirty="0" smtClean="0">
                <a:solidFill>
                  <a:srgbClr val="FF4B4B"/>
                </a:solidFill>
                <a:latin typeface="Myriad Pro" pitchFamily="34" charset="0"/>
              </a:rPr>
              <a:t>. </a:t>
            </a:r>
            <a:endParaRPr lang="fr-FR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444000" cy="1008000"/>
          </a:xfrm>
          <a:prstGeom prst="rect">
            <a:avLst/>
          </a:prstGeom>
          <a:solidFill>
            <a:srgbClr val="EA4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/>
            <a:r>
              <a:rPr lang="fr-FR" sz="4000" b="1" dirty="0" smtClean="0">
                <a:solidFill>
                  <a:schemeClr val="tx1"/>
                </a:solidFill>
                <a:latin typeface="Lovelo"/>
                <a:ea typeface="Open Sans Light Bold" charset="0"/>
                <a:cs typeface="Open Sans Light Bold" charset="0"/>
              </a:rPr>
              <a:t>Stratégie dominante</a:t>
            </a:r>
            <a:endParaRPr lang="en-GB" sz="3600" b="1" dirty="0">
              <a:solidFill>
                <a:schemeClr val="tx1"/>
              </a:solidFill>
              <a:latin typeface="Lovelo"/>
              <a:ea typeface="Open Sans Light Bold" charset="0"/>
              <a:cs typeface="Open Sans Light Bold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123992" y="1157270"/>
            <a:ext cx="10787138" cy="5232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</a:pPr>
            <a:r>
              <a:rPr lang="fr-FR" sz="3400" dirty="0" smtClean="0">
                <a:solidFill>
                  <a:srgbClr val="222222"/>
                </a:solidFill>
                <a:latin typeface="Myriad Pro Light" pitchFamily="34" charset="0"/>
              </a:rPr>
              <a:t>Exemple: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800" y="1800212"/>
            <a:ext cx="8964000" cy="228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4"/>
          <p:cNvSpPr txBox="1"/>
          <p:nvPr/>
        </p:nvSpPr>
        <p:spPr>
          <a:xfrm>
            <a:off x="-1123992" y="4157666"/>
            <a:ext cx="10787138" cy="41088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</a:pPr>
            <a:r>
              <a:rPr lang="fr-FR" sz="3200" dirty="0" smtClean="0">
                <a:latin typeface="Myriad Pro Light" pitchFamily="34" charset="0"/>
              </a:rPr>
              <a:t>Travail demandé:</a:t>
            </a:r>
            <a:endParaRPr lang="ar-DZ" sz="3200" dirty="0" smtClean="0">
              <a:latin typeface="Myriad Pro Light" pitchFamily="34" charset="0"/>
            </a:endParaRPr>
          </a:p>
          <a:p>
            <a:pPr marL="1800000" lvl="5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sz="2600" dirty="0" smtClean="0">
                <a:latin typeface="Myriad Pro Light" pitchFamily="34" charset="0"/>
              </a:rPr>
              <a:t>Écrire le script qui permet de vérifier l’existence de </a:t>
            </a:r>
            <a:r>
              <a:rPr lang="fr-FR" sz="2600" dirty="0" smtClean="0">
                <a:solidFill>
                  <a:srgbClr val="FF4B4B"/>
                </a:solidFill>
                <a:latin typeface="Myriad Pro Light" pitchFamily="34" charset="0"/>
              </a:rPr>
              <a:t>stratégie dominante</a:t>
            </a:r>
            <a:r>
              <a:rPr lang="fr-FR" sz="2600" dirty="0" smtClean="0">
                <a:latin typeface="Myriad Pro Light" pitchFamily="34" charset="0"/>
              </a:rPr>
              <a:t> pour </a:t>
            </a:r>
            <a:r>
              <a:rPr lang="fr-FR" sz="2600" dirty="0" smtClean="0">
                <a:solidFill>
                  <a:srgbClr val="FF4B4B"/>
                </a:solidFill>
                <a:latin typeface="Myriad Pro Light" pitchFamily="34" charset="0"/>
              </a:rPr>
              <a:t>chaque joueur</a:t>
            </a:r>
            <a:r>
              <a:rPr lang="fr-FR" sz="2600" dirty="0" smtClean="0">
                <a:latin typeface="Myriad Pro Light" pitchFamily="34" charset="0"/>
              </a:rPr>
              <a:t> ainsi que l’existence d’un </a:t>
            </a:r>
            <a:r>
              <a:rPr lang="fr-FR" sz="2600" dirty="0" smtClean="0">
                <a:solidFill>
                  <a:srgbClr val="FF4B4B"/>
                </a:solidFill>
                <a:latin typeface="Myriad Pro Light" pitchFamily="34" charset="0"/>
              </a:rPr>
              <a:t>équilibre en stratégie dominante</a:t>
            </a:r>
            <a:r>
              <a:rPr lang="fr-FR" sz="2600" dirty="0" smtClean="0">
                <a:latin typeface="Myriad Pro Light" pitchFamily="34" charset="0"/>
              </a:rPr>
              <a:t>.</a:t>
            </a:r>
          </a:p>
          <a:p>
            <a:pPr marL="1800000" lvl="5">
              <a:spcBef>
                <a:spcPts val="600"/>
              </a:spcBef>
              <a:buFont typeface="Arial" pitchFamily="34" charset="0"/>
              <a:buChar char="•"/>
            </a:pPr>
            <a:endParaRPr lang="fr-FR" sz="3200" dirty="0" smtClean="0">
              <a:latin typeface="Myriad Pro Light" pitchFamily="34" charset="0"/>
            </a:endParaRPr>
          </a:p>
          <a:p>
            <a:pPr marL="1800000" lvl="5">
              <a:spcBef>
                <a:spcPts val="600"/>
              </a:spcBef>
            </a:pPr>
            <a:endParaRPr lang="fr-FR" sz="3200" dirty="0" smtClean="0">
              <a:latin typeface="Myriad Pro Light" pitchFamily="34" charset="0"/>
            </a:endParaRPr>
          </a:p>
          <a:p>
            <a:pPr marL="1800000" lvl="5">
              <a:spcBef>
                <a:spcPts val="600"/>
              </a:spcBef>
            </a:pPr>
            <a:endParaRPr lang="fr-FR" sz="3400" dirty="0" smtClean="0">
              <a:latin typeface="Myriad Pro Ligh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444000" cy="1008000"/>
          </a:xfrm>
          <a:prstGeom prst="rect">
            <a:avLst/>
          </a:prstGeom>
          <a:solidFill>
            <a:srgbClr val="EA4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/>
            <a:r>
              <a:rPr lang="fr-FR" sz="4000" b="1" dirty="0" smtClean="0">
                <a:solidFill>
                  <a:schemeClr val="tx1"/>
                </a:solidFill>
                <a:latin typeface="Lovelo"/>
                <a:ea typeface="Open Sans Light Bold" charset="0"/>
                <a:cs typeface="Open Sans Light Bold" charset="0"/>
              </a:rPr>
              <a:t>Stratégie dominante</a:t>
            </a:r>
            <a:endParaRPr lang="en-GB" sz="3600" b="1" dirty="0">
              <a:solidFill>
                <a:schemeClr val="tx1"/>
              </a:solidFill>
              <a:latin typeface="Lovelo"/>
              <a:ea typeface="Open Sans Light Bold" charset="0"/>
              <a:cs typeface="Open Sans Light Bold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123992" y="1157270"/>
            <a:ext cx="10787138" cy="5232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</a:pPr>
            <a:r>
              <a:rPr lang="fr-FR" sz="3400" dirty="0" smtClean="0">
                <a:solidFill>
                  <a:srgbClr val="222222"/>
                </a:solidFill>
                <a:latin typeface="Myriad Pro Light" pitchFamily="34" charset="0"/>
              </a:rPr>
              <a:t>Exemple: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800" y="1800212"/>
            <a:ext cx="8964000" cy="228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4"/>
          <p:cNvSpPr txBox="1"/>
          <p:nvPr/>
        </p:nvSpPr>
        <p:spPr>
          <a:xfrm>
            <a:off x="-1123992" y="4157666"/>
            <a:ext cx="10787138" cy="3139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</a:pPr>
            <a:r>
              <a:rPr lang="fr-FR" sz="3200" dirty="0" smtClean="0">
                <a:latin typeface="Myriad Pro Light" pitchFamily="34" charset="0"/>
              </a:rPr>
              <a:t>Travail demandé:</a:t>
            </a:r>
            <a:endParaRPr lang="ar-DZ" sz="3200" dirty="0" smtClean="0">
              <a:latin typeface="Myriad Pro Light" pitchFamily="34" charset="0"/>
            </a:endParaRPr>
          </a:p>
          <a:p>
            <a:pPr marL="1800000" lvl="5">
              <a:spcBef>
                <a:spcPts val="600"/>
              </a:spcBef>
              <a:buFont typeface="Arial" pitchFamily="34" charset="0"/>
              <a:buChar char="•"/>
            </a:pPr>
            <a:r>
              <a:rPr lang="fr-FR" sz="3200" dirty="0" smtClean="0">
                <a:latin typeface="Myriad Pro Light" pitchFamily="34" charset="0"/>
              </a:rPr>
              <a:t>Comment représenter la </a:t>
            </a:r>
            <a:r>
              <a:rPr lang="fr-FR" sz="3200" dirty="0" smtClean="0">
                <a:solidFill>
                  <a:srgbClr val="FF4B4B"/>
                </a:solidFill>
                <a:latin typeface="Myriad Pro Light" pitchFamily="34" charset="0"/>
              </a:rPr>
              <a:t>matrice des gains</a:t>
            </a:r>
            <a:r>
              <a:rPr lang="fr-FR" sz="3200" dirty="0" smtClean="0">
                <a:latin typeface="Myriad Pro Light" pitchFamily="34" charset="0"/>
              </a:rPr>
              <a:t>.</a:t>
            </a:r>
          </a:p>
          <a:p>
            <a:pPr marL="1800000" lvl="5">
              <a:spcBef>
                <a:spcPts val="1800"/>
              </a:spcBef>
            </a:pPr>
            <a:r>
              <a:rPr lang="fr-FR" sz="4400" spc="600" dirty="0" smtClean="0">
                <a:solidFill>
                  <a:srgbClr val="FF4B4B"/>
                </a:solidFill>
                <a:latin typeface="Myriad Pro Light" pitchFamily="34" charset="0"/>
              </a:rPr>
              <a:t>À vous de voir !!!</a:t>
            </a:r>
          </a:p>
          <a:p>
            <a:pPr marL="1800000" lvl="5">
              <a:spcBef>
                <a:spcPts val="600"/>
              </a:spcBef>
            </a:pPr>
            <a:endParaRPr lang="fr-FR" sz="3200" dirty="0" smtClean="0">
              <a:latin typeface="Myriad Pro Light" pitchFamily="34" charset="0"/>
            </a:endParaRPr>
          </a:p>
          <a:p>
            <a:pPr marL="1800000" lvl="5">
              <a:spcBef>
                <a:spcPts val="600"/>
              </a:spcBef>
            </a:pPr>
            <a:endParaRPr lang="fr-FR" sz="3400" dirty="0" smtClean="0">
              <a:latin typeface="Myriad Pro Ligh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645" y="3086096"/>
            <a:ext cx="9448310" cy="712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000000"/>
                </a:solidFill>
                <a:latin typeface="Open Sans Bold"/>
              </a:rPr>
              <a:t>sahnoune.karim78@gmail.com</a:t>
            </a:r>
          </a:p>
        </p:txBody>
      </p:sp>
    </p:spTree>
  </p:cSld>
  <p:clrMapOvr>
    <a:masterClrMapping/>
  </p:clrMapOvr>
  <p:transition spd="med"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444000" cy="1008000"/>
          </a:xfrm>
          <a:prstGeom prst="rect">
            <a:avLst/>
          </a:prstGeom>
          <a:solidFill>
            <a:srgbClr val="EA4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/>
            <a:r>
              <a:rPr lang="fr-FR" sz="4000" b="1" dirty="0" smtClean="0">
                <a:solidFill>
                  <a:schemeClr val="tx1"/>
                </a:solidFill>
                <a:latin typeface="Lovelo"/>
                <a:ea typeface="Open Sans Light Bold" charset="0"/>
                <a:cs typeface="Open Sans Light Bold" charset="0"/>
              </a:rPr>
              <a:t>Théorie des jeux</a:t>
            </a:r>
            <a:endParaRPr lang="en-GB" sz="3600" b="1" dirty="0">
              <a:solidFill>
                <a:schemeClr val="tx1"/>
              </a:solidFill>
              <a:latin typeface="Lovelo"/>
              <a:ea typeface="Open Sans Light Bold" charset="0"/>
              <a:cs typeface="Open Sans Light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23992" y="1157270"/>
            <a:ext cx="10787138" cy="39241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sz="3600" dirty="0" smtClean="0">
                <a:solidFill>
                  <a:srgbClr val="222222"/>
                </a:solidFill>
                <a:latin typeface="Myriad Pro Light" pitchFamily="34" charset="0"/>
              </a:rPr>
              <a:t>Une branche des mathématique appliquée centrée sur la: </a:t>
            </a:r>
          </a:p>
          <a:p>
            <a:pPr marL="2257200" lvl="6">
              <a:spcBef>
                <a:spcPts val="1200"/>
              </a:spcBef>
              <a:buFont typeface="Arial" pitchFamily="34" charset="0"/>
              <a:buChar char="•"/>
            </a:pPr>
            <a:r>
              <a:rPr lang="fr-FR" sz="3400" spc="300" dirty="0" smtClean="0">
                <a:solidFill>
                  <a:srgbClr val="222222"/>
                </a:solidFill>
                <a:latin typeface="Myriad Pro Light" pitchFamily="34" charset="0"/>
              </a:rPr>
              <a:t>Modélisation.</a:t>
            </a:r>
          </a:p>
          <a:p>
            <a:pPr marL="2257200" lvl="6">
              <a:spcBef>
                <a:spcPts val="1200"/>
              </a:spcBef>
              <a:buFont typeface="Arial" pitchFamily="34" charset="0"/>
              <a:buChar char="•"/>
            </a:pPr>
            <a:r>
              <a:rPr lang="fr-FR" sz="3400" spc="300" dirty="0" smtClean="0">
                <a:solidFill>
                  <a:srgbClr val="222222"/>
                </a:solidFill>
                <a:latin typeface="Myriad Pro Light" pitchFamily="34" charset="0"/>
              </a:rPr>
              <a:t>Résolution.</a:t>
            </a:r>
            <a:endParaRPr lang="fr-FR" sz="3400" spc="300" dirty="0" smtClean="0">
              <a:solidFill>
                <a:srgbClr val="222222"/>
              </a:solidFill>
              <a:latin typeface="Myriad Pro Light" pitchFamily="34" charset="0"/>
            </a:endParaRPr>
          </a:p>
          <a:p>
            <a:pPr marL="1800000" lvl="5">
              <a:lnSpc>
                <a:spcPct val="150000"/>
              </a:lnSpc>
              <a:spcBef>
                <a:spcPts val="600"/>
              </a:spcBef>
            </a:pPr>
            <a:r>
              <a:rPr lang="fr-FR" sz="3600" dirty="0" smtClean="0">
                <a:solidFill>
                  <a:srgbClr val="222222"/>
                </a:solidFill>
                <a:latin typeface="Myriad Pro Light" pitchFamily="34" charset="0"/>
              </a:rPr>
              <a:t>Dans le contexte des jeux.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4724932" y="4943484"/>
            <a:ext cx="115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ccolade fermante 5"/>
          <p:cNvSpPr/>
          <p:nvPr/>
        </p:nvSpPr>
        <p:spPr>
          <a:xfrm>
            <a:off x="4552238" y="3086096"/>
            <a:ext cx="396000" cy="972000"/>
          </a:xfrm>
          <a:prstGeom prst="rightBrace">
            <a:avLst>
              <a:gd name="adj1" fmla="val 31961"/>
              <a:gd name="adj2" fmla="val 4993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518349" y="2961152"/>
            <a:ext cx="4357731" cy="9107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0" lvl="5">
              <a:lnSpc>
                <a:spcPct val="150000"/>
              </a:lnSpc>
              <a:spcBef>
                <a:spcPts val="600"/>
              </a:spcBef>
            </a:pPr>
            <a:r>
              <a:rPr lang="fr-FR" sz="4000" dirty="0" smtClean="0">
                <a:solidFill>
                  <a:srgbClr val="222222"/>
                </a:solidFill>
                <a:latin typeface="Myriad Pro Light" pitchFamily="34" charset="0"/>
              </a:rPr>
              <a:t>Problèmes</a:t>
            </a:r>
            <a:endParaRPr lang="fr-FR" sz="4000" dirty="0" smtClean="0">
              <a:solidFill>
                <a:srgbClr val="222222"/>
              </a:solidFill>
              <a:latin typeface="Myriad Pro Light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444000" cy="1008000"/>
          </a:xfrm>
          <a:prstGeom prst="rect">
            <a:avLst/>
          </a:prstGeom>
          <a:solidFill>
            <a:srgbClr val="EA4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/>
            <a:r>
              <a:rPr lang="fr-FR" sz="4000" b="1" dirty="0" smtClean="0">
                <a:solidFill>
                  <a:schemeClr val="tx1"/>
                </a:solidFill>
                <a:latin typeface="Lovelo"/>
                <a:ea typeface="Open Sans Light Bold" charset="0"/>
                <a:cs typeface="Open Sans Light Bold" charset="0"/>
              </a:rPr>
              <a:t>Théorie des jeux</a:t>
            </a:r>
            <a:endParaRPr lang="en-GB" sz="3600" b="1" dirty="0">
              <a:solidFill>
                <a:schemeClr val="tx1"/>
              </a:solidFill>
              <a:latin typeface="Lovelo"/>
              <a:ea typeface="Open Sans Light Bold" charset="0"/>
              <a:cs typeface="Open Sans Light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23992" y="1157270"/>
            <a:ext cx="5643602" cy="4739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lnSpc>
                <a:spcPct val="150000"/>
              </a:lnSpc>
              <a:spcBef>
                <a:spcPts val="600"/>
              </a:spcBef>
            </a:pPr>
            <a:r>
              <a:rPr lang="fr-FR" sz="4800" spc="300" dirty="0" smtClean="0">
                <a:solidFill>
                  <a:srgbClr val="222222"/>
                </a:solidFill>
                <a:latin typeface="Myriad Pro Light" pitchFamily="34" charset="0"/>
              </a:rPr>
              <a:t>Jeu:</a:t>
            </a:r>
          </a:p>
          <a:p>
            <a:pPr marL="2257200" lvl="6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sz="3600" dirty="0" smtClean="0">
                <a:solidFill>
                  <a:srgbClr val="222222"/>
                </a:solidFill>
                <a:latin typeface="Myriad Pro Light" pitchFamily="34" charset="0"/>
              </a:rPr>
              <a:t>Joueurs.</a:t>
            </a:r>
          </a:p>
          <a:p>
            <a:pPr marL="2257200" lvl="6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sz="3600" dirty="0" smtClean="0">
                <a:solidFill>
                  <a:srgbClr val="222222"/>
                </a:solidFill>
                <a:latin typeface="Myriad Pro Light" pitchFamily="34" charset="0"/>
              </a:rPr>
              <a:t>Stratégies.</a:t>
            </a:r>
          </a:p>
          <a:p>
            <a:pPr marL="2257200" lvl="6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sz="3600" dirty="0" smtClean="0">
                <a:solidFill>
                  <a:srgbClr val="222222"/>
                </a:solidFill>
                <a:latin typeface="Myriad Pro Light" pitchFamily="34" charset="0"/>
              </a:rPr>
              <a:t>Gains.</a:t>
            </a:r>
          </a:p>
          <a:p>
            <a:pPr marL="2257200" lvl="6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fr-FR" sz="3600" dirty="0" smtClean="0">
                <a:solidFill>
                  <a:srgbClr val="222222"/>
                </a:solidFill>
                <a:latin typeface="Myriad Pro Light" pitchFamily="34" charset="0"/>
              </a:rPr>
              <a:t>Interactions.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1248668" y="5729302"/>
            <a:ext cx="2520000" cy="0"/>
          </a:xfrm>
          <a:prstGeom prst="line">
            <a:avLst/>
          </a:prstGeom>
          <a:ln w="38100">
            <a:solidFill>
              <a:srgbClr val="EA4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ccolade fermante 7"/>
          <p:cNvSpPr/>
          <p:nvPr/>
        </p:nvSpPr>
        <p:spPr>
          <a:xfrm>
            <a:off x="3876668" y="2514592"/>
            <a:ext cx="785818" cy="3357586"/>
          </a:xfrm>
          <a:prstGeom prst="rightBrace">
            <a:avLst>
              <a:gd name="adj1" fmla="val 55254"/>
              <a:gd name="adj2" fmla="val 4956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4"/>
          <p:cNvSpPr txBox="1"/>
          <p:nvPr/>
        </p:nvSpPr>
        <p:spPr>
          <a:xfrm>
            <a:off x="4519610" y="3371848"/>
            <a:ext cx="600079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28400" lvl="2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fr-FR" sz="3200" dirty="0" smtClean="0">
                <a:solidFill>
                  <a:srgbClr val="FF0000"/>
                </a:solidFill>
                <a:latin typeface="Myriad Pro Light" pitchFamily="34" charset="0"/>
              </a:rPr>
              <a:t>  Résolution de conflits. </a:t>
            </a:r>
          </a:p>
          <a:p>
            <a:pPr marL="428400" lvl="2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fr-FR" sz="3200" dirty="0" smtClean="0">
                <a:solidFill>
                  <a:srgbClr val="FF0000"/>
                </a:solidFill>
                <a:latin typeface="Myriad Pro Light" pitchFamily="34" charset="0"/>
              </a:rPr>
              <a:t>  Prise de décision.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444000" cy="1008000"/>
          </a:xfrm>
          <a:prstGeom prst="rect">
            <a:avLst/>
          </a:prstGeom>
          <a:solidFill>
            <a:srgbClr val="EA4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/>
            <a:r>
              <a:rPr lang="fr-FR" sz="4000" b="1" dirty="0" smtClean="0">
                <a:solidFill>
                  <a:schemeClr val="tx1"/>
                </a:solidFill>
                <a:latin typeface="Lovelo"/>
                <a:ea typeface="Open Sans Light Bold" charset="0"/>
                <a:cs typeface="Open Sans Light Bold" charset="0"/>
              </a:rPr>
              <a:t>Objectifs du TP</a:t>
            </a:r>
            <a:endParaRPr lang="en-GB" sz="3600" b="1" dirty="0">
              <a:solidFill>
                <a:schemeClr val="tx1"/>
              </a:solidFill>
              <a:latin typeface="Lovelo"/>
              <a:ea typeface="Open Sans Light Bold" charset="0"/>
              <a:cs typeface="Open Sans Light Bold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123992" y="1157270"/>
            <a:ext cx="10787138" cy="57015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  <a:buFont typeface="Arial" pitchFamily="34" charset="0"/>
              <a:buChar char="•"/>
            </a:pPr>
            <a:r>
              <a:rPr lang="fr-FR" sz="3600" dirty="0" smtClean="0">
                <a:solidFill>
                  <a:srgbClr val="222222"/>
                </a:solidFill>
                <a:latin typeface="Myriad Pro Light" pitchFamily="34" charset="0"/>
              </a:rPr>
              <a:t>Modélisation de problèmes sous formes de jeux:</a:t>
            </a:r>
          </a:p>
          <a:p>
            <a:pPr marL="2257200" lvl="6">
              <a:spcBef>
                <a:spcPts val="900"/>
              </a:spcBef>
              <a:buFont typeface="Arial" pitchFamily="34" charset="0"/>
              <a:buChar char="•"/>
            </a:pPr>
            <a:r>
              <a:rPr lang="fr-FR" sz="3400" dirty="0" smtClean="0">
                <a:solidFill>
                  <a:srgbClr val="222222"/>
                </a:solidFill>
                <a:latin typeface="Myriad Pro Light" pitchFamily="34" charset="0"/>
              </a:rPr>
              <a:t>Joueurs.</a:t>
            </a:r>
          </a:p>
          <a:p>
            <a:pPr marL="2257200" lvl="6">
              <a:spcBef>
                <a:spcPts val="900"/>
              </a:spcBef>
              <a:buFont typeface="Arial" pitchFamily="34" charset="0"/>
              <a:buChar char="•"/>
            </a:pPr>
            <a:r>
              <a:rPr lang="fr-FR" sz="3400" dirty="0" smtClean="0">
                <a:solidFill>
                  <a:srgbClr val="222222"/>
                </a:solidFill>
                <a:latin typeface="Myriad Pro Light" pitchFamily="34" charset="0"/>
              </a:rPr>
              <a:t>Stratégies.</a:t>
            </a:r>
          </a:p>
          <a:p>
            <a:pPr marL="2257200" lvl="6">
              <a:spcBef>
                <a:spcPts val="900"/>
              </a:spcBef>
              <a:buFont typeface="Arial" pitchFamily="34" charset="0"/>
              <a:buChar char="•"/>
            </a:pPr>
            <a:r>
              <a:rPr lang="fr-FR" sz="3400" dirty="0" smtClean="0">
                <a:solidFill>
                  <a:srgbClr val="222222"/>
                </a:solidFill>
                <a:latin typeface="Myriad Pro Light" pitchFamily="34" charset="0"/>
              </a:rPr>
              <a:t>Fonctions d’utilité.</a:t>
            </a:r>
          </a:p>
          <a:p>
            <a:pPr marL="1800000" lvl="5">
              <a:spcBef>
                <a:spcPts val="1800"/>
              </a:spcBef>
              <a:buFont typeface="Arial" pitchFamily="34" charset="0"/>
              <a:buChar char="•"/>
            </a:pPr>
            <a:r>
              <a:rPr lang="fr-FR" sz="3600" dirty="0" smtClean="0">
                <a:solidFill>
                  <a:srgbClr val="222222"/>
                </a:solidFill>
                <a:latin typeface="Myriad Pro Light" pitchFamily="34" charset="0"/>
              </a:rPr>
              <a:t>Implémenter les notions de bases:</a:t>
            </a:r>
          </a:p>
          <a:p>
            <a:pPr marL="2257200" lvl="6">
              <a:spcBef>
                <a:spcPts val="900"/>
              </a:spcBef>
              <a:buFont typeface="Arial" pitchFamily="34" charset="0"/>
              <a:buChar char="•"/>
            </a:pPr>
            <a:r>
              <a:rPr lang="fr-FR" sz="3400" dirty="0" smtClean="0">
                <a:solidFill>
                  <a:srgbClr val="222222"/>
                </a:solidFill>
                <a:latin typeface="Myriad Pro Light" pitchFamily="34" charset="0"/>
              </a:rPr>
              <a:t>Stratégie dominante.</a:t>
            </a:r>
          </a:p>
          <a:p>
            <a:pPr marL="2257200" lvl="6">
              <a:spcBef>
                <a:spcPts val="900"/>
              </a:spcBef>
              <a:buFont typeface="Arial" pitchFamily="34" charset="0"/>
              <a:buChar char="•"/>
            </a:pPr>
            <a:r>
              <a:rPr lang="fr-FR" sz="3400" dirty="0" smtClean="0">
                <a:solidFill>
                  <a:srgbClr val="222222"/>
                </a:solidFill>
                <a:latin typeface="Myriad Pro Light" pitchFamily="34" charset="0"/>
              </a:rPr>
              <a:t>Équilibre de Nash.</a:t>
            </a:r>
          </a:p>
          <a:p>
            <a:pPr marL="2257200" lvl="6">
              <a:spcBef>
                <a:spcPts val="900"/>
              </a:spcBef>
              <a:buFont typeface="Arial" pitchFamily="34" charset="0"/>
              <a:buChar char="•"/>
            </a:pPr>
            <a:r>
              <a:rPr lang="fr-FR" sz="3400" dirty="0" smtClean="0">
                <a:solidFill>
                  <a:srgbClr val="222222"/>
                </a:solidFill>
                <a:latin typeface="Myriad Pro Light" pitchFamily="34" charset="0"/>
              </a:rPr>
              <a:t>Optimum de Pareto.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1233462" y="4086228"/>
            <a:ext cx="3528000" cy="0"/>
          </a:xfrm>
          <a:prstGeom prst="line">
            <a:avLst/>
          </a:prstGeom>
          <a:ln w="38100">
            <a:solidFill>
              <a:srgbClr val="EA4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6877064" y="6013466"/>
            <a:ext cx="1530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5400000" flipH="1" flipV="1">
            <a:off x="6412717" y="4050510"/>
            <a:ext cx="3929092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444000" cy="1008000"/>
          </a:xfrm>
          <a:prstGeom prst="rect">
            <a:avLst/>
          </a:prstGeom>
          <a:solidFill>
            <a:srgbClr val="EA4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/>
            <a:r>
              <a:rPr lang="fr-FR" sz="4000" b="1" dirty="0" smtClean="0">
                <a:solidFill>
                  <a:schemeClr val="tx1"/>
                </a:solidFill>
                <a:latin typeface="Lovelo"/>
                <a:ea typeface="Open Sans Light Bold" charset="0"/>
                <a:cs typeface="Open Sans Light Bold" charset="0"/>
              </a:rPr>
              <a:t>Évaluation</a:t>
            </a:r>
            <a:endParaRPr lang="en-GB" sz="3600" b="1" dirty="0">
              <a:solidFill>
                <a:schemeClr val="tx1"/>
              </a:solidFill>
              <a:latin typeface="Lovelo"/>
              <a:ea typeface="Open Sans Light Bold" charset="0"/>
              <a:cs typeface="Open Sans Light Bold" charset="0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-1123992" y="1157270"/>
            <a:ext cx="10787138" cy="7201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lnSpc>
                <a:spcPct val="150000"/>
              </a:lnSpc>
              <a:buFont typeface="Arial" pitchFamily="34" charset="0"/>
              <a:buChar char="•"/>
            </a:pPr>
            <a:r>
              <a:rPr lang="fr-FR" sz="3600" dirty="0" smtClean="0">
                <a:solidFill>
                  <a:srgbClr val="222222"/>
                </a:solidFill>
                <a:latin typeface="Myriad Pro Light" pitchFamily="34" charset="0"/>
              </a:rPr>
              <a:t>Contrôle continu.</a:t>
            </a:r>
          </a:p>
          <a:p>
            <a:pPr marL="2257200" lvl="6">
              <a:lnSpc>
                <a:spcPct val="150000"/>
              </a:lnSpc>
              <a:buFont typeface="Arial" pitchFamily="34" charset="0"/>
              <a:buChar char="•"/>
            </a:pPr>
            <a:r>
              <a:rPr lang="fr-FR" sz="3200" dirty="0" smtClean="0">
                <a:latin typeface="Myriad Pro Light" pitchFamily="34" charset="0"/>
              </a:rPr>
              <a:t> Vérification sur place.</a:t>
            </a:r>
          </a:p>
          <a:p>
            <a:pPr marL="2412000" lvl="6"/>
            <a:r>
              <a:rPr lang="fr-FR" sz="3200" dirty="0" smtClean="0">
                <a:solidFill>
                  <a:srgbClr val="EA4537"/>
                </a:solidFill>
                <a:latin typeface="Myriad Pro Light" pitchFamily="34" charset="0"/>
              </a:rPr>
              <a:t>Pas de mail s’il vous plait</a:t>
            </a:r>
          </a:p>
          <a:p>
            <a:pPr marL="1800000" lvl="5">
              <a:spcBef>
                <a:spcPts val="1200"/>
              </a:spcBef>
              <a:buFont typeface="Arial" pitchFamily="34" charset="0"/>
              <a:buChar char="•"/>
            </a:pPr>
            <a:r>
              <a:rPr lang="fr-FR" sz="3600" dirty="0" smtClean="0">
                <a:solidFill>
                  <a:srgbClr val="222222"/>
                </a:solidFill>
                <a:latin typeface="Myriad Pro Light" pitchFamily="34" charset="0"/>
              </a:rPr>
              <a:t>Projet:</a:t>
            </a:r>
          </a:p>
          <a:p>
            <a:pPr marL="2257200" lvl="6">
              <a:spcBef>
                <a:spcPts val="600"/>
              </a:spcBef>
              <a:buFont typeface="Arial" pitchFamily="34" charset="0"/>
              <a:buChar char="•"/>
            </a:pPr>
            <a:r>
              <a:rPr lang="fr-FR" sz="3200" dirty="0" smtClean="0">
                <a:solidFill>
                  <a:srgbClr val="222222"/>
                </a:solidFill>
                <a:latin typeface="Myriad Pro Light" pitchFamily="34" charset="0"/>
              </a:rPr>
              <a:t>Problème à modéliser sous forme de jeu.</a:t>
            </a:r>
          </a:p>
          <a:p>
            <a:pPr marL="2257200" lvl="6">
              <a:spcBef>
                <a:spcPts val="600"/>
              </a:spcBef>
              <a:buFont typeface="Arial" pitchFamily="34" charset="0"/>
              <a:buChar char="•"/>
            </a:pPr>
            <a:r>
              <a:rPr lang="fr-FR" sz="3200" dirty="0" smtClean="0">
                <a:solidFill>
                  <a:srgbClr val="222222"/>
                </a:solidFill>
                <a:latin typeface="Myriad Pro Light" pitchFamily="34" charset="0"/>
              </a:rPr>
              <a:t>Le résoudre en appliquant une notion de ThJ.</a:t>
            </a:r>
          </a:p>
          <a:p>
            <a:pPr marL="2257200" lvl="6">
              <a:spcBef>
                <a:spcPts val="600"/>
              </a:spcBef>
              <a:buFont typeface="Arial" pitchFamily="34" charset="0"/>
              <a:buChar char="•"/>
            </a:pPr>
            <a:r>
              <a:rPr lang="fr-FR" sz="3200" dirty="0" smtClean="0">
                <a:solidFill>
                  <a:srgbClr val="EA4537"/>
                </a:solidFill>
                <a:latin typeface="Myriad Pro Light" pitchFamily="34" charset="0"/>
              </a:rPr>
              <a:t>Travail en groupe, pas de monôme !! Et de préférence pas de binôme.</a:t>
            </a:r>
          </a:p>
          <a:p>
            <a:pPr marL="2257200" lvl="6">
              <a:spcBef>
                <a:spcPts val="600"/>
              </a:spcBef>
              <a:buFont typeface="Arial" pitchFamily="34" charset="0"/>
              <a:buChar char="•"/>
            </a:pPr>
            <a:r>
              <a:rPr lang="fr-FR" sz="3200" dirty="0" smtClean="0">
                <a:solidFill>
                  <a:srgbClr val="EA4537"/>
                </a:solidFill>
                <a:latin typeface="Myriad Pro Light" pitchFamily="34" charset="0"/>
              </a:rPr>
              <a:t>Groupe différent = problème différent.</a:t>
            </a:r>
          </a:p>
          <a:p>
            <a:pPr marL="1800000" lvl="5">
              <a:lnSpc>
                <a:spcPct val="150000"/>
              </a:lnSpc>
              <a:buFont typeface="Arial" pitchFamily="34" charset="0"/>
              <a:buChar char="•"/>
            </a:pPr>
            <a:endParaRPr lang="fr-FR" sz="3600" dirty="0" smtClean="0">
              <a:solidFill>
                <a:srgbClr val="222222"/>
              </a:solidFill>
              <a:latin typeface="Myriad Pro Light" pitchFamily="34" charset="0"/>
            </a:endParaRPr>
          </a:p>
          <a:p>
            <a:pPr marL="1800000" lvl="5">
              <a:lnSpc>
                <a:spcPct val="150000"/>
              </a:lnSpc>
              <a:buFont typeface="Arial" pitchFamily="34" charset="0"/>
              <a:buChar char="•"/>
            </a:pPr>
            <a:endParaRPr lang="fr-FR" sz="3600" dirty="0" smtClean="0">
              <a:solidFill>
                <a:srgbClr val="222222"/>
              </a:solidFill>
              <a:latin typeface="Myriad Pro Light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4497130" y="5514988"/>
            <a:ext cx="3096000" cy="0"/>
          </a:xfrm>
          <a:prstGeom prst="line">
            <a:avLst/>
          </a:prstGeom>
          <a:ln w="38100">
            <a:solidFill>
              <a:srgbClr val="EA4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"/>
          <p:cNvSpPr txBox="1"/>
          <p:nvPr/>
        </p:nvSpPr>
        <p:spPr>
          <a:xfrm>
            <a:off x="0" y="1443022"/>
            <a:ext cx="9753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000" algn="ctr">
              <a:spcBef>
                <a:spcPts val="400"/>
              </a:spcBef>
              <a:spcAft>
                <a:spcPts val="400"/>
              </a:spcAft>
            </a:pPr>
            <a:r>
              <a:rPr lang="fr-FR" sz="7200" dirty="0" smtClean="0">
                <a:solidFill>
                  <a:srgbClr val="222222"/>
                </a:solidFill>
                <a:latin typeface="Open Sans Bold" charset="0"/>
                <a:ea typeface="Open Sans Bold" charset="0"/>
                <a:cs typeface="Open Sans Bold" charset="0"/>
              </a:rPr>
              <a:t>TP 1</a:t>
            </a:r>
            <a:endParaRPr lang="fr-FR" sz="7200" dirty="0">
              <a:solidFill>
                <a:srgbClr val="222222"/>
              </a:solidFill>
              <a:latin typeface="Open Sans Bold" charset="0"/>
              <a:ea typeface="Open Sans Bold" charset="0"/>
              <a:cs typeface="Open Sans Bold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106800" y="2657468"/>
            <a:ext cx="9540000" cy="0"/>
          </a:xfrm>
          <a:prstGeom prst="line">
            <a:avLst/>
          </a:prstGeom>
          <a:ln w="38100">
            <a:solidFill>
              <a:srgbClr val="EA4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/>
          <p:cNvSpPr txBox="1"/>
          <p:nvPr/>
        </p:nvSpPr>
        <p:spPr>
          <a:xfrm>
            <a:off x="0" y="2943220"/>
            <a:ext cx="9753600" cy="1949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000" algn="ctr">
              <a:spcBef>
                <a:spcPts val="400"/>
              </a:spcBef>
              <a:spcAft>
                <a:spcPts val="400"/>
              </a:spcAft>
            </a:pPr>
            <a:r>
              <a:rPr lang="fr-FR" sz="6000" b="1" spc="300" dirty="0" smtClean="0"/>
              <a:t>Stratégie dominante</a:t>
            </a:r>
          </a:p>
          <a:p>
            <a:pPr marL="36000" algn="ctr">
              <a:spcBef>
                <a:spcPts val="400"/>
              </a:spcBef>
              <a:spcAft>
                <a:spcPts val="400"/>
              </a:spcAft>
            </a:pPr>
            <a:r>
              <a:rPr lang="fr-FR" sz="6000" b="1" spc="300" dirty="0" smtClean="0">
                <a:solidFill>
                  <a:srgbClr val="EA4537"/>
                </a:solidFill>
                <a:latin typeface="Open Sans Bold" charset="0"/>
                <a:ea typeface="Open Sans Bold" charset="0"/>
                <a:cs typeface="Open Sans Bold" charset="0"/>
              </a:rPr>
              <a:t>Dominant </a:t>
            </a:r>
            <a:r>
              <a:rPr lang="en-GB" sz="6000" b="1" spc="300" dirty="0" smtClean="0">
                <a:solidFill>
                  <a:srgbClr val="EA4537"/>
                </a:solidFill>
                <a:latin typeface="Open Sans Bold" charset="0"/>
                <a:ea typeface="Open Sans Bold" charset="0"/>
                <a:cs typeface="Open Sans Bold" charset="0"/>
              </a:rPr>
              <a:t>strategy</a:t>
            </a:r>
            <a:endParaRPr lang="en-GB" sz="6000" spc="300" dirty="0">
              <a:solidFill>
                <a:srgbClr val="EA4537"/>
              </a:solidFill>
              <a:latin typeface="Open Sans Bold" charset="0"/>
              <a:ea typeface="Open Sans Bold" charset="0"/>
              <a:cs typeface="Open Sans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444000" cy="1008000"/>
          </a:xfrm>
          <a:prstGeom prst="rect">
            <a:avLst/>
          </a:prstGeom>
          <a:solidFill>
            <a:srgbClr val="EA4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/>
            <a:r>
              <a:rPr lang="fr-FR" sz="4000" b="1" dirty="0" smtClean="0">
                <a:solidFill>
                  <a:schemeClr val="tx1"/>
                </a:solidFill>
                <a:latin typeface="Lovelo"/>
                <a:ea typeface="Open Sans Light Bold" charset="0"/>
                <a:cs typeface="Open Sans Light Bold" charset="0"/>
              </a:rPr>
              <a:t>Stratégie dominante</a:t>
            </a:r>
            <a:endParaRPr lang="en-GB" sz="3600" b="1" dirty="0">
              <a:solidFill>
                <a:schemeClr val="tx1"/>
              </a:solidFill>
              <a:latin typeface="Lovelo"/>
              <a:ea typeface="Open Sans Light Bold" charset="0"/>
              <a:cs typeface="Open Sans Light Bold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123992" y="1157270"/>
            <a:ext cx="10787138" cy="5232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</a:pPr>
            <a:r>
              <a:rPr lang="fr-FR" sz="3400" dirty="0" smtClean="0">
                <a:solidFill>
                  <a:srgbClr val="222222"/>
                </a:solidFill>
                <a:latin typeface="Myriad Pro Light" pitchFamily="34" charset="0"/>
              </a:rPr>
              <a:t>Exemple: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800" y="1800212"/>
            <a:ext cx="8964000" cy="228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4"/>
          <p:cNvSpPr txBox="1"/>
          <p:nvPr/>
        </p:nvSpPr>
        <p:spPr>
          <a:xfrm>
            <a:off x="-1123992" y="4157666"/>
            <a:ext cx="10787138" cy="17235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</a:pPr>
            <a:r>
              <a:rPr lang="fr-FR" sz="3400" dirty="0" smtClean="0">
                <a:solidFill>
                  <a:srgbClr val="FF4B4B"/>
                </a:solidFill>
                <a:latin typeface="Myriad Pro Light" pitchFamily="34" charset="0"/>
              </a:rPr>
              <a:t>Stratégie dominante ?</a:t>
            </a:r>
          </a:p>
          <a:p>
            <a:pPr marL="1800000" lvl="5">
              <a:spcBef>
                <a:spcPts val="600"/>
              </a:spcBef>
            </a:pPr>
            <a:r>
              <a:rPr lang="fr-FR" sz="3400" dirty="0" smtClean="0">
                <a:latin typeface="Myriad Pro Light" pitchFamily="34" charset="0"/>
              </a:rPr>
              <a:t>s’ = stratégie dominante si:</a:t>
            </a:r>
          </a:p>
          <a:p>
            <a:pPr marL="2257200" lvl="6">
              <a:spcBef>
                <a:spcPts val="600"/>
              </a:spcBef>
            </a:pPr>
            <a:endParaRPr lang="fr-FR" sz="3400" dirty="0" smtClean="0">
              <a:latin typeface="Myriad Pro Light" pitchFamily="34" charset="0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447644" y="5443550"/>
            <a:ext cx="9000000" cy="847625"/>
            <a:chOff x="447644" y="5586429"/>
            <a:chExt cx="9000000" cy="84762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7644" y="5586429"/>
              <a:ext cx="9000000" cy="8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19676" y="5800740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444000" cy="1008000"/>
          </a:xfrm>
          <a:prstGeom prst="rect">
            <a:avLst/>
          </a:prstGeom>
          <a:solidFill>
            <a:srgbClr val="EA4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/>
            <a:r>
              <a:rPr lang="fr-FR" sz="4000" b="1" dirty="0" smtClean="0">
                <a:solidFill>
                  <a:schemeClr val="tx1"/>
                </a:solidFill>
                <a:latin typeface="Lovelo"/>
                <a:ea typeface="Open Sans Light Bold" charset="0"/>
                <a:cs typeface="Open Sans Light Bold" charset="0"/>
              </a:rPr>
              <a:t>Stratégie dominante</a:t>
            </a:r>
            <a:endParaRPr lang="en-GB" sz="3600" b="1" dirty="0">
              <a:solidFill>
                <a:schemeClr val="tx1"/>
              </a:solidFill>
              <a:latin typeface="Lovelo"/>
              <a:ea typeface="Open Sans Light Bold" charset="0"/>
              <a:cs typeface="Open Sans Light Bold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123992" y="1157270"/>
            <a:ext cx="10787138" cy="5232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</a:pPr>
            <a:r>
              <a:rPr lang="fr-FR" sz="3400" dirty="0" smtClean="0">
                <a:solidFill>
                  <a:srgbClr val="222222"/>
                </a:solidFill>
                <a:latin typeface="Myriad Pro Light" pitchFamily="34" charset="0"/>
              </a:rPr>
              <a:t>Exemple: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800" y="1800212"/>
            <a:ext cx="8964000" cy="228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-1123992" y="3800476"/>
            <a:ext cx="10787138" cy="1762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0000" lvl="5">
              <a:spcBef>
                <a:spcPts val="600"/>
              </a:spcBef>
              <a:buFont typeface="Arial" pitchFamily="34" charset="0"/>
              <a:buChar char="•"/>
            </a:pPr>
            <a:endParaRPr lang="fr-FR" sz="3400" dirty="0" smtClean="0">
              <a:latin typeface="Myriad Pro Light" pitchFamily="34" charset="0"/>
            </a:endParaRPr>
          </a:p>
          <a:p>
            <a:pPr marL="1800000" lvl="5">
              <a:spcBef>
                <a:spcPts val="600"/>
              </a:spcBef>
              <a:buFont typeface="Arial" pitchFamily="34" charset="0"/>
              <a:buChar char="•"/>
            </a:pPr>
            <a:r>
              <a:rPr lang="fr-FR" sz="3400" dirty="0" smtClean="0">
                <a:latin typeface="Myriad Pro Light" pitchFamily="34" charset="0"/>
              </a:rPr>
              <a:t>S1 = {A1,A2,A3} </a:t>
            </a:r>
          </a:p>
          <a:p>
            <a:pPr marL="1800000" lvl="5">
              <a:spcBef>
                <a:spcPts val="900"/>
              </a:spcBef>
              <a:buFont typeface="Arial" pitchFamily="34" charset="0"/>
              <a:buChar char="•"/>
            </a:pPr>
            <a:r>
              <a:rPr lang="fr-FR" sz="3400" dirty="0" smtClean="0">
                <a:latin typeface="Myriad Pro Light" pitchFamily="34" charset="0"/>
              </a:rPr>
              <a:t>S2 = {B1,B2,B3}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3662354" y="4371980"/>
            <a:ext cx="6000792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28400" lvl="2">
              <a:lnSpc>
                <a:spcPct val="150000"/>
              </a:lnSpc>
              <a:spcBef>
                <a:spcPts val="600"/>
              </a:spcBef>
            </a:pPr>
            <a:r>
              <a:rPr lang="fr-FR" sz="2400" dirty="0" smtClean="0">
                <a:solidFill>
                  <a:srgbClr val="FF0000"/>
                </a:solidFill>
                <a:latin typeface="Myriad Pro Light" pitchFamily="34" charset="0"/>
              </a:rPr>
              <a:t>Ensemble des stratégies du joueur A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3662354" y="5032428"/>
            <a:ext cx="6000792" cy="4910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28400" lvl="2">
              <a:lnSpc>
                <a:spcPct val="150000"/>
              </a:lnSpc>
              <a:spcBef>
                <a:spcPts val="600"/>
              </a:spcBef>
            </a:pPr>
            <a:r>
              <a:rPr lang="fr-FR" sz="2400" dirty="0" smtClean="0">
                <a:solidFill>
                  <a:srgbClr val="FF0000"/>
                </a:solidFill>
                <a:latin typeface="Myriad Pro Light" pitchFamily="34" charset="0"/>
              </a:rPr>
              <a:t>Ensemble des stratégies du joueur B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556832" y="5729302"/>
            <a:ext cx="8892000" cy="775511"/>
            <a:chOff x="556832" y="6015054"/>
            <a:chExt cx="8892000" cy="775511"/>
          </a:xfrm>
        </p:grpSpPr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6832" y="6015054"/>
              <a:ext cx="8892000" cy="775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91114" y="632938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313</Words>
  <Application>Microsoft Office PowerPoint</Application>
  <PresentationFormat>Personnalisé</PresentationFormat>
  <Paragraphs>72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8" baseType="lpstr">
      <vt:lpstr>Arial</vt:lpstr>
      <vt:lpstr>Quicksand Medium</vt:lpstr>
      <vt:lpstr>MS Mincho</vt:lpstr>
      <vt:lpstr>Microsoft Sans Serif</vt:lpstr>
      <vt:lpstr>Myanmar Text</vt:lpstr>
      <vt:lpstr>Palatino Linotype</vt:lpstr>
      <vt:lpstr>Microsoft YaHei</vt:lpstr>
      <vt:lpstr>Open Sans Bold</vt:lpstr>
      <vt:lpstr>Lovelo</vt:lpstr>
      <vt:lpstr>Open Sans Light Bold</vt:lpstr>
      <vt:lpstr>Myriad Pro Light</vt:lpstr>
      <vt:lpstr>Calibri</vt:lpstr>
      <vt:lpstr>Wingdings</vt:lpstr>
      <vt:lpstr>Myriad Pro</vt:lpstr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sahnoune.karim78@gmail.com</dc:title>
  <dc:creator>Lenovo-u</dc:creator>
  <cp:lastModifiedBy>Lenovo-u</cp:lastModifiedBy>
  <cp:revision>155</cp:revision>
  <dcterms:created xsi:type="dcterms:W3CDTF">2006-08-16T00:00:00Z</dcterms:created>
  <dcterms:modified xsi:type="dcterms:W3CDTF">2023-10-15T09:30:36Z</dcterms:modified>
  <dc:identifier>DAFsv2u_iU0</dc:identifier>
</cp:coreProperties>
</file>