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Lst>
  <p:sldSz cx="12192000" cy="6858000"/>
  <p:notesSz cx="6858000" cy="9144000"/>
  <p:embeddedFontLst>
    <p:embeddedFont>
      <p:font typeface="Microsoft Yahei" panose="020B0503020204020204" pitchFamily="34" charset="-122"/>
      <p:regular r:id="rId49"/>
      <p:bold r:id="rId50"/>
    </p:embeddedFont>
    <p:embeddedFont>
      <p:font typeface="Enriqueta" panose="020B0604020202020204" charset="0"/>
      <p:regular r:id="rId51"/>
      <p:bold r:id="rId52"/>
    </p:embeddedFont>
    <p:embeddedFont>
      <p:font typeface="Enriqueta SemiBold" panose="020B0604020202020204" charset="0"/>
      <p:regular r:id="rId53"/>
      <p:bold r:id="rId54"/>
    </p:embeddedFont>
    <p:embeddedFont>
      <p:font typeface="Overpass" panose="020B0604020202020204" charset="0"/>
      <p:regular r:id="rId55"/>
      <p:bold r:id="rId56"/>
      <p:italic r:id="rId57"/>
      <p:boldItalic r:id="rId5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60" roundtripDataSignature="AMtx7mjzdBugBuzNb1t4lJVyzUqNuBLMG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834"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font" Target="fonts/font2.fntdata"/><Relationship Id="rId55" Type="http://schemas.openxmlformats.org/officeDocument/2006/relationships/font" Target="fonts/font7.fntdata"/><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5.fntdata"/><Relationship Id="rId58" Type="http://schemas.openxmlformats.org/officeDocument/2006/relationships/font" Target="fonts/font10.fntdata"/><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56" Type="http://schemas.openxmlformats.org/officeDocument/2006/relationships/font" Target="fonts/font8.fntdata"/><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3.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6.fntdata"/><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fntdata"/><Relationship Id="rId57" Type="http://schemas.openxmlformats.org/officeDocument/2006/relationships/font" Target="fonts/font9.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4.fntdata"/><Relationship Id="rId60"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 name="Google Shape;9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18e8409bc43_0_5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4" name="Google Shape;224;g18e8409bc43_0_51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g18e8409bc43_0_51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18e8409bc43_0_5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4" name="Google Shape;234;g18e8409bc43_0_52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5" name="Google Shape;235;g18e8409bc43_0_52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18e8409bc43_0_54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4" name="Google Shape;244;g18e8409bc43_0_54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5" name="Google Shape;245;g18e8409bc43_0_54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19aa1ab0c99_1_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3" name="Google Shape;253;g19aa1ab0c99_1_2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4" name="Google Shape;254;g19aa1ab0c99_1_2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18e8409bc43_0_55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4" name="Google Shape;264;g18e8409bc43_0_55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5" name="Google Shape;265;g18e8409bc43_0_55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18e8409bc43_0_57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6" name="Google Shape;276;g18e8409bc43_0_57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7" name="Google Shape;277;g18e8409bc43_0_57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18e8409bc43_0_57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8" name="Google Shape;288;g18e8409bc43_0_57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9" name="Google Shape;289;g18e8409bc43_0_57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18e8409bc43_0_59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1" name="Google Shape;301;g18e8409bc43_0_59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2" name="Google Shape;302;g18e8409bc43_0_59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18e8409bc43_0_60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2" name="Google Shape;312;g18e8409bc43_0_60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3" name="Google Shape;313;g18e8409bc43_0_60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18e8409bc43_0_6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3" name="Google Shape;323;g18e8409bc43_0_62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4" name="Google Shape;324;g18e8409bc43_0_62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4" name="Google Shape;11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5" name="Google Shape;115;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8e8409bc43_0_6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4" name="Google Shape;334;g18e8409bc43_0_63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5" name="Google Shape;335;g18e8409bc43_0_63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19aa1ab0c99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5" name="Google Shape;345;g19aa1ab0c99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6" name="Google Shape;346;g19aa1ab0c99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19aa1ab0c99_0_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7" name="Google Shape;357;g19aa1ab0c99_0_1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8" name="Google Shape;358;g19aa1ab0c99_0_1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g19aa1ab0c99_1_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9" name="Google Shape;369;g19aa1ab0c99_1_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0" name="Google Shape;370;g19aa1ab0c99_1_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23</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19aa1ab0c99_0_4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1" name="Google Shape;381;g19aa1ab0c99_0_4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2" name="Google Shape;382;g19aa1ab0c99_0_4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24</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g19aa1ab0c99_0_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93" name="Google Shape;393;g19aa1ab0c99_0_2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4" name="Google Shape;394;g19aa1ab0c99_0_2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25</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g18e8409bc43_0_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05" name="Google Shape;405;g18e8409bc43_0_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6" name="Google Shape;406;g18e8409bc43_0_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26</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g18e8409bc43_0_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14" name="Google Shape;414;g18e8409bc43_0_2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5" name="Google Shape;415;g18e8409bc43_0_2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27</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g18e8409bc43_0_7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23" name="Google Shape;423;g18e8409bc43_0_7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4" name="Google Shape;424;g18e8409bc43_0_7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28</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18e8409bc43_0_1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32" name="Google Shape;432;g18e8409bc43_0_13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3" name="Google Shape;433;g18e8409bc43_0_13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29</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3" name="Google Shape;143;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4" name="Google Shape;144;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g18e8409bc43_0_9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41" name="Google Shape;441;g18e8409bc43_0_9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2" name="Google Shape;442;g18e8409bc43_0_9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30</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g18e8409bc43_0_10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50" name="Google Shape;450;g18e8409bc43_0_10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1" name="Google Shape;451;g18e8409bc43_0_10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31</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g18e8409bc43_0_1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59" name="Google Shape;459;g18e8409bc43_0_11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0" name="Google Shape;460;g18e8409bc43_0_11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32</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Google Shape;467;g18e8409bc43_0_1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68" name="Google Shape;468;g18e8409bc43_0_12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9" name="Google Shape;469;g18e8409bc43_0_12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33</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g18e8409bc43_0_14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7" name="Google Shape;477;g18e8409bc43_0_14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8" name="Google Shape;478;g18e8409bc43_0_14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34</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18e8409bc43_0_16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86" name="Google Shape;486;g18e8409bc43_0_16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7" name="Google Shape;487;g18e8409bc43_0_16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35</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g18e8409bc43_0_17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95" name="Google Shape;495;g18e8409bc43_0_17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6" name="Google Shape;496;g18e8409bc43_0_17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36</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g18e8409bc43_0_6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06" name="Google Shape;506;g18e8409bc43_0_61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7" name="Google Shape;507;g18e8409bc43_0_61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37</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514" name="Google Shape;514;g19314a3e13d_0_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15" name="Google Shape;515;g19314a3e13d_0_1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6" name="Google Shape;516;g19314a3e13d_0_1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38</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Google Shape;523;g19314a3e13d_0_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4" name="Google Shape;524;g19314a3e13d_0_2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5" name="Google Shape;525;g19314a3e13d_0_2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39</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8e8409bc43_0_49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5" name="Google Shape;155;g18e8409bc43_0_49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6" name="Google Shape;156;g18e8409bc43_0_49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1"/>
        <p:cNvGrpSpPr/>
        <p:nvPr/>
      </p:nvGrpSpPr>
      <p:grpSpPr>
        <a:xfrm>
          <a:off x="0" y="0"/>
          <a:ext cx="0" cy="0"/>
          <a:chOff x="0" y="0"/>
          <a:chExt cx="0" cy="0"/>
        </a:xfrm>
      </p:grpSpPr>
      <p:sp>
        <p:nvSpPr>
          <p:cNvPr id="532" name="Google Shape;532;g19314a3e13d_0_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3" name="Google Shape;533;g19314a3e13d_0_3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4" name="Google Shape;534;g19314a3e13d_0_3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40</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g1937b3c7fbd_2_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 name="Google Shape;544;g1937b3c7fbd_2_1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5" name="Google Shape;545;g1937b3c7fbd_2_1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41</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
        <p:cNvGrpSpPr/>
        <p:nvPr/>
      </p:nvGrpSpPr>
      <p:grpSpPr>
        <a:xfrm>
          <a:off x="0" y="0"/>
          <a:ext cx="0" cy="0"/>
          <a:chOff x="0" y="0"/>
          <a:chExt cx="0" cy="0"/>
        </a:xfrm>
      </p:grpSpPr>
      <p:sp>
        <p:nvSpPr>
          <p:cNvPr id="552" name="Google Shape;552;g1937b3c7fbd_2_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3" name="Google Shape;553;g1937b3c7fbd_2_2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4" name="Google Shape;554;g1937b3c7fbd_2_2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42</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2"/>
        <p:cNvGrpSpPr/>
        <p:nvPr/>
      </p:nvGrpSpPr>
      <p:grpSpPr>
        <a:xfrm>
          <a:off x="0" y="0"/>
          <a:ext cx="0" cy="0"/>
          <a:chOff x="0" y="0"/>
          <a:chExt cx="0" cy="0"/>
        </a:xfrm>
      </p:grpSpPr>
      <p:sp>
        <p:nvSpPr>
          <p:cNvPr id="563" name="Google Shape;563;g1937b3c7fbd_2_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4" name="Google Shape;564;g1937b3c7fbd_2_2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5" name="Google Shape;565;g1937b3c7fbd_2_2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43</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3"/>
        <p:cNvGrpSpPr/>
        <p:nvPr/>
      </p:nvGrpSpPr>
      <p:grpSpPr>
        <a:xfrm>
          <a:off x="0" y="0"/>
          <a:ext cx="0" cy="0"/>
          <a:chOff x="0" y="0"/>
          <a:chExt cx="0" cy="0"/>
        </a:xfrm>
      </p:grpSpPr>
      <p:sp>
        <p:nvSpPr>
          <p:cNvPr id="574" name="Google Shape;574;g19314a3e13d_0_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5" name="Google Shape;575;g19314a3e13d_0_3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76" name="Google Shape;576;g19314a3e13d_0_3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44</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2"/>
        <p:cNvGrpSpPr/>
        <p:nvPr/>
      </p:nvGrpSpPr>
      <p:grpSpPr>
        <a:xfrm>
          <a:off x="0" y="0"/>
          <a:ext cx="0" cy="0"/>
          <a:chOff x="0" y="0"/>
          <a:chExt cx="0" cy="0"/>
        </a:xfrm>
      </p:grpSpPr>
      <p:sp>
        <p:nvSpPr>
          <p:cNvPr id="583" name="Google Shape;583;g19314a3e13d_0_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4" name="Google Shape;584;g19314a3e13d_0_4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85" name="Google Shape;585;g19314a3e13d_0_4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45</a:t>
            </a:fld>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1"/>
        <p:cNvGrpSpPr/>
        <p:nvPr/>
      </p:nvGrpSpPr>
      <p:grpSpPr>
        <a:xfrm>
          <a:off x="0" y="0"/>
          <a:ext cx="0" cy="0"/>
          <a:chOff x="0" y="0"/>
          <a:chExt cx="0" cy="0"/>
        </a:xfrm>
      </p:grpSpPr>
      <p:sp>
        <p:nvSpPr>
          <p:cNvPr id="592" name="Google Shape;592;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93" name="Google Shape;593;p2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94" name="Google Shape;594;p2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46</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8e68a213a3_0_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7" name="Google Shape;167;g18e68a213a3_0_2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8" name="Google Shape;168;g18e68a213a3_0_2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18e8409bc43_0_50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8" name="Google Shape;178;g18e8409bc43_0_50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9" name="Google Shape;179;g18e8409bc43_0_50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19314a3e13d_0_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8" name="Google Shape;188;g19314a3e13d_0_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9" name="Google Shape;189;g19314a3e13d_0_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9361dc6ca4_3_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1" name="Google Shape;201;g19361dc6ca4_3_2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2" name="Google Shape;202;g19361dc6ca4_3_2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18e68a213a3_0_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4" name="Google Shape;214;g18e68a213a3_0_3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5" name="Google Shape;215;g18e68a213a3_0_3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www.1ppt.com/moban/"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标题幻灯片" type="title">
  <p:cSld name="TITLE">
    <p:spTree>
      <p:nvGrpSpPr>
        <p:cNvPr id="1" name="Shape 15"/>
        <p:cNvGrpSpPr/>
        <p:nvPr/>
      </p:nvGrpSpPr>
      <p:grpSpPr>
        <a:xfrm>
          <a:off x="0" y="0"/>
          <a:ext cx="0" cy="0"/>
          <a:chOff x="0" y="0"/>
          <a:chExt cx="0" cy="0"/>
        </a:xfrm>
      </p:grpSpPr>
      <p:sp>
        <p:nvSpPr>
          <p:cNvPr id="16" name="Google Shape;16;p27"/>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7"/>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图片与标题" type="picTx">
  <p:cSld name="PICTURE_WITH_CAPTION_TEXT">
    <p:spTree>
      <p:nvGrpSpPr>
        <p:cNvPr id="1" name="Shape 75"/>
        <p:cNvGrpSpPr/>
        <p:nvPr/>
      </p:nvGrpSpPr>
      <p:grpSpPr>
        <a:xfrm>
          <a:off x="0" y="0"/>
          <a:ext cx="0" cy="0"/>
          <a:chOff x="0" y="0"/>
          <a:chExt cx="0" cy="0"/>
        </a:xfrm>
      </p:grpSpPr>
      <p:sp>
        <p:nvSpPr>
          <p:cNvPr id="76" name="Google Shape;76;p3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7" name="Google Shape;77;p36"/>
          <p:cNvSpPr>
            <a:spLocks noGrp="1"/>
          </p:cNvSpPr>
          <p:nvPr>
            <p:ph type="pic" idx="2"/>
          </p:nvPr>
        </p:nvSpPr>
        <p:spPr>
          <a:xfrm>
            <a:off x="5183188" y="987425"/>
            <a:ext cx="6172200" cy="4873625"/>
          </a:xfrm>
          <a:prstGeom prst="rect">
            <a:avLst/>
          </a:prstGeom>
          <a:noFill/>
          <a:ln>
            <a:noFill/>
          </a:ln>
        </p:spPr>
      </p:sp>
      <p:sp>
        <p:nvSpPr>
          <p:cNvPr id="78" name="Google Shape;78;p36"/>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9" name="Google Shape;79;p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标题和竖排文字" type="vertTx">
  <p:cSld name="VERTICAL_TEXT">
    <p:spTree>
      <p:nvGrpSpPr>
        <p:cNvPr id="1" name="Shape 82"/>
        <p:cNvGrpSpPr/>
        <p:nvPr/>
      </p:nvGrpSpPr>
      <p:grpSpPr>
        <a:xfrm>
          <a:off x="0" y="0"/>
          <a:ext cx="0" cy="0"/>
          <a:chOff x="0" y="0"/>
          <a:chExt cx="0" cy="0"/>
        </a:xfrm>
      </p:grpSpPr>
      <p:sp>
        <p:nvSpPr>
          <p:cNvPr id="83" name="Google Shape;83;p3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4" name="Google Shape;84;p37"/>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5" name="Google Shape;85;p3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3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3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竖排标题与文本" type="vertTitleAndTx">
  <p:cSld name="VERTICAL_TITLE_AND_VERTICAL_TEXT">
    <p:spTree>
      <p:nvGrpSpPr>
        <p:cNvPr id="1" name="Shape 88"/>
        <p:cNvGrpSpPr/>
        <p:nvPr/>
      </p:nvGrpSpPr>
      <p:grpSpPr>
        <a:xfrm>
          <a:off x="0" y="0"/>
          <a:ext cx="0" cy="0"/>
          <a:chOff x="0" y="0"/>
          <a:chExt cx="0" cy="0"/>
        </a:xfrm>
      </p:grpSpPr>
      <p:sp>
        <p:nvSpPr>
          <p:cNvPr id="89" name="Google Shape;89;p38"/>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38"/>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3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3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3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标题和内容" type="obj">
  <p:cSld name="OBJECT">
    <p:spTree>
      <p:nvGrpSpPr>
        <p:cNvPr id="1" name="Shape 21"/>
        <p:cNvGrpSpPr/>
        <p:nvPr/>
      </p:nvGrpSpPr>
      <p:grpSpPr>
        <a:xfrm>
          <a:off x="0" y="0"/>
          <a:ext cx="0" cy="0"/>
          <a:chOff x="0" y="0"/>
          <a:chExt cx="0" cy="0"/>
        </a:xfrm>
      </p:grpSpPr>
      <p:sp>
        <p:nvSpPr>
          <p:cNvPr id="22" name="Google Shape;22;p2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2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节标题" type="secHead">
  <p:cSld name="SECTION_HEADER">
    <p:spTree>
      <p:nvGrpSpPr>
        <p:cNvPr id="1" name="Shape 27"/>
        <p:cNvGrpSpPr/>
        <p:nvPr/>
      </p:nvGrpSpPr>
      <p:grpSpPr>
        <a:xfrm>
          <a:off x="0" y="0"/>
          <a:ext cx="0" cy="0"/>
          <a:chOff x="0" y="0"/>
          <a:chExt cx="0" cy="0"/>
        </a:xfrm>
      </p:grpSpPr>
      <p:sp>
        <p:nvSpPr>
          <p:cNvPr id="28" name="Google Shape;28;p29"/>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29"/>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两栏内容" type="twoObj">
  <p:cSld name="TWO_OBJECTS">
    <p:spTree>
      <p:nvGrpSpPr>
        <p:cNvPr id="1" name="Shape 33"/>
        <p:cNvGrpSpPr/>
        <p:nvPr/>
      </p:nvGrpSpPr>
      <p:grpSpPr>
        <a:xfrm>
          <a:off x="0" y="0"/>
          <a:ext cx="0" cy="0"/>
          <a:chOff x="0" y="0"/>
          <a:chExt cx="0" cy="0"/>
        </a:xfrm>
      </p:grpSpPr>
      <p:sp>
        <p:nvSpPr>
          <p:cNvPr id="34" name="Google Shape;34;p3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30"/>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30"/>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比较" type="twoTxTwoObj">
  <p:cSld name="TWO_OBJECTS_WITH_TEXT">
    <p:spTree>
      <p:nvGrpSpPr>
        <p:cNvPr id="1" name="Shape 40"/>
        <p:cNvGrpSpPr/>
        <p:nvPr/>
      </p:nvGrpSpPr>
      <p:grpSpPr>
        <a:xfrm>
          <a:off x="0" y="0"/>
          <a:ext cx="0" cy="0"/>
          <a:chOff x="0" y="0"/>
          <a:chExt cx="0" cy="0"/>
        </a:xfrm>
      </p:grpSpPr>
      <p:sp>
        <p:nvSpPr>
          <p:cNvPr id="41" name="Google Shape;41;p31"/>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31"/>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31"/>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31"/>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31"/>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1_比较">
  <p:cSld name="1_比较">
    <p:spTree>
      <p:nvGrpSpPr>
        <p:cNvPr id="1" name="Shape 49"/>
        <p:cNvGrpSpPr/>
        <p:nvPr/>
      </p:nvGrpSpPr>
      <p:grpSpPr>
        <a:xfrm>
          <a:off x="0" y="0"/>
          <a:ext cx="0" cy="0"/>
          <a:chOff x="0" y="0"/>
          <a:chExt cx="0" cy="0"/>
        </a:xfrm>
      </p:grpSpPr>
      <p:sp>
        <p:nvSpPr>
          <p:cNvPr id="50" name="Google Shape;50;p32"/>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32"/>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2" name="Google Shape;52;p32"/>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3" name="Google Shape;53;p32"/>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4" name="Google Shape;54;p32"/>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5" name="Google Shape;55;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58" name="Google Shape;58;p32"/>
          <p:cNvSpPr txBox="1"/>
          <p:nvPr/>
        </p:nvSpPr>
        <p:spPr>
          <a:xfrm>
            <a:off x="840905" y="6739570"/>
            <a:ext cx="1800200" cy="118430"/>
          </a:xfrm>
          <a:prstGeom prst="rect">
            <a:avLst/>
          </a:prstGeom>
          <a:noFill/>
          <a:ln>
            <a:noFill/>
          </a:ln>
        </p:spPr>
        <p:txBody>
          <a:bodyPr spcFirstLastPara="1" wrap="square" lIns="91425" tIns="45700" rIns="91425" bIns="45700" anchor="t" anchorCtr="0">
            <a:spAutoFit/>
          </a:bodyPr>
          <a:lstStyle/>
          <a:p>
            <a:pPr marL="0" marR="0" lvl="0" indent="0" algn="l" rtl="0">
              <a:lnSpc>
                <a:spcPct val="200000"/>
              </a:lnSpc>
              <a:spcBef>
                <a:spcPts val="0"/>
              </a:spcBef>
              <a:spcAft>
                <a:spcPts val="0"/>
              </a:spcAft>
              <a:buNone/>
            </a:pPr>
            <a:r>
              <a:rPr lang="en-US" sz="100" u="sng">
                <a:solidFill>
                  <a:srgbClr val="000000"/>
                </a:solidFill>
                <a:latin typeface="Microsoft Yahei"/>
                <a:ea typeface="Microsoft Yahei"/>
                <a:cs typeface="Microsoft Yahei"/>
                <a:sym typeface="Microsoft Yahei"/>
                <a:hlinkClick r:id="rId2">
                  <a:extLst>
                    <a:ext uri="{A12FA001-AC4F-418D-AE19-62706E023703}">
                      <ahyp:hlinkClr xmlns:ahyp="http://schemas.microsoft.com/office/drawing/2018/hyperlinkcolor" val="tx"/>
                    </a:ext>
                  </a:extLst>
                </a:hlinkClick>
              </a:rPr>
              <a:t>PPT模板</a:t>
            </a:r>
            <a:r>
              <a:rPr lang="en-US" sz="100">
                <a:solidFill>
                  <a:srgbClr val="000000"/>
                </a:solidFill>
                <a:latin typeface="Microsoft Yahei"/>
                <a:ea typeface="Microsoft Yahei"/>
                <a:cs typeface="Microsoft Yahei"/>
                <a:sym typeface="Microsoft Yahei"/>
              </a:rPr>
              <a:t> http://www.1ppt.com/moban/ </a:t>
            </a:r>
            <a:endParaRPr sz="100">
              <a:solidFill>
                <a:srgbClr val="000000"/>
              </a:solidFill>
              <a:latin typeface="Microsoft Yahei"/>
              <a:ea typeface="Microsoft Yahei"/>
              <a:cs typeface="Microsoft Yahei"/>
              <a:sym typeface="Microsoft Yahe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仅标题" type="titleOnly">
  <p:cSld name="TITLE_ONLY">
    <p:spTree>
      <p:nvGrpSpPr>
        <p:cNvPr id="1" name="Shape 59"/>
        <p:cNvGrpSpPr/>
        <p:nvPr/>
      </p:nvGrpSpPr>
      <p:grpSpPr>
        <a:xfrm>
          <a:off x="0" y="0"/>
          <a:ext cx="0" cy="0"/>
          <a:chOff x="0" y="0"/>
          <a:chExt cx="0" cy="0"/>
        </a:xfrm>
      </p:grpSpPr>
      <p:sp>
        <p:nvSpPr>
          <p:cNvPr id="60" name="Google Shape;60;p3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1" name="Google Shape;61;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空白" type="blank">
  <p:cSld name="BLANK">
    <p:spTree>
      <p:nvGrpSpPr>
        <p:cNvPr id="1" name="Shape 64"/>
        <p:cNvGrpSpPr/>
        <p:nvPr/>
      </p:nvGrpSpPr>
      <p:grpSpPr>
        <a:xfrm>
          <a:off x="0" y="0"/>
          <a:ext cx="0" cy="0"/>
          <a:chOff x="0" y="0"/>
          <a:chExt cx="0" cy="0"/>
        </a:xfrm>
      </p:grpSpPr>
      <p:sp>
        <p:nvSpPr>
          <p:cNvPr id="65" name="Google Shape;65;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内容与标题" type="objTx">
  <p:cSld name="OBJECT_WITH_CAPTION_TEXT">
    <p:spTree>
      <p:nvGrpSpPr>
        <p:cNvPr id="1" name="Shape 68"/>
        <p:cNvGrpSpPr/>
        <p:nvPr/>
      </p:nvGrpSpPr>
      <p:grpSpPr>
        <a:xfrm>
          <a:off x="0" y="0"/>
          <a:ext cx="0" cy="0"/>
          <a:chOff x="0" y="0"/>
          <a:chExt cx="0" cy="0"/>
        </a:xfrm>
      </p:grpSpPr>
      <p:sp>
        <p:nvSpPr>
          <p:cNvPr id="69" name="Google Shape;69;p3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35"/>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71" name="Google Shape;71;p35"/>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2" name="Google Shape;72;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2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Arial"/>
                <a:ea typeface="Arial"/>
                <a:cs typeface="Arial"/>
                <a:sym typeface="Arial"/>
              </a:defRPr>
            </a:lvl1pPr>
            <a:lvl2pPr marL="0" marR="0" lvl="1" indent="0" algn="r" rtl="0">
              <a:spcBef>
                <a:spcPts val="0"/>
              </a:spcBef>
              <a:buNone/>
              <a:defRPr sz="1200" b="0" i="0" u="none" strike="noStrike" cap="none">
                <a:solidFill>
                  <a:srgbClr val="888888"/>
                </a:solidFill>
                <a:latin typeface="Arial"/>
                <a:ea typeface="Arial"/>
                <a:cs typeface="Arial"/>
                <a:sym typeface="Arial"/>
              </a:defRPr>
            </a:lvl2pPr>
            <a:lvl3pPr marL="0" marR="0" lvl="2" indent="0" algn="r" rtl="0">
              <a:spcBef>
                <a:spcPts val="0"/>
              </a:spcBef>
              <a:buNone/>
              <a:defRPr sz="1200" b="0" i="0" u="none" strike="noStrike" cap="none">
                <a:solidFill>
                  <a:srgbClr val="888888"/>
                </a:solidFill>
                <a:latin typeface="Arial"/>
                <a:ea typeface="Arial"/>
                <a:cs typeface="Arial"/>
                <a:sym typeface="Arial"/>
              </a:defRPr>
            </a:lvl3pPr>
            <a:lvl4pPr marL="0" marR="0" lvl="3" indent="0" algn="r" rtl="0">
              <a:spcBef>
                <a:spcPts val="0"/>
              </a:spcBef>
              <a:buNone/>
              <a:defRPr sz="1200" b="0" i="0" u="none" strike="noStrike" cap="none">
                <a:solidFill>
                  <a:srgbClr val="888888"/>
                </a:solidFill>
                <a:latin typeface="Arial"/>
                <a:ea typeface="Arial"/>
                <a:cs typeface="Arial"/>
                <a:sym typeface="Arial"/>
              </a:defRPr>
            </a:lvl4pPr>
            <a:lvl5pPr marL="0" marR="0" lvl="4" indent="0" algn="r" rtl="0">
              <a:spcBef>
                <a:spcPts val="0"/>
              </a:spcBef>
              <a:buNone/>
              <a:defRPr sz="1200" b="0" i="0" u="none" strike="noStrike" cap="none">
                <a:solidFill>
                  <a:srgbClr val="888888"/>
                </a:solidFill>
                <a:latin typeface="Arial"/>
                <a:ea typeface="Arial"/>
                <a:cs typeface="Arial"/>
                <a:sym typeface="Arial"/>
              </a:defRPr>
            </a:lvl5pPr>
            <a:lvl6pPr marL="0" marR="0" lvl="5" indent="0" algn="r" rtl="0">
              <a:spcBef>
                <a:spcPts val="0"/>
              </a:spcBef>
              <a:buNone/>
              <a:defRPr sz="1200" b="0" i="0" u="none" strike="noStrike" cap="none">
                <a:solidFill>
                  <a:srgbClr val="888888"/>
                </a:solidFill>
                <a:latin typeface="Arial"/>
                <a:ea typeface="Arial"/>
                <a:cs typeface="Arial"/>
                <a:sym typeface="Arial"/>
              </a:defRPr>
            </a:lvl6pPr>
            <a:lvl7pPr marL="0" marR="0" lvl="6" indent="0" algn="r" rtl="0">
              <a:spcBef>
                <a:spcPts val="0"/>
              </a:spcBef>
              <a:buNone/>
              <a:defRPr sz="1200" b="0" i="0" u="none" strike="noStrike" cap="none">
                <a:solidFill>
                  <a:srgbClr val="888888"/>
                </a:solidFill>
                <a:latin typeface="Arial"/>
                <a:ea typeface="Arial"/>
                <a:cs typeface="Arial"/>
                <a:sym typeface="Arial"/>
              </a:defRPr>
            </a:lvl7pPr>
            <a:lvl8pPr marL="0" marR="0" lvl="7" indent="0" algn="r" rtl="0">
              <a:spcBef>
                <a:spcPts val="0"/>
              </a:spcBef>
              <a:buNone/>
              <a:defRPr sz="1200" b="0" i="0" u="none" strike="noStrike" cap="none">
                <a:solidFill>
                  <a:srgbClr val="888888"/>
                </a:solidFill>
                <a:latin typeface="Arial"/>
                <a:ea typeface="Arial"/>
                <a:cs typeface="Arial"/>
                <a:sym typeface="Arial"/>
              </a:defRPr>
            </a:lvl8pPr>
            <a:lvl9pPr marL="0" marR="0" lvl="8" indent="0" algn="r" rtl="0">
              <a:spcBef>
                <a:spcPts val="0"/>
              </a:spcBef>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jp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7.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7.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7.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7.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7.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1.jpg"/><Relationship Id="rId7"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7.pn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7.png"/><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29.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7.png"/><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31.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7.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1.jpg"/><Relationship Id="rId7"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3.png"/><Relationship Id="rId4" Type="http://schemas.openxmlformats.org/officeDocument/2006/relationships/image" Target="../media/image10.png"/></Relationships>
</file>

<file path=ppt/slides/_rels/slide20.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33.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7.png"/><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35.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7.png"/><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37.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7.png"/><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39.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7.png"/><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1.jpg"/><Relationship Id="rId7" Type="http://schemas.openxmlformats.org/officeDocument/2006/relationships/image" Target="../media/image41.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7.png"/><Relationship Id="rId4" Type="http://schemas.openxmlformats.org/officeDocument/2006/relationships/image" Target="../media/image10.png"/></Relationships>
</file>

<file path=ppt/slides/_rels/slide25.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44.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7.png"/><Relationship Id="rId4" Type="http://schemas.openxmlformats.org/officeDocument/2006/relationships/image" Target="../media/image10.png"/></Relationships>
</file>

<file path=ppt/slides/_rels/slide2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10.png"/></Relationships>
</file>

<file path=ppt/slides/_rels/slide2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2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2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0.png"/><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3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3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3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3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3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3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3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7.xml"/><Relationship Id="rId1" Type="http://schemas.openxmlformats.org/officeDocument/2006/relationships/slideLayout" Target="../slideLayouts/slideLayout2.xml"/><Relationship Id="rId5" Type="http://schemas.openxmlformats.org/officeDocument/2006/relationships/image" Target="../media/image55.png"/><Relationship Id="rId4" Type="http://schemas.openxmlformats.org/officeDocument/2006/relationships/image" Target="../media/image7.png"/></Relationships>
</file>

<file path=ppt/slides/_rels/slide3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8.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10.png"/></Relationships>
</file>

<file path=ppt/slides/_rels/slide3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10.png"/><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60.png"/><Relationship Id="rId2" Type="http://schemas.openxmlformats.org/officeDocument/2006/relationships/notesSlide" Target="../notesSlides/notesSlide40.xml"/><Relationship Id="rId1" Type="http://schemas.openxmlformats.org/officeDocument/2006/relationships/slideLayout" Target="../slideLayouts/slideLayout2.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s>
</file>

<file path=ppt/slides/_rels/slide4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1.xml"/><Relationship Id="rId1" Type="http://schemas.openxmlformats.org/officeDocument/2006/relationships/slideLayout" Target="../slideLayouts/slideLayout2.xml"/><Relationship Id="rId5" Type="http://schemas.openxmlformats.org/officeDocument/2006/relationships/image" Target="../media/image62.png"/><Relationship Id="rId4" Type="http://schemas.openxmlformats.org/officeDocument/2006/relationships/image" Target="../media/image61.png"/></Relationships>
</file>

<file path=ppt/slides/_rels/slide4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2.xml"/><Relationship Id="rId1" Type="http://schemas.openxmlformats.org/officeDocument/2006/relationships/slideLayout" Target="../slideLayouts/slideLayout2.xml"/><Relationship Id="rId6" Type="http://schemas.openxmlformats.org/officeDocument/2006/relationships/image" Target="../media/image65.png"/><Relationship Id="rId5" Type="http://schemas.openxmlformats.org/officeDocument/2006/relationships/image" Target="../media/image64.png"/><Relationship Id="rId4" Type="http://schemas.openxmlformats.org/officeDocument/2006/relationships/image" Target="../media/image63.png"/></Relationships>
</file>

<file path=ppt/slides/_rels/slide4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3.xml"/><Relationship Id="rId1" Type="http://schemas.openxmlformats.org/officeDocument/2006/relationships/slideLayout" Target="../slideLayouts/slideLayout2.xml"/><Relationship Id="rId6" Type="http://schemas.openxmlformats.org/officeDocument/2006/relationships/image" Target="../media/image67.png"/><Relationship Id="rId5" Type="http://schemas.openxmlformats.org/officeDocument/2006/relationships/image" Target="../media/image66.png"/><Relationship Id="rId4" Type="http://schemas.openxmlformats.org/officeDocument/2006/relationships/image" Target="../media/image4.png"/></Relationships>
</file>

<file path=ppt/slides/_rels/slide4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68.png"/></Relationships>
</file>

<file path=ppt/slides/_rels/slide4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4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jpg"/><Relationship Id="rId7" Type="http://schemas.openxmlformats.org/officeDocument/2006/relationships/image" Target="../media/image7.png"/><Relationship Id="rId2" Type="http://schemas.openxmlformats.org/officeDocument/2006/relationships/notesSlide" Target="../notesSlides/notesSlide46.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10.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10.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10.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7.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pic>
        <p:nvPicPr>
          <p:cNvPr id="99" name="Google Shape;99;p1"/>
          <p:cNvPicPr preferRelativeResize="0"/>
          <p:nvPr/>
        </p:nvPicPr>
        <p:blipFill rotWithShape="1">
          <a:blip r:embed="rId3">
            <a:alphaModFix/>
          </a:blip>
          <a:srcRect/>
          <a:stretch/>
        </p:blipFill>
        <p:spPr>
          <a:xfrm>
            <a:off x="11112" y="-1588"/>
            <a:ext cx="12192000" cy="6857999"/>
          </a:xfrm>
          <a:prstGeom prst="rect">
            <a:avLst/>
          </a:prstGeom>
          <a:noFill/>
          <a:ln>
            <a:noFill/>
          </a:ln>
        </p:spPr>
      </p:pic>
      <p:pic>
        <p:nvPicPr>
          <p:cNvPr id="100" name="Google Shape;100;p1"/>
          <p:cNvPicPr preferRelativeResize="0"/>
          <p:nvPr/>
        </p:nvPicPr>
        <p:blipFill rotWithShape="1">
          <a:blip r:embed="rId4">
            <a:alphaModFix/>
          </a:blip>
          <a:srcRect/>
          <a:stretch/>
        </p:blipFill>
        <p:spPr>
          <a:xfrm>
            <a:off x="7781925" y="4695825"/>
            <a:ext cx="4410075" cy="2162175"/>
          </a:xfrm>
          <a:prstGeom prst="rect">
            <a:avLst/>
          </a:prstGeom>
          <a:noFill/>
          <a:ln>
            <a:noFill/>
          </a:ln>
        </p:spPr>
      </p:pic>
      <p:pic>
        <p:nvPicPr>
          <p:cNvPr id="101" name="Google Shape;101;p1"/>
          <p:cNvPicPr preferRelativeResize="0"/>
          <p:nvPr/>
        </p:nvPicPr>
        <p:blipFill rotWithShape="1">
          <a:blip r:embed="rId5">
            <a:alphaModFix/>
          </a:blip>
          <a:srcRect/>
          <a:stretch/>
        </p:blipFill>
        <p:spPr>
          <a:xfrm>
            <a:off x="0" y="2697720"/>
            <a:ext cx="1571625" cy="2733675"/>
          </a:xfrm>
          <a:prstGeom prst="rect">
            <a:avLst/>
          </a:prstGeom>
          <a:noFill/>
          <a:ln>
            <a:noFill/>
          </a:ln>
        </p:spPr>
      </p:pic>
      <p:sp>
        <p:nvSpPr>
          <p:cNvPr id="102" name="Google Shape;102;p1"/>
          <p:cNvSpPr txBox="1"/>
          <p:nvPr/>
        </p:nvSpPr>
        <p:spPr>
          <a:xfrm>
            <a:off x="2226351" y="2301800"/>
            <a:ext cx="9508800" cy="13257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chemeClr val="dk1"/>
              </a:buClr>
              <a:buSzPts val="1100"/>
              <a:buFont typeface="Arial"/>
              <a:buNone/>
            </a:pPr>
            <a:r>
              <a:rPr lang="en-US" sz="5100" b="1">
                <a:solidFill>
                  <a:srgbClr val="422A48"/>
                </a:solidFill>
                <a:latin typeface="Enriqueta"/>
                <a:ea typeface="Enriqueta"/>
                <a:cs typeface="Enriqueta"/>
                <a:sym typeface="Enriqueta"/>
              </a:rPr>
              <a:t>Weather in </a:t>
            </a:r>
            <a:r>
              <a:rPr lang="en-US" sz="5300" b="1">
                <a:solidFill>
                  <a:srgbClr val="62949D"/>
                </a:solidFill>
                <a:latin typeface="Enriqueta"/>
                <a:ea typeface="Enriqueta"/>
                <a:cs typeface="Enriqueta"/>
                <a:sym typeface="Enriqueta"/>
              </a:rPr>
              <a:t>Saudi Arabia</a:t>
            </a:r>
            <a:endParaRPr sz="5300" b="1">
              <a:solidFill>
                <a:srgbClr val="62949D"/>
              </a:solidFill>
              <a:latin typeface="Enriqueta"/>
              <a:ea typeface="Enriqueta"/>
              <a:cs typeface="Enriqueta"/>
              <a:sym typeface="Enriqueta"/>
            </a:endParaRPr>
          </a:p>
          <a:p>
            <a:pPr marL="0" marR="0" lvl="0" indent="0" algn="ctr" rtl="0">
              <a:lnSpc>
                <a:spcPct val="90000"/>
              </a:lnSpc>
              <a:spcBef>
                <a:spcPts val="0"/>
              </a:spcBef>
              <a:spcAft>
                <a:spcPts val="0"/>
              </a:spcAft>
              <a:buClr>
                <a:schemeClr val="dk1"/>
              </a:buClr>
              <a:buSzPts val="6000"/>
              <a:buFont typeface="Arial"/>
              <a:buNone/>
            </a:pPr>
            <a:endParaRPr sz="2000">
              <a:solidFill>
                <a:srgbClr val="422A48"/>
              </a:solidFill>
              <a:latin typeface="Overpass"/>
              <a:ea typeface="Overpass"/>
              <a:cs typeface="Overpass"/>
              <a:sym typeface="Overpass"/>
            </a:endParaRPr>
          </a:p>
        </p:txBody>
      </p:sp>
      <p:pic>
        <p:nvPicPr>
          <p:cNvPr id="103" name="Google Shape;103;p1"/>
          <p:cNvPicPr preferRelativeResize="0"/>
          <p:nvPr/>
        </p:nvPicPr>
        <p:blipFill rotWithShape="1">
          <a:blip r:embed="rId6">
            <a:alphaModFix/>
          </a:blip>
          <a:srcRect/>
          <a:stretch/>
        </p:blipFill>
        <p:spPr>
          <a:xfrm>
            <a:off x="10645314" y="0"/>
            <a:ext cx="1557798" cy="1114425"/>
          </a:xfrm>
          <a:prstGeom prst="rect">
            <a:avLst/>
          </a:prstGeom>
          <a:noFill/>
          <a:ln>
            <a:noFill/>
          </a:ln>
        </p:spPr>
      </p:pic>
      <p:pic>
        <p:nvPicPr>
          <p:cNvPr id="104" name="Google Shape;104;p1"/>
          <p:cNvPicPr preferRelativeResize="0"/>
          <p:nvPr/>
        </p:nvPicPr>
        <p:blipFill rotWithShape="1">
          <a:blip r:embed="rId7">
            <a:alphaModFix/>
          </a:blip>
          <a:srcRect/>
          <a:stretch/>
        </p:blipFill>
        <p:spPr>
          <a:xfrm>
            <a:off x="1557798" y="657224"/>
            <a:ext cx="895350" cy="457200"/>
          </a:xfrm>
          <a:prstGeom prst="rect">
            <a:avLst/>
          </a:prstGeom>
          <a:noFill/>
          <a:ln>
            <a:noFill/>
          </a:ln>
          <a:effectLst>
            <a:outerShdw blurRad="50800" dist="38100" dir="2700000" algn="tl" rotWithShape="0">
              <a:srgbClr val="000000">
                <a:alpha val="40000"/>
              </a:srgbClr>
            </a:outerShdw>
          </a:effectLst>
        </p:spPr>
      </p:pic>
      <p:pic>
        <p:nvPicPr>
          <p:cNvPr id="105" name="Google Shape;105;p1"/>
          <p:cNvPicPr preferRelativeResize="0"/>
          <p:nvPr/>
        </p:nvPicPr>
        <p:blipFill rotWithShape="1">
          <a:blip r:embed="rId7">
            <a:alphaModFix/>
          </a:blip>
          <a:srcRect/>
          <a:stretch/>
        </p:blipFill>
        <p:spPr>
          <a:xfrm>
            <a:off x="10370668" y="1381720"/>
            <a:ext cx="1197460" cy="611469"/>
          </a:xfrm>
          <a:prstGeom prst="rect">
            <a:avLst/>
          </a:prstGeom>
          <a:noFill/>
          <a:ln>
            <a:noFill/>
          </a:ln>
          <a:effectLst>
            <a:outerShdw blurRad="50800" dist="38100" dir="2700000" algn="tl" rotWithShape="0">
              <a:srgbClr val="000000">
                <a:alpha val="40000"/>
              </a:srgbClr>
            </a:outerShdw>
          </a:effectLst>
        </p:spPr>
      </p:pic>
      <p:pic>
        <p:nvPicPr>
          <p:cNvPr id="106" name="Google Shape;106;p1"/>
          <p:cNvPicPr preferRelativeResize="0"/>
          <p:nvPr/>
        </p:nvPicPr>
        <p:blipFill rotWithShape="1">
          <a:blip r:embed="rId6">
            <a:alphaModFix/>
          </a:blip>
          <a:srcRect/>
          <a:stretch/>
        </p:blipFill>
        <p:spPr>
          <a:xfrm flipH="1">
            <a:off x="0" y="-1"/>
            <a:ext cx="1557798" cy="1114425"/>
          </a:xfrm>
          <a:prstGeom prst="rect">
            <a:avLst/>
          </a:prstGeom>
          <a:noFill/>
          <a:ln>
            <a:noFill/>
          </a:ln>
        </p:spPr>
      </p:pic>
      <p:pic>
        <p:nvPicPr>
          <p:cNvPr id="107" name="Google Shape;107;p1"/>
          <p:cNvPicPr preferRelativeResize="0"/>
          <p:nvPr/>
        </p:nvPicPr>
        <p:blipFill rotWithShape="1">
          <a:blip r:embed="rId8">
            <a:alphaModFix/>
          </a:blip>
          <a:srcRect/>
          <a:stretch/>
        </p:blipFill>
        <p:spPr>
          <a:xfrm rot="10800000">
            <a:off x="3911774" y="5923318"/>
            <a:ext cx="1723685" cy="936246"/>
          </a:xfrm>
          <a:prstGeom prst="rect">
            <a:avLst/>
          </a:prstGeom>
          <a:noFill/>
          <a:ln>
            <a:noFill/>
          </a:ln>
        </p:spPr>
      </p:pic>
      <p:pic>
        <p:nvPicPr>
          <p:cNvPr id="108" name="Google Shape;108;p1"/>
          <p:cNvPicPr preferRelativeResize="0"/>
          <p:nvPr/>
        </p:nvPicPr>
        <p:blipFill rotWithShape="1">
          <a:blip r:embed="rId9">
            <a:alphaModFix/>
          </a:blip>
          <a:srcRect/>
          <a:stretch/>
        </p:blipFill>
        <p:spPr>
          <a:xfrm>
            <a:off x="3845568" y="538158"/>
            <a:ext cx="1076325" cy="695325"/>
          </a:xfrm>
          <a:prstGeom prst="rect">
            <a:avLst/>
          </a:prstGeom>
          <a:noFill/>
          <a:ln>
            <a:noFill/>
          </a:ln>
        </p:spPr>
      </p:pic>
      <p:pic>
        <p:nvPicPr>
          <p:cNvPr id="109" name="Google Shape;109;p1"/>
          <p:cNvPicPr preferRelativeResize="0"/>
          <p:nvPr/>
        </p:nvPicPr>
        <p:blipFill rotWithShape="1">
          <a:blip r:embed="rId10">
            <a:alphaModFix/>
          </a:blip>
          <a:srcRect/>
          <a:stretch/>
        </p:blipFill>
        <p:spPr>
          <a:xfrm>
            <a:off x="10293123" y="2204949"/>
            <a:ext cx="1352550" cy="809625"/>
          </a:xfrm>
          <a:prstGeom prst="rect">
            <a:avLst/>
          </a:prstGeom>
          <a:noFill/>
          <a:ln>
            <a:noFill/>
          </a:ln>
        </p:spPr>
      </p:pic>
      <p:pic>
        <p:nvPicPr>
          <p:cNvPr id="110" name="Google Shape;110;p1"/>
          <p:cNvPicPr preferRelativeResize="0"/>
          <p:nvPr/>
        </p:nvPicPr>
        <p:blipFill rotWithShape="1">
          <a:blip r:embed="rId11">
            <a:alphaModFix/>
          </a:blip>
          <a:srcRect/>
          <a:stretch/>
        </p:blipFill>
        <p:spPr>
          <a:xfrm>
            <a:off x="-21825" y="5326314"/>
            <a:ext cx="1787126" cy="1533273"/>
          </a:xfrm>
          <a:prstGeom prst="rect">
            <a:avLst/>
          </a:prstGeom>
          <a:noFill/>
          <a:ln>
            <a:noFill/>
          </a:ln>
        </p:spPr>
      </p:pic>
      <p:sp>
        <p:nvSpPr>
          <p:cNvPr id="111" name="Google Shape;111;p1"/>
          <p:cNvSpPr/>
          <p:nvPr/>
        </p:nvSpPr>
        <p:spPr>
          <a:xfrm>
            <a:off x="2520200" y="3429000"/>
            <a:ext cx="2256600" cy="360000"/>
          </a:xfrm>
          <a:prstGeom prst="roundRect">
            <a:avLst>
              <a:gd name="adj" fmla="val 47844"/>
            </a:avLst>
          </a:prstGeom>
          <a:solidFill>
            <a:srgbClr val="F5AF28"/>
          </a:solid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1100"/>
              <a:buFont typeface="Arial"/>
              <a:buNone/>
            </a:pPr>
            <a:r>
              <a:rPr lang="en-US" sz="1900" b="1">
                <a:solidFill>
                  <a:srgbClr val="422A48"/>
                </a:solidFill>
                <a:latin typeface="Overpass"/>
                <a:ea typeface="Overpass"/>
                <a:cs typeface="Overpass"/>
                <a:sym typeface="Overpass"/>
              </a:rPr>
              <a:t>(Hokage Heroes)</a:t>
            </a:r>
            <a:endParaRPr sz="1700" b="1" i="0" u="none" strike="noStrike" cap="none">
              <a:solidFill>
                <a:schemeClr val="lt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0"/>
                                        </p:tgtEl>
                                        <p:attrNameLst>
                                          <p:attrName>style.visibility</p:attrName>
                                        </p:attrNameLst>
                                      </p:cBhvr>
                                      <p:to>
                                        <p:strVal val="visible"/>
                                      </p:to>
                                    </p:set>
                                    <p:animEffect transition="in" filter="fade">
                                      <p:cBhvr>
                                        <p:cTn id="7" dur="750"/>
                                        <p:tgtEl>
                                          <p:spTgt spid="110"/>
                                        </p:tgtEl>
                                      </p:cBhvr>
                                    </p:animEffect>
                                  </p:childTnLst>
                                </p:cTn>
                              </p:par>
                              <p:par>
                                <p:cTn id="8" presetID="10" presetClass="entr" presetSubtype="0" fill="hold" nodeType="withEffect">
                                  <p:stCondLst>
                                    <p:cond delay="0"/>
                                  </p:stCondLst>
                                  <p:childTnLst>
                                    <p:set>
                                      <p:cBhvr>
                                        <p:cTn id="9" dur="1" fill="hold">
                                          <p:stCondLst>
                                            <p:cond delay="0"/>
                                          </p:stCondLst>
                                        </p:cTn>
                                        <p:tgtEl>
                                          <p:spTgt spid="100"/>
                                        </p:tgtEl>
                                        <p:attrNameLst>
                                          <p:attrName>style.visibility</p:attrName>
                                        </p:attrNameLst>
                                      </p:cBhvr>
                                      <p:to>
                                        <p:strVal val="visible"/>
                                      </p:to>
                                    </p:set>
                                    <p:animEffect transition="in" filter="fade">
                                      <p:cBhvr>
                                        <p:cTn id="10" dur="750"/>
                                        <p:tgtEl>
                                          <p:spTgt spid="100"/>
                                        </p:tgtEl>
                                      </p:cBhvr>
                                    </p:animEffect>
                                  </p:childTnLst>
                                </p:cTn>
                              </p:par>
                              <p:par>
                                <p:cTn id="11" presetID="10" presetClass="entr" presetSubtype="0" fill="hold" nodeType="withEffect">
                                  <p:stCondLst>
                                    <p:cond delay="0"/>
                                  </p:stCondLst>
                                  <p:childTnLst>
                                    <p:set>
                                      <p:cBhvr>
                                        <p:cTn id="12" dur="1" fill="hold">
                                          <p:stCondLst>
                                            <p:cond delay="0"/>
                                          </p:stCondLst>
                                        </p:cTn>
                                        <p:tgtEl>
                                          <p:spTgt spid="106"/>
                                        </p:tgtEl>
                                        <p:attrNameLst>
                                          <p:attrName>style.visibility</p:attrName>
                                        </p:attrNameLst>
                                      </p:cBhvr>
                                      <p:to>
                                        <p:strVal val="visible"/>
                                      </p:to>
                                    </p:set>
                                    <p:animEffect transition="in" filter="fade">
                                      <p:cBhvr>
                                        <p:cTn id="13" dur="750"/>
                                        <p:tgtEl>
                                          <p:spTgt spid="106"/>
                                        </p:tgtEl>
                                      </p:cBhvr>
                                    </p:animEffect>
                                  </p:childTnLst>
                                </p:cTn>
                              </p:par>
                              <p:par>
                                <p:cTn id="14" presetID="10" presetClass="entr" presetSubtype="0" fill="hold" nodeType="withEffect">
                                  <p:stCondLst>
                                    <p:cond delay="0"/>
                                  </p:stCondLst>
                                  <p:childTnLst>
                                    <p:set>
                                      <p:cBhvr>
                                        <p:cTn id="15" dur="1" fill="hold">
                                          <p:stCondLst>
                                            <p:cond delay="0"/>
                                          </p:stCondLst>
                                        </p:cTn>
                                        <p:tgtEl>
                                          <p:spTgt spid="103"/>
                                        </p:tgtEl>
                                        <p:attrNameLst>
                                          <p:attrName>style.visibility</p:attrName>
                                        </p:attrNameLst>
                                      </p:cBhvr>
                                      <p:to>
                                        <p:strVal val="visible"/>
                                      </p:to>
                                    </p:set>
                                    <p:animEffect transition="in" filter="fade">
                                      <p:cBhvr>
                                        <p:cTn id="16" dur="750"/>
                                        <p:tgtEl>
                                          <p:spTgt spid="103"/>
                                        </p:tgtEl>
                                      </p:cBhvr>
                                    </p:animEffect>
                                  </p:childTnLst>
                                </p:cTn>
                              </p:par>
                            </p:childTnLst>
                          </p:cTn>
                        </p:par>
                        <p:par>
                          <p:cTn id="17" fill="hold">
                            <p:stCondLst>
                              <p:cond delay="750"/>
                            </p:stCondLst>
                            <p:childTnLst>
                              <p:par>
                                <p:cTn id="18" presetID="10" presetClass="entr" presetSubtype="0" fill="hold" nodeType="afterEffect">
                                  <p:stCondLst>
                                    <p:cond delay="0"/>
                                  </p:stCondLst>
                                  <p:childTnLst>
                                    <p:set>
                                      <p:cBhvr>
                                        <p:cTn id="19" dur="1" fill="hold">
                                          <p:stCondLst>
                                            <p:cond delay="0"/>
                                          </p:stCondLst>
                                        </p:cTn>
                                        <p:tgtEl>
                                          <p:spTgt spid="101"/>
                                        </p:tgtEl>
                                        <p:attrNameLst>
                                          <p:attrName>style.visibility</p:attrName>
                                        </p:attrNameLst>
                                      </p:cBhvr>
                                      <p:to>
                                        <p:strVal val="visible"/>
                                      </p:to>
                                    </p:set>
                                    <p:animEffect transition="in" filter="fade">
                                      <p:cBhvr>
                                        <p:cTn id="20" dur="750"/>
                                        <p:tgtEl>
                                          <p:spTgt spid="101"/>
                                        </p:tgtEl>
                                      </p:cBhvr>
                                    </p:animEffect>
                                  </p:childTnLst>
                                </p:cTn>
                              </p:par>
                            </p:childTnLst>
                          </p:cTn>
                        </p:par>
                        <p:par>
                          <p:cTn id="21" fill="hold">
                            <p:stCondLst>
                              <p:cond delay="1500"/>
                            </p:stCondLst>
                            <p:childTnLst>
                              <p:par>
                                <p:cTn id="22" presetID="2" presetClass="entr" presetSubtype="2" fill="hold" nodeType="afterEffect">
                                  <p:stCondLst>
                                    <p:cond delay="0"/>
                                  </p:stCondLst>
                                  <p:childTnLst>
                                    <p:set>
                                      <p:cBhvr>
                                        <p:cTn id="23" dur="1" fill="hold">
                                          <p:stCondLst>
                                            <p:cond delay="0"/>
                                          </p:stCondLst>
                                        </p:cTn>
                                        <p:tgtEl>
                                          <p:spTgt spid="104"/>
                                        </p:tgtEl>
                                        <p:attrNameLst>
                                          <p:attrName>style.visibility</p:attrName>
                                        </p:attrNameLst>
                                      </p:cBhvr>
                                      <p:to>
                                        <p:strVal val="visible"/>
                                      </p:to>
                                    </p:set>
                                    <p:anim calcmode="lin" valueType="num">
                                      <p:cBhvr additive="base">
                                        <p:cTn id="24" dur="750"/>
                                        <p:tgtEl>
                                          <p:spTgt spid="104"/>
                                        </p:tgtEl>
                                        <p:attrNameLst>
                                          <p:attrName>ppt_x</p:attrName>
                                        </p:attrNameLst>
                                      </p:cBhvr>
                                      <p:tavLst>
                                        <p:tav tm="0">
                                          <p:val>
                                            <p:strVal val="#ppt_x+1"/>
                                          </p:val>
                                        </p:tav>
                                        <p:tav tm="100000">
                                          <p:val>
                                            <p:strVal val="#ppt_x"/>
                                          </p:val>
                                        </p:tav>
                                      </p:tavLst>
                                    </p:anim>
                                  </p:childTnLst>
                                </p:cTn>
                              </p:par>
                              <p:par>
                                <p:cTn id="25" presetID="2" presetClass="entr" presetSubtype="2" fill="hold" nodeType="withEffect">
                                  <p:stCondLst>
                                    <p:cond delay="0"/>
                                  </p:stCondLst>
                                  <p:childTnLst>
                                    <p:set>
                                      <p:cBhvr>
                                        <p:cTn id="26" dur="1" fill="hold">
                                          <p:stCondLst>
                                            <p:cond delay="0"/>
                                          </p:stCondLst>
                                        </p:cTn>
                                        <p:tgtEl>
                                          <p:spTgt spid="105"/>
                                        </p:tgtEl>
                                        <p:attrNameLst>
                                          <p:attrName>style.visibility</p:attrName>
                                        </p:attrNameLst>
                                      </p:cBhvr>
                                      <p:to>
                                        <p:strVal val="visible"/>
                                      </p:to>
                                    </p:set>
                                    <p:anim calcmode="lin" valueType="num">
                                      <p:cBhvr additive="base">
                                        <p:cTn id="27" dur="750"/>
                                        <p:tgtEl>
                                          <p:spTgt spid="105"/>
                                        </p:tgtEl>
                                        <p:attrNameLst>
                                          <p:attrName>ppt_x</p:attrName>
                                        </p:attrNameLst>
                                      </p:cBhvr>
                                      <p:tavLst>
                                        <p:tav tm="0">
                                          <p:val>
                                            <p:strVal val="#ppt_x+1"/>
                                          </p:val>
                                        </p:tav>
                                        <p:tav tm="100000">
                                          <p:val>
                                            <p:strVal val="#ppt_x"/>
                                          </p:val>
                                        </p:tav>
                                      </p:tavLst>
                                    </p:anim>
                                  </p:childTnLst>
                                </p:cTn>
                              </p:par>
                            </p:childTnLst>
                          </p:cTn>
                        </p:par>
                        <p:par>
                          <p:cTn id="28" fill="hold">
                            <p:stCondLst>
                              <p:cond delay="2250"/>
                            </p:stCondLst>
                            <p:childTnLst>
                              <p:par>
                                <p:cTn id="29" presetID="10" presetClass="entr" presetSubtype="0" fill="hold" nodeType="afterEffect">
                                  <p:stCondLst>
                                    <p:cond delay="0"/>
                                  </p:stCondLst>
                                  <p:childTnLst>
                                    <p:set>
                                      <p:cBhvr>
                                        <p:cTn id="30" dur="1" fill="hold">
                                          <p:stCondLst>
                                            <p:cond delay="0"/>
                                          </p:stCondLst>
                                        </p:cTn>
                                        <p:tgtEl>
                                          <p:spTgt spid="102"/>
                                        </p:tgtEl>
                                        <p:attrNameLst>
                                          <p:attrName>style.visibility</p:attrName>
                                        </p:attrNameLst>
                                      </p:cBhvr>
                                      <p:to>
                                        <p:strVal val="visible"/>
                                      </p:to>
                                    </p:set>
                                    <p:animEffect transition="in" filter="fade">
                                      <p:cBhvr>
                                        <p:cTn id="31" dur="750"/>
                                        <p:tgtEl>
                                          <p:spTgt spid="102"/>
                                        </p:tgtEl>
                                      </p:cBhvr>
                                    </p:animEffect>
                                  </p:childTnLst>
                                </p:cTn>
                              </p:par>
                            </p:childTnLst>
                          </p:cTn>
                        </p:par>
                        <p:par>
                          <p:cTn id="32" fill="hold">
                            <p:stCondLst>
                              <p:cond delay="3000"/>
                            </p:stCondLst>
                            <p:childTnLst>
                              <p:par>
                                <p:cTn id="33" presetID="10" presetClass="entr" presetSubtype="0" fill="hold" nodeType="afterEffect">
                                  <p:stCondLst>
                                    <p:cond delay="0"/>
                                  </p:stCondLst>
                                  <p:childTnLst>
                                    <p:set>
                                      <p:cBhvr>
                                        <p:cTn id="34" dur="1" fill="hold">
                                          <p:stCondLst>
                                            <p:cond delay="0"/>
                                          </p:stCondLst>
                                        </p:cTn>
                                        <p:tgtEl>
                                          <p:spTgt spid="109"/>
                                        </p:tgtEl>
                                        <p:attrNameLst>
                                          <p:attrName>style.visibility</p:attrName>
                                        </p:attrNameLst>
                                      </p:cBhvr>
                                      <p:to>
                                        <p:strVal val="visible"/>
                                      </p:to>
                                    </p:set>
                                    <p:animEffect transition="in" filter="fade">
                                      <p:cBhvr>
                                        <p:cTn id="35" dur="750"/>
                                        <p:tgtEl>
                                          <p:spTgt spid="109"/>
                                        </p:tgtEl>
                                      </p:cBhvr>
                                    </p:animEffect>
                                  </p:childTnLst>
                                </p:cTn>
                              </p:par>
                            </p:childTnLst>
                          </p:cTn>
                        </p:par>
                        <p:par>
                          <p:cTn id="36" fill="hold">
                            <p:stCondLst>
                              <p:cond delay="3750"/>
                            </p:stCondLst>
                            <p:childTnLst>
                              <p:par>
                                <p:cTn id="37" presetID="10" presetClass="entr" presetSubtype="0" fill="hold" nodeType="afterEffect">
                                  <p:stCondLst>
                                    <p:cond delay="0"/>
                                  </p:stCondLst>
                                  <p:childTnLst>
                                    <p:set>
                                      <p:cBhvr>
                                        <p:cTn id="38" dur="1" fill="hold">
                                          <p:stCondLst>
                                            <p:cond delay="0"/>
                                          </p:stCondLst>
                                        </p:cTn>
                                        <p:tgtEl>
                                          <p:spTgt spid="108"/>
                                        </p:tgtEl>
                                        <p:attrNameLst>
                                          <p:attrName>style.visibility</p:attrName>
                                        </p:attrNameLst>
                                      </p:cBhvr>
                                      <p:to>
                                        <p:strVal val="visible"/>
                                      </p:to>
                                    </p:set>
                                    <p:animEffect transition="in" filter="fade">
                                      <p:cBhvr>
                                        <p:cTn id="39" dur="750"/>
                                        <p:tgtEl>
                                          <p:spTgt spid="108"/>
                                        </p:tgtEl>
                                      </p:cBhvr>
                                    </p:animEffect>
                                  </p:childTnLst>
                                </p:cTn>
                              </p:par>
                              <p:par>
                                <p:cTn id="40" presetID="23" presetClass="entr" presetSubtype="16" fill="hold" nodeType="withEffect">
                                  <p:stCondLst>
                                    <p:cond delay="0"/>
                                  </p:stCondLst>
                                  <p:childTnLst>
                                    <p:set>
                                      <p:cBhvr>
                                        <p:cTn id="41" dur="1" fill="hold">
                                          <p:stCondLst>
                                            <p:cond delay="0"/>
                                          </p:stCondLst>
                                        </p:cTn>
                                        <p:tgtEl>
                                          <p:spTgt spid="111"/>
                                        </p:tgtEl>
                                        <p:attrNameLst>
                                          <p:attrName>style.visibility</p:attrName>
                                        </p:attrNameLst>
                                      </p:cBhvr>
                                      <p:to>
                                        <p:strVal val="visible"/>
                                      </p:to>
                                    </p:set>
                                    <p:anim calcmode="lin" valueType="num">
                                      <p:cBhvr additive="base">
                                        <p:cTn id="42" dur="750"/>
                                        <p:tgtEl>
                                          <p:spTgt spid="111"/>
                                        </p:tgtEl>
                                        <p:attrNameLst>
                                          <p:attrName>ppt_w</p:attrName>
                                        </p:attrNameLst>
                                      </p:cBhvr>
                                      <p:tavLst>
                                        <p:tav tm="0">
                                          <p:val>
                                            <p:strVal val="0"/>
                                          </p:val>
                                        </p:tav>
                                        <p:tav tm="100000">
                                          <p:val>
                                            <p:strVal val="#ppt_w"/>
                                          </p:val>
                                        </p:tav>
                                      </p:tavLst>
                                    </p:anim>
                                    <p:anim calcmode="lin" valueType="num">
                                      <p:cBhvr additive="base">
                                        <p:cTn id="43" dur="750"/>
                                        <p:tgtEl>
                                          <p:spTgt spid="111"/>
                                        </p:tgtEl>
                                        <p:attrNameLst>
                                          <p:attrName>ppt_h</p:attrName>
                                        </p:attrNameLst>
                                      </p:cBhvr>
                                      <p:tavLst>
                                        <p:tav tm="0">
                                          <p:val>
                                            <p:strVal val="0"/>
                                          </p:val>
                                        </p:tav>
                                        <p:tav tm="100000">
                                          <p:val>
                                            <p:strVal val="#ppt_h"/>
                                          </p:val>
                                        </p:tav>
                                      </p:tavLst>
                                    </p:anim>
                                  </p:childTnLst>
                                </p:cTn>
                              </p:par>
                            </p:childTnLst>
                          </p:cTn>
                        </p:par>
                        <p:par>
                          <p:cTn id="44" fill="hold">
                            <p:stCondLst>
                              <p:cond delay="4500"/>
                            </p:stCondLst>
                            <p:childTnLst>
                              <p:par>
                                <p:cTn id="45" presetID="10" presetClass="entr" presetSubtype="0" fill="hold" nodeType="afterEffect">
                                  <p:stCondLst>
                                    <p:cond delay="0"/>
                                  </p:stCondLst>
                                  <p:childTnLst>
                                    <p:set>
                                      <p:cBhvr>
                                        <p:cTn id="46" dur="1" fill="hold">
                                          <p:stCondLst>
                                            <p:cond delay="0"/>
                                          </p:stCondLst>
                                        </p:cTn>
                                        <p:tgtEl>
                                          <p:spTgt spid="107"/>
                                        </p:tgtEl>
                                        <p:attrNameLst>
                                          <p:attrName>style.visibility</p:attrName>
                                        </p:attrNameLst>
                                      </p:cBhvr>
                                      <p:to>
                                        <p:strVal val="visible"/>
                                      </p:to>
                                    </p:set>
                                    <p:animEffect transition="in" filter="fade">
                                      <p:cBhvr>
                                        <p:cTn id="47" dur="750"/>
                                        <p:tgtEl>
                                          <p:spTgt spid="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pic>
        <p:nvPicPr>
          <p:cNvPr id="227" name="Google Shape;227;g18e8409bc43_0_517"/>
          <p:cNvPicPr preferRelativeResize="0"/>
          <p:nvPr/>
        </p:nvPicPr>
        <p:blipFill rotWithShape="1">
          <a:blip r:embed="rId3">
            <a:alphaModFix/>
          </a:blip>
          <a:srcRect/>
          <a:stretch/>
        </p:blipFill>
        <p:spPr>
          <a:xfrm>
            <a:off x="11112" y="-1588"/>
            <a:ext cx="12191998" cy="6857998"/>
          </a:xfrm>
          <a:prstGeom prst="rect">
            <a:avLst/>
          </a:prstGeom>
          <a:noFill/>
          <a:ln>
            <a:noFill/>
          </a:ln>
        </p:spPr>
      </p:pic>
      <p:pic>
        <p:nvPicPr>
          <p:cNvPr id="228" name="Google Shape;228;g18e8409bc43_0_517"/>
          <p:cNvPicPr preferRelativeResize="0"/>
          <p:nvPr/>
        </p:nvPicPr>
        <p:blipFill rotWithShape="1">
          <a:blip r:embed="rId4">
            <a:alphaModFix/>
          </a:blip>
          <a:srcRect/>
          <a:stretch/>
        </p:blipFill>
        <p:spPr>
          <a:xfrm>
            <a:off x="0" y="5095875"/>
            <a:ext cx="2714625" cy="1762125"/>
          </a:xfrm>
          <a:prstGeom prst="rect">
            <a:avLst/>
          </a:prstGeom>
          <a:noFill/>
          <a:ln>
            <a:noFill/>
          </a:ln>
        </p:spPr>
      </p:pic>
      <p:pic>
        <p:nvPicPr>
          <p:cNvPr id="229" name="Google Shape;229;g18e8409bc43_0_517"/>
          <p:cNvPicPr preferRelativeResize="0"/>
          <p:nvPr/>
        </p:nvPicPr>
        <p:blipFill rotWithShape="1">
          <a:blip r:embed="rId5">
            <a:alphaModFix/>
          </a:blip>
          <a:srcRect/>
          <a:stretch/>
        </p:blipFill>
        <p:spPr>
          <a:xfrm>
            <a:off x="10778322" y="215396"/>
            <a:ext cx="1076325" cy="695325"/>
          </a:xfrm>
          <a:prstGeom prst="rect">
            <a:avLst/>
          </a:prstGeom>
          <a:noFill/>
          <a:ln>
            <a:noFill/>
          </a:ln>
        </p:spPr>
      </p:pic>
      <p:sp>
        <p:nvSpPr>
          <p:cNvPr id="230" name="Google Shape;230;g18e8409bc43_0_517"/>
          <p:cNvSpPr txBox="1"/>
          <p:nvPr/>
        </p:nvSpPr>
        <p:spPr>
          <a:xfrm>
            <a:off x="1980425" y="1294875"/>
            <a:ext cx="77175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600" b="1">
                <a:solidFill>
                  <a:srgbClr val="422A48"/>
                </a:solidFill>
                <a:latin typeface="Enriqueta"/>
                <a:ea typeface="Enriqueta"/>
                <a:cs typeface="Enriqueta"/>
                <a:sym typeface="Enriqueta"/>
              </a:rPr>
              <a:t>Dataset Num Description </a:t>
            </a:r>
            <a:endParaRPr sz="3600" b="1">
              <a:solidFill>
                <a:srgbClr val="422A48"/>
              </a:solidFill>
              <a:latin typeface="Enriqueta"/>
              <a:ea typeface="Enriqueta"/>
              <a:cs typeface="Enriqueta"/>
              <a:sym typeface="Enriqueta"/>
            </a:endParaRPr>
          </a:p>
        </p:txBody>
      </p:sp>
      <p:pic>
        <p:nvPicPr>
          <p:cNvPr id="231" name="Google Shape;231;g18e8409bc43_0_517"/>
          <p:cNvPicPr preferRelativeResize="0"/>
          <p:nvPr/>
        </p:nvPicPr>
        <p:blipFill>
          <a:blip r:embed="rId6">
            <a:alphaModFix/>
          </a:blip>
          <a:stretch>
            <a:fillRect/>
          </a:stretch>
        </p:blipFill>
        <p:spPr>
          <a:xfrm>
            <a:off x="1535100" y="2541713"/>
            <a:ext cx="9144001" cy="2246174"/>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28"/>
                                        </p:tgtEl>
                                        <p:attrNameLst>
                                          <p:attrName>style.visibility</p:attrName>
                                        </p:attrNameLst>
                                      </p:cBhvr>
                                      <p:to>
                                        <p:strVal val="visible"/>
                                      </p:to>
                                    </p:set>
                                    <p:animEffect transition="in" filter="fade">
                                      <p:cBhvr>
                                        <p:cTn id="7" dur="750"/>
                                        <p:tgtEl>
                                          <p:spTgt spid="228"/>
                                        </p:tgtEl>
                                      </p:cBhvr>
                                    </p:animEffect>
                                  </p:childTnLst>
                                </p:cTn>
                              </p:par>
                            </p:childTnLst>
                          </p:cTn>
                        </p:par>
                        <p:par>
                          <p:cTn id="8" fill="hold">
                            <p:stCondLst>
                              <p:cond delay="750"/>
                            </p:stCondLst>
                            <p:childTnLst>
                              <p:par>
                                <p:cTn id="9" presetID="10" presetClass="entr" presetSubtype="0" fill="hold" nodeType="afterEffect">
                                  <p:stCondLst>
                                    <p:cond delay="0"/>
                                  </p:stCondLst>
                                  <p:childTnLst>
                                    <p:set>
                                      <p:cBhvr>
                                        <p:cTn id="10" dur="1" fill="hold">
                                          <p:stCondLst>
                                            <p:cond delay="0"/>
                                          </p:stCondLst>
                                        </p:cTn>
                                        <p:tgtEl>
                                          <p:spTgt spid="229"/>
                                        </p:tgtEl>
                                        <p:attrNameLst>
                                          <p:attrName>style.visibility</p:attrName>
                                        </p:attrNameLst>
                                      </p:cBhvr>
                                      <p:to>
                                        <p:strVal val="visible"/>
                                      </p:to>
                                    </p:set>
                                    <p:animEffect transition="in" filter="fade">
                                      <p:cBhvr>
                                        <p:cTn id="11" dur="750"/>
                                        <p:tgtEl>
                                          <p:spTgt spid="2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pic>
        <p:nvPicPr>
          <p:cNvPr id="237" name="Google Shape;237;g18e8409bc43_0_526"/>
          <p:cNvPicPr preferRelativeResize="0"/>
          <p:nvPr/>
        </p:nvPicPr>
        <p:blipFill rotWithShape="1">
          <a:blip r:embed="rId3">
            <a:alphaModFix/>
          </a:blip>
          <a:srcRect/>
          <a:stretch/>
        </p:blipFill>
        <p:spPr>
          <a:xfrm>
            <a:off x="11112" y="-1588"/>
            <a:ext cx="12191998" cy="6857998"/>
          </a:xfrm>
          <a:prstGeom prst="rect">
            <a:avLst/>
          </a:prstGeom>
          <a:noFill/>
          <a:ln>
            <a:noFill/>
          </a:ln>
        </p:spPr>
      </p:pic>
      <p:pic>
        <p:nvPicPr>
          <p:cNvPr id="238" name="Google Shape;238;g18e8409bc43_0_526"/>
          <p:cNvPicPr preferRelativeResize="0"/>
          <p:nvPr/>
        </p:nvPicPr>
        <p:blipFill rotWithShape="1">
          <a:blip r:embed="rId4">
            <a:alphaModFix/>
          </a:blip>
          <a:srcRect/>
          <a:stretch/>
        </p:blipFill>
        <p:spPr>
          <a:xfrm>
            <a:off x="0" y="5095875"/>
            <a:ext cx="2714625" cy="1762125"/>
          </a:xfrm>
          <a:prstGeom prst="rect">
            <a:avLst/>
          </a:prstGeom>
          <a:noFill/>
          <a:ln>
            <a:noFill/>
          </a:ln>
        </p:spPr>
      </p:pic>
      <p:pic>
        <p:nvPicPr>
          <p:cNvPr id="239" name="Google Shape;239;g18e8409bc43_0_526"/>
          <p:cNvPicPr preferRelativeResize="0"/>
          <p:nvPr/>
        </p:nvPicPr>
        <p:blipFill rotWithShape="1">
          <a:blip r:embed="rId5">
            <a:alphaModFix/>
          </a:blip>
          <a:srcRect/>
          <a:stretch/>
        </p:blipFill>
        <p:spPr>
          <a:xfrm>
            <a:off x="10778322" y="215396"/>
            <a:ext cx="1076325" cy="695325"/>
          </a:xfrm>
          <a:prstGeom prst="rect">
            <a:avLst/>
          </a:prstGeom>
          <a:noFill/>
          <a:ln>
            <a:noFill/>
          </a:ln>
        </p:spPr>
      </p:pic>
      <p:sp>
        <p:nvSpPr>
          <p:cNvPr id="240" name="Google Shape;240;g18e8409bc43_0_526"/>
          <p:cNvSpPr txBox="1"/>
          <p:nvPr/>
        </p:nvSpPr>
        <p:spPr>
          <a:xfrm>
            <a:off x="1586725" y="1287175"/>
            <a:ext cx="77175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600" b="1">
                <a:solidFill>
                  <a:srgbClr val="422A48"/>
                </a:solidFill>
                <a:latin typeface="Enriqueta"/>
                <a:ea typeface="Enriqueta"/>
                <a:cs typeface="Enriqueta"/>
                <a:sym typeface="Enriqueta"/>
              </a:rPr>
              <a:t>Dataset Object Description </a:t>
            </a:r>
            <a:endParaRPr sz="3600" b="1">
              <a:solidFill>
                <a:srgbClr val="422A48"/>
              </a:solidFill>
              <a:latin typeface="Enriqueta"/>
              <a:ea typeface="Enriqueta"/>
              <a:cs typeface="Enriqueta"/>
              <a:sym typeface="Enriqueta"/>
            </a:endParaRPr>
          </a:p>
        </p:txBody>
      </p:sp>
      <p:pic>
        <p:nvPicPr>
          <p:cNvPr id="241" name="Google Shape;241;g18e8409bc43_0_526"/>
          <p:cNvPicPr preferRelativeResize="0"/>
          <p:nvPr/>
        </p:nvPicPr>
        <p:blipFill>
          <a:blip r:embed="rId6">
            <a:alphaModFix/>
          </a:blip>
          <a:stretch>
            <a:fillRect/>
          </a:stretch>
        </p:blipFill>
        <p:spPr>
          <a:xfrm>
            <a:off x="1369100" y="2437180"/>
            <a:ext cx="9143999" cy="238504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38"/>
                                        </p:tgtEl>
                                        <p:attrNameLst>
                                          <p:attrName>style.visibility</p:attrName>
                                        </p:attrNameLst>
                                      </p:cBhvr>
                                      <p:to>
                                        <p:strVal val="visible"/>
                                      </p:to>
                                    </p:set>
                                    <p:animEffect transition="in" filter="fade">
                                      <p:cBhvr>
                                        <p:cTn id="7" dur="750"/>
                                        <p:tgtEl>
                                          <p:spTgt spid="238"/>
                                        </p:tgtEl>
                                      </p:cBhvr>
                                    </p:animEffect>
                                  </p:childTnLst>
                                </p:cTn>
                              </p:par>
                            </p:childTnLst>
                          </p:cTn>
                        </p:par>
                        <p:par>
                          <p:cTn id="8" fill="hold">
                            <p:stCondLst>
                              <p:cond delay="750"/>
                            </p:stCondLst>
                            <p:childTnLst>
                              <p:par>
                                <p:cTn id="9" presetID="10" presetClass="entr" presetSubtype="0" fill="hold" nodeType="afterEffect">
                                  <p:stCondLst>
                                    <p:cond delay="0"/>
                                  </p:stCondLst>
                                  <p:childTnLst>
                                    <p:set>
                                      <p:cBhvr>
                                        <p:cTn id="10" dur="1" fill="hold">
                                          <p:stCondLst>
                                            <p:cond delay="0"/>
                                          </p:stCondLst>
                                        </p:cTn>
                                        <p:tgtEl>
                                          <p:spTgt spid="239"/>
                                        </p:tgtEl>
                                        <p:attrNameLst>
                                          <p:attrName>style.visibility</p:attrName>
                                        </p:attrNameLst>
                                      </p:cBhvr>
                                      <p:to>
                                        <p:strVal val="visible"/>
                                      </p:to>
                                    </p:set>
                                    <p:animEffect transition="in" filter="fade">
                                      <p:cBhvr>
                                        <p:cTn id="11" dur="750"/>
                                        <p:tgtEl>
                                          <p:spTgt spid="2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pic>
        <p:nvPicPr>
          <p:cNvPr id="247" name="Google Shape;247;g18e8409bc43_0_548"/>
          <p:cNvPicPr preferRelativeResize="0"/>
          <p:nvPr/>
        </p:nvPicPr>
        <p:blipFill rotWithShape="1">
          <a:blip r:embed="rId3">
            <a:alphaModFix/>
          </a:blip>
          <a:srcRect/>
          <a:stretch/>
        </p:blipFill>
        <p:spPr>
          <a:xfrm>
            <a:off x="11112" y="-1588"/>
            <a:ext cx="12191998" cy="6857998"/>
          </a:xfrm>
          <a:prstGeom prst="rect">
            <a:avLst/>
          </a:prstGeom>
          <a:noFill/>
          <a:ln>
            <a:noFill/>
          </a:ln>
        </p:spPr>
      </p:pic>
      <p:sp>
        <p:nvSpPr>
          <p:cNvPr id="248" name="Google Shape;248;g18e8409bc43_0_548"/>
          <p:cNvSpPr txBox="1"/>
          <p:nvPr/>
        </p:nvSpPr>
        <p:spPr>
          <a:xfrm>
            <a:off x="0" y="2967300"/>
            <a:ext cx="12192000" cy="923400"/>
          </a:xfrm>
          <a:prstGeom prst="rect">
            <a:avLst/>
          </a:prstGeom>
          <a:noFill/>
          <a:ln>
            <a:noFill/>
          </a:ln>
        </p:spPr>
        <p:txBody>
          <a:bodyPr spcFirstLastPara="1" wrap="square" lIns="91425" tIns="45700" rIns="91425" bIns="45700" anchor="t" anchorCtr="0">
            <a:spAutoFit/>
          </a:bodyPr>
          <a:lstStyle/>
          <a:p>
            <a:pPr marL="0" lvl="0" indent="0" algn="ctr" rtl="0">
              <a:lnSpc>
                <a:spcPct val="120000"/>
              </a:lnSpc>
              <a:spcBef>
                <a:spcPts val="0"/>
              </a:spcBef>
              <a:spcAft>
                <a:spcPts val="0"/>
              </a:spcAft>
              <a:buClr>
                <a:schemeClr val="dk1"/>
              </a:buClr>
              <a:buSzPts val="1100"/>
              <a:buFont typeface="Arial"/>
              <a:buNone/>
            </a:pPr>
            <a:r>
              <a:rPr lang="en-US" sz="5400" b="1">
                <a:solidFill>
                  <a:srgbClr val="422A48"/>
                </a:solidFill>
                <a:latin typeface="Enriqueta"/>
                <a:ea typeface="Enriqueta"/>
                <a:cs typeface="Enriqueta"/>
                <a:sym typeface="Enriqueta"/>
              </a:rPr>
              <a:t>Pre-processing</a:t>
            </a:r>
            <a:endParaRPr sz="5400" b="1">
              <a:solidFill>
                <a:srgbClr val="422A48"/>
              </a:solidFill>
              <a:latin typeface="Enriqueta"/>
              <a:ea typeface="Enriqueta"/>
              <a:cs typeface="Enriqueta"/>
              <a:sym typeface="Enriqueta"/>
            </a:endParaRPr>
          </a:p>
        </p:txBody>
      </p:sp>
      <p:pic>
        <p:nvPicPr>
          <p:cNvPr id="249" name="Google Shape;249;g18e8409bc43_0_548"/>
          <p:cNvPicPr preferRelativeResize="0"/>
          <p:nvPr/>
        </p:nvPicPr>
        <p:blipFill rotWithShape="1">
          <a:blip r:embed="rId4">
            <a:alphaModFix/>
          </a:blip>
          <a:srcRect/>
          <a:stretch/>
        </p:blipFill>
        <p:spPr>
          <a:xfrm>
            <a:off x="10778322" y="215396"/>
            <a:ext cx="1076325" cy="695325"/>
          </a:xfrm>
          <a:prstGeom prst="rect">
            <a:avLst/>
          </a:prstGeom>
          <a:noFill/>
          <a:ln>
            <a:noFill/>
          </a:ln>
        </p:spPr>
      </p:pic>
      <p:pic>
        <p:nvPicPr>
          <p:cNvPr id="250" name="Google Shape;250;g18e8409bc43_0_548"/>
          <p:cNvPicPr preferRelativeResize="0"/>
          <p:nvPr/>
        </p:nvPicPr>
        <p:blipFill rotWithShape="1">
          <a:blip r:embed="rId5">
            <a:alphaModFix/>
          </a:blip>
          <a:srcRect/>
          <a:stretch/>
        </p:blipFill>
        <p:spPr>
          <a:xfrm>
            <a:off x="0" y="5095875"/>
            <a:ext cx="2714625" cy="17621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48"/>
                                        </p:tgtEl>
                                        <p:attrNameLst>
                                          <p:attrName>style.visibility</p:attrName>
                                        </p:attrNameLst>
                                      </p:cBhvr>
                                      <p:to>
                                        <p:strVal val="visible"/>
                                      </p:to>
                                    </p:set>
                                    <p:animEffect transition="in" filter="fade">
                                      <p:cBhvr>
                                        <p:cTn id="7" dur="750"/>
                                        <p:tgtEl>
                                          <p:spTgt spid="248"/>
                                        </p:tgtEl>
                                      </p:cBhvr>
                                    </p:animEffect>
                                  </p:childTnLst>
                                </p:cTn>
                              </p:par>
                            </p:childTnLst>
                          </p:cTn>
                        </p:par>
                        <p:par>
                          <p:cTn id="8" fill="hold">
                            <p:stCondLst>
                              <p:cond delay="750"/>
                            </p:stCondLst>
                            <p:childTnLst>
                              <p:par>
                                <p:cTn id="9" presetID="10" presetClass="entr" presetSubtype="0" fill="hold" nodeType="afterEffect">
                                  <p:stCondLst>
                                    <p:cond delay="0"/>
                                  </p:stCondLst>
                                  <p:childTnLst>
                                    <p:set>
                                      <p:cBhvr>
                                        <p:cTn id="10" dur="1" fill="hold">
                                          <p:stCondLst>
                                            <p:cond delay="0"/>
                                          </p:stCondLst>
                                        </p:cTn>
                                        <p:tgtEl>
                                          <p:spTgt spid="249"/>
                                        </p:tgtEl>
                                        <p:attrNameLst>
                                          <p:attrName>style.visibility</p:attrName>
                                        </p:attrNameLst>
                                      </p:cBhvr>
                                      <p:to>
                                        <p:strVal val="visible"/>
                                      </p:to>
                                    </p:set>
                                    <p:animEffect transition="in" filter="fade">
                                      <p:cBhvr>
                                        <p:cTn id="11" dur="750"/>
                                        <p:tgtEl>
                                          <p:spTgt spid="2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pic>
        <p:nvPicPr>
          <p:cNvPr id="256" name="Google Shape;256;g19aa1ab0c99_1_24"/>
          <p:cNvPicPr preferRelativeResize="0"/>
          <p:nvPr/>
        </p:nvPicPr>
        <p:blipFill rotWithShape="1">
          <a:blip r:embed="rId3">
            <a:alphaModFix/>
          </a:blip>
          <a:srcRect/>
          <a:stretch/>
        </p:blipFill>
        <p:spPr>
          <a:xfrm>
            <a:off x="11112" y="-1588"/>
            <a:ext cx="12191998" cy="6857998"/>
          </a:xfrm>
          <a:prstGeom prst="rect">
            <a:avLst/>
          </a:prstGeom>
          <a:noFill/>
          <a:ln>
            <a:noFill/>
          </a:ln>
        </p:spPr>
      </p:pic>
      <p:pic>
        <p:nvPicPr>
          <p:cNvPr id="257" name="Google Shape;257;g19aa1ab0c99_1_24"/>
          <p:cNvPicPr preferRelativeResize="0"/>
          <p:nvPr/>
        </p:nvPicPr>
        <p:blipFill rotWithShape="1">
          <a:blip r:embed="rId4">
            <a:alphaModFix/>
          </a:blip>
          <a:srcRect/>
          <a:stretch/>
        </p:blipFill>
        <p:spPr>
          <a:xfrm>
            <a:off x="0" y="5641275"/>
            <a:ext cx="1874426" cy="1216725"/>
          </a:xfrm>
          <a:prstGeom prst="rect">
            <a:avLst/>
          </a:prstGeom>
          <a:noFill/>
          <a:ln>
            <a:noFill/>
          </a:ln>
        </p:spPr>
      </p:pic>
      <p:pic>
        <p:nvPicPr>
          <p:cNvPr id="258" name="Google Shape;258;g19aa1ab0c99_1_24"/>
          <p:cNvPicPr preferRelativeResize="0"/>
          <p:nvPr/>
        </p:nvPicPr>
        <p:blipFill rotWithShape="1">
          <a:blip r:embed="rId5">
            <a:alphaModFix/>
          </a:blip>
          <a:srcRect/>
          <a:stretch/>
        </p:blipFill>
        <p:spPr>
          <a:xfrm>
            <a:off x="10778322" y="215396"/>
            <a:ext cx="1076325" cy="695325"/>
          </a:xfrm>
          <a:prstGeom prst="rect">
            <a:avLst/>
          </a:prstGeom>
          <a:noFill/>
          <a:ln>
            <a:noFill/>
          </a:ln>
        </p:spPr>
      </p:pic>
      <p:sp>
        <p:nvSpPr>
          <p:cNvPr id="259" name="Google Shape;259;g19aa1ab0c99_1_24"/>
          <p:cNvSpPr txBox="1"/>
          <p:nvPr/>
        </p:nvSpPr>
        <p:spPr>
          <a:xfrm>
            <a:off x="2206800" y="847625"/>
            <a:ext cx="7717500" cy="5727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US" sz="3600" b="1">
                <a:solidFill>
                  <a:srgbClr val="422A48"/>
                </a:solidFill>
                <a:latin typeface="Enriqueta"/>
                <a:ea typeface="Enriqueta"/>
                <a:cs typeface="Enriqueta"/>
                <a:sym typeface="Enriqueta"/>
              </a:rPr>
              <a:t>Outlier </a:t>
            </a:r>
            <a:endParaRPr sz="3600" b="1">
              <a:solidFill>
                <a:srgbClr val="422A48"/>
              </a:solidFill>
              <a:latin typeface="Enriqueta"/>
              <a:ea typeface="Enriqueta"/>
              <a:cs typeface="Enriqueta"/>
              <a:sym typeface="Enriqueta"/>
            </a:endParaRPr>
          </a:p>
        </p:txBody>
      </p:sp>
      <p:pic>
        <p:nvPicPr>
          <p:cNvPr id="260" name="Google Shape;260;g19aa1ab0c99_1_24"/>
          <p:cNvPicPr preferRelativeResize="0"/>
          <p:nvPr/>
        </p:nvPicPr>
        <p:blipFill>
          <a:blip r:embed="rId6">
            <a:alphaModFix/>
          </a:blip>
          <a:stretch>
            <a:fillRect/>
          </a:stretch>
        </p:blipFill>
        <p:spPr>
          <a:xfrm>
            <a:off x="1140200" y="488238"/>
            <a:ext cx="5067300" cy="5153025"/>
          </a:xfrm>
          <a:prstGeom prst="rect">
            <a:avLst/>
          </a:prstGeom>
          <a:noFill/>
          <a:ln>
            <a:noFill/>
          </a:ln>
        </p:spPr>
      </p:pic>
      <p:sp>
        <p:nvSpPr>
          <p:cNvPr id="261" name="Google Shape;261;g19aa1ab0c99_1_24"/>
          <p:cNvSpPr txBox="1"/>
          <p:nvPr/>
        </p:nvSpPr>
        <p:spPr>
          <a:xfrm>
            <a:off x="6998825" y="2084150"/>
            <a:ext cx="3000000" cy="4926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200"/>
              </a:spcAft>
              <a:buNone/>
            </a:pPr>
            <a:r>
              <a:rPr lang="en-US" sz="2000">
                <a:solidFill>
                  <a:srgbClr val="422A48"/>
                </a:solidFill>
                <a:latin typeface="Overpass"/>
                <a:ea typeface="Overpass"/>
                <a:cs typeface="Overpass"/>
                <a:sym typeface="Overpass"/>
              </a:rPr>
              <a:t>Outlier in dataset</a:t>
            </a:r>
            <a:endParaRPr sz="2000">
              <a:solidFill>
                <a:srgbClr val="422A48"/>
              </a:solidFill>
              <a:latin typeface="Overpass"/>
              <a:ea typeface="Overpass"/>
              <a:cs typeface="Overpass"/>
              <a:sym typeface="Overpas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57"/>
                                        </p:tgtEl>
                                        <p:attrNameLst>
                                          <p:attrName>style.visibility</p:attrName>
                                        </p:attrNameLst>
                                      </p:cBhvr>
                                      <p:to>
                                        <p:strVal val="visible"/>
                                      </p:to>
                                    </p:set>
                                    <p:animEffect transition="in" filter="fade">
                                      <p:cBhvr>
                                        <p:cTn id="7" dur="750"/>
                                        <p:tgtEl>
                                          <p:spTgt spid="257"/>
                                        </p:tgtEl>
                                      </p:cBhvr>
                                    </p:animEffect>
                                  </p:childTnLst>
                                </p:cTn>
                              </p:par>
                            </p:childTnLst>
                          </p:cTn>
                        </p:par>
                        <p:par>
                          <p:cTn id="8" fill="hold">
                            <p:stCondLst>
                              <p:cond delay="750"/>
                            </p:stCondLst>
                            <p:childTnLst>
                              <p:par>
                                <p:cTn id="9" presetID="10" presetClass="entr" presetSubtype="0" fill="hold" nodeType="afterEffect">
                                  <p:stCondLst>
                                    <p:cond delay="0"/>
                                  </p:stCondLst>
                                  <p:childTnLst>
                                    <p:set>
                                      <p:cBhvr>
                                        <p:cTn id="10" dur="1" fill="hold">
                                          <p:stCondLst>
                                            <p:cond delay="0"/>
                                          </p:stCondLst>
                                        </p:cTn>
                                        <p:tgtEl>
                                          <p:spTgt spid="258"/>
                                        </p:tgtEl>
                                        <p:attrNameLst>
                                          <p:attrName>style.visibility</p:attrName>
                                        </p:attrNameLst>
                                      </p:cBhvr>
                                      <p:to>
                                        <p:strVal val="visible"/>
                                      </p:to>
                                    </p:set>
                                    <p:animEffect transition="in" filter="fade">
                                      <p:cBhvr>
                                        <p:cTn id="11" dur="750"/>
                                        <p:tgtEl>
                                          <p:spTgt spid="2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pic>
        <p:nvPicPr>
          <p:cNvPr id="267" name="Google Shape;267;g18e8409bc43_0_555"/>
          <p:cNvPicPr preferRelativeResize="0"/>
          <p:nvPr/>
        </p:nvPicPr>
        <p:blipFill rotWithShape="1">
          <a:blip r:embed="rId3">
            <a:alphaModFix/>
          </a:blip>
          <a:srcRect/>
          <a:stretch/>
        </p:blipFill>
        <p:spPr>
          <a:xfrm>
            <a:off x="11112" y="-1588"/>
            <a:ext cx="12191998" cy="6857998"/>
          </a:xfrm>
          <a:prstGeom prst="rect">
            <a:avLst/>
          </a:prstGeom>
          <a:noFill/>
          <a:ln>
            <a:noFill/>
          </a:ln>
        </p:spPr>
      </p:pic>
      <p:pic>
        <p:nvPicPr>
          <p:cNvPr id="268" name="Google Shape;268;g18e8409bc43_0_555"/>
          <p:cNvPicPr preferRelativeResize="0"/>
          <p:nvPr/>
        </p:nvPicPr>
        <p:blipFill rotWithShape="1">
          <a:blip r:embed="rId4">
            <a:alphaModFix/>
          </a:blip>
          <a:srcRect/>
          <a:stretch/>
        </p:blipFill>
        <p:spPr>
          <a:xfrm>
            <a:off x="0" y="5095875"/>
            <a:ext cx="2714625" cy="1762125"/>
          </a:xfrm>
          <a:prstGeom prst="rect">
            <a:avLst/>
          </a:prstGeom>
          <a:noFill/>
          <a:ln>
            <a:noFill/>
          </a:ln>
        </p:spPr>
      </p:pic>
      <p:pic>
        <p:nvPicPr>
          <p:cNvPr id="269" name="Google Shape;269;g18e8409bc43_0_555"/>
          <p:cNvPicPr preferRelativeResize="0"/>
          <p:nvPr/>
        </p:nvPicPr>
        <p:blipFill rotWithShape="1">
          <a:blip r:embed="rId5">
            <a:alphaModFix/>
          </a:blip>
          <a:srcRect/>
          <a:stretch/>
        </p:blipFill>
        <p:spPr>
          <a:xfrm>
            <a:off x="10778322" y="215396"/>
            <a:ext cx="1076325" cy="695325"/>
          </a:xfrm>
          <a:prstGeom prst="rect">
            <a:avLst/>
          </a:prstGeom>
          <a:noFill/>
          <a:ln>
            <a:noFill/>
          </a:ln>
        </p:spPr>
      </p:pic>
      <p:sp>
        <p:nvSpPr>
          <p:cNvPr id="270" name="Google Shape;270;g18e8409bc43_0_555"/>
          <p:cNvSpPr txBox="1"/>
          <p:nvPr/>
        </p:nvSpPr>
        <p:spPr>
          <a:xfrm>
            <a:off x="2206800" y="847625"/>
            <a:ext cx="7717500" cy="5727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US" sz="3600" b="1">
                <a:solidFill>
                  <a:srgbClr val="422A48"/>
                </a:solidFill>
                <a:latin typeface="Enriqueta"/>
                <a:ea typeface="Enriqueta"/>
                <a:cs typeface="Enriqueta"/>
                <a:sym typeface="Enriqueta"/>
              </a:rPr>
              <a:t>Outlier </a:t>
            </a:r>
            <a:endParaRPr sz="3600" b="1">
              <a:solidFill>
                <a:srgbClr val="422A48"/>
              </a:solidFill>
              <a:latin typeface="Enriqueta"/>
              <a:ea typeface="Enriqueta"/>
              <a:cs typeface="Enriqueta"/>
              <a:sym typeface="Enriqueta"/>
            </a:endParaRPr>
          </a:p>
        </p:txBody>
      </p:sp>
      <p:pic>
        <p:nvPicPr>
          <p:cNvPr id="271" name="Google Shape;271;g18e8409bc43_0_555"/>
          <p:cNvPicPr preferRelativeResize="0"/>
          <p:nvPr/>
        </p:nvPicPr>
        <p:blipFill>
          <a:blip r:embed="rId6">
            <a:alphaModFix/>
          </a:blip>
          <a:stretch>
            <a:fillRect/>
          </a:stretch>
        </p:blipFill>
        <p:spPr>
          <a:xfrm>
            <a:off x="1679000" y="1980325"/>
            <a:ext cx="4391749" cy="3180000"/>
          </a:xfrm>
          <a:prstGeom prst="rect">
            <a:avLst/>
          </a:prstGeom>
          <a:noFill/>
          <a:ln>
            <a:noFill/>
          </a:ln>
        </p:spPr>
      </p:pic>
      <p:sp>
        <p:nvSpPr>
          <p:cNvPr id="272" name="Google Shape;272;g18e8409bc43_0_555"/>
          <p:cNvSpPr txBox="1"/>
          <p:nvPr/>
        </p:nvSpPr>
        <p:spPr>
          <a:xfrm flipH="1">
            <a:off x="2863150" y="1552525"/>
            <a:ext cx="6688500" cy="4278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200"/>
              </a:spcAft>
              <a:buNone/>
            </a:pPr>
            <a:r>
              <a:rPr lang="en-US" sz="1800">
                <a:solidFill>
                  <a:srgbClr val="422A48"/>
                </a:solidFill>
                <a:latin typeface="Overpass"/>
                <a:ea typeface="Overpass"/>
                <a:cs typeface="Overpass"/>
                <a:sym typeface="Overpass"/>
              </a:rPr>
              <a:t>Wind_speed_rate &gt; 100</a:t>
            </a:r>
            <a:endParaRPr sz="1800">
              <a:solidFill>
                <a:srgbClr val="422A48"/>
              </a:solidFill>
              <a:latin typeface="Overpass"/>
              <a:ea typeface="Overpass"/>
              <a:cs typeface="Overpass"/>
              <a:sym typeface="Overpass"/>
            </a:endParaRPr>
          </a:p>
        </p:txBody>
      </p:sp>
      <p:pic>
        <p:nvPicPr>
          <p:cNvPr id="273" name="Google Shape;273;g18e8409bc43_0_555"/>
          <p:cNvPicPr preferRelativeResize="0"/>
          <p:nvPr/>
        </p:nvPicPr>
        <p:blipFill>
          <a:blip r:embed="rId7">
            <a:alphaModFix/>
          </a:blip>
          <a:stretch>
            <a:fillRect/>
          </a:stretch>
        </p:blipFill>
        <p:spPr>
          <a:xfrm>
            <a:off x="6267200" y="2066550"/>
            <a:ext cx="3889674" cy="28985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68"/>
                                        </p:tgtEl>
                                        <p:attrNameLst>
                                          <p:attrName>style.visibility</p:attrName>
                                        </p:attrNameLst>
                                      </p:cBhvr>
                                      <p:to>
                                        <p:strVal val="visible"/>
                                      </p:to>
                                    </p:set>
                                    <p:animEffect transition="in" filter="fade">
                                      <p:cBhvr>
                                        <p:cTn id="7" dur="750"/>
                                        <p:tgtEl>
                                          <p:spTgt spid="268"/>
                                        </p:tgtEl>
                                      </p:cBhvr>
                                    </p:animEffect>
                                  </p:childTnLst>
                                </p:cTn>
                              </p:par>
                            </p:childTnLst>
                          </p:cTn>
                        </p:par>
                        <p:par>
                          <p:cTn id="8" fill="hold">
                            <p:stCondLst>
                              <p:cond delay="750"/>
                            </p:stCondLst>
                            <p:childTnLst>
                              <p:par>
                                <p:cTn id="9" presetID="10" presetClass="entr" presetSubtype="0" fill="hold" nodeType="afterEffect">
                                  <p:stCondLst>
                                    <p:cond delay="0"/>
                                  </p:stCondLst>
                                  <p:childTnLst>
                                    <p:set>
                                      <p:cBhvr>
                                        <p:cTn id="10" dur="1" fill="hold">
                                          <p:stCondLst>
                                            <p:cond delay="0"/>
                                          </p:stCondLst>
                                        </p:cTn>
                                        <p:tgtEl>
                                          <p:spTgt spid="269"/>
                                        </p:tgtEl>
                                        <p:attrNameLst>
                                          <p:attrName>style.visibility</p:attrName>
                                        </p:attrNameLst>
                                      </p:cBhvr>
                                      <p:to>
                                        <p:strVal val="visible"/>
                                      </p:to>
                                    </p:set>
                                    <p:animEffect transition="in" filter="fade">
                                      <p:cBhvr>
                                        <p:cTn id="11" dur="750"/>
                                        <p:tgtEl>
                                          <p:spTgt spid="2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pic>
        <p:nvPicPr>
          <p:cNvPr id="279" name="Google Shape;279;g18e8409bc43_0_578"/>
          <p:cNvPicPr preferRelativeResize="0"/>
          <p:nvPr/>
        </p:nvPicPr>
        <p:blipFill rotWithShape="1">
          <a:blip r:embed="rId3">
            <a:alphaModFix/>
          </a:blip>
          <a:srcRect/>
          <a:stretch/>
        </p:blipFill>
        <p:spPr>
          <a:xfrm>
            <a:off x="11112" y="-1588"/>
            <a:ext cx="12191998" cy="6857998"/>
          </a:xfrm>
          <a:prstGeom prst="rect">
            <a:avLst/>
          </a:prstGeom>
          <a:noFill/>
          <a:ln>
            <a:noFill/>
          </a:ln>
        </p:spPr>
      </p:pic>
      <p:pic>
        <p:nvPicPr>
          <p:cNvPr id="280" name="Google Shape;280;g18e8409bc43_0_578"/>
          <p:cNvPicPr preferRelativeResize="0"/>
          <p:nvPr/>
        </p:nvPicPr>
        <p:blipFill rotWithShape="1">
          <a:blip r:embed="rId4">
            <a:alphaModFix/>
          </a:blip>
          <a:srcRect/>
          <a:stretch/>
        </p:blipFill>
        <p:spPr>
          <a:xfrm>
            <a:off x="0" y="5095875"/>
            <a:ext cx="2714625" cy="1762125"/>
          </a:xfrm>
          <a:prstGeom prst="rect">
            <a:avLst/>
          </a:prstGeom>
          <a:noFill/>
          <a:ln>
            <a:noFill/>
          </a:ln>
        </p:spPr>
      </p:pic>
      <p:pic>
        <p:nvPicPr>
          <p:cNvPr id="281" name="Google Shape;281;g18e8409bc43_0_578"/>
          <p:cNvPicPr preferRelativeResize="0"/>
          <p:nvPr/>
        </p:nvPicPr>
        <p:blipFill rotWithShape="1">
          <a:blip r:embed="rId5">
            <a:alphaModFix/>
          </a:blip>
          <a:srcRect/>
          <a:stretch/>
        </p:blipFill>
        <p:spPr>
          <a:xfrm>
            <a:off x="10778322" y="215396"/>
            <a:ext cx="1076325" cy="695325"/>
          </a:xfrm>
          <a:prstGeom prst="rect">
            <a:avLst/>
          </a:prstGeom>
          <a:noFill/>
          <a:ln>
            <a:noFill/>
          </a:ln>
        </p:spPr>
      </p:pic>
      <p:sp>
        <p:nvSpPr>
          <p:cNvPr id="282" name="Google Shape;282;g18e8409bc43_0_578"/>
          <p:cNvSpPr txBox="1"/>
          <p:nvPr/>
        </p:nvSpPr>
        <p:spPr>
          <a:xfrm>
            <a:off x="2990925" y="1407488"/>
            <a:ext cx="7717500" cy="5727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US" sz="3600" b="1">
                <a:solidFill>
                  <a:srgbClr val="422A48"/>
                </a:solidFill>
                <a:latin typeface="Enriqueta"/>
                <a:ea typeface="Enriqueta"/>
                <a:cs typeface="Enriqueta"/>
                <a:sym typeface="Enriqueta"/>
              </a:rPr>
              <a:t>Outlier </a:t>
            </a:r>
            <a:endParaRPr sz="3600" b="1">
              <a:solidFill>
                <a:srgbClr val="422A48"/>
              </a:solidFill>
              <a:latin typeface="Enriqueta"/>
              <a:ea typeface="Enriqueta"/>
              <a:cs typeface="Enriqueta"/>
              <a:sym typeface="Enriqueta"/>
            </a:endParaRPr>
          </a:p>
        </p:txBody>
      </p:sp>
      <p:sp>
        <p:nvSpPr>
          <p:cNvPr id="283" name="Google Shape;283;g18e8409bc43_0_578"/>
          <p:cNvSpPr txBox="1"/>
          <p:nvPr/>
        </p:nvSpPr>
        <p:spPr>
          <a:xfrm flipH="1">
            <a:off x="3647275" y="2112388"/>
            <a:ext cx="6688500" cy="4278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200"/>
              </a:spcAft>
              <a:buNone/>
            </a:pPr>
            <a:r>
              <a:rPr lang="en-US" sz="1800">
                <a:solidFill>
                  <a:srgbClr val="422A48"/>
                </a:solidFill>
                <a:latin typeface="Overpass"/>
                <a:ea typeface="Overpass"/>
                <a:cs typeface="Overpass"/>
                <a:sym typeface="Overpass"/>
              </a:rPr>
              <a:t>Air_temperature_dew_point &gt; 50</a:t>
            </a:r>
            <a:endParaRPr sz="1800">
              <a:solidFill>
                <a:srgbClr val="422A48"/>
              </a:solidFill>
              <a:latin typeface="Overpass"/>
              <a:ea typeface="Overpass"/>
              <a:cs typeface="Overpass"/>
              <a:sym typeface="Overpass"/>
            </a:endParaRPr>
          </a:p>
        </p:txBody>
      </p:sp>
      <p:pic>
        <p:nvPicPr>
          <p:cNvPr id="284" name="Google Shape;284;g18e8409bc43_0_578"/>
          <p:cNvPicPr preferRelativeResize="0"/>
          <p:nvPr/>
        </p:nvPicPr>
        <p:blipFill>
          <a:blip r:embed="rId6">
            <a:alphaModFix/>
          </a:blip>
          <a:stretch>
            <a:fillRect/>
          </a:stretch>
        </p:blipFill>
        <p:spPr>
          <a:xfrm>
            <a:off x="2813400" y="2626412"/>
            <a:ext cx="3945150" cy="2824100"/>
          </a:xfrm>
          <a:prstGeom prst="rect">
            <a:avLst/>
          </a:prstGeom>
          <a:noFill/>
          <a:ln>
            <a:noFill/>
          </a:ln>
        </p:spPr>
      </p:pic>
      <p:pic>
        <p:nvPicPr>
          <p:cNvPr id="285" name="Google Shape;285;g18e8409bc43_0_578"/>
          <p:cNvPicPr preferRelativeResize="0"/>
          <p:nvPr/>
        </p:nvPicPr>
        <p:blipFill>
          <a:blip r:embed="rId7">
            <a:alphaModFix/>
          </a:blip>
          <a:stretch>
            <a:fillRect/>
          </a:stretch>
        </p:blipFill>
        <p:spPr>
          <a:xfrm>
            <a:off x="6944000" y="2672387"/>
            <a:ext cx="3692450" cy="27094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80"/>
                                        </p:tgtEl>
                                        <p:attrNameLst>
                                          <p:attrName>style.visibility</p:attrName>
                                        </p:attrNameLst>
                                      </p:cBhvr>
                                      <p:to>
                                        <p:strVal val="visible"/>
                                      </p:to>
                                    </p:set>
                                    <p:animEffect transition="in" filter="fade">
                                      <p:cBhvr>
                                        <p:cTn id="7" dur="750"/>
                                        <p:tgtEl>
                                          <p:spTgt spid="280"/>
                                        </p:tgtEl>
                                      </p:cBhvr>
                                    </p:animEffect>
                                  </p:childTnLst>
                                </p:cTn>
                              </p:par>
                            </p:childTnLst>
                          </p:cTn>
                        </p:par>
                        <p:par>
                          <p:cTn id="8" fill="hold">
                            <p:stCondLst>
                              <p:cond delay="750"/>
                            </p:stCondLst>
                            <p:childTnLst>
                              <p:par>
                                <p:cTn id="9" presetID="10" presetClass="entr" presetSubtype="0" fill="hold" nodeType="afterEffect">
                                  <p:stCondLst>
                                    <p:cond delay="0"/>
                                  </p:stCondLst>
                                  <p:childTnLst>
                                    <p:set>
                                      <p:cBhvr>
                                        <p:cTn id="10" dur="1" fill="hold">
                                          <p:stCondLst>
                                            <p:cond delay="0"/>
                                          </p:stCondLst>
                                        </p:cTn>
                                        <p:tgtEl>
                                          <p:spTgt spid="281"/>
                                        </p:tgtEl>
                                        <p:attrNameLst>
                                          <p:attrName>style.visibility</p:attrName>
                                        </p:attrNameLst>
                                      </p:cBhvr>
                                      <p:to>
                                        <p:strVal val="visible"/>
                                      </p:to>
                                    </p:set>
                                    <p:animEffect transition="in" filter="fade">
                                      <p:cBhvr>
                                        <p:cTn id="11" dur="750"/>
                                        <p:tgtEl>
                                          <p:spTgt spid="2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pic>
        <p:nvPicPr>
          <p:cNvPr id="291" name="Google Shape;291;g18e8409bc43_0_571"/>
          <p:cNvPicPr preferRelativeResize="0"/>
          <p:nvPr/>
        </p:nvPicPr>
        <p:blipFill rotWithShape="1">
          <a:blip r:embed="rId3">
            <a:alphaModFix/>
          </a:blip>
          <a:srcRect/>
          <a:stretch/>
        </p:blipFill>
        <p:spPr>
          <a:xfrm>
            <a:off x="11112" y="-1588"/>
            <a:ext cx="12191998" cy="6857998"/>
          </a:xfrm>
          <a:prstGeom prst="rect">
            <a:avLst/>
          </a:prstGeom>
          <a:noFill/>
          <a:ln>
            <a:noFill/>
          </a:ln>
        </p:spPr>
      </p:pic>
      <p:pic>
        <p:nvPicPr>
          <p:cNvPr id="292" name="Google Shape;292;g18e8409bc43_0_571"/>
          <p:cNvPicPr preferRelativeResize="0"/>
          <p:nvPr/>
        </p:nvPicPr>
        <p:blipFill rotWithShape="1">
          <a:blip r:embed="rId4">
            <a:alphaModFix/>
          </a:blip>
          <a:srcRect/>
          <a:stretch/>
        </p:blipFill>
        <p:spPr>
          <a:xfrm>
            <a:off x="0" y="5095875"/>
            <a:ext cx="2714625" cy="1762125"/>
          </a:xfrm>
          <a:prstGeom prst="rect">
            <a:avLst/>
          </a:prstGeom>
          <a:noFill/>
          <a:ln>
            <a:noFill/>
          </a:ln>
        </p:spPr>
      </p:pic>
      <p:pic>
        <p:nvPicPr>
          <p:cNvPr id="293" name="Google Shape;293;g18e8409bc43_0_571"/>
          <p:cNvPicPr preferRelativeResize="0"/>
          <p:nvPr/>
        </p:nvPicPr>
        <p:blipFill rotWithShape="1">
          <a:blip r:embed="rId5">
            <a:alphaModFix/>
          </a:blip>
          <a:srcRect/>
          <a:stretch/>
        </p:blipFill>
        <p:spPr>
          <a:xfrm>
            <a:off x="10778322" y="215396"/>
            <a:ext cx="1076325" cy="695325"/>
          </a:xfrm>
          <a:prstGeom prst="rect">
            <a:avLst/>
          </a:prstGeom>
          <a:noFill/>
          <a:ln>
            <a:noFill/>
          </a:ln>
        </p:spPr>
      </p:pic>
      <p:sp>
        <p:nvSpPr>
          <p:cNvPr id="294" name="Google Shape;294;g18e8409bc43_0_571"/>
          <p:cNvSpPr txBox="1"/>
          <p:nvPr/>
        </p:nvSpPr>
        <p:spPr>
          <a:xfrm>
            <a:off x="3239850" y="1366863"/>
            <a:ext cx="7717500" cy="5727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US" sz="3600" b="1">
                <a:solidFill>
                  <a:srgbClr val="422A48"/>
                </a:solidFill>
                <a:latin typeface="Enriqueta"/>
                <a:ea typeface="Enriqueta"/>
                <a:cs typeface="Enriqueta"/>
                <a:sym typeface="Enriqueta"/>
              </a:rPr>
              <a:t>Outlier </a:t>
            </a:r>
            <a:endParaRPr sz="3600" b="1">
              <a:solidFill>
                <a:srgbClr val="422A48"/>
              </a:solidFill>
              <a:latin typeface="Enriqueta"/>
              <a:ea typeface="Enriqueta"/>
              <a:cs typeface="Enriqueta"/>
              <a:sym typeface="Enriqueta"/>
            </a:endParaRPr>
          </a:p>
        </p:txBody>
      </p:sp>
      <p:sp>
        <p:nvSpPr>
          <p:cNvPr id="295" name="Google Shape;295;g18e8409bc43_0_571"/>
          <p:cNvSpPr txBox="1"/>
          <p:nvPr/>
        </p:nvSpPr>
        <p:spPr>
          <a:xfrm flipH="1">
            <a:off x="3896200" y="2071763"/>
            <a:ext cx="6688500" cy="4278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200"/>
              </a:spcAft>
              <a:buNone/>
            </a:pPr>
            <a:r>
              <a:rPr lang="en-US" sz="1800">
                <a:solidFill>
                  <a:srgbClr val="422A48"/>
                </a:solidFill>
                <a:latin typeface="Overpass"/>
                <a:ea typeface="Overpass"/>
                <a:cs typeface="Overpass"/>
                <a:sym typeface="Overpass"/>
              </a:rPr>
              <a:t>Wind_direction_angle </a:t>
            </a:r>
            <a:endParaRPr sz="1800">
              <a:solidFill>
                <a:srgbClr val="422A48"/>
              </a:solidFill>
              <a:latin typeface="Overpass"/>
              <a:ea typeface="Overpass"/>
              <a:cs typeface="Overpass"/>
              <a:sym typeface="Overpass"/>
            </a:endParaRPr>
          </a:p>
        </p:txBody>
      </p:sp>
      <p:pic>
        <p:nvPicPr>
          <p:cNvPr id="296" name="Google Shape;296;g18e8409bc43_0_571"/>
          <p:cNvPicPr preferRelativeResize="0"/>
          <p:nvPr/>
        </p:nvPicPr>
        <p:blipFill>
          <a:blip r:embed="rId6">
            <a:alphaModFix/>
          </a:blip>
          <a:stretch>
            <a:fillRect/>
          </a:stretch>
        </p:blipFill>
        <p:spPr>
          <a:xfrm>
            <a:off x="3023650" y="2585787"/>
            <a:ext cx="3859300" cy="2902161"/>
          </a:xfrm>
          <a:prstGeom prst="rect">
            <a:avLst/>
          </a:prstGeom>
          <a:noFill/>
          <a:ln>
            <a:noFill/>
          </a:ln>
        </p:spPr>
      </p:pic>
      <p:pic>
        <p:nvPicPr>
          <p:cNvPr id="297" name="Google Shape;297;g18e8409bc43_0_571"/>
          <p:cNvPicPr preferRelativeResize="0"/>
          <p:nvPr/>
        </p:nvPicPr>
        <p:blipFill>
          <a:blip r:embed="rId7">
            <a:alphaModFix/>
          </a:blip>
          <a:stretch>
            <a:fillRect/>
          </a:stretch>
        </p:blipFill>
        <p:spPr>
          <a:xfrm>
            <a:off x="7035363" y="2960363"/>
            <a:ext cx="3686175" cy="628650"/>
          </a:xfrm>
          <a:prstGeom prst="rect">
            <a:avLst/>
          </a:prstGeom>
          <a:noFill/>
          <a:ln>
            <a:noFill/>
          </a:ln>
        </p:spPr>
      </p:pic>
      <p:pic>
        <p:nvPicPr>
          <p:cNvPr id="298" name="Google Shape;298;g18e8409bc43_0_571"/>
          <p:cNvPicPr preferRelativeResize="0"/>
          <p:nvPr/>
        </p:nvPicPr>
        <p:blipFill>
          <a:blip r:embed="rId8">
            <a:alphaModFix/>
          </a:blip>
          <a:stretch>
            <a:fillRect/>
          </a:stretch>
        </p:blipFill>
        <p:spPr>
          <a:xfrm>
            <a:off x="7021063" y="3917638"/>
            <a:ext cx="3714750" cy="6096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92"/>
                                        </p:tgtEl>
                                        <p:attrNameLst>
                                          <p:attrName>style.visibility</p:attrName>
                                        </p:attrNameLst>
                                      </p:cBhvr>
                                      <p:to>
                                        <p:strVal val="visible"/>
                                      </p:to>
                                    </p:set>
                                    <p:animEffect transition="in" filter="fade">
                                      <p:cBhvr>
                                        <p:cTn id="7" dur="750"/>
                                        <p:tgtEl>
                                          <p:spTgt spid="292"/>
                                        </p:tgtEl>
                                      </p:cBhvr>
                                    </p:animEffect>
                                  </p:childTnLst>
                                </p:cTn>
                              </p:par>
                            </p:childTnLst>
                          </p:cTn>
                        </p:par>
                        <p:par>
                          <p:cTn id="8" fill="hold">
                            <p:stCondLst>
                              <p:cond delay="750"/>
                            </p:stCondLst>
                            <p:childTnLst>
                              <p:par>
                                <p:cTn id="9" presetID="10" presetClass="entr" presetSubtype="0" fill="hold" nodeType="afterEffect">
                                  <p:stCondLst>
                                    <p:cond delay="0"/>
                                  </p:stCondLst>
                                  <p:childTnLst>
                                    <p:set>
                                      <p:cBhvr>
                                        <p:cTn id="10" dur="1" fill="hold">
                                          <p:stCondLst>
                                            <p:cond delay="0"/>
                                          </p:stCondLst>
                                        </p:cTn>
                                        <p:tgtEl>
                                          <p:spTgt spid="293"/>
                                        </p:tgtEl>
                                        <p:attrNameLst>
                                          <p:attrName>style.visibility</p:attrName>
                                        </p:attrNameLst>
                                      </p:cBhvr>
                                      <p:to>
                                        <p:strVal val="visible"/>
                                      </p:to>
                                    </p:set>
                                    <p:animEffect transition="in" filter="fade">
                                      <p:cBhvr>
                                        <p:cTn id="11" dur="750"/>
                                        <p:tgtEl>
                                          <p:spTgt spid="2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pic>
        <p:nvPicPr>
          <p:cNvPr id="304" name="Google Shape;304;g18e8409bc43_0_598"/>
          <p:cNvPicPr preferRelativeResize="0"/>
          <p:nvPr/>
        </p:nvPicPr>
        <p:blipFill rotWithShape="1">
          <a:blip r:embed="rId3">
            <a:alphaModFix/>
          </a:blip>
          <a:srcRect/>
          <a:stretch/>
        </p:blipFill>
        <p:spPr>
          <a:xfrm>
            <a:off x="11112" y="-1588"/>
            <a:ext cx="12191998" cy="6857998"/>
          </a:xfrm>
          <a:prstGeom prst="rect">
            <a:avLst/>
          </a:prstGeom>
          <a:noFill/>
          <a:ln>
            <a:noFill/>
          </a:ln>
        </p:spPr>
      </p:pic>
      <p:pic>
        <p:nvPicPr>
          <p:cNvPr id="305" name="Google Shape;305;g18e8409bc43_0_598"/>
          <p:cNvPicPr preferRelativeResize="0"/>
          <p:nvPr/>
        </p:nvPicPr>
        <p:blipFill rotWithShape="1">
          <a:blip r:embed="rId4">
            <a:alphaModFix/>
          </a:blip>
          <a:srcRect/>
          <a:stretch/>
        </p:blipFill>
        <p:spPr>
          <a:xfrm>
            <a:off x="0" y="5095875"/>
            <a:ext cx="2714625" cy="1762125"/>
          </a:xfrm>
          <a:prstGeom prst="rect">
            <a:avLst/>
          </a:prstGeom>
          <a:noFill/>
          <a:ln>
            <a:noFill/>
          </a:ln>
        </p:spPr>
      </p:pic>
      <p:pic>
        <p:nvPicPr>
          <p:cNvPr id="306" name="Google Shape;306;g18e8409bc43_0_598"/>
          <p:cNvPicPr preferRelativeResize="0"/>
          <p:nvPr/>
        </p:nvPicPr>
        <p:blipFill rotWithShape="1">
          <a:blip r:embed="rId5">
            <a:alphaModFix/>
          </a:blip>
          <a:srcRect/>
          <a:stretch/>
        </p:blipFill>
        <p:spPr>
          <a:xfrm>
            <a:off x="10778322" y="215396"/>
            <a:ext cx="1076325" cy="695325"/>
          </a:xfrm>
          <a:prstGeom prst="rect">
            <a:avLst/>
          </a:prstGeom>
          <a:noFill/>
          <a:ln>
            <a:noFill/>
          </a:ln>
        </p:spPr>
      </p:pic>
      <p:sp>
        <p:nvSpPr>
          <p:cNvPr id="307" name="Google Shape;307;g18e8409bc43_0_598"/>
          <p:cNvSpPr txBox="1"/>
          <p:nvPr/>
        </p:nvSpPr>
        <p:spPr>
          <a:xfrm>
            <a:off x="2418400" y="1694000"/>
            <a:ext cx="7717500" cy="5727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US" sz="3600" b="1">
                <a:solidFill>
                  <a:srgbClr val="422A48"/>
                </a:solidFill>
                <a:latin typeface="Enriqueta"/>
                <a:ea typeface="Enriqueta"/>
                <a:cs typeface="Enriqueta"/>
                <a:sym typeface="Enriqueta"/>
              </a:rPr>
              <a:t>Missing/duplicate Value </a:t>
            </a:r>
            <a:endParaRPr sz="3600" b="1">
              <a:solidFill>
                <a:srgbClr val="422A48"/>
              </a:solidFill>
              <a:latin typeface="Enriqueta"/>
              <a:ea typeface="Enriqueta"/>
              <a:cs typeface="Enriqueta"/>
              <a:sym typeface="Enriqueta"/>
            </a:endParaRPr>
          </a:p>
        </p:txBody>
      </p:sp>
      <p:pic>
        <p:nvPicPr>
          <p:cNvPr id="308" name="Google Shape;308;g18e8409bc43_0_598"/>
          <p:cNvPicPr preferRelativeResize="0"/>
          <p:nvPr/>
        </p:nvPicPr>
        <p:blipFill>
          <a:blip r:embed="rId6">
            <a:alphaModFix/>
          </a:blip>
          <a:stretch>
            <a:fillRect/>
          </a:stretch>
        </p:blipFill>
        <p:spPr>
          <a:xfrm>
            <a:off x="4043975" y="3296850"/>
            <a:ext cx="1495425" cy="1238250"/>
          </a:xfrm>
          <a:prstGeom prst="rect">
            <a:avLst/>
          </a:prstGeom>
          <a:noFill/>
          <a:ln>
            <a:noFill/>
          </a:ln>
        </p:spPr>
      </p:pic>
      <p:pic>
        <p:nvPicPr>
          <p:cNvPr id="309" name="Google Shape;309;g18e8409bc43_0_598"/>
          <p:cNvPicPr preferRelativeResize="0"/>
          <p:nvPr/>
        </p:nvPicPr>
        <p:blipFill>
          <a:blip r:embed="rId7">
            <a:alphaModFix/>
          </a:blip>
          <a:stretch>
            <a:fillRect/>
          </a:stretch>
        </p:blipFill>
        <p:spPr>
          <a:xfrm>
            <a:off x="6374650" y="3487350"/>
            <a:ext cx="1533525" cy="8572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05"/>
                                        </p:tgtEl>
                                        <p:attrNameLst>
                                          <p:attrName>style.visibility</p:attrName>
                                        </p:attrNameLst>
                                      </p:cBhvr>
                                      <p:to>
                                        <p:strVal val="visible"/>
                                      </p:to>
                                    </p:set>
                                    <p:animEffect transition="in" filter="fade">
                                      <p:cBhvr>
                                        <p:cTn id="7" dur="750"/>
                                        <p:tgtEl>
                                          <p:spTgt spid="305"/>
                                        </p:tgtEl>
                                      </p:cBhvr>
                                    </p:animEffect>
                                  </p:childTnLst>
                                </p:cTn>
                              </p:par>
                            </p:childTnLst>
                          </p:cTn>
                        </p:par>
                        <p:par>
                          <p:cTn id="8" fill="hold">
                            <p:stCondLst>
                              <p:cond delay="750"/>
                            </p:stCondLst>
                            <p:childTnLst>
                              <p:par>
                                <p:cTn id="9" presetID="10" presetClass="entr" presetSubtype="0" fill="hold" nodeType="afterEffect">
                                  <p:stCondLst>
                                    <p:cond delay="0"/>
                                  </p:stCondLst>
                                  <p:childTnLst>
                                    <p:set>
                                      <p:cBhvr>
                                        <p:cTn id="10" dur="1" fill="hold">
                                          <p:stCondLst>
                                            <p:cond delay="0"/>
                                          </p:stCondLst>
                                        </p:cTn>
                                        <p:tgtEl>
                                          <p:spTgt spid="306"/>
                                        </p:tgtEl>
                                        <p:attrNameLst>
                                          <p:attrName>style.visibility</p:attrName>
                                        </p:attrNameLst>
                                      </p:cBhvr>
                                      <p:to>
                                        <p:strVal val="visible"/>
                                      </p:to>
                                    </p:set>
                                    <p:animEffect transition="in" filter="fade">
                                      <p:cBhvr>
                                        <p:cTn id="11" dur="750"/>
                                        <p:tgtEl>
                                          <p:spTgt spid="3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pic>
        <p:nvPicPr>
          <p:cNvPr id="315" name="Google Shape;315;g18e8409bc43_0_605"/>
          <p:cNvPicPr preferRelativeResize="0"/>
          <p:nvPr/>
        </p:nvPicPr>
        <p:blipFill rotWithShape="1">
          <a:blip r:embed="rId3">
            <a:alphaModFix/>
          </a:blip>
          <a:srcRect/>
          <a:stretch/>
        </p:blipFill>
        <p:spPr>
          <a:xfrm>
            <a:off x="11112" y="-1588"/>
            <a:ext cx="12191998" cy="6857998"/>
          </a:xfrm>
          <a:prstGeom prst="rect">
            <a:avLst/>
          </a:prstGeom>
          <a:noFill/>
          <a:ln>
            <a:noFill/>
          </a:ln>
        </p:spPr>
      </p:pic>
      <p:pic>
        <p:nvPicPr>
          <p:cNvPr id="316" name="Google Shape;316;g18e8409bc43_0_605"/>
          <p:cNvPicPr preferRelativeResize="0"/>
          <p:nvPr/>
        </p:nvPicPr>
        <p:blipFill rotWithShape="1">
          <a:blip r:embed="rId4">
            <a:alphaModFix/>
          </a:blip>
          <a:srcRect/>
          <a:stretch/>
        </p:blipFill>
        <p:spPr>
          <a:xfrm>
            <a:off x="0" y="5095875"/>
            <a:ext cx="2714625" cy="1762125"/>
          </a:xfrm>
          <a:prstGeom prst="rect">
            <a:avLst/>
          </a:prstGeom>
          <a:noFill/>
          <a:ln>
            <a:noFill/>
          </a:ln>
        </p:spPr>
      </p:pic>
      <p:pic>
        <p:nvPicPr>
          <p:cNvPr id="317" name="Google Shape;317;g18e8409bc43_0_605"/>
          <p:cNvPicPr preferRelativeResize="0"/>
          <p:nvPr/>
        </p:nvPicPr>
        <p:blipFill rotWithShape="1">
          <a:blip r:embed="rId5">
            <a:alphaModFix/>
          </a:blip>
          <a:srcRect/>
          <a:stretch/>
        </p:blipFill>
        <p:spPr>
          <a:xfrm>
            <a:off x="10778322" y="215396"/>
            <a:ext cx="1076325" cy="695325"/>
          </a:xfrm>
          <a:prstGeom prst="rect">
            <a:avLst/>
          </a:prstGeom>
          <a:noFill/>
          <a:ln>
            <a:noFill/>
          </a:ln>
        </p:spPr>
      </p:pic>
      <p:sp>
        <p:nvSpPr>
          <p:cNvPr id="318" name="Google Shape;318;g18e8409bc43_0_605"/>
          <p:cNvSpPr txBox="1"/>
          <p:nvPr/>
        </p:nvSpPr>
        <p:spPr>
          <a:xfrm>
            <a:off x="2237250" y="1407725"/>
            <a:ext cx="7717500" cy="5727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US" sz="3600" b="1">
                <a:solidFill>
                  <a:srgbClr val="422A48"/>
                </a:solidFill>
                <a:latin typeface="Enriqueta"/>
                <a:ea typeface="Enriqueta"/>
                <a:cs typeface="Enriqueta"/>
                <a:sym typeface="Enriqueta"/>
              </a:rPr>
              <a:t>Missing/duplicate Value </a:t>
            </a:r>
            <a:endParaRPr sz="3600" b="1">
              <a:solidFill>
                <a:srgbClr val="422A48"/>
              </a:solidFill>
              <a:latin typeface="Enriqueta"/>
              <a:ea typeface="Enriqueta"/>
              <a:cs typeface="Enriqueta"/>
              <a:sym typeface="Enriqueta"/>
            </a:endParaRPr>
          </a:p>
        </p:txBody>
      </p:sp>
      <p:pic>
        <p:nvPicPr>
          <p:cNvPr id="319" name="Google Shape;319;g18e8409bc43_0_605"/>
          <p:cNvPicPr preferRelativeResize="0"/>
          <p:nvPr/>
        </p:nvPicPr>
        <p:blipFill>
          <a:blip r:embed="rId6">
            <a:alphaModFix/>
          </a:blip>
          <a:stretch>
            <a:fillRect/>
          </a:stretch>
        </p:blipFill>
        <p:spPr>
          <a:xfrm>
            <a:off x="2863516" y="2502275"/>
            <a:ext cx="1828800" cy="1838325"/>
          </a:xfrm>
          <a:prstGeom prst="rect">
            <a:avLst/>
          </a:prstGeom>
          <a:noFill/>
          <a:ln>
            <a:noFill/>
          </a:ln>
        </p:spPr>
      </p:pic>
      <p:pic>
        <p:nvPicPr>
          <p:cNvPr id="320" name="Google Shape;320;g18e8409bc43_0_605"/>
          <p:cNvPicPr preferRelativeResize="0"/>
          <p:nvPr/>
        </p:nvPicPr>
        <p:blipFill>
          <a:blip r:embed="rId7">
            <a:alphaModFix/>
          </a:blip>
          <a:stretch>
            <a:fillRect/>
          </a:stretch>
        </p:blipFill>
        <p:spPr>
          <a:xfrm>
            <a:off x="4910791" y="3240463"/>
            <a:ext cx="4419600" cy="3619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16"/>
                                        </p:tgtEl>
                                        <p:attrNameLst>
                                          <p:attrName>style.visibility</p:attrName>
                                        </p:attrNameLst>
                                      </p:cBhvr>
                                      <p:to>
                                        <p:strVal val="visible"/>
                                      </p:to>
                                    </p:set>
                                    <p:animEffect transition="in" filter="fade">
                                      <p:cBhvr>
                                        <p:cTn id="7" dur="750"/>
                                        <p:tgtEl>
                                          <p:spTgt spid="316"/>
                                        </p:tgtEl>
                                      </p:cBhvr>
                                    </p:animEffect>
                                  </p:childTnLst>
                                </p:cTn>
                              </p:par>
                            </p:childTnLst>
                          </p:cTn>
                        </p:par>
                        <p:par>
                          <p:cTn id="8" fill="hold">
                            <p:stCondLst>
                              <p:cond delay="750"/>
                            </p:stCondLst>
                            <p:childTnLst>
                              <p:par>
                                <p:cTn id="9" presetID="10" presetClass="entr" presetSubtype="0" fill="hold" nodeType="afterEffect">
                                  <p:stCondLst>
                                    <p:cond delay="0"/>
                                  </p:stCondLst>
                                  <p:childTnLst>
                                    <p:set>
                                      <p:cBhvr>
                                        <p:cTn id="10" dur="1" fill="hold">
                                          <p:stCondLst>
                                            <p:cond delay="0"/>
                                          </p:stCondLst>
                                        </p:cTn>
                                        <p:tgtEl>
                                          <p:spTgt spid="317"/>
                                        </p:tgtEl>
                                        <p:attrNameLst>
                                          <p:attrName>style.visibility</p:attrName>
                                        </p:attrNameLst>
                                      </p:cBhvr>
                                      <p:to>
                                        <p:strVal val="visible"/>
                                      </p:to>
                                    </p:set>
                                    <p:animEffect transition="in" filter="fade">
                                      <p:cBhvr>
                                        <p:cTn id="11" dur="750"/>
                                        <p:tgtEl>
                                          <p:spTgt spid="3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pic>
        <p:nvPicPr>
          <p:cNvPr id="326" name="Google Shape;326;g18e8409bc43_0_629"/>
          <p:cNvPicPr preferRelativeResize="0"/>
          <p:nvPr/>
        </p:nvPicPr>
        <p:blipFill rotWithShape="1">
          <a:blip r:embed="rId3">
            <a:alphaModFix/>
          </a:blip>
          <a:srcRect/>
          <a:stretch/>
        </p:blipFill>
        <p:spPr>
          <a:xfrm>
            <a:off x="11112" y="-1588"/>
            <a:ext cx="12191998" cy="6857998"/>
          </a:xfrm>
          <a:prstGeom prst="rect">
            <a:avLst/>
          </a:prstGeom>
          <a:noFill/>
          <a:ln>
            <a:noFill/>
          </a:ln>
        </p:spPr>
      </p:pic>
      <p:pic>
        <p:nvPicPr>
          <p:cNvPr id="327" name="Google Shape;327;g18e8409bc43_0_629"/>
          <p:cNvPicPr preferRelativeResize="0"/>
          <p:nvPr/>
        </p:nvPicPr>
        <p:blipFill rotWithShape="1">
          <a:blip r:embed="rId4">
            <a:alphaModFix/>
          </a:blip>
          <a:srcRect/>
          <a:stretch/>
        </p:blipFill>
        <p:spPr>
          <a:xfrm>
            <a:off x="0" y="5095875"/>
            <a:ext cx="2714625" cy="1762125"/>
          </a:xfrm>
          <a:prstGeom prst="rect">
            <a:avLst/>
          </a:prstGeom>
          <a:noFill/>
          <a:ln>
            <a:noFill/>
          </a:ln>
        </p:spPr>
      </p:pic>
      <p:pic>
        <p:nvPicPr>
          <p:cNvPr id="328" name="Google Shape;328;g18e8409bc43_0_629"/>
          <p:cNvPicPr preferRelativeResize="0"/>
          <p:nvPr/>
        </p:nvPicPr>
        <p:blipFill rotWithShape="1">
          <a:blip r:embed="rId5">
            <a:alphaModFix/>
          </a:blip>
          <a:srcRect/>
          <a:stretch/>
        </p:blipFill>
        <p:spPr>
          <a:xfrm>
            <a:off x="10778322" y="215396"/>
            <a:ext cx="1076325" cy="695325"/>
          </a:xfrm>
          <a:prstGeom prst="rect">
            <a:avLst/>
          </a:prstGeom>
          <a:noFill/>
          <a:ln>
            <a:noFill/>
          </a:ln>
        </p:spPr>
      </p:pic>
      <p:sp>
        <p:nvSpPr>
          <p:cNvPr id="329" name="Google Shape;329;g18e8409bc43_0_629"/>
          <p:cNvSpPr txBox="1"/>
          <p:nvPr/>
        </p:nvSpPr>
        <p:spPr>
          <a:xfrm>
            <a:off x="713225" y="349775"/>
            <a:ext cx="7717500" cy="5727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US" sz="3600" b="1">
                <a:solidFill>
                  <a:srgbClr val="422A48"/>
                </a:solidFill>
                <a:latin typeface="Enriqueta"/>
                <a:ea typeface="Enriqueta"/>
                <a:cs typeface="Enriqueta"/>
                <a:sym typeface="Enriqueta"/>
              </a:rPr>
              <a:t>Missing/duplicate Value </a:t>
            </a:r>
            <a:endParaRPr sz="3600" b="1">
              <a:solidFill>
                <a:srgbClr val="422A48"/>
              </a:solidFill>
              <a:latin typeface="Enriqueta"/>
              <a:ea typeface="Enriqueta"/>
              <a:cs typeface="Enriqueta"/>
              <a:sym typeface="Enriqueta"/>
            </a:endParaRPr>
          </a:p>
        </p:txBody>
      </p:sp>
      <p:pic>
        <p:nvPicPr>
          <p:cNvPr id="330" name="Google Shape;330;g18e8409bc43_0_629"/>
          <p:cNvPicPr preferRelativeResize="0"/>
          <p:nvPr/>
        </p:nvPicPr>
        <p:blipFill>
          <a:blip r:embed="rId6">
            <a:alphaModFix/>
          </a:blip>
          <a:stretch>
            <a:fillRect/>
          </a:stretch>
        </p:blipFill>
        <p:spPr>
          <a:xfrm>
            <a:off x="1750800" y="1652588"/>
            <a:ext cx="1341716" cy="1838325"/>
          </a:xfrm>
          <a:prstGeom prst="rect">
            <a:avLst/>
          </a:prstGeom>
          <a:noFill/>
          <a:ln>
            <a:noFill/>
          </a:ln>
        </p:spPr>
      </p:pic>
      <p:pic>
        <p:nvPicPr>
          <p:cNvPr id="331" name="Google Shape;331;g18e8409bc43_0_629"/>
          <p:cNvPicPr preferRelativeResize="0"/>
          <p:nvPr/>
        </p:nvPicPr>
        <p:blipFill>
          <a:blip r:embed="rId7">
            <a:alphaModFix/>
          </a:blip>
          <a:stretch>
            <a:fillRect/>
          </a:stretch>
        </p:blipFill>
        <p:spPr>
          <a:xfrm>
            <a:off x="3544391" y="2273675"/>
            <a:ext cx="4886325" cy="3619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27"/>
                                        </p:tgtEl>
                                        <p:attrNameLst>
                                          <p:attrName>style.visibility</p:attrName>
                                        </p:attrNameLst>
                                      </p:cBhvr>
                                      <p:to>
                                        <p:strVal val="visible"/>
                                      </p:to>
                                    </p:set>
                                    <p:animEffect transition="in" filter="fade">
                                      <p:cBhvr>
                                        <p:cTn id="7" dur="750"/>
                                        <p:tgtEl>
                                          <p:spTgt spid="327"/>
                                        </p:tgtEl>
                                      </p:cBhvr>
                                    </p:animEffect>
                                  </p:childTnLst>
                                </p:cTn>
                              </p:par>
                            </p:childTnLst>
                          </p:cTn>
                        </p:par>
                        <p:par>
                          <p:cTn id="8" fill="hold">
                            <p:stCondLst>
                              <p:cond delay="750"/>
                            </p:stCondLst>
                            <p:childTnLst>
                              <p:par>
                                <p:cTn id="9" presetID="10" presetClass="entr" presetSubtype="0" fill="hold" nodeType="afterEffect">
                                  <p:stCondLst>
                                    <p:cond delay="0"/>
                                  </p:stCondLst>
                                  <p:childTnLst>
                                    <p:set>
                                      <p:cBhvr>
                                        <p:cTn id="10" dur="1" fill="hold">
                                          <p:stCondLst>
                                            <p:cond delay="0"/>
                                          </p:stCondLst>
                                        </p:cTn>
                                        <p:tgtEl>
                                          <p:spTgt spid="328"/>
                                        </p:tgtEl>
                                        <p:attrNameLst>
                                          <p:attrName>style.visibility</p:attrName>
                                        </p:attrNameLst>
                                      </p:cBhvr>
                                      <p:to>
                                        <p:strVal val="visible"/>
                                      </p:to>
                                    </p:set>
                                    <p:animEffect transition="in" filter="fade">
                                      <p:cBhvr>
                                        <p:cTn id="11" dur="750"/>
                                        <p:tgtEl>
                                          <p:spTgt spid="3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pic>
        <p:nvPicPr>
          <p:cNvPr id="117" name="Google Shape;117;p2"/>
          <p:cNvPicPr preferRelativeResize="0"/>
          <p:nvPr/>
        </p:nvPicPr>
        <p:blipFill rotWithShape="1">
          <a:blip r:embed="rId3">
            <a:alphaModFix/>
          </a:blip>
          <a:srcRect/>
          <a:stretch/>
        </p:blipFill>
        <p:spPr>
          <a:xfrm>
            <a:off x="11112" y="-1588"/>
            <a:ext cx="12191998" cy="6857998"/>
          </a:xfrm>
          <a:prstGeom prst="rect">
            <a:avLst/>
          </a:prstGeom>
          <a:noFill/>
          <a:ln>
            <a:noFill/>
          </a:ln>
        </p:spPr>
      </p:pic>
      <p:pic>
        <p:nvPicPr>
          <p:cNvPr id="118" name="Google Shape;118;p2"/>
          <p:cNvPicPr preferRelativeResize="0"/>
          <p:nvPr/>
        </p:nvPicPr>
        <p:blipFill rotWithShape="1">
          <a:blip r:embed="rId4">
            <a:alphaModFix/>
          </a:blip>
          <a:srcRect/>
          <a:stretch/>
        </p:blipFill>
        <p:spPr>
          <a:xfrm>
            <a:off x="0" y="5095875"/>
            <a:ext cx="2714625" cy="1762125"/>
          </a:xfrm>
          <a:prstGeom prst="rect">
            <a:avLst/>
          </a:prstGeom>
          <a:noFill/>
          <a:ln>
            <a:noFill/>
          </a:ln>
        </p:spPr>
      </p:pic>
      <p:pic>
        <p:nvPicPr>
          <p:cNvPr id="119" name="Google Shape;119;p2"/>
          <p:cNvPicPr preferRelativeResize="0"/>
          <p:nvPr/>
        </p:nvPicPr>
        <p:blipFill rotWithShape="1">
          <a:blip r:embed="rId5">
            <a:alphaModFix/>
          </a:blip>
          <a:srcRect/>
          <a:stretch/>
        </p:blipFill>
        <p:spPr>
          <a:xfrm>
            <a:off x="0" y="116681"/>
            <a:ext cx="1571625" cy="2733675"/>
          </a:xfrm>
          <a:prstGeom prst="rect">
            <a:avLst/>
          </a:prstGeom>
          <a:noFill/>
          <a:ln>
            <a:noFill/>
          </a:ln>
        </p:spPr>
      </p:pic>
      <p:grpSp>
        <p:nvGrpSpPr>
          <p:cNvPr id="120" name="Google Shape;120;p2"/>
          <p:cNvGrpSpPr/>
          <p:nvPr/>
        </p:nvGrpSpPr>
        <p:grpSpPr>
          <a:xfrm>
            <a:off x="1883371" y="2190875"/>
            <a:ext cx="3772504" cy="1292700"/>
            <a:chOff x="2035771" y="1962275"/>
            <a:chExt cx="3772504" cy="1292700"/>
          </a:xfrm>
        </p:grpSpPr>
        <p:sp>
          <p:nvSpPr>
            <p:cNvPr id="121" name="Google Shape;121;p2"/>
            <p:cNvSpPr/>
            <p:nvPr/>
          </p:nvSpPr>
          <p:spPr>
            <a:xfrm>
              <a:off x="2931875" y="1962275"/>
              <a:ext cx="2876400" cy="584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1"/>
                <a:t>Introduction</a:t>
              </a:r>
              <a:endParaRPr sz="3200" b="1" i="0" u="none" strike="noStrike" cap="none">
                <a:solidFill>
                  <a:srgbClr val="000000"/>
                </a:solidFill>
                <a:latin typeface="Arial"/>
                <a:ea typeface="Arial"/>
                <a:cs typeface="Arial"/>
                <a:sym typeface="Arial"/>
              </a:endParaRPr>
            </a:p>
          </p:txBody>
        </p:sp>
        <p:sp>
          <p:nvSpPr>
            <p:cNvPr id="122" name="Google Shape;122;p2"/>
            <p:cNvSpPr txBox="1"/>
            <p:nvPr/>
          </p:nvSpPr>
          <p:spPr>
            <a:xfrm>
              <a:off x="2035771" y="1976813"/>
              <a:ext cx="896100" cy="708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171616"/>
                </a:buClr>
                <a:buSzPts val="4000"/>
                <a:buFont typeface="Arial"/>
                <a:buNone/>
              </a:pPr>
              <a:r>
                <a:rPr lang="en-US" sz="4000" b="1" i="0" u="none" strike="noStrike" cap="none">
                  <a:solidFill>
                    <a:srgbClr val="171616"/>
                  </a:solidFill>
                  <a:latin typeface="Arial"/>
                  <a:ea typeface="Arial"/>
                  <a:cs typeface="Arial"/>
                  <a:sym typeface="Arial"/>
                </a:rPr>
                <a:t>01</a:t>
              </a:r>
              <a:endParaRPr sz="4000" b="1" i="0" u="none" strike="noStrike" cap="none">
                <a:solidFill>
                  <a:srgbClr val="171616"/>
                </a:solidFill>
                <a:latin typeface="Arial"/>
                <a:ea typeface="Arial"/>
                <a:cs typeface="Arial"/>
                <a:sym typeface="Arial"/>
              </a:endParaRPr>
            </a:p>
          </p:txBody>
        </p:sp>
        <p:sp>
          <p:nvSpPr>
            <p:cNvPr id="123" name="Google Shape;123;p2"/>
            <p:cNvSpPr/>
            <p:nvPr/>
          </p:nvSpPr>
          <p:spPr>
            <a:xfrm>
              <a:off x="2931875" y="2546975"/>
              <a:ext cx="2876400" cy="708000"/>
            </a:xfrm>
            <a:prstGeom prst="rect">
              <a:avLst/>
            </a:prstGeom>
            <a:noFill/>
            <a:ln>
              <a:noFill/>
            </a:ln>
          </p:spPr>
          <p:txBody>
            <a:bodyPr spcFirstLastPara="1" wrap="square" lIns="91425" tIns="45700" rIns="91425" bIns="45700" anchor="t" anchorCtr="0">
              <a:spAutoFit/>
            </a:bodyPr>
            <a:lstStyle/>
            <a:p>
              <a:pPr marL="0" marR="0" lvl="0" indent="0" algn="l" rtl="0">
                <a:lnSpc>
                  <a:spcPct val="157142"/>
                </a:lnSpc>
                <a:spcBef>
                  <a:spcPts val="0"/>
                </a:spcBef>
                <a:spcAft>
                  <a:spcPts val="0"/>
                </a:spcAft>
                <a:buNone/>
              </a:pPr>
              <a:r>
                <a:rPr lang="en-US"/>
                <a:t>Vision,Problem Statement, Data description</a:t>
              </a:r>
              <a:endParaRPr sz="1400" b="0" i="0" u="none" strike="noStrike" cap="none">
                <a:solidFill>
                  <a:srgbClr val="000000"/>
                </a:solidFill>
                <a:latin typeface="Arial"/>
                <a:ea typeface="Arial"/>
                <a:cs typeface="Arial"/>
                <a:sym typeface="Arial"/>
              </a:endParaRPr>
            </a:p>
          </p:txBody>
        </p:sp>
      </p:grpSp>
      <p:pic>
        <p:nvPicPr>
          <p:cNvPr id="124" name="Google Shape;124;p2"/>
          <p:cNvPicPr preferRelativeResize="0"/>
          <p:nvPr/>
        </p:nvPicPr>
        <p:blipFill rotWithShape="1">
          <a:blip r:embed="rId6">
            <a:alphaModFix/>
          </a:blip>
          <a:srcRect/>
          <a:stretch/>
        </p:blipFill>
        <p:spPr>
          <a:xfrm>
            <a:off x="10426351" y="-17293"/>
            <a:ext cx="1784424" cy="4292600"/>
          </a:xfrm>
          <a:prstGeom prst="rect">
            <a:avLst/>
          </a:prstGeom>
          <a:noFill/>
          <a:ln>
            <a:noFill/>
          </a:ln>
        </p:spPr>
      </p:pic>
      <p:sp>
        <p:nvSpPr>
          <p:cNvPr id="125" name="Google Shape;125;p2"/>
          <p:cNvSpPr txBox="1"/>
          <p:nvPr/>
        </p:nvSpPr>
        <p:spPr>
          <a:xfrm>
            <a:off x="4086228" y="427199"/>
            <a:ext cx="3642300" cy="831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800" b="1" i="0" u="none" strike="noStrike" cap="none">
                <a:solidFill>
                  <a:srgbClr val="757070"/>
                </a:solidFill>
                <a:latin typeface="Arial"/>
                <a:ea typeface="Arial"/>
                <a:cs typeface="Arial"/>
                <a:sym typeface="Arial"/>
              </a:rPr>
              <a:t>CONTENTS</a:t>
            </a:r>
            <a:endParaRPr sz="800"/>
          </a:p>
        </p:txBody>
      </p:sp>
      <p:pic>
        <p:nvPicPr>
          <p:cNvPr id="126" name="Google Shape;126;p2"/>
          <p:cNvPicPr preferRelativeResize="0"/>
          <p:nvPr/>
        </p:nvPicPr>
        <p:blipFill rotWithShape="1">
          <a:blip r:embed="rId7">
            <a:alphaModFix/>
          </a:blip>
          <a:srcRect/>
          <a:stretch/>
        </p:blipFill>
        <p:spPr>
          <a:xfrm rot="5400000">
            <a:off x="8593511" y="-55763"/>
            <a:ext cx="283650" cy="1680275"/>
          </a:xfrm>
          <a:prstGeom prst="rect">
            <a:avLst/>
          </a:prstGeom>
          <a:solidFill>
            <a:srgbClr val="F66459"/>
          </a:solidFill>
          <a:ln>
            <a:noFill/>
          </a:ln>
        </p:spPr>
      </p:pic>
      <p:pic>
        <p:nvPicPr>
          <p:cNvPr id="127" name="Google Shape;127;p2"/>
          <p:cNvPicPr preferRelativeResize="0"/>
          <p:nvPr/>
        </p:nvPicPr>
        <p:blipFill rotWithShape="1">
          <a:blip r:embed="rId8">
            <a:alphaModFix/>
          </a:blip>
          <a:srcRect/>
          <a:stretch/>
        </p:blipFill>
        <p:spPr>
          <a:xfrm>
            <a:off x="10795000" y="5359890"/>
            <a:ext cx="1406388" cy="1498109"/>
          </a:xfrm>
          <a:prstGeom prst="rect">
            <a:avLst/>
          </a:prstGeom>
          <a:noFill/>
          <a:ln>
            <a:noFill/>
          </a:ln>
        </p:spPr>
      </p:pic>
      <p:pic>
        <p:nvPicPr>
          <p:cNvPr id="128" name="Google Shape;128;p2"/>
          <p:cNvPicPr preferRelativeResize="0"/>
          <p:nvPr/>
        </p:nvPicPr>
        <p:blipFill rotWithShape="1">
          <a:blip r:embed="rId7">
            <a:alphaModFix/>
          </a:blip>
          <a:srcRect/>
          <a:stretch/>
        </p:blipFill>
        <p:spPr>
          <a:xfrm rot="5400000">
            <a:off x="2763336" y="2562"/>
            <a:ext cx="283650" cy="1680275"/>
          </a:xfrm>
          <a:prstGeom prst="rect">
            <a:avLst/>
          </a:prstGeom>
          <a:solidFill>
            <a:srgbClr val="F66459"/>
          </a:solidFill>
          <a:ln>
            <a:noFill/>
          </a:ln>
        </p:spPr>
      </p:pic>
      <p:grpSp>
        <p:nvGrpSpPr>
          <p:cNvPr id="129" name="Google Shape;129;p2"/>
          <p:cNvGrpSpPr/>
          <p:nvPr/>
        </p:nvGrpSpPr>
        <p:grpSpPr>
          <a:xfrm>
            <a:off x="1912621" y="3757675"/>
            <a:ext cx="3772504" cy="1292700"/>
            <a:chOff x="2035771" y="1962275"/>
            <a:chExt cx="3772504" cy="1292700"/>
          </a:xfrm>
        </p:grpSpPr>
        <p:sp>
          <p:nvSpPr>
            <p:cNvPr id="130" name="Google Shape;130;p2"/>
            <p:cNvSpPr/>
            <p:nvPr/>
          </p:nvSpPr>
          <p:spPr>
            <a:xfrm>
              <a:off x="2931875" y="1962275"/>
              <a:ext cx="2876400" cy="5847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3200"/>
                <a:buFont typeface="Arial"/>
                <a:buNone/>
              </a:pPr>
              <a:r>
                <a:rPr lang="en-US" sz="3200" b="1">
                  <a:solidFill>
                    <a:schemeClr val="dk1"/>
                  </a:solidFill>
                </a:rPr>
                <a:t>Models</a:t>
              </a:r>
              <a:endParaRPr sz="3200" b="1" i="0" u="none" strike="noStrike" cap="none">
                <a:solidFill>
                  <a:srgbClr val="000000"/>
                </a:solidFill>
                <a:latin typeface="Arial"/>
                <a:ea typeface="Arial"/>
                <a:cs typeface="Arial"/>
                <a:sym typeface="Arial"/>
              </a:endParaRPr>
            </a:p>
          </p:txBody>
        </p:sp>
        <p:sp>
          <p:nvSpPr>
            <p:cNvPr id="131" name="Google Shape;131;p2"/>
            <p:cNvSpPr txBox="1"/>
            <p:nvPr/>
          </p:nvSpPr>
          <p:spPr>
            <a:xfrm>
              <a:off x="2035771" y="1976813"/>
              <a:ext cx="896100" cy="708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171616"/>
                </a:buClr>
                <a:buSzPts val="4000"/>
                <a:buFont typeface="Arial"/>
                <a:buNone/>
              </a:pPr>
              <a:r>
                <a:rPr lang="en-US" sz="4000" b="1" i="0" u="none" strike="noStrike" cap="none">
                  <a:solidFill>
                    <a:srgbClr val="171616"/>
                  </a:solidFill>
                  <a:latin typeface="Arial"/>
                  <a:ea typeface="Arial"/>
                  <a:cs typeface="Arial"/>
                  <a:sym typeface="Arial"/>
                </a:rPr>
                <a:t>0</a:t>
              </a:r>
              <a:r>
                <a:rPr lang="en-US" sz="4000" b="1">
                  <a:solidFill>
                    <a:srgbClr val="171616"/>
                  </a:solidFill>
                </a:rPr>
                <a:t>3</a:t>
              </a:r>
              <a:endParaRPr sz="4000" b="1" i="0" u="none" strike="noStrike" cap="none">
                <a:solidFill>
                  <a:srgbClr val="171616"/>
                </a:solidFill>
                <a:latin typeface="Arial"/>
                <a:ea typeface="Arial"/>
                <a:cs typeface="Arial"/>
                <a:sym typeface="Arial"/>
              </a:endParaRPr>
            </a:p>
          </p:txBody>
        </p:sp>
        <p:sp>
          <p:nvSpPr>
            <p:cNvPr id="132" name="Google Shape;132;p2"/>
            <p:cNvSpPr/>
            <p:nvPr/>
          </p:nvSpPr>
          <p:spPr>
            <a:xfrm>
              <a:off x="2931875" y="2546975"/>
              <a:ext cx="2876400" cy="7080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models and accuracy</a:t>
              </a:r>
              <a:endParaRPr/>
            </a:p>
          </p:txBody>
        </p:sp>
      </p:grpSp>
      <p:grpSp>
        <p:nvGrpSpPr>
          <p:cNvPr id="133" name="Google Shape;133;p2"/>
          <p:cNvGrpSpPr/>
          <p:nvPr/>
        </p:nvGrpSpPr>
        <p:grpSpPr>
          <a:xfrm>
            <a:off x="6095996" y="2190875"/>
            <a:ext cx="3772504" cy="1292700"/>
            <a:chOff x="2035771" y="1962275"/>
            <a:chExt cx="3772504" cy="1292700"/>
          </a:xfrm>
        </p:grpSpPr>
        <p:sp>
          <p:nvSpPr>
            <p:cNvPr id="134" name="Google Shape;134;p2"/>
            <p:cNvSpPr/>
            <p:nvPr/>
          </p:nvSpPr>
          <p:spPr>
            <a:xfrm>
              <a:off x="2931875" y="1962275"/>
              <a:ext cx="2876400" cy="584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200"/>
                <a:buFont typeface="Arial"/>
                <a:buNone/>
              </a:pPr>
              <a:r>
                <a:rPr lang="en-US" sz="3200" b="1"/>
                <a:t>EDA</a:t>
              </a:r>
              <a:endParaRPr sz="3200" b="1" i="0" u="none" strike="noStrike" cap="none">
                <a:solidFill>
                  <a:srgbClr val="000000"/>
                </a:solidFill>
                <a:latin typeface="Arial"/>
                <a:ea typeface="Arial"/>
                <a:cs typeface="Arial"/>
                <a:sym typeface="Arial"/>
              </a:endParaRPr>
            </a:p>
          </p:txBody>
        </p:sp>
        <p:sp>
          <p:nvSpPr>
            <p:cNvPr id="135" name="Google Shape;135;p2"/>
            <p:cNvSpPr txBox="1"/>
            <p:nvPr/>
          </p:nvSpPr>
          <p:spPr>
            <a:xfrm>
              <a:off x="2035771" y="1976813"/>
              <a:ext cx="896100" cy="708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171616"/>
                </a:buClr>
                <a:buSzPts val="4000"/>
                <a:buFont typeface="Arial"/>
                <a:buNone/>
              </a:pPr>
              <a:r>
                <a:rPr lang="en-US" sz="4000" b="1" i="0" u="none" strike="noStrike" cap="none">
                  <a:solidFill>
                    <a:srgbClr val="171616"/>
                  </a:solidFill>
                  <a:latin typeface="Arial"/>
                  <a:ea typeface="Arial"/>
                  <a:cs typeface="Arial"/>
                  <a:sym typeface="Arial"/>
                </a:rPr>
                <a:t>0</a:t>
              </a:r>
              <a:r>
                <a:rPr lang="en-US" sz="4000" b="1">
                  <a:solidFill>
                    <a:srgbClr val="171616"/>
                  </a:solidFill>
                </a:rPr>
                <a:t>2</a:t>
              </a:r>
              <a:endParaRPr sz="4000" b="1" i="0" u="none" strike="noStrike" cap="none">
                <a:solidFill>
                  <a:srgbClr val="171616"/>
                </a:solidFill>
                <a:latin typeface="Arial"/>
                <a:ea typeface="Arial"/>
                <a:cs typeface="Arial"/>
                <a:sym typeface="Arial"/>
              </a:endParaRPr>
            </a:p>
          </p:txBody>
        </p:sp>
        <p:sp>
          <p:nvSpPr>
            <p:cNvPr id="136" name="Google Shape;136;p2"/>
            <p:cNvSpPr/>
            <p:nvPr/>
          </p:nvSpPr>
          <p:spPr>
            <a:xfrm>
              <a:off x="2931875" y="2546975"/>
              <a:ext cx="2876400" cy="708000"/>
            </a:xfrm>
            <a:prstGeom prst="rect">
              <a:avLst/>
            </a:prstGeom>
            <a:noFill/>
            <a:ln>
              <a:noFill/>
            </a:ln>
          </p:spPr>
          <p:txBody>
            <a:bodyPr spcFirstLastPara="1" wrap="square" lIns="91425" tIns="45700" rIns="91425" bIns="45700" anchor="t" anchorCtr="0">
              <a:noAutofit/>
            </a:bodyPr>
            <a:lstStyle/>
            <a:p>
              <a:pPr marL="0" lvl="0" indent="0" algn="l" rtl="0">
                <a:lnSpc>
                  <a:spcPct val="157142"/>
                </a:lnSpc>
                <a:spcBef>
                  <a:spcPts val="0"/>
                </a:spcBef>
                <a:spcAft>
                  <a:spcPts val="0"/>
                </a:spcAft>
                <a:buNone/>
              </a:pPr>
              <a:r>
                <a:rPr lang="en-US">
                  <a:solidFill>
                    <a:schemeClr val="dk1"/>
                  </a:solidFill>
                </a:rPr>
                <a:t>EDA and pre-processing </a:t>
              </a:r>
              <a:endParaRPr/>
            </a:p>
          </p:txBody>
        </p:sp>
      </p:grpSp>
      <p:grpSp>
        <p:nvGrpSpPr>
          <p:cNvPr id="137" name="Google Shape;137;p2"/>
          <p:cNvGrpSpPr/>
          <p:nvPr/>
        </p:nvGrpSpPr>
        <p:grpSpPr>
          <a:xfrm>
            <a:off x="6095996" y="3910075"/>
            <a:ext cx="3772504" cy="1292700"/>
            <a:chOff x="2035771" y="1962275"/>
            <a:chExt cx="3772504" cy="1292700"/>
          </a:xfrm>
        </p:grpSpPr>
        <p:sp>
          <p:nvSpPr>
            <p:cNvPr id="138" name="Google Shape;138;p2"/>
            <p:cNvSpPr/>
            <p:nvPr/>
          </p:nvSpPr>
          <p:spPr>
            <a:xfrm>
              <a:off x="2931875" y="1962275"/>
              <a:ext cx="2876400" cy="584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200"/>
                <a:buFont typeface="Arial"/>
                <a:buNone/>
              </a:pPr>
              <a:r>
                <a:rPr lang="en-US" sz="3200" b="1"/>
                <a:t>Conclusion</a:t>
              </a:r>
              <a:endParaRPr sz="3200" b="1" i="0" u="none" strike="noStrike" cap="none">
                <a:solidFill>
                  <a:srgbClr val="000000"/>
                </a:solidFill>
                <a:latin typeface="Arial"/>
                <a:ea typeface="Arial"/>
                <a:cs typeface="Arial"/>
                <a:sym typeface="Arial"/>
              </a:endParaRPr>
            </a:p>
          </p:txBody>
        </p:sp>
        <p:sp>
          <p:nvSpPr>
            <p:cNvPr id="139" name="Google Shape;139;p2"/>
            <p:cNvSpPr txBox="1"/>
            <p:nvPr/>
          </p:nvSpPr>
          <p:spPr>
            <a:xfrm>
              <a:off x="2035771" y="1976813"/>
              <a:ext cx="896100" cy="708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171616"/>
                </a:buClr>
                <a:buSzPts val="4000"/>
                <a:buFont typeface="Arial"/>
                <a:buNone/>
              </a:pPr>
              <a:r>
                <a:rPr lang="en-US" sz="4000" b="1" i="0" u="none" strike="noStrike" cap="none">
                  <a:solidFill>
                    <a:srgbClr val="171616"/>
                  </a:solidFill>
                  <a:latin typeface="Arial"/>
                  <a:ea typeface="Arial"/>
                  <a:cs typeface="Arial"/>
                  <a:sym typeface="Arial"/>
                </a:rPr>
                <a:t>0</a:t>
              </a:r>
              <a:r>
                <a:rPr lang="en-US" sz="4000" b="1">
                  <a:solidFill>
                    <a:srgbClr val="171616"/>
                  </a:solidFill>
                </a:rPr>
                <a:t>4</a:t>
              </a:r>
              <a:endParaRPr sz="4000" b="1" i="0" u="none" strike="noStrike" cap="none">
                <a:solidFill>
                  <a:srgbClr val="171616"/>
                </a:solidFill>
                <a:latin typeface="Arial"/>
                <a:ea typeface="Arial"/>
                <a:cs typeface="Arial"/>
                <a:sym typeface="Arial"/>
              </a:endParaRPr>
            </a:p>
          </p:txBody>
        </p:sp>
        <p:sp>
          <p:nvSpPr>
            <p:cNvPr id="140" name="Google Shape;140;p2"/>
            <p:cNvSpPr/>
            <p:nvPr/>
          </p:nvSpPr>
          <p:spPr>
            <a:xfrm>
              <a:off x="2931875" y="2546975"/>
              <a:ext cx="2876400" cy="708000"/>
            </a:xfrm>
            <a:prstGeom prst="rect">
              <a:avLst/>
            </a:prstGeom>
            <a:noFill/>
            <a:ln>
              <a:noFill/>
            </a:ln>
          </p:spPr>
          <p:txBody>
            <a:bodyPr spcFirstLastPara="1" wrap="square" lIns="91425" tIns="45700" rIns="91425" bIns="45700" anchor="t" anchorCtr="0">
              <a:noAutofit/>
            </a:bodyPr>
            <a:lstStyle/>
            <a:p>
              <a:pPr marL="0" marR="0" lvl="0" indent="0" algn="l" rtl="0">
                <a:lnSpc>
                  <a:spcPct val="157142"/>
                </a:lnSpc>
                <a:spcBef>
                  <a:spcPts val="0"/>
                </a:spcBef>
                <a:spcAft>
                  <a:spcPts val="0"/>
                </a:spcAft>
                <a:buNone/>
              </a:pPr>
              <a:r>
                <a:rPr lang="en-US"/>
                <a:t>results and future works</a:t>
              </a:r>
              <a:endParaRPr sz="1400" b="0" i="0" u="none" strike="noStrike" cap="none">
                <a:solidFill>
                  <a:srgbClr val="000000"/>
                </a:solidFill>
                <a:latin typeface="Arial"/>
                <a:ea typeface="Arial"/>
                <a:cs typeface="Arial"/>
                <a:sym typeface="Aria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9"/>
                                        </p:tgtEl>
                                        <p:attrNameLst>
                                          <p:attrName>style.visibility</p:attrName>
                                        </p:attrNameLst>
                                      </p:cBhvr>
                                      <p:to>
                                        <p:strVal val="visible"/>
                                      </p:to>
                                    </p:set>
                                    <p:animEffect transition="in" filter="fade">
                                      <p:cBhvr>
                                        <p:cTn id="7" dur="750"/>
                                        <p:tgtEl>
                                          <p:spTgt spid="119"/>
                                        </p:tgtEl>
                                      </p:cBhvr>
                                    </p:animEffect>
                                  </p:childTnLst>
                                </p:cTn>
                              </p:par>
                            </p:childTnLst>
                          </p:cTn>
                        </p:par>
                        <p:par>
                          <p:cTn id="8" fill="hold">
                            <p:stCondLst>
                              <p:cond delay="750"/>
                            </p:stCondLst>
                            <p:childTnLst>
                              <p:par>
                                <p:cTn id="9" presetID="10" presetClass="entr" presetSubtype="0" fill="hold" nodeType="afterEffect">
                                  <p:stCondLst>
                                    <p:cond delay="0"/>
                                  </p:stCondLst>
                                  <p:childTnLst>
                                    <p:set>
                                      <p:cBhvr>
                                        <p:cTn id="10" dur="1" fill="hold">
                                          <p:stCondLst>
                                            <p:cond delay="0"/>
                                          </p:stCondLst>
                                        </p:cTn>
                                        <p:tgtEl>
                                          <p:spTgt spid="118"/>
                                        </p:tgtEl>
                                        <p:attrNameLst>
                                          <p:attrName>style.visibility</p:attrName>
                                        </p:attrNameLst>
                                      </p:cBhvr>
                                      <p:to>
                                        <p:strVal val="visible"/>
                                      </p:to>
                                    </p:set>
                                    <p:animEffect transition="in" filter="fade">
                                      <p:cBhvr>
                                        <p:cTn id="11" dur="750"/>
                                        <p:tgtEl>
                                          <p:spTgt spid="118"/>
                                        </p:tgtEl>
                                      </p:cBhvr>
                                    </p:animEffect>
                                  </p:childTnLst>
                                </p:cTn>
                              </p:par>
                            </p:childTnLst>
                          </p:cTn>
                        </p:par>
                        <p:par>
                          <p:cTn id="12" fill="hold">
                            <p:stCondLst>
                              <p:cond delay="1500"/>
                            </p:stCondLst>
                            <p:childTnLst>
                              <p:par>
                                <p:cTn id="13" presetID="10" presetClass="entr" presetSubtype="0" fill="hold" nodeType="afterEffect">
                                  <p:stCondLst>
                                    <p:cond delay="0"/>
                                  </p:stCondLst>
                                  <p:childTnLst>
                                    <p:set>
                                      <p:cBhvr>
                                        <p:cTn id="14" dur="1" fill="hold">
                                          <p:stCondLst>
                                            <p:cond delay="0"/>
                                          </p:stCondLst>
                                        </p:cTn>
                                        <p:tgtEl>
                                          <p:spTgt spid="124"/>
                                        </p:tgtEl>
                                        <p:attrNameLst>
                                          <p:attrName>style.visibility</p:attrName>
                                        </p:attrNameLst>
                                      </p:cBhvr>
                                      <p:to>
                                        <p:strVal val="visible"/>
                                      </p:to>
                                    </p:set>
                                    <p:animEffect transition="in" filter="fade">
                                      <p:cBhvr>
                                        <p:cTn id="15" dur="750"/>
                                        <p:tgtEl>
                                          <p:spTgt spid="124"/>
                                        </p:tgtEl>
                                      </p:cBhvr>
                                    </p:animEffect>
                                  </p:childTnLst>
                                </p:cTn>
                              </p:par>
                            </p:childTnLst>
                          </p:cTn>
                        </p:par>
                        <p:par>
                          <p:cTn id="16" fill="hold">
                            <p:stCondLst>
                              <p:cond delay="2250"/>
                            </p:stCondLst>
                            <p:childTnLst>
                              <p:par>
                                <p:cTn id="17" presetID="10" presetClass="entr" presetSubtype="0" fill="hold" nodeType="afterEffect">
                                  <p:stCondLst>
                                    <p:cond delay="0"/>
                                  </p:stCondLst>
                                  <p:childTnLst>
                                    <p:set>
                                      <p:cBhvr>
                                        <p:cTn id="18" dur="1" fill="hold">
                                          <p:stCondLst>
                                            <p:cond delay="0"/>
                                          </p:stCondLst>
                                        </p:cTn>
                                        <p:tgtEl>
                                          <p:spTgt spid="127"/>
                                        </p:tgtEl>
                                        <p:attrNameLst>
                                          <p:attrName>style.visibility</p:attrName>
                                        </p:attrNameLst>
                                      </p:cBhvr>
                                      <p:to>
                                        <p:strVal val="visible"/>
                                      </p:to>
                                    </p:set>
                                    <p:animEffect transition="in" filter="fade">
                                      <p:cBhvr>
                                        <p:cTn id="19" dur="750"/>
                                        <p:tgtEl>
                                          <p:spTgt spid="127"/>
                                        </p:tgtEl>
                                      </p:cBhvr>
                                    </p:animEffect>
                                  </p:childTnLst>
                                </p:cTn>
                              </p:par>
                            </p:childTnLst>
                          </p:cTn>
                        </p:par>
                        <p:par>
                          <p:cTn id="20" fill="hold">
                            <p:stCondLst>
                              <p:cond delay="3000"/>
                            </p:stCondLst>
                            <p:childTnLst>
                              <p:par>
                                <p:cTn id="21" presetID="10" presetClass="entr" presetSubtype="0" fill="hold" nodeType="afterEffect">
                                  <p:stCondLst>
                                    <p:cond delay="0"/>
                                  </p:stCondLst>
                                  <p:childTnLst>
                                    <p:set>
                                      <p:cBhvr>
                                        <p:cTn id="22" dur="1" fill="hold">
                                          <p:stCondLst>
                                            <p:cond delay="0"/>
                                          </p:stCondLst>
                                        </p:cTn>
                                        <p:tgtEl>
                                          <p:spTgt spid="125"/>
                                        </p:tgtEl>
                                        <p:attrNameLst>
                                          <p:attrName>style.visibility</p:attrName>
                                        </p:attrNameLst>
                                      </p:cBhvr>
                                      <p:to>
                                        <p:strVal val="visible"/>
                                      </p:to>
                                    </p:set>
                                    <p:animEffect transition="in" filter="fade">
                                      <p:cBhvr>
                                        <p:cTn id="23" dur="750"/>
                                        <p:tgtEl>
                                          <p:spTgt spid="125"/>
                                        </p:tgtEl>
                                      </p:cBhvr>
                                    </p:animEffect>
                                  </p:childTnLst>
                                </p:cTn>
                              </p:par>
                            </p:childTnLst>
                          </p:cTn>
                        </p:par>
                        <p:par>
                          <p:cTn id="24" fill="hold">
                            <p:stCondLst>
                              <p:cond delay="3750"/>
                            </p:stCondLst>
                            <p:childTnLst>
                              <p:par>
                                <p:cTn id="25" presetID="10" presetClass="entr" presetSubtype="0" fill="hold" nodeType="afterEffect">
                                  <p:stCondLst>
                                    <p:cond delay="0"/>
                                  </p:stCondLst>
                                  <p:childTnLst>
                                    <p:set>
                                      <p:cBhvr>
                                        <p:cTn id="26" dur="1" fill="hold">
                                          <p:stCondLst>
                                            <p:cond delay="0"/>
                                          </p:stCondLst>
                                        </p:cTn>
                                        <p:tgtEl>
                                          <p:spTgt spid="126"/>
                                        </p:tgtEl>
                                        <p:attrNameLst>
                                          <p:attrName>style.visibility</p:attrName>
                                        </p:attrNameLst>
                                      </p:cBhvr>
                                      <p:to>
                                        <p:strVal val="visible"/>
                                      </p:to>
                                    </p:set>
                                    <p:animEffect transition="in" filter="fade">
                                      <p:cBhvr>
                                        <p:cTn id="27" dur="750"/>
                                        <p:tgtEl>
                                          <p:spTgt spid="1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pic>
        <p:nvPicPr>
          <p:cNvPr id="337" name="Google Shape;337;g18e8409bc43_0_639"/>
          <p:cNvPicPr preferRelativeResize="0"/>
          <p:nvPr/>
        </p:nvPicPr>
        <p:blipFill rotWithShape="1">
          <a:blip r:embed="rId3">
            <a:alphaModFix/>
          </a:blip>
          <a:srcRect/>
          <a:stretch/>
        </p:blipFill>
        <p:spPr>
          <a:xfrm>
            <a:off x="11112" y="-1588"/>
            <a:ext cx="12191998" cy="6857998"/>
          </a:xfrm>
          <a:prstGeom prst="rect">
            <a:avLst/>
          </a:prstGeom>
          <a:noFill/>
          <a:ln>
            <a:noFill/>
          </a:ln>
        </p:spPr>
      </p:pic>
      <p:pic>
        <p:nvPicPr>
          <p:cNvPr id="338" name="Google Shape;338;g18e8409bc43_0_639"/>
          <p:cNvPicPr preferRelativeResize="0"/>
          <p:nvPr/>
        </p:nvPicPr>
        <p:blipFill rotWithShape="1">
          <a:blip r:embed="rId4">
            <a:alphaModFix/>
          </a:blip>
          <a:srcRect/>
          <a:stretch/>
        </p:blipFill>
        <p:spPr>
          <a:xfrm>
            <a:off x="0" y="5095875"/>
            <a:ext cx="2714625" cy="1762125"/>
          </a:xfrm>
          <a:prstGeom prst="rect">
            <a:avLst/>
          </a:prstGeom>
          <a:noFill/>
          <a:ln>
            <a:noFill/>
          </a:ln>
        </p:spPr>
      </p:pic>
      <p:pic>
        <p:nvPicPr>
          <p:cNvPr id="339" name="Google Shape;339;g18e8409bc43_0_639"/>
          <p:cNvPicPr preferRelativeResize="0"/>
          <p:nvPr/>
        </p:nvPicPr>
        <p:blipFill rotWithShape="1">
          <a:blip r:embed="rId5">
            <a:alphaModFix/>
          </a:blip>
          <a:srcRect/>
          <a:stretch/>
        </p:blipFill>
        <p:spPr>
          <a:xfrm>
            <a:off x="10778322" y="215396"/>
            <a:ext cx="1076325" cy="695325"/>
          </a:xfrm>
          <a:prstGeom prst="rect">
            <a:avLst/>
          </a:prstGeom>
          <a:noFill/>
          <a:ln>
            <a:noFill/>
          </a:ln>
        </p:spPr>
      </p:pic>
      <p:sp>
        <p:nvSpPr>
          <p:cNvPr id="340" name="Google Shape;340;g18e8409bc43_0_639"/>
          <p:cNvSpPr txBox="1"/>
          <p:nvPr/>
        </p:nvSpPr>
        <p:spPr>
          <a:xfrm>
            <a:off x="713225" y="349775"/>
            <a:ext cx="7717500" cy="5727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US" sz="3600" b="1">
                <a:solidFill>
                  <a:srgbClr val="422A48"/>
                </a:solidFill>
                <a:latin typeface="Enriqueta"/>
                <a:ea typeface="Enriqueta"/>
                <a:cs typeface="Enriqueta"/>
                <a:sym typeface="Enriqueta"/>
              </a:rPr>
              <a:t>Missing/duplicate Value </a:t>
            </a:r>
            <a:endParaRPr sz="3600" b="1">
              <a:solidFill>
                <a:srgbClr val="422A48"/>
              </a:solidFill>
              <a:latin typeface="Enriqueta"/>
              <a:ea typeface="Enriqueta"/>
              <a:cs typeface="Enriqueta"/>
              <a:sym typeface="Enriqueta"/>
            </a:endParaRPr>
          </a:p>
        </p:txBody>
      </p:sp>
      <p:pic>
        <p:nvPicPr>
          <p:cNvPr id="341" name="Google Shape;341;g18e8409bc43_0_639"/>
          <p:cNvPicPr preferRelativeResize="0"/>
          <p:nvPr/>
        </p:nvPicPr>
        <p:blipFill>
          <a:blip r:embed="rId6">
            <a:alphaModFix/>
          </a:blip>
          <a:stretch>
            <a:fillRect/>
          </a:stretch>
        </p:blipFill>
        <p:spPr>
          <a:xfrm>
            <a:off x="1452050" y="1826000"/>
            <a:ext cx="1676400" cy="1257300"/>
          </a:xfrm>
          <a:prstGeom prst="rect">
            <a:avLst/>
          </a:prstGeom>
          <a:noFill/>
          <a:ln>
            <a:noFill/>
          </a:ln>
        </p:spPr>
      </p:pic>
      <p:pic>
        <p:nvPicPr>
          <p:cNvPr id="342" name="Google Shape;342;g18e8409bc43_0_639"/>
          <p:cNvPicPr preferRelativeResize="0"/>
          <p:nvPr/>
        </p:nvPicPr>
        <p:blipFill>
          <a:blip r:embed="rId7">
            <a:alphaModFix/>
          </a:blip>
          <a:stretch>
            <a:fillRect/>
          </a:stretch>
        </p:blipFill>
        <p:spPr>
          <a:xfrm>
            <a:off x="3324900" y="2395538"/>
            <a:ext cx="4448175" cy="3524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38"/>
                                        </p:tgtEl>
                                        <p:attrNameLst>
                                          <p:attrName>style.visibility</p:attrName>
                                        </p:attrNameLst>
                                      </p:cBhvr>
                                      <p:to>
                                        <p:strVal val="visible"/>
                                      </p:to>
                                    </p:set>
                                    <p:animEffect transition="in" filter="fade">
                                      <p:cBhvr>
                                        <p:cTn id="7" dur="750"/>
                                        <p:tgtEl>
                                          <p:spTgt spid="338"/>
                                        </p:tgtEl>
                                      </p:cBhvr>
                                    </p:animEffect>
                                  </p:childTnLst>
                                </p:cTn>
                              </p:par>
                            </p:childTnLst>
                          </p:cTn>
                        </p:par>
                        <p:par>
                          <p:cTn id="8" fill="hold">
                            <p:stCondLst>
                              <p:cond delay="750"/>
                            </p:stCondLst>
                            <p:childTnLst>
                              <p:par>
                                <p:cTn id="9" presetID="10" presetClass="entr" presetSubtype="0" fill="hold" nodeType="afterEffect">
                                  <p:stCondLst>
                                    <p:cond delay="0"/>
                                  </p:stCondLst>
                                  <p:childTnLst>
                                    <p:set>
                                      <p:cBhvr>
                                        <p:cTn id="10" dur="1" fill="hold">
                                          <p:stCondLst>
                                            <p:cond delay="0"/>
                                          </p:stCondLst>
                                        </p:cTn>
                                        <p:tgtEl>
                                          <p:spTgt spid="339"/>
                                        </p:tgtEl>
                                        <p:attrNameLst>
                                          <p:attrName>style.visibility</p:attrName>
                                        </p:attrNameLst>
                                      </p:cBhvr>
                                      <p:to>
                                        <p:strVal val="visible"/>
                                      </p:to>
                                    </p:set>
                                    <p:animEffect transition="in" filter="fade">
                                      <p:cBhvr>
                                        <p:cTn id="11" dur="750"/>
                                        <p:tgtEl>
                                          <p:spTgt spid="3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pic>
        <p:nvPicPr>
          <p:cNvPr id="348" name="Google Shape;348;g19aa1ab0c99_0_0"/>
          <p:cNvPicPr preferRelativeResize="0"/>
          <p:nvPr/>
        </p:nvPicPr>
        <p:blipFill rotWithShape="1">
          <a:blip r:embed="rId3">
            <a:alphaModFix/>
          </a:blip>
          <a:srcRect/>
          <a:stretch/>
        </p:blipFill>
        <p:spPr>
          <a:xfrm>
            <a:off x="11112" y="-230188"/>
            <a:ext cx="12191998" cy="6857998"/>
          </a:xfrm>
          <a:prstGeom prst="rect">
            <a:avLst/>
          </a:prstGeom>
          <a:noFill/>
          <a:ln>
            <a:noFill/>
          </a:ln>
        </p:spPr>
      </p:pic>
      <p:pic>
        <p:nvPicPr>
          <p:cNvPr id="349" name="Google Shape;349;g19aa1ab0c99_0_0"/>
          <p:cNvPicPr preferRelativeResize="0"/>
          <p:nvPr/>
        </p:nvPicPr>
        <p:blipFill rotWithShape="1">
          <a:blip r:embed="rId4">
            <a:alphaModFix/>
          </a:blip>
          <a:srcRect/>
          <a:stretch/>
        </p:blipFill>
        <p:spPr>
          <a:xfrm>
            <a:off x="0" y="5095875"/>
            <a:ext cx="2714625" cy="1762125"/>
          </a:xfrm>
          <a:prstGeom prst="rect">
            <a:avLst/>
          </a:prstGeom>
          <a:noFill/>
          <a:ln>
            <a:noFill/>
          </a:ln>
        </p:spPr>
      </p:pic>
      <p:pic>
        <p:nvPicPr>
          <p:cNvPr id="350" name="Google Shape;350;g19aa1ab0c99_0_0"/>
          <p:cNvPicPr preferRelativeResize="0"/>
          <p:nvPr/>
        </p:nvPicPr>
        <p:blipFill rotWithShape="1">
          <a:blip r:embed="rId5">
            <a:alphaModFix/>
          </a:blip>
          <a:srcRect/>
          <a:stretch/>
        </p:blipFill>
        <p:spPr>
          <a:xfrm>
            <a:off x="10778322" y="215396"/>
            <a:ext cx="1076325" cy="695325"/>
          </a:xfrm>
          <a:prstGeom prst="rect">
            <a:avLst/>
          </a:prstGeom>
          <a:noFill/>
          <a:ln>
            <a:noFill/>
          </a:ln>
        </p:spPr>
      </p:pic>
      <p:sp>
        <p:nvSpPr>
          <p:cNvPr id="351" name="Google Shape;351;g19aa1ab0c99_0_0"/>
          <p:cNvSpPr txBox="1"/>
          <p:nvPr/>
        </p:nvSpPr>
        <p:spPr>
          <a:xfrm>
            <a:off x="713225" y="349775"/>
            <a:ext cx="7717500" cy="5727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US" sz="3600" b="1">
                <a:solidFill>
                  <a:srgbClr val="422A48"/>
                </a:solidFill>
                <a:latin typeface="Enriqueta"/>
                <a:ea typeface="Enriqueta"/>
                <a:cs typeface="Enriqueta"/>
                <a:sym typeface="Enriqueta"/>
              </a:rPr>
              <a:t>Feature Engineering-Encoding</a:t>
            </a:r>
            <a:endParaRPr sz="3600" b="1">
              <a:solidFill>
                <a:srgbClr val="422A48"/>
              </a:solidFill>
              <a:latin typeface="Enriqueta"/>
              <a:ea typeface="Enriqueta"/>
              <a:cs typeface="Enriqueta"/>
              <a:sym typeface="Enriqueta"/>
            </a:endParaRPr>
          </a:p>
          <a:p>
            <a:pPr marL="0" lvl="0" indent="0" algn="r" rtl="0">
              <a:spcBef>
                <a:spcPts val="0"/>
              </a:spcBef>
              <a:spcAft>
                <a:spcPts val="0"/>
              </a:spcAft>
              <a:buNone/>
            </a:pPr>
            <a:r>
              <a:rPr lang="en-US" sz="3600" b="1">
                <a:solidFill>
                  <a:srgbClr val="422A48"/>
                </a:solidFill>
                <a:latin typeface="Enriqueta"/>
                <a:ea typeface="Enriqueta"/>
                <a:cs typeface="Enriqueta"/>
                <a:sym typeface="Enriqueta"/>
              </a:rPr>
              <a:t> </a:t>
            </a:r>
            <a:endParaRPr sz="3600" b="1">
              <a:solidFill>
                <a:srgbClr val="422A48"/>
              </a:solidFill>
              <a:latin typeface="Enriqueta"/>
              <a:ea typeface="Enriqueta"/>
              <a:cs typeface="Enriqueta"/>
              <a:sym typeface="Enriqueta"/>
            </a:endParaRPr>
          </a:p>
        </p:txBody>
      </p:sp>
      <p:sp>
        <p:nvSpPr>
          <p:cNvPr id="352" name="Google Shape;352;g19aa1ab0c99_0_0"/>
          <p:cNvSpPr txBox="1"/>
          <p:nvPr/>
        </p:nvSpPr>
        <p:spPr>
          <a:xfrm>
            <a:off x="1547900" y="1396100"/>
            <a:ext cx="7496100" cy="895800"/>
          </a:xfrm>
          <a:prstGeom prst="rect">
            <a:avLst/>
          </a:prstGeom>
          <a:noFill/>
          <a:ln>
            <a:noFill/>
          </a:ln>
        </p:spPr>
        <p:txBody>
          <a:bodyPr spcFirstLastPara="1" wrap="square" lIns="91425" tIns="91425" rIns="91425" bIns="91425" anchor="t" anchorCtr="0">
            <a:spAutoFit/>
          </a:bodyPr>
          <a:lstStyle/>
          <a:p>
            <a:pPr marL="457200" lvl="0" indent="-317500" algn="l" rtl="0">
              <a:lnSpc>
                <a:spcPct val="115000"/>
              </a:lnSpc>
              <a:spcBef>
                <a:spcPts val="1200"/>
              </a:spcBef>
              <a:spcAft>
                <a:spcPts val="0"/>
              </a:spcAft>
              <a:buClr>
                <a:schemeClr val="dk1"/>
              </a:buClr>
              <a:buSzPts val="1400"/>
              <a:buChar char="●"/>
            </a:pPr>
            <a:r>
              <a:rPr lang="en-US">
                <a:solidFill>
                  <a:schemeClr val="dk1"/>
                </a:solidFill>
              </a:rPr>
              <a:t>In features with binary values do the transform to numbers 1 = yes else number = 0 as (SKY_CAVOK) there are two value yes, No.</a:t>
            </a:r>
            <a:endParaRPr>
              <a:solidFill>
                <a:schemeClr val="dk1"/>
              </a:solidFill>
            </a:endParaRPr>
          </a:p>
          <a:p>
            <a:pPr marL="457200" lvl="0" indent="-317500" algn="l" rtl="0">
              <a:lnSpc>
                <a:spcPct val="115000"/>
              </a:lnSpc>
              <a:spcBef>
                <a:spcPts val="0"/>
              </a:spcBef>
              <a:spcAft>
                <a:spcPts val="0"/>
              </a:spcAft>
              <a:buClr>
                <a:schemeClr val="dk1"/>
              </a:buClr>
              <a:buSzPts val="1400"/>
              <a:buChar char="●"/>
            </a:pPr>
            <a:r>
              <a:rPr lang="en-US">
                <a:solidFill>
                  <a:schemeClr val="dk1"/>
                </a:solidFill>
                <a:latin typeface="Times New Roman"/>
                <a:ea typeface="Times New Roman"/>
                <a:cs typeface="Times New Roman"/>
                <a:sym typeface="Times New Roman"/>
              </a:rPr>
              <a:t> </a:t>
            </a:r>
            <a:r>
              <a:rPr lang="en-US">
                <a:solidFill>
                  <a:schemeClr val="dk1"/>
                </a:solidFill>
              </a:rPr>
              <a:t>For a categorical features will perform a label encoding.</a:t>
            </a:r>
            <a:endParaRPr>
              <a:solidFill>
                <a:schemeClr val="dk1"/>
              </a:solidFill>
            </a:endParaRPr>
          </a:p>
        </p:txBody>
      </p:sp>
      <p:pic>
        <p:nvPicPr>
          <p:cNvPr id="353" name="Google Shape;353;g19aa1ab0c99_0_0"/>
          <p:cNvPicPr preferRelativeResize="0"/>
          <p:nvPr/>
        </p:nvPicPr>
        <p:blipFill>
          <a:blip r:embed="rId6">
            <a:alphaModFix/>
          </a:blip>
          <a:stretch>
            <a:fillRect/>
          </a:stretch>
        </p:blipFill>
        <p:spPr>
          <a:xfrm>
            <a:off x="1229338" y="2525613"/>
            <a:ext cx="6048375" cy="1190625"/>
          </a:xfrm>
          <a:prstGeom prst="rect">
            <a:avLst/>
          </a:prstGeom>
          <a:noFill/>
          <a:ln>
            <a:noFill/>
          </a:ln>
        </p:spPr>
      </p:pic>
      <p:pic>
        <p:nvPicPr>
          <p:cNvPr id="354" name="Google Shape;354;g19aa1ab0c99_0_0"/>
          <p:cNvPicPr preferRelativeResize="0"/>
          <p:nvPr/>
        </p:nvPicPr>
        <p:blipFill rotWithShape="1">
          <a:blip r:embed="rId7">
            <a:alphaModFix/>
          </a:blip>
          <a:srcRect b="10602"/>
          <a:stretch/>
        </p:blipFill>
        <p:spPr>
          <a:xfrm>
            <a:off x="629550" y="3716250"/>
            <a:ext cx="11395648" cy="17621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49"/>
                                        </p:tgtEl>
                                        <p:attrNameLst>
                                          <p:attrName>style.visibility</p:attrName>
                                        </p:attrNameLst>
                                      </p:cBhvr>
                                      <p:to>
                                        <p:strVal val="visible"/>
                                      </p:to>
                                    </p:set>
                                    <p:animEffect transition="in" filter="fade">
                                      <p:cBhvr>
                                        <p:cTn id="7" dur="750"/>
                                        <p:tgtEl>
                                          <p:spTgt spid="349"/>
                                        </p:tgtEl>
                                      </p:cBhvr>
                                    </p:animEffect>
                                  </p:childTnLst>
                                </p:cTn>
                              </p:par>
                            </p:childTnLst>
                          </p:cTn>
                        </p:par>
                        <p:par>
                          <p:cTn id="8" fill="hold">
                            <p:stCondLst>
                              <p:cond delay="750"/>
                            </p:stCondLst>
                            <p:childTnLst>
                              <p:par>
                                <p:cTn id="9" presetID="10" presetClass="entr" presetSubtype="0" fill="hold" nodeType="afterEffect">
                                  <p:stCondLst>
                                    <p:cond delay="0"/>
                                  </p:stCondLst>
                                  <p:childTnLst>
                                    <p:set>
                                      <p:cBhvr>
                                        <p:cTn id="10" dur="1" fill="hold">
                                          <p:stCondLst>
                                            <p:cond delay="0"/>
                                          </p:stCondLst>
                                        </p:cTn>
                                        <p:tgtEl>
                                          <p:spTgt spid="350"/>
                                        </p:tgtEl>
                                        <p:attrNameLst>
                                          <p:attrName>style.visibility</p:attrName>
                                        </p:attrNameLst>
                                      </p:cBhvr>
                                      <p:to>
                                        <p:strVal val="visible"/>
                                      </p:to>
                                    </p:set>
                                    <p:animEffect transition="in" filter="fade">
                                      <p:cBhvr>
                                        <p:cTn id="11" dur="750"/>
                                        <p:tgtEl>
                                          <p:spTgt spid="3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pic>
        <p:nvPicPr>
          <p:cNvPr id="360" name="Google Shape;360;g19aa1ab0c99_0_12"/>
          <p:cNvPicPr preferRelativeResize="0"/>
          <p:nvPr/>
        </p:nvPicPr>
        <p:blipFill rotWithShape="1">
          <a:blip r:embed="rId3">
            <a:alphaModFix/>
          </a:blip>
          <a:srcRect/>
          <a:stretch/>
        </p:blipFill>
        <p:spPr>
          <a:xfrm>
            <a:off x="11112" y="-1588"/>
            <a:ext cx="12191998" cy="6857998"/>
          </a:xfrm>
          <a:prstGeom prst="rect">
            <a:avLst/>
          </a:prstGeom>
          <a:noFill/>
          <a:ln>
            <a:noFill/>
          </a:ln>
        </p:spPr>
      </p:pic>
      <p:pic>
        <p:nvPicPr>
          <p:cNvPr id="361" name="Google Shape;361;g19aa1ab0c99_0_12"/>
          <p:cNvPicPr preferRelativeResize="0"/>
          <p:nvPr/>
        </p:nvPicPr>
        <p:blipFill rotWithShape="1">
          <a:blip r:embed="rId4">
            <a:alphaModFix/>
          </a:blip>
          <a:srcRect/>
          <a:stretch/>
        </p:blipFill>
        <p:spPr>
          <a:xfrm>
            <a:off x="0" y="5095875"/>
            <a:ext cx="2714625" cy="1762125"/>
          </a:xfrm>
          <a:prstGeom prst="rect">
            <a:avLst/>
          </a:prstGeom>
          <a:noFill/>
          <a:ln>
            <a:noFill/>
          </a:ln>
        </p:spPr>
      </p:pic>
      <p:pic>
        <p:nvPicPr>
          <p:cNvPr id="362" name="Google Shape;362;g19aa1ab0c99_0_12"/>
          <p:cNvPicPr preferRelativeResize="0"/>
          <p:nvPr/>
        </p:nvPicPr>
        <p:blipFill rotWithShape="1">
          <a:blip r:embed="rId5">
            <a:alphaModFix/>
          </a:blip>
          <a:srcRect/>
          <a:stretch/>
        </p:blipFill>
        <p:spPr>
          <a:xfrm>
            <a:off x="10778322" y="215396"/>
            <a:ext cx="1076325" cy="695325"/>
          </a:xfrm>
          <a:prstGeom prst="rect">
            <a:avLst/>
          </a:prstGeom>
          <a:noFill/>
          <a:ln>
            <a:noFill/>
          </a:ln>
        </p:spPr>
      </p:pic>
      <p:sp>
        <p:nvSpPr>
          <p:cNvPr id="363" name="Google Shape;363;g19aa1ab0c99_0_12"/>
          <p:cNvSpPr txBox="1"/>
          <p:nvPr/>
        </p:nvSpPr>
        <p:spPr>
          <a:xfrm>
            <a:off x="713225" y="349775"/>
            <a:ext cx="7717500" cy="5727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en-US" sz="3600" b="1">
                <a:solidFill>
                  <a:srgbClr val="422A48"/>
                </a:solidFill>
                <a:latin typeface="Enriqueta"/>
                <a:ea typeface="Enriqueta"/>
                <a:cs typeface="Enriqueta"/>
                <a:sym typeface="Enriqueta"/>
              </a:rPr>
              <a:t>Missing Value </a:t>
            </a:r>
            <a:endParaRPr sz="3600" b="1">
              <a:solidFill>
                <a:srgbClr val="422A48"/>
              </a:solidFill>
              <a:latin typeface="Enriqueta"/>
              <a:ea typeface="Enriqueta"/>
              <a:cs typeface="Enriqueta"/>
              <a:sym typeface="Enriqueta"/>
            </a:endParaRPr>
          </a:p>
          <a:p>
            <a:pPr marL="0" lvl="0" indent="0" algn="r" rtl="0">
              <a:spcBef>
                <a:spcPts val="0"/>
              </a:spcBef>
              <a:spcAft>
                <a:spcPts val="0"/>
              </a:spcAft>
              <a:buNone/>
            </a:pPr>
            <a:endParaRPr sz="3600" b="1">
              <a:solidFill>
                <a:srgbClr val="422A48"/>
              </a:solidFill>
              <a:latin typeface="Enriqueta"/>
              <a:ea typeface="Enriqueta"/>
              <a:cs typeface="Enriqueta"/>
              <a:sym typeface="Enriqueta"/>
            </a:endParaRPr>
          </a:p>
          <a:p>
            <a:pPr marL="0" lvl="0" indent="0" algn="r" rtl="0">
              <a:spcBef>
                <a:spcPts val="0"/>
              </a:spcBef>
              <a:spcAft>
                <a:spcPts val="0"/>
              </a:spcAft>
              <a:buNone/>
            </a:pPr>
            <a:r>
              <a:rPr lang="en-US" sz="3600" b="1">
                <a:solidFill>
                  <a:srgbClr val="422A48"/>
                </a:solidFill>
                <a:latin typeface="Enriqueta"/>
                <a:ea typeface="Enriqueta"/>
                <a:cs typeface="Enriqueta"/>
                <a:sym typeface="Enriqueta"/>
              </a:rPr>
              <a:t> </a:t>
            </a:r>
            <a:endParaRPr sz="3600" b="1">
              <a:solidFill>
                <a:srgbClr val="422A48"/>
              </a:solidFill>
              <a:latin typeface="Enriqueta"/>
              <a:ea typeface="Enriqueta"/>
              <a:cs typeface="Enriqueta"/>
              <a:sym typeface="Enriqueta"/>
            </a:endParaRPr>
          </a:p>
        </p:txBody>
      </p:sp>
      <p:sp>
        <p:nvSpPr>
          <p:cNvPr id="364" name="Google Shape;364;g19aa1ab0c99_0_12"/>
          <p:cNvSpPr txBox="1"/>
          <p:nvPr/>
        </p:nvSpPr>
        <p:spPr>
          <a:xfrm>
            <a:off x="572275" y="1458538"/>
            <a:ext cx="6794100" cy="400200"/>
          </a:xfrm>
          <a:prstGeom prst="rect">
            <a:avLst/>
          </a:prstGeom>
          <a:noFill/>
          <a:ln>
            <a:noFill/>
          </a:ln>
        </p:spPr>
        <p:txBody>
          <a:bodyPr spcFirstLastPara="1" wrap="square" lIns="91425" tIns="91425" rIns="91425" bIns="91425" anchor="t" anchorCtr="0">
            <a:spAutoFit/>
          </a:bodyPr>
          <a:lstStyle/>
          <a:p>
            <a:pPr marL="457200" lvl="0" indent="-317500" algn="l" rtl="0">
              <a:lnSpc>
                <a:spcPct val="115000"/>
              </a:lnSpc>
              <a:spcBef>
                <a:spcPts val="1200"/>
              </a:spcBef>
              <a:spcAft>
                <a:spcPts val="0"/>
              </a:spcAft>
              <a:buSzPts val="1400"/>
              <a:buChar char="●"/>
            </a:pPr>
            <a:r>
              <a:rPr lang="en-US"/>
              <a:t>Filling the Null value with the mean</a:t>
            </a:r>
            <a:endParaRPr/>
          </a:p>
        </p:txBody>
      </p:sp>
      <p:pic>
        <p:nvPicPr>
          <p:cNvPr id="365" name="Google Shape;365;g19aa1ab0c99_0_12"/>
          <p:cNvPicPr preferRelativeResize="0"/>
          <p:nvPr/>
        </p:nvPicPr>
        <p:blipFill>
          <a:blip r:embed="rId6">
            <a:alphaModFix/>
          </a:blip>
          <a:stretch>
            <a:fillRect/>
          </a:stretch>
        </p:blipFill>
        <p:spPr>
          <a:xfrm>
            <a:off x="262838" y="2131263"/>
            <a:ext cx="3495675" cy="1495425"/>
          </a:xfrm>
          <a:prstGeom prst="rect">
            <a:avLst/>
          </a:prstGeom>
          <a:noFill/>
          <a:ln>
            <a:noFill/>
          </a:ln>
        </p:spPr>
      </p:pic>
      <p:pic>
        <p:nvPicPr>
          <p:cNvPr id="366" name="Google Shape;366;g19aa1ab0c99_0_12"/>
          <p:cNvPicPr preferRelativeResize="0"/>
          <p:nvPr/>
        </p:nvPicPr>
        <p:blipFill>
          <a:blip r:embed="rId7">
            <a:alphaModFix/>
          </a:blip>
          <a:stretch>
            <a:fillRect/>
          </a:stretch>
        </p:blipFill>
        <p:spPr>
          <a:xfrm>
            <a:off x="4948838" y="2131263"/>
            <a:ext cx="5438775" cy="30003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61"/>
                                        </p:tgtEl>
                                        <p:attrNameLst>
                                          <p:attrName>style.visibility</p:attrName>
                                        </p:attrNameLst>
                                      </p:cBhvr>
                                      <p:to>
                                        <p:strVal val="visible"/>
                                      </p:to>
                                    </p:set>
                                    <p:animEffect transition="in" filter="fade">
                                      <p:cBhvr>
                                        <p:cTn id="7" dur="750"/>
                                        <p:tgtEl>
                                          <p:spTgt spid="361"/>
                                        </p:tgtEl>
                                      </p:cBhvr>
                                    </p:animEffect>
                                  </p:childTnLst>
                                </p:cTn>
                              </p:par>
                            </p:childTnLst>
                          </p:cTn>
                        </p:par>
                        <p:par>
                          <p:cTn id="8" fill="hold">
                            <p:stCondLst>
                              <p:cond delay="750"/>
                            </p:stCondLst>
                            <p:childTnLst>
                              <p:par>
                                <p:cTn id="9" presetID="10" presetClass="entr" presetSubtype="0" fill="hold" nodeType="afterEffect">
                                  <p:stCondLst>
                                    <p:cond delay="0"/>
                                  </p:stCondLst>
                                  <p:childTnLst>
                                    <p:set>
                                      <p:cBhvr>
                                        <p:cTn id="10" dur="1" fill="hold">
                                          <p:stCondLst>
                                            <p:cond delay="0"/>
                                          </p:stCondLst>
                                        </p:cTn>
                                        <p:tgtEl>
                                          <p:spTgt spid="362"/>
                                        </p:tgtEl>
                                        <p:attrNameLst>
                                          <p:attrName>style.visibility</p:attrName>
                                        </p:attrNameLst>
                                      </p:cBhvr>
                                      <p:to>
                                        <p:strVal val="visible"/>
                                      </p:to>
                                    </p:set>
                                    <p:animEffect transition="in" filter="fade">
                                      <p:cBhvr>
                                        <p:cTn id="11" dur="750"/>
                                        <p:tgtEl>
                                          <p:spTgt spid="3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pic>
        <p:nvPicPr>
          <p:cNvPr id="372" name="Google Shape;372;g19aa1ab0c99_1_7"/>
          <p:cNvPicPr preferRelativeResize="0"/>
          <p:nvPr/>
        </p:nvPicPr>
        <p:blipFill rotWithShape="1">
          <a:blip r:embed="rId3">
            <a:alphaModFix/>
          </a:blip>
          <a:srcRect/>
          <a:stretch/>
        </p:blipFill>
        <p:spPr>
          <a:xfrm>
            <a:off x="11112" y="150812"/>
            <a:ext cx="12191998" cy="6857998"/>
          </a:xfrm>
          <a:prstGeom prst="rect">
            <a:avLst/>
          </a:prstGeom>
          <a:noFill/>
          <a:ln>
            <a:noFill/>
          </a:ln>
        </p:spPr>
      </p:pic>
      <p:pic>
        <p:nvPicPr>
          <p:cNvPr id="373" name="Google Shape;373;g19aa1ab0c99_1_7"/>
          <p:cNvPicPr preferRelativeResize="0"/>
          <p:nvPr/>
        </p:nvPicPr>
        <p:blipFill rotWithShape="1">
          <a:blip r:embed="rId4">
            <a:alphaModFix/>
          </a:blip>
          <a:srcRect/>
          <a:stretch/>
        </p:blipFill>
        <p:spPr>
          <a:xfrm>
            <a:off x="0" y="5095875"/>
            <a:ext cx="2714625" cy="1762125"/>
          </a:xfrm>
          <a:prstGeom prst="rect">
            <a:avLst/>
          </a:prstGeom>
          <a:noFill/>
          <a:ln>
            <a:noFill/>
          </a:ln>
        </p:spPr>
      </p:pic>
      <p:pic>
        <p:nvPicPr>
          <p:cNvPr id="374" name="Google Shape;374;g19aa1ab0c99_1_7"/>
          <p:cNvPicPr preferRelativeResize="0"/>
          <p:nvPr/>
        </p:nvPicPr>
        <p:blipFill rotWithShape="1">
          <a:blip r:embed="rId5">
            <a:alphaModFix/>
          </a:blip>
          <a:srcRect/>
          <a:stretch/>
        </p:blipFill>
        <p:spPr>
          <a:xfrm>
            <a:off x="10778322" y="215396"/>
            <a:ext cx="1076325" cy="695325"/>
          </a:xfrm>
          <a:prstGeom prst="rect">
            <a:avLst/>
          </a:prstGeom>
          <a:noFill/>
          <a:ln>
            <a:noFill/>
          </a:ln>
        </p:spPr>
      </p:pic>
      <p:sp>
        <p:nvSpPr>
          <p:cNvPr id="375" name="Google Shape;375;g19aa1ab0c99_1_7"/>
          <p:cNvSpPr txBox="1"/>
          <p:nvPr/>
        </p:nvSpPr>
        <p:spPr>
          <a:xfrm>
            <a:off x="713225" y="349775"/>
            <a:ext cx="7717500" cy="5727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en-US" sz="3600" b="1">
                <a:solidFill>
                  <a:srgbClr val="422A48"/>
                </a:solidFill>
                <a:latin typeface="Enriqueta"/>
                <a:ea typeface="Enriqueta"/>
                <a:cs typeface="Enriqueta"/>
                <a:sym typeface="Enriqueta"/>
              </a:rPr>
              <a:t>Missing Value </a:t>
            </a:r>
            <a:endParaRPr sz="3600" b="1">
              <a:solidFill>
                <a:srgbClr val="422A48"/>
              </a:solidFill>
              <a:latin typeface="Enriqueta"/>
              <a:ea typeface="Enriqueta"/>
              <a:cs typeface="Enriqueta"/>
              <a:sym typeface="Enriqueta"/>
            </a:endParaRPr>
          </a:p>
          <a:p>
            <a:pPr marL="0" lvl="0" indent="0" algn="r" rtl="0">
              <a:spcBef>
                <a:spcPts val="0"/>
              </a:spcBef>
              <a:spcAft>
                <a:spcPts val="0"/>
              </a:spcAft>
              <a:buNone/>
            </a:pPr>
            <a:endParaRPr sz="3600" b="1">
              <a:solidFill>
                <a:srgbClr val="422A48"/>
              </a:solidFill>
              <a:latin typeface="Enriqueta"/>
              <a:ea typeface="Enriqueta"/>
              <a:cs typeface="Enriqueta"/>
              <a:sym typeface="Enriqueta"/>
            </a:endParaRPr>
          </a:p>
          <a:p>
            <a:pPr marL="0" lvl="0" indent="0" algn="r" rtl="0">
              <a:spcBef>
                <a:spcPts val="0"/>
              </a:spcBef>
              <a:spcAft>
                <a:spcPts val="0"/>
              </a:spcAft>
              <a:buNone/>
            </a:pPr>
            <a:r>
              <a:rPr lang="en-US" sz="3600" b="1">
                <a:solidFill>
                  <a:srgbClr val="422A48"/>
                </a:solidFill>
                <a:latin typeface="Enriqueta"/>
                <a:ea typeface="Enriqueta"/>
                <a:cs typeface="Enriqueta"/>
                <a:sym typeface="Enriqueta"/>
              </a:rPr>
              <a:t> </a:t>
            </a:r>
            <a:endParaRPr sz="3600" b="1">
              <a:solidFill>
                <a:srgbClr val="422A48"/>
              </a:solidFill>
              <a:latin typeface="Enriqueta"/>
              <a:ea typeface="Enriqueta"/>
              <a:cs typeface="Enriqueta"/>
              <a:sym typeface="Enriqueta"/>
            </a:endParaRPr>
          </a:p>
        </p:txBody>
      </p:sp>
      <p:sp>
        <p:nvSpPr>
          <p:cNvPr id="376" name="Google Shape;376;g19aa1ab0c99_1_7"/>
          <p:cNvSpPr txBox="1"/>
          <p:nvPr/>
        </p:nvSpPr>
        <p:spPr>
          <a:xfrm>
            <a:off x="544125" y="1264525"/>
            <a:ext cx="6794100" cy="648000"/>
          </a:xfrm>
          <a:prstGeom prst="rect">
            <a:avLst/>
          </a:prstGeom>
          <a:noFill/>
          <a:ln>
            <a:noFill/>
          </a:ln>
        </p:spPr>
        <p:txBody>
          <a:bodyPr spcFirstLastPara="1" wrap="square" lIns="91425" tIns="91425" rIns="91425" bIns="91425" anchor="t" anchorCtr="0">
            <a:spAutoFit/>
          </a:bodyPr>
          <a:lstStyle/>
          <a:p>
            <a:pPr marL="457200" lvl="0" indent="-317500" algn="l" rtl="0">
              <a:lnSpc>
                <a:spcPct val="115000"/>
              </a:lnSpc>
              <a:spcBef>
                <a:spcPts val="1200"/>
              </a:spcBef>
              <a:spcAft>
                <a:spcPts val="0"/>
              </a:spcAft>
              <a:buSzPts val="1400"/>
              <a:buChar char="●"/>
            </a:pPr>
            <a:r>
              <a:rPr lang="en-US"/>
              <a:t>Filling the [Crop] with (Plam) when the [AIR_TEMPERATURE] more than 32</a:t>
            </a:r>
            <a:endParaRPr/>
          </a:p>
          <a:p>
            <a:pPr marL="457200" lvl="0" indent="-317500" algn="l" rtl="0">
              <a:lnSpc>
                <a:spcPct val="115000"/>
              </a:lnSpc>
              <a:spcBef>
                <a:spcPts val="0"/>
              </a:spcBef>
              <a:spcAft>
                <a:spcPts val="0"/>
              </a:spcAft>
              <a:buSzPts val="1400"/>
              <a:buChar char="●"/>
            </a:pPr>
            <a:r>
              <a:rPr lang="en-US"/>
              <a:t>Filling the remain Null value with mode</a:t>
            </a:r>
            <a:endParaRPr/>
          </a:p>
        </p:txBody>
      </p:sp>
      <p:pic>
        <p:nvPicPr>
          <p:cNvPr id="377" name="Google Shape;377;g19aa1ab0c99_1_7"/>
          <p:cNvPicPr preferRelativeResize="0"/>
          <p:nvPr/>
        </p:nvPicPr>
        <p:blipFill>
          <a:blip r:embed="rId6">
            <a:alphaModFix/>
          </a:blip>
          <a:stretch>
            <a:fillRect/>
          </a:stretch>
        </p:blipFill>
        <p:spPr>
          <a:xfrm>
            <a:off x="898013" y="3870688"/>
            <a:ext cx="5553075" cy="352425"/>
          </a:xfrm>
          <a:prstGeom prst="rect">
            <a:avLst/>
          </a:prstGeom>
          <a:noFill/>
          <a:ln>
            <a:noFill/>
          </a:ln>
        </p:spPr>
      </p:pic>
      <p:pic>
        <p:nvPicPr>
          <p:cNvPr id="378" name="Google Shape;378;g19aa1ab0c99_1_7"/>
          <p:cNvPicPr preferRelativeResize="0"/>
          <p:nvPr/>
        </p:nvPicPr>
        <p:blipFill rotWithShape="1">
          <a:blip r:embed="rId7">
            <a:alphaModFix/>
          </a:blip>
          <a:srcRect t="11652"/>
          <a:stretch/>
        </p:blipFill>
        <p:spPr>
          <a:xfrm>
            <a:off x="898025" y="2264550"/>
            <a:ext cx="3895725" cy="12286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73"/>
                                        </p:tgtEl>
                                        <p:attrNameLst>
                                          <p:attrName>style.visibility</p:attrName>
                                        </p:attrNameLst>
                                      </p:cBhvr>
                                      <p:to>
                                        <p:strVal val="visible"/>
                                      </p:to>
                                    </p:set>
                                    <p:animEffect transition="in" filter="fade">
                                      <p:cBhvr>
                                        <p:cTn id="7" dur="750"/>
                                        <p:tgtEl>
                                          <p:spTgt spid="373"/>
                                        </p:tgtEl>
                                      </p:cBhvr>
                                    </p:animEffect>
                                  </p:childTnLst>
                                </p:cTn>
                              </p:par>
                            </p:childTnLst>
                          </p:cTn>
                        </p:par>
                        <p:par>
                          <p:cTn id="8" fill="hold">
                            <p:stCondLst>
                              <p:cond delay="750"/>
                            </p:stCondLst>
                            <p:childTnLst>
                              <p:par>
                                <p:cTn id="9" presetID="10" presetClass="entr" presetSubtype="0" fill="hold" nodeType="afterEffect">
                                  <p:stCondLst>
                                    <p:cond delay="0"/>
                                  </p:stCondLst>
                                  <p:childTnLst>
                                    <p:set>
                                      <p:cBhvr>
                                        <p:cTn id="10" dur="1" fill="hold">
                                          <p:stCondLst>
                                            <p:cond delay="0"/>
                                          </p:stCondLst>
                                        </p:cTn>
                                        <p:tgtEl>
                                          <p:spTgt spid="374"/>
                                        </p:tgtEl>
                                        <p:attrNameLst>
                                          <p:attrName>style.visibility</p:attrName>
                                        </p:attrNameLst>
                                      </p:cBhvr>
                                      <p:to>
                                        <p:strVal val="visible"/>
                                      </p:to>
                                    </p:set>
                                    <p:animEffect transition="in" filter="fade">
                                      <p:cBhvr>
                                        <p:cTn id="11" dur="750"/>
                                        <p:tgtEl>
                                          <p:spTgt spid="3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pic>
        <p:nvPicPr>
          <p:cNvPr id="384" name="Google Shape;384;g19aa1ab0c99_0_48"/>
          <p:cNvPicPr preferRelativeResize="0"/>
          <p:nvPr/>
        </p:nvPicPr>
        <p:blipFill rotWithShape="1">
          <a:blip r:embed="rId3">
            <a:alphaModFix/>
          </a:blip>
          <a:srcRect/>
          <a:stretch/>
        </p:blipFill>
        <p:spPr>
          <a:xfrm>
            <a:off x="11112" y="-1588"/>
            <a:ext cx="12191998" cy="6857998"/>
          </a:xfrm>
          <a:prstGeom prst="rect">
            <a:avLst/>
          </a:prstGeom>
          <a:noFill/>
          <a:ln>
            <a:noFill/>
          </a:ln>
        </p:spPr>
      </p:pic>
      <p:pic>
        <p:nvPicPr>
          <p:cNvPr id="385" name="Google Shape;385;g19aa1ab0c99_0_48"/>
          <p:cNvPicPr preferRelativeResize="0"/>
          <p:nvPr/>
        </p:nvPicPr>
        <p:blipFill rotWithShape="1">
          <a:blip r:embed="rId4">
            <a:alphaModFix/>
          </a:blip>
          <a:srcRect/>
          <a:stretch/>
        </p:blipFill>
        <p:spPr>
          <a:xfrm>
            <a:off x="0" y="5095875"/>
            <a:ext cx="2714625" cy="1762125"/>
          </a:xfrm>
          <a:prstGeom prst="rect">
            <a:avLst/>
          </a:prstGeom>
          <a:noFill/>
          <a:ln>
            <a:noFill/>
          </a:ln>
        </p:spPr>
      </p:pic>
      <p:pic>
        <p:nvPicPr>
          <p:cNvPr id="386" name="Google Shape;386;g19aa1ab0c99_0_48"/>
          <p:cNvPicPr preferRelativeResize="0"/>
          <p:nvPr/>
        </p:nvPicPr>
        <p:blipFill rotWithShape="1">
          <a:blip r:embed="rId5">
            <a:alphaModFix/>
          </a:blip>
          <a:srcRect/>
          <a:stretch/>
        </p:blipFill>
        <p:spPr>
          <a:xfrm>
            <a:off x="10778322" y="215396"/>
            <a:ext cx="1076325" cy="695325"/>
          </a:xfrm>
          <a:prstGeom prst="rect">
            <a:avLst/>
          </a:prstGeom>
          <a:noFill/>
          <a:ln>
            <a:noFill/>
          </a:ln>
        </p:spPr>
      </p:pic>
      <p:sp>
        <p:nvSpPr>
          <p:cNvPr id="387" name="Google Shape;387;g19aa1ab0c99_0_48"/>
          <p:cNvSpPr txBox="1"/>
          <p:nvPr/>
        </p:nvSpPr>
        <p:spPr>
          <a:xfrm>
            <a:off x="713225" y="349775"/>
            <a:ext cx="7717500" cy="572700"/>
          </a:xfrm>
          <a:prstGeom prst="rect">
            <a:avLst/>
          </a:prstGeom>
          <a:noFill/>
          <a:ln>
            <a:noFill/>
          </a:ln>
        </p:spPr>
        <p:txBody>
          <a:bodyPr spcFirstLastPara="1" wrap="square" lIns="91425" tIns="91425" rIns="91425" bIns="91425" anchor="t" anchorCtr="0">
            <a:noAutofit/>
          </a:bodyPr>
          <a:lstStyle/>
          <a:p>
            <a:pPr marL="3657600" lvl="0" indent="0" algn="l" rtl="0">
              <a:lnSpc>
                <a:spcPct val="115000"/>
              </a:lnSpc>
              <a:spcBef>
                <a:spcPts val="1200"/>
              </a:spcBef>
              <a:spcAft>
                <a:spcPts val="0"/>
              </a:spcAft>
              <a:buClr>
                <a:schemeClr val="dk1"/>
              </a:buClr>
              <a:buSzPts val="1100"/>
              <a:buFont typeface="Arial"/>
              <a:buNone/>
            </a:pPr>
            <a:r>
              <a:rPr lang="en-US" sz="3600" b="1">
                <a:solidFill>
                  <a:srgbClr val="422A48"/>
                </a:solidFill>
                <a:latin typeface="Enriqueta"/>
                <a:ea typeface="Enriqueta"/>
                <a:cs typeface="Enriqueta"/>
                <a:sym typeface="Enriqueta"/>
              </a:rPr>
              <a:t>Join two dataset</a:t>
            </a:r>
            <a:endParaRPr sz="3600" b="1">
              <a:solidFill>
                <a:srgbClr val="422A48"/>
              </a:solidFill>
              <a:latin typeface="Enriqueta"/>
              <a:ea typeface="Enriqueta"/>
              <a:cs typeface="Enriqueta"/>
              <a:sym typeface="Enriqueta"/>
            </a:endParaRPr>
          </a:p>
          <a:p>
            <a:pPr marL="2743200" lvl="0" indent="0" algn="r" rtl="0">
              <a:spcBef>
                <a:spcPts val="1200"/>
              </a:spcBef>
              <a:spcAft>
                <a:spcPts val="0"/>
              </a:spcAft>
              <a:buNone/>
            </a:pPr>
            <a:endParaRPr sz="3600" b="1">
              <a:solidFill>
                <a:srgbClr val="422A48"/>
              </a:solidFill>
              <a:latin typeface="Enriqueta"/>
              <a:ea typeface="Enriqueta"/>
              <a:cs typeface="Enriqueta"/>
              <a:sym typeface="Enriqueta"/>
            </a:endParaRPr>
          </a:p>
        </p:txBody>
      </p:sp>
      <p:pic>
        <p:nvPicPr>
          <p:cNvPr id="388" name="Google Shape;388;g19aa1ab0c99_0_48"/>
          <p:cNvPicPr preferRelativeResize="0"/>
          <p:nvPr/>
        </p:nvPicPr>
        <p:blipFill>
          <a:blip r:embed="rId6">
            <a:alphaModFix/>
          </a:blip>
          <a:stretch>
            <a:fillRect/>
          </a:stretch>
        </p:blipFill>
        <p:spPr>
          <a:xfrm>
            <a:off x="7883199" y="4676149"/>
            <a:ext cx="3819050" cy="1949975"/>
          </a:xfrm>
          <a:prstGeom prst="rect">
            <a:avLst/>
          </a:prstGeom>
          <a:noFill/>
          <a:ln>
            <a:noFill/>
          </a:ln>
        </p:spPr>
      </p:pic>
      <p:pic>
        <p:nvPicPr>
          <p:cNvPr id="389" name="Google Shape;389;g19aa1ab0c99_0_48"/>
          <p:cNvPicPr preferRelativeResize="0"/>
          <p:nvPr/>
        </p:nvPicPr>
        <p:blipFill>
          <a:blip r:embed="rId7">
            <a:alphaModFix/>
          </a:blip>
          <a:stretch>
            <a:fillRect/>
          </a:stretch>
        </p:blipFill>
        <p:spPr>
          <a:xfrm>
            <a:off x="349850" y="1315338"/>
            <a:ext cx="4057650" cy="771525"/>
          </a:xfrm>
          <a:prstGeom prst="rect">
            <a:avLst/>
          </a:prstGeom>
          <a:noFill/>
          <a:ln>
            <a:noFill/>
          </a:ln>
        </p:spPr>
      </p:pic>
      <p:pic>
        <p:nvPicPr>
          <p:cNvPr id="390" name="Google Shape;390;g19aa1ab0c99_0_48"/>
          <p:cNvPicPr preferRelativeResize="0"/>
          <p:nvPr/>
        </p:nvPicPr>
        <p:blipFill>
          <a:blip r:embed="rId8">
            <a:alphaModFix/>
          </a:blip>
          <a:stretch>
            <a:fillRect/>
          </a:stretch>
        </p:blipFill>
        <p:spPr>
          <a:xfrm>
            <a:off x="540850" y="2236400"/>
            <a:ext cx="10750751" cy="23852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85"/>
                                        </p:tgtEl>
                                        <p:attrNameLst>
                                          <p:attrName>style.visibility</p:attrName>
                                        </p:attrNameLst>
                                      </p:cBhvr>
                                      <p:to>
                                        <p:strVal val="visible"/>
                                      </p:to>
                                    </p:set>
                                    <p:animEffect transition="in" filter="fade">
                                      <p:cBhvr>
                                        <p:cTn id="7" dur="750"/>
                                        <p:tgtEl>
                                          <p:spTgt spid="385"/>
                                        </p:tgtEl>
                                      </p:cBhvr>
                                    </p:animEffect>
                                  </p:childTnLst>
                                </p:cTn>
                              </p:par>
                            </p:childTnLst>
                          </p:cTn>
                        </p:par>
                        <p:par>
                          <p:cTn id="8" fill="hold">
                            <p:stCondLst>
                              <p:cond delay="750"/>
                            </p:stCondLst>
                            <p:childTnLst>
                              <p:par>
                                <p:cTn id="9" presetID="10" presetClass="entr" presetSubtype="0" fill="hold" nodeType="afterEffect">
                                  <p:stCondLst>
                                    <p:cond delay="0"/>
                                  </p:stCondLst>
                                  <p:childTnLst>
                                    <p:set>
                                      <p:cBhvr>
                                        <p:cTn id="10" dur="1" fill="hold">
                                          <p:stCondLst>
                                            <p:cond delay="0"/>
                                          </p:stCondLst>
                                        </p:cTn>
                                        <p:tgtEl>
                                          <p:spTgt spid="386"/>
                                        </p:tgtEl>
                                        <p:attrNameLst>
                                          <p:attrName>style.visibility</p:attrName>
                                        </p:attrNameLst>
                                      </p:cBhvr>
                                      <p:to>
                                        <p:strVal val="visible"/>
                                      </p:to>
                                    </p:set>
                                    <p:animEffect transition="in" filter="fade">
                                      <p:cBhvr>
                                        <p:cTn id="11" dur="750"/>
                                        <p:tgtEl>
                                          <p:spTgt spid="3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pic>
        <p:nvPicPr>
          <p:cNvPr id="396" name="Google Shape;396;g19aa1ab0c99_0_20"/>
          <p:cNvPicPr preferRelativeResize="0"/>
          <p:nvPr/>
        </p:nvPicPr>
        <p:blipFill rotWithShape="1">
          <a:blip r:embed="rId3">
            <a:alphaModFix/>
          </a:blip>
          <a:srcRect/>
          <a:stretch/>
        </p:blipFill>
        <p:spPr>
          <a:xfrm>
            <a:off x="11112" y="-1588"/>
            <a:ext cx="12191998" cy="6857998"/>
          </a:xfrm>
          <a:prstGeom prst="rect">
            <a:avLst/>
          </a:prstGeom>
          <a:noFill/>
          <a:ln>
            <a:noFill/>
          </a:ln>
        </p:spPr>
      </p:pic>
      <p:pic>
        <p:nvPicPr>
          <p:cNvPr id="397" name="Google Shape;397;g19aa1ab0c99_0_20"/>
          <p:cNvPicPr preferRelativeResize="0"/>
          <p:nvPr/>
        </p:nvPicPr>
        <p:blipFill rotWithShape="1">
          <a:blip r:embed="rId4">
            <a:alphaModFix/>
          </a:blip>
          <a:srcRect/>
          <a:stretch/>
        </p:blipFill>
        <p:spPr>
          <a:xfrm>
            <a:off x="0" y="5095875"/>
            <a:ext cx="2714625" cy="1762125"/>
          </a:xfrm>
          <a:prstGeom prst="rect">
            <a:avLst/>
          </a:prstGeom>
          <a:noFill/>
          <a:ln>
            <a:noFill/>
          </a:ln>
        </p:spPr>
      </p:pic>
      <p:pic>
        <p:nvPicPr>
          <p:cNvPr id="398" name="Google Shape;398;g19aa1ab0c99_0_20"/>
          <p:cNvPicPr preferRelativeResize="0"/>
          <p:nvPr/>
        </p:nvPicPr>
        <p:blipFill rotWithShape="1">
          <a:blip r:embed="rId5">
            <a:alphaModFix/>
          </a:blip>
          <a:srcRect/>
          <a:stretch/>
        </p:blipFill>
        <p:spPr>
          <a:xfrm>
            <a:off x="10778322" y="215396"/>
            <a:ext cx="1076325" cy="695325"/>
          </a:xfrm>
          <a:prstGeom prst="rect">
            <a:avLst/>
          </a:prstGeom>
          <a:noFill/>
          <a:ln>
            <a:noFill/>
          </a:ln>
        </p:spPr>
      </p:pic>
      <p:sp>
        <p:nvSpPr>
          <p:cNvPr id="399" name="Google Shape;399;g19aa1ab0c99_0_20"/>
          <p:cNvSpPr txBox="1"/>
          <p:nvPr/>
        </p:nvSpPr>
        <p:spPr>
          <a:xfrm>
            <a:off x="713225" y="349775"/>
            <a:ext cx="7717500" cy="5727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US" sz="3600" b="1">
                <a:solidFill>
                  <a:srgbClr val="422A48"/>
                </a:solidFill>
                <a:latin typeface="Enriqueta"/>
                <a:ea typeface="Enriqueta"/>
                <a:cs typeface="Enriqueta"/>
                <a:sym typeface="Enriqueta"/>
              </a:rPr>
              <a:t>Feature Engineering-Encoding</a:t>
            </a:r>
            <a:endParaRPr sz="3600" b="1">
              <a:solidFill>
                <a:srgbClr val="422A48"/>
              </a:solidFill>
              <a:latin typeface="Enriqueta"/>
              <a:ea typeface="Enriqueta"/>
              <a:cs typeface="Enriqueta"/>
              <a:sym typeface="Enriqueta"/>
            </a:endParaRPr>
          </a:p>
          <a:p>
            <a:pPr marL="0" lvl="0" indent="0" algn="r" rtl="0">
              <a:spcBef>
                <a:spcPts val="0"/>
              </a:spcBef>
              <a:spcAft>
                <a:spcPts val="0"/>
              </a:spcAft>
              <a:buNone/>
            </a:pPr>
            <a:r>
              <a:rPr lang="en-US" sz="3600" b="1">
                <a:solidFill>
                  <a:srgbClr val="422A48"/>
                </a:solidFill>
                <a:latin typeface="Enriqueta"/>
                <a:ea typeface="Enriqueta"/>
                <a:cs typeface="Enriqueta"/>
                <a:sym typeface="Enriqueta"/>
              </a:rPr>
              <a:t> </a:t>
            </a:r>
            <a:endParaRPr sz="3600" b="1">
              <a:solidFill>
                <a:srgbClr val="422A48"/>
              </a:solidFill>
              <a:latin typeface="Enriqueta"/>
              <a:ea typeface="Enriqueta"/>
              <a:cs typeface="Enriqueta"/>
              <a:sym typeface="Enriqueta"/>
            </a:endParaRPr>
          </a:p>
        </p:txBody>
      </p:sp>
      <p:sp>
        <p:nvSpPr>
          <p:cNvPr id="400" name="Google Shape;400;g19aa1ab0c99_0_20"/>
          <p:cNvSpPr txBox="1"/>
          <p:nvPr/>
        </p:nvSpPr>
        <p:spPr>
          <a:xfrm>
            <a:off x="6946850" y="1462550"/>
            <a:ext cx="4752900" cy="648000"/>
          </a:xfrm>
          <a:prstGeom prst="rect">
            <a:avLst/>
          </a:prstGeom>
          <a:noFill/>
          <a:ln>
            <a:noFill/>
          </a:ln>
        </p:spPr>
        <p:txBody>
          <a:bodyPr spcFirstLastPara="1" wrap="square" lIns="91425" tIns="91425" rIns="91425" bIns="91425" anchor="t" anchorCtr="0">
            <a:spAutoFit/>
          </a:bodyPr>
          <a:lstStyle/>
          <a:p>
            <a:pPr marL="457200" lvl="0" indent="-317500" algn="l" rtl="0">
              <a:lnSpc>
                <a:spcPct val="115000"/>
              </a:lnSpc>
              <a:spcBef>
                <a:spcPts val="1200"/>
              </a:spcBef>
              <a:spcAft>
                <a:spcPts val="0"/>
              </a:spcAft>
              <a:buClr>
                <a:schemeClr val="dk1"/>
              </a:buClr>
              <a:buSzPts val="1400"/>
              <a:buChar char="●"/>
            </a:pPr>
            <a:r>
              <a:rPr lang="en-US">
                <a:solidFill>
                  <a:schemeClr val="dk1"/>
                </a:solidFill>
              </a:rPr>
              <a:t>Perform Label Encoder for [Crop] column there is 250 unique value.</a:t>
            </a:r>
            <a:endParaRPr>
              <a:solidFill>
                <a:schemeClr val="dk1"/>
              </a:solidFill>
            </a:endParaRPr>
          </a:p>
        </p:txBody>
      </p:sp>
      <p:pic>
        <p:nvPicPr>
          <p:cNvPr id="401" name="Google Shape;401;g19aa1ab0c99_0_20"/>
          <p:cNvPicPr preferRelativeResize="0"/>
          <p:nvPr/>
        </p:nvPicPr>
        <p:blipFill>
          <a:blip r:embed="rId6">
            <a:alphaModFix/>
          </a:blip>
          <a:stretch>
            <a:fillRect/>
          </a:stretch>
        </p:blipFill>
        <p:spPr>
          <a:xfrm>
            <a:off x="618000" y="1216088"/>
            <a:ext cx="5886450" cy="4200525"/>
          </a:xfrm>
          <a:prstGeom prst="rect">
            <a:avLst/>
          </a:prstGeom>
          <a:noFill/>
          <a:ln>
            <a:noFill/>
          </a:ln>
        </p:spPr>
      </p:pic>
      <p:pic>
        <p:nvPicPr>
          <p:cNvPr id="402" name="Google Shape;402;g19aa1ab0c99_0_20"/>
          <p:cNvPicPr preferRelativeResize="0"/>
          <p:nvPr/>
        </p:nvPicPr>
        <p:blipFill>
          <a:blip r:embed="rId7">
            <a:alphaModFix/>
          </a:blip>
          <a:stretch>
            <a:fillRect/>
          </a:stretch>
        </p:blipFill>
        <p:spPr>
          <a:xfrm>
            <a:off x="7317625" y="2930588"/>
            <a:ext cx="3752850" cy="7715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97"/>
                                        </p:tgtEl>
                                        <p:attrNameLst>
                                          <p:attrName>style.visibility</p:attrName>
                                        </p:attrNameLst>
                                      </p:cBhvr>
                                      <p:to>
                                        <p:strVal val="visible"/>
                                      </p:to>
                                    </p:set>
                                    <p:animEffect transition="in" filter="fade">
                                      <p:cBhvr>
                                        <p:cTn id="7" dur="750"/>
                                        <p:tgtEl>
                                          <p:spTgt spid="397"/>
                                        </p:tgtEl>
                                      </p:cBhvr>
                                    </p:animEffect>
                                  </p:childTnLst>
                                </p:cTn>
                              </p:par>
                            </p:childTnLst>
                          </p:cTn>
                        </p:par>
                        <p:par>
                          <p:cTn id="8" fill="hold">
                            <p:stCondLst>
                              <p:cond delay="750"/>
                            </p:stCondLst>
                            <p:childTnLst>
                              <p:par>
                                <p:cTn id="9" presetID="10" presetClass="entr" presetSubtype="0" fill="hold" nodeType="afterEffect">
                                  <p:stCondLst>
                                    <p:cond delay="0"/>
                                  </p:stCondLst>
                                  <p:childTnLst>
                                    <p:set>
                                      <p:cBhvr>
                                        <p:cTn id="10" dur="1" fill="hold">
                                          <p:stCondLst>
                                            <p:cond delay="0"/>
                                          </p:stCondLst>
                                        </p:cTn>
                                        <p:tgtEl>
                                          <p:spTgt spid="398"/>
                                        </p:tgtEl>
                                        <p:attrNameLst>
                                          <p:attrName>style.visibility</p:attrName>
                                        </p:attrNameLst>
                                      </p:cBhvr>
                                      <p:to>
                                        <p:strVal val="visible"/>
                                      </p:to>
                                    </p:set>
                                    <p:animEffect transition="in" filter="fade">
                                      <p:cBhvr>
                                        <p:cTn id="11" dur="750"/>
                                        <p:tgtEl>
                                          <p:spTgt spid="3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pic>
        <p:nvPicPr>
          <p:cNvPr id="408" name="Google Shape;408;g18e8409bc43_0_6"/>
          <p:cNvPicPr preferRelativeResize="0"/>
          <p:nvPr/>
        </p:nvPicPr>
        <p:blipFill rotWithShape="1">
          <a:blip r:embed="rId3">
            <a:alphaModFix/>
          </a:blip>
          <a:srcRect/>
          <a:stretch/>
        </p:blipFill>
        <p:spPr>
          <a:xfrm>
            <a:off x="11112" y="-1588"/>
            <a:ext cx="12191998" cy="6857998"/>
          </a:xfrm>
          <a:prstGeom prst="rect">
            <a:avLst/>
          </a:prstGeom>
          <a:noFill/>
          <a:ln>
            <a:noFill/>
          </a:ln>
        </p:spPr>
      </p:pic>
      <p:pic>
        <p:nvPicPr>
          <p:cNvPr id="409" name="Google Shape;409;g18e8409bc43_0_6"/>
          <p:cNvPicPr preferRelativeResize="0"/>
          <p:nvPr/>
        </p:nvPicPr>
        <p:blipFill rotWithShape="1">
          <a:blip r:embed="rId4">
            <a:alphaModFix/>
          </a:blip>
          <a:srcRect/>
          <a:stretch/>
        </p:blipFill>
        <p:spPr>
          <a:xfrm>
            <a:off x="0" y="5095875"/>
            <a:ext cx="2714625" cy="1762125"/>
          </a:xfrm>
          <a:prstGeom prst="rect">
            <a:avLst/>
          </a:prstGeom>
          <a:noFill/>
          <a:ln>
            <a:noFill/>
          </a:ln>
        </p:spPr>
      </p:pic>
      <p:pic>
        <p:nvPicPr>
          <p:cNvPr id="410" name="Google Shape;410;g18e8409bc43_0_6"/>
          <p:cNvPicPr preferRelativeResize="0"/>
          <p:nvPr/>
        </p:nvPicPr>
        <p:blipFill rotWithShape="1">
          <a:blip r:embed="rId5">
            <a:alphaModFix/>
          </a:blip>
          <a:srcRect/>
          <a:stretch/>
        </p:blipFill>
        <p:spPr>
          <a:xfrm>
            <a:off x="10778322" y="215396"/>
            <a:ext cx="1076325" cy="695325"/>
          </a:xfrm>
          <a:prstGeom prst="rect">
            <a:avLst/>
          </a:prstGeom>
          <a:noFill/>
          <a:ln>
            <a:noFill/>
          </a:ln>
        </p:spPr>
      </p:pic>
      <p:sp>
        <p:nvSpPr>
          <p:cNvPr id="411" name="Google Shape;411;g18e8409bc43_0_6"/>
          <p:cNvSpPr txBox="1"/>
          <p:nvPr/>
        </p:nvSpPr>
        <p:spPr>
          <a:xfrm>
            <a:off x="1742025" y="2597850"/>
            <a:ext cx="9036300" cy="1662300"/>
          </a:xfrm>
          <a:prstGeom prst="rect">
            <a:avLst/>
          </a:prstGeom>
          <a:noFill/>
          <a:ln>
            <a:noFill/>
          </a:ln>
        </p:spPr>
        <p:txBody>
          <a:bodyPr spcFirstLastPara="1" wrap="square" lIns="91425" tIns="91425" rIns="91425" bIns="91425" anchor="t" anchorCtr="0">
            <a:spAutoFit/>
          </a:bodyPr>
          <a:lstStyle/>
          <a:p>
            <a:pPr marL="0" lvl="0" indent="0" algn="ctr" rtl="0">
              <a:lnSpc>
                <a:spcPct val="150000"/>
              </a:lnSpc>
              <a:spcBef>
                <a:spcPts val="0"/>
              </a:spcBef>
              <a:spcAft>
                <a:spcPts val="0"/>
              </a:spcAft>
              <a:buNone/>
            </a:pPr>
            <a:r>
              <a:rPr lang="en-US" sz="9600" b="1">
                <a:solidFill>
                  <a:srgbClr val="422A48"/>
                </a:solidFill>
                <a:latin typeface="Enriqueta"/>
                <a:ea typeface="Enriqueta"/>
                <a:cs typeface="Enriqueta"/>
                <a:sym typeface="Enriqueta"/>
              </a:rPr>
              <a:t>Visualization</a:t>
            </a:r>
            <a:endParaRPr sz="9600">
              <a:solidFill>
                <a:srgbClr val="422A48"/>
              </a:solidFill>
              <a:latin typeface="Enriqueta"/>
              <a:ea typeface="Enriqueta"/>
              <a:cs typeface="Enriqueta"/>
              <a:sym typeface="Enriquet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09"/>
                                        </p:tgtEl>
                                        <p:attrNameLst>
                                          <p:attrName>style.visibility</p:attrName>
                                        </p:attrNameLst>
                                      </p:cBhvr>
                                      <p:to>
                                        <p:strVal val="visible"/>
                                      </p:to>
                                    </p:set>
                                    <p:animEffect transition="in" filter="fade">
                                      <p:cBhvr>
                                        <p:cTn id="7" dur="750"/>
                                        <p:tgtEl>
                                          <p:spTgt spid="409"/>
                                        </p:tgtEl>
                                      </p:cBhvr>
                                    </p:animEffect>
                                  </p:childTnLst>
                                </p:cTn>
                              </p:par>
                            </p:childTnLst>
                          </p:cTn>
                        </p:par>
                        <p:par>
                          <p:cTn id="8" fill="hold">
                            <p:stCondLst>
                              <p:cond delay="750"/>
                            </p:stCondLst>
                            <p:childTnLst>
                              <p:par>
                                <p:cTn id="9" presetID="10" presetClass="entr" presetSubtype="0" fill="hold" nodeType="afterEffect">
                                  <p:stCondLst>
                                    <p:cond delay="0"/>
                                  </p:stCondLst>
                                  <p:childTnLst>
                                    <p:set>
                                      <p:cBhvr>
                                        <p:cTn id="10" dur="1" fill="hold">
                                          <p:stCondLst>
                                            <p:cond delay="0"/>
                                          </p:stCondLst>
                                        </p:cTn>
                                        <p:tgtEl>
                                          <p:spTgt spid="410"/>
                                        </p:tgtEl>
                                        <p:attrNameLst>
                                          <p:attrName>style.visibility</p:attrName>
                                        </p:attrNameLst>
                                      </p:cBhvr>
                                      <p:to>
                                        <p:strVal val="visible"/>
                                      </p:to>
                                    </p:set>
                                    <p:animEffect transition="in" filter="fade">
                                      <p:cBhvr>
                                        <p:cTn id="11" dur="750"/>
                                        <p:tgtEl>
                                          <p:spTgt spid="4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pic>
        <p:nvPicPr>
          <p:cNvPr id="417" name="Google Shape;417;g18e8409bc43_0_28"/>
          <p:cNvPicPr preferRelativeResize="0"/>
          <p:nvPr/>
        </p:nvPicPr>
        <p:blipFill rotWithShape="1">
          <a:blip r:embed="rId3">
            <a:alphaModFix/>
          </a:blip>
          <a:srcRect/>
          <a:stretch/>
        </p:blipFill>
        <p:spPr>
          <a:xfrm>
            <a:off x="11112" y="-1588"/>
            <a:ext cx="12191998" cy="6857998"/>
          </a:xfrm>
          <a:prstGeom prst="rect">
            <a:avLst/>
          </a:prstGeom>
          <a:noFill/>
          <a:ln>
            <a:noFill/>
          </a:ln>
        </p:spPr>
      </p:pic>
      <p:sp>
        <p:nvSpPr>
          <p:cNvPr id="418" name="Google Shape;418;g18e8409bc43_0_28"/>
          <p:cNvSpPr txBox="1"/>
          <p:nvPr/>
        </p:nvSpPr>
        <p:spPr>
          <a:xfrm>
            <a:off x="1654900" y="199125"/>
            <a:ext cx="9036300" cy="800400"/>
          </a:xfrm>
          <a:prstGeom prst="rect">
            <a:avLst/>
          </a:prstGeom>
          <a:noFill/>
          <a:ln>
            <a:noFill/>
          </a:ln>
        </p:spPr>
        <p:txBody>
          <a:bodyPr spcFirstLastPara="1" wrap="square" lIns="91425" tIns="91425" rIns="91425" bIns="91425" anchor="t" anchorCtr="0">
            <a:spAutoFit/>
          </a:bodyPr>
          <a:lstStyle/>
          <a:p>
            <a:pPr marL="0" lvl="0" indent="0" algn="ctr" rtl="0">
              <a:lnSpc>
                <a:spcPct val="150000"/>
              </a:lnSpc>
              <a:spcBef>
                <a:spcPts val="0"/>
              </a:spcBef>
              <a:spcAft>
                <a:spcPts val="0"/>
              </a:spcAft>
              <a:buNone/>
            </a:pPr>
            <a:r>
              <a:rPr lang="en-US" sz="4000" b="1">
                <a:solidFill>
                  <a:srgbClr val="422A48"/>
                </a:solidFill>
                <a:latin typeface="Enriqueta"/>
                <a:ea typeface="Enriqueta"/>
                <a:cs typeface="Enriqueta"/>
                <a:sym typeface="Enriqueta"/>
              </a:rPr>
              <a:t>Displot</a:t>
            </a:r>
            <a:endParaRPr sz="4000">
              <a:solidFill>
                <a:srgbClr val="422A48"/>
              </a:solidFill>
              <a:latin typeface="Enriqueta"/>
              <a:ea typeface="Enriqueta"/>
              <a:cs typeface="Enriqueta"/>
              <a:sym typeface="Enriqueta"/>
            </a:endParaRPr>
          </a:p>
        </p:txBody>
      </p:sp>
      <p:pic>
        <p:nvPicPr>
          <p:cNvPr id="419" name="Google Shape;419;g18e8409bc43_0_28"/>
          <p:cNvPicPr preferRelativeResize="0"/>
          <p:nvPr/>
        </p:nvPicPr>
        <p:blipFill>
          <a:blip r:embed="rId4">
            <a:alphaModFix/>
          </a:blip>
          <a:stretch>
            <a:fillRect/>
          </a:stretch>
        </p:blipFill>
        <p:spPr>
          <a:xfrm>
            <a:off x="663807" y="1049332"/>
            <a:ext cx="6098850" cy="5367575"/>
          </a:xfrm>
          <a:prstGeom prst="rect">
            <a:avLst/>
          </a:prstGeom>
          <a:noFill/>
          <a:ln>
            <a:noFill/>
          </a:ln>
        </p:spPr>
      </p:pic>
      <p:sp>
        <p:nvSpPr>
          <p:cNvPr id="420" name="Google Shape;420;g18e8409bc43_0_28"/>
          <p:cNvSpPr txBox="1"/>
          <p:nvPr/>
        </p:nvSpPr>
        <p:spPr>
          <a:xfrm>
            <a:off x="6961725" y="2823075"/>
            <a:ext cx="4555500" cy="21627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600"/>
              </a:spcBef>
              <a:spcAft>
                <a:spcPts val="0"/>
              </a:spcAft>
              <a:buNone/>
            </a:pPr>
            <a:r>
              <a:rPr lang="en-US" sz="1500">
                <a:solidFill>
                  <a:schemeClr val="dk1"/>
                </a:solidFill>
                <a:latin typeface="Enriqueta"/>
                <a:ea typeface="Enriqueta"/>
                <a:cs typeface="Enriqueta"/>
                <a:sym typeface="Enriqueta"/>
              </a:rPr>
              <a:t>This graph shows the distribution of air temperature relationship to the sky cavok with its ratio on each column to the other as you see.</a:t>
            </a:r>
            <a:endParaRPr sz="1500">
              <a:solidFill>
                <a:schemeClr val="dk1"/>
              </a:solidFill>
              <a:latin typeface="Enriqueta"/>
              <a:ea typeface="Enriqueta"/>
              <a:cs typeface="Enriqueta"/>
              <a:sym typeface="Enriqueta"/>
            </a:endParaRPr>
          </a:p>
          <a:p>
            <a:pPr marL="0" lvl="0" indent="0" algn="ctr" rtl="0">
              <a:lnSpc>
                <a:spcPct val="115000"/>
              </a:lnSpc>
              <a:spcBef>
                <a:spcPts val="600"/>
              </a:spcBef>
              <a:spcAft>
                <a:spcPts val="0"/>
              </a:spcAft>
              <a:buNone/>
            </a:pPr>
            <a:endParaRPr sz="1500">
              <a:solidFill>
                <a:schemeClr val="dk1"/>
              </a:solidFill>
              <a:latin typeface="Enriqueta"/>
              <a:ea typeface="Enriqueta"/>
              <a:cs typeface="Enriqueta"/>
              <a:sym typeface="Enriqueta"/>
            </a:endParaRPr>
          </a:p>
          <a:p>
            <a:pPr marL="0" lvl="0" indent="0" algn="ctr" rtl="0">
              <a:lnSpc>
                <a:spcPct val="115000"/>
              </a:lnSpc>
              <a:spcBef>
                <a:spcPts val="600"/>
              </a:spcBef>
              <a:spcAft>
                <a:spcPts val="500"/>
              </a:spcAft>
              <a:buNone/>
            </a:pPr>
            <a:r>
              <a:rPr lang="en-US" sz="1500">
                <a:solidFill>
                  <a:schemeClr val="dk1"/>
                </a:solidFill>
                <a:latin typeface="Enriqueta"/>
                <a:ea typeface="Enriqueta"/>
                <a:cs typeface="Enriqueta"/>
                <a:sym typeface="Enriqueta"/>
              </a:rPr>
              <a:t>The lowest value of temperature is 28 degrees, while The top 3 highest values are in 17, 25, and 23 degrees approximately.</a:t>
            </a:r>
            <a:endParaRPr sz="1500">
              <a:solidFill>
                <a:schemeClr val="dk1"/>
              </a:solidFill>
              <a:latin typeface="Enriqueta"/>
              <a:ea typeface="Enriqueta"/>
              <a:cs typeface="Enriqueta"/>
              <a:sym typeface="Enriqueta"/>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pic>
        <p:nvPicPr>
          <p:cNvPr id="426" name="Google Shape;426;g18e8409bc43_0_78"/>
          <p:cNvPicPr preferRelativeResize="0"/>
          <p:nvPr/>
        </p:nvPicPr>
        <p:blipFill rotWithShape="1">
          <a:blip r:embed="rId3">
            <a:alphaModFix/>
          </a:blip>
          <a:srcRect/>
          <a:stretch/>
        </p:blipFill>
        <p:spPr>
          <a:xfrm>
            <a:off x="11112" y="-1588"/>
            <a:ext cx="12191998" cy="6857998"/>
          </a:xfrm>
          <a:prstGeom prst="rect">
            <a:avLst/>
          </a:prstGeom>
          <a:noFill/>
          <a:ln>
            <a:noFill/>
          </a:ln>
        </p:spPr>
      </p:pic>
      <p:sp>
        <p:nvSpPr>
          <p:cNvPr id="427" name="Google Shape;427;g18e8409bc43_0_78"/>
          <p:cNvSpPr txBox="1"/>
          <p:nvPr/>
        </p:nvSpPr>
        <p:spPr>
          <a:xfrm>
            <a:off x="1654900" y="199125"/>
            <a:ext cx="9036300" cy="800400"/>
          </a:xfrm>
          <a:prstGeom prst="rect">
            <a:avLst/>
          </a:prstGeom>
          <a:noFill/>
          <a:ln>
            <a:noFill/>
          </a:ln>
        </p:spPr>
        <p:txBody>
          <a:bodyPr spcFirstLastPara="1" wrap="square" lIns="91425" tIns="91425" rIns="91425" bIns="91425" anchor="t" anchorCtr="0">
            <a:spAutoFit/>
          </a:bodyPr>
          <a:lstStyle/>
          <a:p>
            <a:pPr marL="0" lvl="0" indent="0" algn="ctr" rtl="0">
              <a:lnSpc>
                <a:spcPct val="150000"/>
              </a:lnSpc>
              <a:spcBef>
                <a:spcPts val="0"/>
              </a:spcBef>
              <a:spcAft>
                <a:spcPts val="0"/>
              </a:spcAft>
              <a:buNone/>
            </a:pPr>
            <a:r>
              <a:rPr lang="en-US" sz="4000" b="1">
                <a:solidFill>
                  <a:srgbClr val="422A48"/>
                </a:solidFill>
                <a:latin typeface="Enriqueta"/>
                <a:ea typeface="Enriqueta"/>
                <a:cs typeface="Enriqueta"/>
                <a:sym typeface="Enriqueta"/>
              </a:rPr>
              <a:t>Lineplot</a:t>
            </a:r>
            <a:endParaRPr sz="4000">
              <a:solidFill>
                <a:srgbClr val="422A48"/>
              </a:solidFill>
              <a:latin typeface="Enriqueta"/>
              <a:ea typeface="Enriqueta"/>
              <a:cs typeface="Enriqueta"/>
              <a:sym typeface="Enriqueta"/>
            </a:endParaRPr>
          </a:p>
        </p:txBody>
      </p:sp>
      <p:sp>
        <p:nvSpPr>
          <p:cNvPr id="428" name="Google Shape;428;g18e8409bc43_0_78"/>
          <p:cNvSpPr txBox="1"/>
          <p:nvPr/>
        </p:nvSpPr>
        <p:spPr>
          <a:xfrm>
            <a:off x="7521800" y="2013788"/>
            <a:ext cx="3883200" cy="3224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600"/>
              </a:spcBef>
              <a:spcAft>
                <a:spcPts val="0"/>
              </a:spcAft>
              <a:buNone/>
            </a:pPr>
            <a:r>
              <a:rPr lang="en-US" sz="1500" b="1">
                <a:solidFill>
                  <a:schemeClr val="dk1"/>
                </a:solidFill>
                <a:latin typeface="Enriqueta"/>
                <a:ea typeface="Enriqueta"/>
                <a:cs typeface="Enriqueta"/>
                <a:sym typeface="Enriqueta"/>
              </a:rPr>
              <a:t>On this chart we conclude:</a:t>
            </a:r>
            <a:endParaRPr sz="1500" b="1">
              <a:solidFill>
                <a:schemeClr val="dk1"/>
              </a:solidFill>
              <a:latin typeface="Enriqueta"/>
              <a:ea typeface="Enriqueta"/>
              <a:cs typeface="Enriqueta"/>
              <a:sym typeface="Enriqueta"/>
            </a:endParaRPr>
          </a:p>
          <a:p>
            <a:pPr marL="457200" lvl="0" indent="-323850" algn="l" rtl="0">
              <a:lnSpc>
                <a:spcPct val="115000"/>
              </a:lnSpc>
              <a:spcBef>
                <a:spcPts val="600"/>
              </a:spcBef>
              <a:spcAft>
                <a:spcPts val="0"/>
              </a:spcAft>
              <a:buClr>
                <a:schemeClr val="dk1"/>
              </a:buClr>
              <a:buSzPts val="1500"/>
              <a:buFont typeface="Enriqueta"/>
              <a:buChar char="●"/>
            </a:pPr>
            <a:r>
              <a:rPr lang="en-US" sz="1500">
                <a:solidFill>
                  <a:schemeClr val="dk1"/>
                </a:solidFill>
                <a:latin typeface="Enriqueta"/>
                <a:ea typeface="Enriqueta"/>
                <a:cs typeface="Enriqueta"/>
                <a:sym typeface="Enriqueta"/>
              </a:rPr>
              <a:t>The highest Average of air_temperature happen at 24.77, when wind_speed value is equal to 4.</a:t>
            </a:r>
            <a:endParaRPr sz="1500">
              <a:solidFill>
                <a:schemeClr val="dk1"/>
              </a:solidFill>
              <a:latin typeface="Enriqueta"/>
              <a:ea typeface="Enriqueta"/>
              <a:cs typeface="Enriqueta"/>
              <a:sym typeface="Enriqueta"/>
            </a:endParaRPr>
          </a:p>
          <a:p>
            <a:pPr marL="457200" lvl="0" indent="-323850" algn="l" rtl="0">
              <a:lnSpc>
                <a:spcPct val="115000"/>
              </a:lnSpc>
              <a:spcBef>
                <a:spcPts val="0"/>
              </a:spcBef>
              <a:spcAft>
                <a:spcPts val="0"/>
              </a:spcAft>
              <a:buClr>
                <a:schemeClr val="dk1"/>
              </a:buClr>
              <a:buSzPts val="1500"/>
              <a:buFont typeface="Enriqueta"/>
              <a:buChar char="●"/>
            </a:pPr>
            <a:r>
              <a:rPr lang="en-US" sz="1500">
                <a:solidFill>
                  <a:schemeClr val="dk1"/>
                </a:solidFill>
                <a:latin typeface="Enriqueta"/>
                <a:ea typeface="Enriqueta"/>
                <a:cs typeface="Enriqueta"/>
                <a:sym typeface="Enriqueta"/>
              </a:rPr>
              <a:t>The lowest Average of air_temperature at 19.97, when wind_speed value is equal to 2.</a:t>
            </a:r>
            <a:endParaRPr sz="1500">
              <a:solidFill>
                <a:schemeClr val="dk1"/>
              </a:solidFill>
              <a:latin typeface="Enriqueta"/>
              <a:ea typeface="Enriqueta"/>
              <a:cs typeface="Enriqueta"/>
              <a:sym typeface="Enriqueta"/>
            </a:endParaRPr>
          </a:p>
          <a:p>
            <a:pPr marL="457200" lvl="0" indent="-323850" algn="l" rtl="0">
              <a:lnSpc>
                <a:spcPct val="115000"/>
              </a:lnSpc>
              <a:spcBef>
                <a:spcPts val="0"/>
              </a:spcBef>
              <a:spcAft>
                <a:spcPts val="0"/>
              </a:spcAft>
              <a:buClr>
                <a:schemeClr val="dk1"/>
              </a:buClr>
              <a:buSzPts val="1500"/>
              <a:buFont typeface="Enriqueta"/>
              <a:buChar char="●"/>
            </a:pPr>
            <a:r>
              <a:rPr lang="en-US" sz="1500">
                <a:solidFill>
                  <a:schemeClr val="dk1"/>
                </a:solidFill>
                <a:latin typeface="Enriqueta"/>
                <a:ea typeface="Enriqueta"/>
                <a:cs typeface="Enriqueta"/>
                <a:sym typeface="Enriqueta"/>
              </a:rPr>
              <a:t>Across all 5 wind_speed_rate, Average of air_temperature ranged from 19.97 to 24.77.</a:t>
            </a:r>
            <a:endParaRPr sz="1500">
              <a:solidFill>
                <a:schemeClr val="dk1"/>
              </a:solidFill>
              <a:latin typeface="Enriqueta"/>
              <a:ea typeface="Enriqueta"/>
              <a:cs typeface="Enriqueta"/>
              <a:sym typeface="Enriqueta"/>
            </a:endParaRPr>
          </a:p>
          <a:p>
            <a:pPr marL="0" lvl="0" indent="0" algn="l" rtl="0">
              <a:lnSpc>
                <a:spcPct val="115000"/>
              </a:lnSpc>
              <a:spcBef>
                <a:spcPts val="600"/>
              </a:spcBef>
              <a:spcAft>
                <a:spcPts val="500"/>
              </a:spcAft>
              <a:buNone/>
            </a:pPr>
            <a:endParaRPr sz="1500">
              <a:solidFill>
                <a:schemeClr val="dk1"/>
              </a:solidFill>
              <a:latin typeface="Enriqueta"/>
              <a:ea typeface="Enriqueta"/>
              <a:cs typeface="Enriqueta"/>
              <a:sym typeface="Enriqueta"/>
            </a:endParaRPr>
          </a:p>
        </p:txBody>
      </p:sp>
      <p:pic>
        <p:nvPicPr>
          <p:cNvPr id="429" name="Google Shape;429;g18e8409bc43_0_78"/>
          <p:cNvPicPr preferRelativeResize="0"/>
          <p:nvPr/>
        </p:nvPicPr>
        <p:blipFill>
          <a:blip r:embed="rId4">
            <a:alphaModFix/>
          </a:blip>
          <a:stretch>
            <a:fillRect/>
          </a:stretch>
        </p:blipFill>
        <p:spPr>
          <a:xfrm>
            <a:off x="394800" y="1204900"/>
            <a:ext cx="6654050" cy="48424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pic>
        <p:nvPicPr>
          <p:cNvPr id="435" name="Google Shape;435;g18e8409bc43_0_134"/>
          <p:cNvPicPr preferRelativeResize="0"/>
          <p:nvPr/>
        </p:nvPicPr>
        <p:blipFill rotWithShape="1">
          <a:blip r:embed="rId3">
            <a:alphaModFix/>
          </a:blip>
          <a:srcRect/>
          <a:stretch/>
        </p:blipFill>
        <p:spPr>
          <a:xfrm>
            <a:off x="11112" y="-1588"/>
            <a:ext cx="12191998" cy="6857998"/>
          </a:xfrm>
          <a:prstGeom prst="rect">
            <a:avLst/>
          </a:prstGeom>
          <a:noFill/>
          <a:ln>
            <a:noFill/>
          </a:ln>
        </p:spPr>
      </p:pic>
      <p:sp>
        <p:nvSpPr>
          <p:cNvPr id="436" name="Google Shape;436;g18e8409bc43_0_134"/>
          <p:cNvSpPr txBox="1"/>
          <p:nvPr/>
        </p:nvSpPr>
        <p:spPr>
          <a:xfrm>
            <a:off x="1654900" y="199125"/>
            <a:ext cx="9036300" cy="800400"/>
          </a:xfrm>
          <a:prstGeom prst="rect">
            <a:avLst/>
          </a:prstGeom>
          <a:noFill/>
          <a:ln>
            <a:noFill/>
          </a:ln>
        </p:spPr>
        <p:txBody>
          <a:bodyPr spcFirstLastPara="1" wrap="square" lIns="91425" tIns="91425" rIns="91425" bIns="91425" anchor="t" anchorCtr="0">
            <a:spAutoFit/>
          </a:bodyPr>
          <a:lstStyle/>
          <a:p>
            <a:pPr marL="0" lvl="0" indent="0" algn="ctr" rtl="0">
              <a:lnSpc>
                <a:spcPct val="150000"/>
              </a:lnSpc>
              <a:spcBef>
                <a:spcPts val="0"/>
              </a:spcBef>
              <a:spcAft>
                <a:spcPts val="0"/>
              </a:spcAft>
              <a:buNone/>
            </a:pPr>
            <a:r>
              <a:rPr lang="en-US" sz="4000" b="1">
                <a:solidFill>
                  <a:srgbClr val="422A48"/>
                </a:solidFill>
                <a:latin typeface="Enriqueta"/>
                <a:ea typeface="Enriqueta"/>
                <a:cs typeface="Enriqueta"/>
                <a:sym typeface="Enriqueta"/>
              </a:rPr>
              <a:t>Lineplot</a:t>
            </a:r>
            <a:endParaRPr sz="4000">
              <a:solidFill>
                <a:srgbClr val="422A48"/>
              </a:solidFill>
              <a:latin typeface="Enriqueta"/>
              <a:ea typeface="Enriqueta"/>
              <a:cs typeface="Enriqueta"/>
              <a:sym typeface="Enriqueta"/>
            </a:endParaRPr>
          </a:p>
        </p:txBody>
      </p:sp>
      <p:sp>
        <p:nvSpPr>
          <p:cNvPr id="437" name="Google Shape;437;g18e8409bc43_0_134"/>
          <p:cNvSpPr txBox="1"/>
          <p:nvPr/>
        </p:nvSpPr>
        <p:spPr>
          <a:xfrm>
            <a:off x="7521800" y="2013788"/>
            <a:ext cx="3883200" cy="4552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600"/>
              </a:spcBef>
              <a:spcAft>
                <a:spcPts val="0"/>
              </a:spcAft>
              <a:buNone/>
            </a:pPr>
            <a:r>
              <a:rPr lang="en-US" sz="1500" b="1">
                <a:solidFill>
                  <a:schemeClr val="dk1"/>
                </a:solidFill>
                <a:latin typeface="Enriqueta"/>
                <a:ea typeface="Enriqueta"/>
                <a:cs typeface="Enriqueta"/>
                <a:sym typeface="Enriqueta"/>
              </a:rPr>
              <a:t>On this chart we conclude:</a:t>
            </a:r>
            <a:endParaRPr sz="1500" b="1">
              <a:solidFill>
                <a:schemeClr val="dk1"/>
              </a:solidFill>
              <a:latin typeface="Enriqueta"/>
              <a:ea typeface="Enriqueta"/>
              <a:cs typeface="Enriqueta"/>
              <a:sym typeface="Enriqueta"/>
            </a:endParaRPr>
          </a:p>
          <a:p>
            <a:pPr marL="457200" lvl="0" indent="-323850" algn="l" rtl="0">
              <a:lnSpc>
                <a:spcPct val="115000"/>
              </a:lnSpc>
              <a:spcBef>
                <a:spcPts val="600"/>
              </a:spcBef>
              <a:spcAft>
                <a:spcPts val="0"/>
              </a:spcAft>
              <a:buClr>
                <a:schemeClr val="dk1"/>
              </a:buClr>
              <a:buSzPts val="1500"/>
              <a:buFont typeface="Enriqueta"/>
              <a:buChar char="●"/>
            </a:pPr>
            <a:r>
              <a:rPr lang="en-US" sz="1500">
                <a:solidFill>
                  <a:schemeClr val="dk1"/>
                </a:solidFill>
                <a:latin typeface="Enriqueta"/>
                <a:ea typeface="Enriqueta"/>
                <a:cs typeface="Enriqueta"/>
                <a:sym typeface="Enriqueta"/>
              </a:rPr>
              <a:t>At 29 air_temperature, 40 wind_direction_angle had the highest Average of air_temperature and was 98.54% higher than 350, which had the lowest Average of air_temperature at 14.61.</a:t>
            </a:r>
            <a:endParaRPr sz="1500">
              <a:solidFill>
                <a:schemeClr val="dk1"/>
              </a:solidFill>
              <a:latin typeface="Enriqueta"/>
              <a:ea typeface="Enriqueta"/>
              <a:cs typeface="Enriqueta"/>
              <a:sym typeface="Enriqueta"/>
            </a:endParaRPr>
          </a:p>
          <a:p>
            <a:pPr marL="457200" lvl="0" indent="-323850" algn="l" rtl="0">
              <a:lnSpc>
                <a:spcPct val="115000"/>
              </a:lnSpc>
              <a:spcBef>
                <a:spcPts val="0"/>
              </a:spcBef>
              <a:spcAft>
                <a:spcPts val="0"/>
              </a:spcAft>
              <a:buClr>
                <a:schemeClr val="dk1"/>
              </a:buClr>
              <a:buSzPts val="1500"/>
              <a:buFont typeface="Enriqueta"/>
              <a:buChar char="●"/>
            </a:pPr>
            <a:r>
              <a:rPr lang="en-US" sz="1500">
                <a:solidFill>
                  <a:schemeClr val="dk1"/>
                </a:solidFill>
                <a:latin typeface="Enriqueta"/>
                <a:ea typeface="Enriqueta"/>
                <a:cs typeface="Enriqueta"/>
                <a:sym typeface="Enriqueta"/>
              </a:rPr>
              <a:t>40 had the highest Average of air_temperature at 29, followed by 10 and 100.</a:t>
            </a:r>
            <a:endParaRPr sz="1500">
              <a:solidFill>
                <a:schemeClr val="dk1"/>
              </a:solidFill>
              <a:latin typeface="Enriqueta"/>
              <a:ea typeface="Enriqueta"/>
              <a:cs typeface="Enriqueta"/>
              <a:sym typeface="Enriqueta"/>
            </a:endParaRPr>
          </a:p>
          <a:p>
            <a:pPr marL="457200" lvl="0" indent="-323850" algn="l" rtl="0">
              <a:lnSpc>
                <a:spcPct val="115000"/>
              </a:lnSpc>
              <a:spcBef>
                <a:spcPts val="0"/>
              </a:spcBef>
              <a:spcAft>
                <a:spcPts val="0"/>
              </a:spcAft>
              <a:buClr>
                <a:schemeClr val="dk1"/>
              </a:buClr>
              <a:buSzPts val="1500"/>
              <a:buFont typeface="Enriqueta"/>
              <a:buChar char="●"/>
            </a:pPr>
            <a:r>
              <a:rPr lang="en-US" sz="1500">
                <a:solidFill>
                  <a:schemeClr val="dk1"/>
                </a:solidFill>
                <a:latin typeface="Enriqueta"/>
                <a:ea typeface="Enriqueta"/>
                <a:cs typeface="Enriqueta"/>
                <a:sym typeface="Enriqueta"/>
              </a:rPr>
              <a:t>350 had the lowest Average of air_temperature at 14.61.</a:t>
            </a:r>
            <a:endParaRPr sz="1500">
              <a:solidFill>
                <a:schemeClr val="dk1"/>
              </a:solidFill>
              <a:latin typeface="Enriqueta"/>
              <a:ea typeface="Enriqueta"/>
              <a:cs typeface="Enriqueta"/>
              <a:sym typeface="Enriqueta"/>
            </a:endParaRPr>
          </a:p>
          <a:p>
            <a:pPr marL="457200" lvl="0" indent="-323850" algn="l" rtl="0">
              <a:lnSpc>
                <a:spcPct val="115000"/>
              </a:lnSpc>
              <a:spcBef>
                <a:spcPts val="0"/>
              </a:spcBef>
              <a:spcAft>
                <a:spcPts val="0"/>
              </a:spcAft>
              <a:buClr>
                <a:schemeClr val="dk1"/>
              </a:buClr>
              <a:buSzPts val="1500"/>
              <a:buFont typeface="Enriqueta"/>
              <a:buChar char="●"/>
            </a:pPr>
            <a:r>
              <a:rPr lang="en-US" sz="1500">
                <a:solidFill>
                  <a:schemeClr val="dk1"/>
                </a:solidFill>
                <a:latin typeface="Enriqueta"/>
                <a:ea typeface="Enriqueta"/>
                <a:cs typeface="Enriqueta"/>
                <a:sym typeface="Enriqueta"/>
              </a:rPr>
              <a:t>Across all 28 wind_direction_angle, Average of air_temperature ranged from 14.61 to 29.</a:t>
            </a:r>
            <a:endParaRPr sz="1500">
              <a:solidFill>
                <a:schemeClr val="dk1"/>
              </a:solidFill>
              <a:latin typeface="Enriqueta"/>
              <a:ea typeface="Enriqueta"/>
              <a:cs typeface="Enriqueta"/>
              <a:sym typeface="Enriqueta"/>
            </a:endParaRPr>
          </a:p>
          <a:p>
            <a:pPr marL="0" lvl="0" indent="0" algn="l" rtl="0">
              <a:lnSpc>
                <a:spcPct val="115000"/>
              </a:lnSpc>
              <a:spcBef>
                <a:spcPts val="600"/>
              </a:spcBef>
              <a:spcAft>
                <a:spcPts val="500"/>
              </a:spcAft>
              <a:buNone/>
            </a:pPr>
            <a:endParaRPr sz="1500">
              <a:solidFill>
                <a:schemeClr val="dk1"/>
              </a:solidFill>
              <a:latin typeface="Enriqueta"/>
              <a:ea typeface="Enriqueta"/>
              <a:cs typeface="Enriqueta"/>
              <a:sym typeface="Enriqueta"/>
            </a:endParaRPr>
          </a:p>
        </p:txBody>
      </p:sp>
      <p:pic>
        <p:nvPicPr>
          <p:cNvPr id="438" name="Google Shape;438;g18e8409bc43_0_134"/>
          <p:cNvPicPr preferRelativeResize="0"/>
          <p:nvPr/>
        </p:nvPicPr>
        <p:blipFill>
          <a:blip r:embed="rId4">
            <a:alphaModFix/>
          </a:blip>
          <a:stretch>
            <a:fillRect/>
          </a:stretch>
        </p:blipFill>
        <p:spPr>
          <a:xfrm>
            <a:off x="524700" y="1453225"/>
            <a:ext cx="7171375" cy="47077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pic>
        <p:nvPicPr>
          <p:cNvPr id="146" name="Google Shape;146;p3"/>
          <p:cNvPicPr preferRelativeResize="0"/>
          <p:nvPr/>
        </p:nvPicPr>
        <p:blipFill rotWithShape="1">
          <a:blip r:embed="rId3">
            <a:alphaModFix/>
          </a:blip>
          <a:srcRect/>
          <a:stretch/>
        </p:blipFill>
        <p:spPr>
          <a:xfrm>
            <a:off x="11112" y="-1588"/>
            <a:ext cx="12192000" cy="6857999"/>
          </a:xfrm>
          <a:prstGeom prst="rect">
            <a:avLst/>
          </a:prstGeom>
          <a:noFill/>
          <a:ln>
            <a:noFill/>
          </a:ln>
        </p:spPr>
      </p:pic>
      <p:pic>
        <p:nvPicPr>
          <p:cNvPr id="147" name="Google Shape;147;p3"/>
          <p:cNvPicPr preferRelativeResize="0"/>
          <p:nvPr/>
        </p:nvPicPr>
        <p:blipFill rotWithShape="1">
          <a:blip r:embed="rId4">
            <a:alphaModFix/>
          </a:blip>
          <a:srcRect/>
          <a:stretch/>
        </p:blipFill>
        <p:spPr>
          <a:xfrm>
            <a:off x="7781925" y="4772025"/>
            <a:ext cx="4410075" cy="2162175"/>
          </a:xfrm>
          <a:prstGeom prst="rect">
            <a:avLst/>
          </a:prstGeom>
          <a:noFill/>
          <a:ln>
            <a:noFill/>
          </a:ln>
        </p:spPr>
      </p:pic>
      <p:pic>
        <p:nvPicPr>
          <p:cNvPr id="148" name="Google Shape;148;p3"/>
          <p:cNvPicPr preferRelativeResize="0"/>
          <p:nvPr/>
        </p:nvPicPr>
        <p:blipFill rotWithShape="1">
          <a:blip r:embed="rId5">
            <a:alphaModFix/>
          </a:blip>
          <a:srcRect/>
          <a:stretch/>
        </p:blipFill>
        <p:spPr>
          <a:xfrm>
            <a:off x="0" y="5095875"/>
            <a:ext cx="2714625" cy="1762125"/>
          </a:xfrm>
          <a:prstGeom prst="rect">
            <a:avLst/>
          </a:prstGeom>
          <a:noFill/>
          <a:ln>
            <a:noFill/>
          </a:ln>
        </p:spPr>
      </p:pic>
      <p:pic>
        <p:nvPicPr>
          <p:cNvPr id="149" name="Google Shape;149;p3"/>
          <p:cNvPicPr preferRelativeResize="0"/>
          <p:nvPr/>
        </p:nvPicPr>
        <p:blipFill rotWithShape="1">
          <a:blip r:embed="rId6">
            <a:alphaModFix/>
          </a:blip>
          <a:srcRect/>
          <a:stretch/>
        </p:blipFill>
        <p:spPr>
          <a:xfrm>
            <a:off x="-92779" y="-1"/>
            <a:ext cx="3560703" cy="4864101"/>
          </a:xfrm>
          <a:prstGeom prst="rect">
            <a:avLst/>
          </a:prstGeom>
          <a:noFill/>
          <a:ln>
            <a:noFill/>
          </a:ln>
        </p:spPr>
      </p:pic>
      <p:sp>
        <p:nvSpPr>
          <p:cNvPr id="150" name="Google Shape;150;p3"/>
          <p:cNvSpPr txBox="1"/>
          <p:nvPr/>
        </p:nvSpPr>
        <p:spPr>
          <a:xfrm>
            <a:off x="2714637" y="2742925"/>
            <a:ext cx="5206500" cy="923400"/>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Clr>
                <a:schemeClr val="dk1"/>
              </a:buClr>
              <a:buSzPts val="3200"/>
              <a:buFont typeface="Arial"/>
              <a:buNone/>
            </a:pPr>
            <a:r>
              <a:rPr lang="en-US" sz="5400" b="1">
                <a:solidFill>
                  <a:srgbClr val="422A48"/>
                </a:solidFill>
                <a:latin typeface="Enriqueta"/>
                <a:ea typeface="Enriqueta"/>
                <a:cs typeface="Enriqueta"/>
                <a:sym typeface="Enriqueta"/>
              </a:rPr>
              <a:t>Introduction</a:t>
            </a:r>
            <a:endParaRPr sz="5400" b="1">
              <a:solidFill>
                <a:srgbClr val="422A48"/>
              </a:solidFill>
              <a:latin typeface="Enriqueta"/>
              <a:ea typeface="Enriqueta"/>
              <a:cs typeface="Enriqueta"/>
              <a:sym typeface="Enriqueta"/>
            </a:endParaRPr>
          </a:p>
        </p:txBody>
      </p:sp>
      <p:pic>
        <p:nvPicPr>
          <p:cNvPr id="151" name="Google Shape;151;p3"/>
          <p:cNvPicPr preferRelativeResize="0"/>
          <p:nvPr/>
        </p:nvPicPr>
        <p:blipFill rotWithShape="1">
          <a:blip r:embed="rId7">
            <a:alphaModFix/>
          </a:blip>
          <a:srcRect/>
          <a:stretch/>
        </p:blipFill>
        <p:spPr>
          <a:xfrm>
            <a:off x="10778322" y="215396"/>
            <a:ext cx="1076325" cy="695325"/>
          </a:xfrm>
          <a:prstGeom prst="rect">
            <a:avLst/>
          </a:prstGeom>
          <a:noFill/>
          <a:ln>
            <a:noFill/>
          </a:ln>
        </p:spPr>
      </p:pic>
      <p:sp>
        <p:nvSpPr>
          <p:cNvPr id="152" name="Google Shape;152;p3"/>
          <p:cNvSpPr/>
          <p:nvPr/>
        </p:nvSpPr>
        <p:spPr>
          <a:xfrm>
            <a:off x="3467925" y="3733300"/>
            <a:ext cx="8265600" cy="708000"/>
          </a:xfrm>
          <a:prstGeom prst="rect">
            <a:avLst/>
          </a:prstGeom>
          <a:noFill/>
          <a:ln>
            <a:noFill/>
          </a:ln>
        </p:spPr>
        <p:txBody>
          <a:bodyPr spcFirstLastPara="1" wrap="square" lIns="91425" tIns="45700" rIns="91425" bIns="45700" anchor="t" anchorCtr="0">
            <a:noAutofit/>
          </a:bodyPr>
          <a:lstStyle/>
          <a:p>
            <a:pPr marL="0" marR="0" lvl="0" indent="0" algn="l" rtl="0">
              <a:lnSpc>
                <a:spcPct val="157142"/>
              </a:lnSpc>
              <a:spcBef>
                <a:spcPts val="0"/>
              </a:spcBef>
              <a:spcAft>
                <a:spcPts val="0"/>
              </a:spcAft>
              <a:buNone/>
            </a:pPr>
            <a:r>
              <a:rPr lang="en-US" sz="2400" b="1">
                <a:solidFill>
                  <a:srgbClr val="62949D"/>
                </a:solidFill>
                <a:latin typeface="Enriqueta"/>
                <a:ea typeface="Enriqueta"/>
                <a:cs typeface="Enriqueta"/>
                <a:sym typeface="Enriqueta"/>
              </a:rPr>
              <a:t>Vision,Problem Statement, Data description</a:t>
            </a:r>
            <a:endParaRPr sz="2400" b="1">
              <a:solidFill>
                <a:srgbClr val="62949D"/>
              </a:solidFill>
              <a:latin typeface="Enriqueta"/>
              <a:ea typeface="Enriqueta"/>
              <a:cs typeface="Enriqueta"/>
              <a:sym typeface="Enriquet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49"/>
                                        </p:tgtEl>
                                        <p:attrNameLst>
                                          <p:attrName>style.visibility</p:attrName>
                                        </p:attrNameLst>
                                      </p:cBhvr>
                                      <p:to>
                                        <p:strVal val="visible"/>
                                      </p:to>
                                    </p:set>
                                    <p:animEffect transition="in" filter="fade">
                                      <p:cBhvr>
                                        <p:cTn id="7" dur="750"/>
                                        <p:tgtEl>
                                          <p:spTgt spid="149"/>
                                        </p:tgtEl>
                                      </p:cBhvr>
                                    </p:animEffect>
                                  </p:childTnLst>
                                </p:cTn>
                              </p:par>
                            </p:childTnLst>
                          </p:cTn>
                        </p:par>
                        <p:par>
                          <p:cTn id="8" fill="hold">
                            <p:stCondLst>
                              <p:cond delay="750"/>
                            </p:stCondLst>
                            <p:childTnLst>
                              <p:par>
                                <p:cTn id="9" presetID="10" presetClass="entr" presetSubtype="0" fill="hold" nodeType="afterEffect">
                                  <p:stCondLst>
                                    <p:cond delay="0"/>
                                  </p:stCondLst>
                                  <p:childTnLst>
                                    <p:set>
                                      <p:cBhvr>
                                        <p:cTn id="10" dur="1" fill="hold">
                                          <p:stCondLst>
                                            <p:cond delay="0"/>
                                          </p:stCondLst>
                                        </p:cTn>
                                        <p:tgtEl>
                                          <p:spTgt spid="148"/>
                                        </p:tgtEl>
                                        <p:attrNameLst>
                                          <p:attrName>style.visibility</p:attrName>
                                        </p:attrNameLst>
                                      </p:cBhvr>
                                      <p:to>
                                        <p:strVal val="visible"/>
                                      </p:to>
                                    </p:set>
                                    <p:animEffect transition="in" filter="fade">
                                      <p:cBhvr>
                                        <p:cTn id="11" dur="750"/>
                                        <p:tgtEl>
                                          <p:spTgt spid="148"/>
                                        </p:tgtEl>
                                      </p:cBhvr>
                                    </p:animEffect>
                                  </p:childTnLst>
                                </p:cTn>
                              </p:par>
                            </p:childTnLst>
                          </p:cTn>
                        </p:par>
                        <p:par>
                          <p:cTn id="12" fill="hold">
                            <p:stCondLst>
                              <p:cond delay="1500"/>
                            </p:stCondLst>
                            <p:childTnLst>
                              <p:par>
                                <p:cTn id="13" presetID="10" presetClass="entr" presetSubtype="0" fill="hold" nodeType="afterEffect">
                                  <p:stCondLst>
                                    <p:cond delay="0"/>
                                  </p:stCondLst>
                                  <p:childTnLst>
                                    <p:set>
                                      <p:cBhvr>
                                        <p:cTn id="14" dur="1" fill="hold">
                                          <p:stCondLst>
                                            <p:cond delay="0"/>
                                          </p:stCondLst>
                                        </p:cTn>
                                        <p:tgtEl>
                                          <p:spTgt spid="147"/>
                                        </p:tgtEl>
                                        <p:attrNameLst>
                                          <p:attrName>style.visibility</p:attrName>
                                        </p:attrNameLst>
                                      </p:cBhvr>
                                      <p:to>
                                        <p:strVal val="visible"/>
                                      </p:to>
                                    </p:set>
                                    <p:animEffect transition="in" filter="fade">
                                      <p:cBhvr>
                                        <p:cTn id="15" dur="750"/>
                                        <p:tgtEl>
                                          <p:spTgt spid="147"/>
                                        </p:tgtEl>
                                      </p:cBhvr>
                                    </p:animEffect>
                                  </p:childTnLst>
                                </p:cTn>
                              </p:par>
                            </p:childTnLst>
                          </p:cTn>
                        </p:par>
                        <p:par>
                          <p:cTn id="16" fill="hold">
                            <p:stCondLst>
                              <p:cond delay="2250"/>
                            </p:stCondLst>
                            <p:childTnLst>
                              <p:par>
                                <p:cTn id="17" presetID="10" presetClass="entr" presetSubtype="0" fill="hold" nodeType="afterEffect">
                                  <p:stCondLst>
                                    <p:cond delay="0"/>
                                  </p:stCondLst>
                                  <p:childTnLst>
                                    <p:set>
                                      <p:cBhvr>
                                        <p:cTn id="18" dur="1" fill="hold">
                                          <p:stCondLst>
                                            <p:cond delay="0"/>
                                          </p:stCondLst>
                                        </p:cTn>
                                        <p:tgtEl>
                                          <p:spTgt spid="150"/>
                                        </p:tgtEl>
                                        <p:attrNameLst>
                                          <p:attrName>style.visibility</p:attrName>
                                        </p:attrNameLst>
                                      </p:cBhvr>
                                      <p:to>
                                        <p:strVal val="visible"/>
                                      </p:to>
                                    </p:set>
                                    <p:animEffect transition="in" filter="fade">
                                      <p:cBhvr>
                                        <p:cTn id="19" dur="750"/>
                                        <p:tgtEl>
                                          <p:spTgt spid="150"/>
                                        </p:tgtEl>
                                      </p:cBhvr>
                                    </p:animEffect>
                                  </p:childTnLst>
                                </p:cTn>
                              </p:par>
                            </p:childTnLst>
                          </p:cTn>
                        </p:par>
                        <p:par>
                          <p:cTn id="20" fill="hold">
                            <p:stCondLst>
                              <p:cond delay="3000"/>
                            </p:stCondLst>
                            <p:childTnLst>
                              <p:par>
                                <p:cTn id="21" presetID="10" presetClass="entr" presetSubtype="0" fill="hold" nodeType="afterEffect">
                                  <p:stCondLst>
                                    <p:cond delay="0"/>
                                  </p:stCondLst>
                                  <p:childTnLst>
                                    <p:set>
                                      <p:cBhvr>
                                        <p:cTn id="22" dur="1" fill="hold">
                                          <p:stCondLst>
                                            <p:cond delay="0"/>
                                          </p:stCondLst>
                                        </p:cTn>
                                        <p:tgtEl>
                                          <p:spTgt spid="151"/>
                                        </p:tgtEl>
                                        <p:attrNameLst>
                                          <p:attrName>style.visibility</p:attrName>
                                        </p:attrNameLst>
                                      </p:cBhvr>
                                      <p:to>
                                        <p:strVal val="visible"/>
                                      </p:to>
                                    </p:set>
                                    <p:animEffect transition="in" filter="fade">
                                      <p:cBhvr>
                                        <p:cTn id="23" dur="750"/>
                                        <p:tgtEl>
                                          <p:spTgt spid="1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pic>
        <p:nvPicPr>
          <p:cNvPr id="444" name="Google Shape;444;g18e8409bc43_0_90"/>
          <p:cNvPicPr preferRelativeResize="0"/>
          <p:nvPr/>
        </p:nvPicPr>
        <p:blipFill rotWithShape="1">
          <a:blip r:embed="rId3">
            <a:alphaModFix/>
          </a:blip>
          <a:srcRect/>
          <a:stretch/>
        </p:blipFill>
        <p:spPr>
          <a:xfrm>
            <a:off x="11112" y="-1588"/>
            <a:ext cx="12191998" cy="6857998"/>
          </a:xfrm>
          <a:prstGeom prst="rect">
            <a:avLst/>
          </a:prstGeom>
          <a:noFill/>
          <a:ln>
            <a:noFill/>
          </a:ln>
        </p:spPr>
      </p:pic>
      <p:sp>
        <p:nvSpPr>
          <p:cNvPr id="445" name="Google Shape;445;g18e8409bc43_0_90"/>
          <p:cNvSpPr txBox="1"/>
          <p:nvPr/>
        </p:nvSpPr>
        <p:spPr>
          <a:xfrm>
            <a:off x="1654900" y="199125"/>
            <a:ext cx="9036300" cy="800400"/>
          </a:xfrm>
          <a:prstGeom prst="rect">
            <a:avLst/>
          </a:prstGeom>
          <a:noFill/>
          <a:ln>
            <a:noFill/>
          </a:ln>
        </p:spPr>
        <p:txBody>
          <a:bodyPr spcFirstLastPara="1" wrap="square" lIns="91425" tIns="91425" rIns="91425" bIns="91425" anchor="t" anchorCtr="0">
            <a:spAutoFit/>
          </a:bodyPr>
          <a:lstStyle/>
          <a:p>
            <a:pPr marL="0" lvl="0" indent="0" algn="ctr" rtl="0">
              <a:lnSpc>
                <a:spcPct val="150000"/>
              </a:lnSpc>
              <a:spcBef>
                <a:spcPts val="0"/>
              </a:spcBef>
              <a:spcAft>
                <a:spcPts val="0"/>
              </a:spcAft>
              <a:buNone/>
            </a:pPr>
            <a:r>
              <a:rPr lang="en-US" sz="4000" b="1">
                <a:solidFill>
                  <a:srgbClr val="422A48"/>
                </a:solidFill>
                <a:latin typeface="Enriqueta"/>
                <a:ea typeface="Enriqueta"/>
                <a:cs typeface="Enriqueta"/>
                <a:sym typeface="Enriqueta"/>
              </a:rPr>
              <a:t>Scatterplot</a:t>
            </a:r>
            <a:endParaRPr sz="4000">
              <a:solidFill>
                <a:srgbClr val="422A48"/>
              </a:solidFill>
              <a:latin typeface="Enriqueta"/>
              <a:ea typeface="Enriqueta"/>
              <a:cs typeface="Enriqueta"/>
              <a:sym typeface="Enriqueta"/>
            </a:endParaRPr>
          </a:p>
        </p:txBody>
      </p:sp>
      <p:sp>
        <p:nvSpPr>
          <p:cNvPr id="446" name="Google Shape;446;g18e8409bc43_0_90"/>
          <p:cNvSpPr txBox="1"/>
          <p:nvPr/>
        </p:nvSpPr>
        <p:spPr>
          <a:xfrm>
            <a:off x="7584025" y="2157500"/>
            <a:ext cx="3310800" cy="25398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600"/>
              </a:spcBef>
              <a:spcAft>
                <a:spcPts val="500"/>
              </a:spcAft>
              <a:buNone/>
            </a:pPr>
            <a:r>
              <a:rPr lang="en-US" sz="1500">
                <a:solidFill>
                  <a:schemeClr val="dk1"/>
                </a:solidFill>
                <a:latin typeface="Enriqueta"/>
                <a:ea typeface="Enriqueta"/>
                <a:cs typeface="Enriqueta"/>
                <a:sym typeface="Enriqueta"/>
              </a:rPr>
              <a:t>This scatter plot shows the air temperature and wind speed rate, And their relationship to the sky cavok, the values are distributed almost randomly, but most of the clear visibility is concentrated on wind speed rate at 2, and most of the Non-clear visibility values are in the wind speed rate at 1.</a:t>
            </a:r>
            <a:endParaRPr sz="1500">
              <a:solidFill>
                <a:schemeClr val="dk1"/>
              </a:solidFill>
              <a:latin typeface="Enriqueta"/>
              <a:ea typeface="Enriqueta"/>
              <a:cs typeface="Enriqueta"/>
              <a:sym typeface="Enriqueta"/>
            </a:endParaRPr>
          </a:p>
        </p:txBody>
      </p:sp>
      <p:pic>
        <p:nvPicPr>
          <p:cNvPr id="447" name="Google Shape;447;g18e8409bc43_0_90"/>
          <p:cNvPicPr preferRelativeResize="0"/>
          <p:nvPr/>
        </p:nvPicPr>
        <p:blipFill>
          <a:blip r:embed="rId4">
            <a:alphaModFix/>
          </a:blip>
          <a:stretch>
            <a:fillRect/>
          </a:stretch>
        </p:blipFill>
        <p:spPr>
          <a:xfrm>
            <a:off x="850500" y="1369100"/>
            <a:ext cx="6100550" cy="43936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pic>
        <p:nvPicPr>
          <p:cNvPr id="453" name="Google Shape;453;g18e8409bc43_0_101"/>
          <p:cNvPicPr preferRelativeResize="0"/>
          <p:nvPr/>
        </p:nvPicPr>
        <p:blipFill rotWithShape="1">
          <a:blip r:embed="rId3">
            <a:alphaModFix/>
          </a:blip>
          <a:srcRect/>
          <a:stretch/>
        </p:blipFill>
        <p:spPr>
          <a:xfrm>
            <a:off x="11112" y="-1588"/>
            <a:ext cx="12191998" cy="6857998"/>
          </a:xfrm>
          <a:prstGeom prst="rect">
            <a:avLst/>
          </a:prstGeom>
          <a:noFill/>
          <a:ln>
            <a:noFill/>
          </a:ln>
        </p:spPr>
      </p:pic>
      <p:sp>
        <p:nvSpPr>
          <p:cNvPr id="454" name="Google Shape;454;g18e8409bc43_0_101"/>
          <p:cNvSpPr txBox="1"/>
          <p:nvPr/>
        </p:nvSpPr>
        <p:spPr>
          <a:xfrm>
            <a:off x="1654900" y="199125"/>
            <a:ext cx="9036300" cy="800400"/>
          </a:xfrm>
          <a:prstGeom prst="rect">
            <a:avLst/>
          </a:prstGeom>
          <a:noFill/>
          <a:ln>
            <a:noFill/>
          </a:ln>
        </p:spPr>
        <p:txBody>
          <a:bodyPr spcFirstLastPara="1" wrap="square" lIns="91425" tIns="91425" rIns="91425" bIns="91425" anchor="t" anchorCtr="0">
            <a:spAutoFit/>
          </a:bodyPr>
          <a:lstStyle/>
          <a:p>
            <a:pPr marL="0" lvl="0" indent="0" algn="ctr" rtl="0">
              <a:lnSpc>
                <a:spcPct val="150000"/>
              </a:lnSpc>
              <a:spcBef>
                <a:spcPts val="0"/>
              </a:spcBef>
              <a:spcAft>
                <a:spcPts val="0"/>
              </a:spcAft>
              <a:buNone/>
            </a:pPr>
            <a:r>
              <a:rPr lang="en-US" sz="4000" b="1">
                <a:solidFill>
                  <a:srgbClr val="422A48"/>
                </a:solidFill>
                <a:latin typeface="Enriqueta"/>
                <a:ea typeface="Enriqueta"/>
                <a:cs typeface="Enriqueta"/>
                <a:sym typeface="Enriqueta"/>
              </a:rPr>
              <a:t>Lmplot</a:t>
            </a:r>
            <a:endParaRPr sz="4000">
              <a:solidFill>
                <a:srgbClr val="422A48"/>
              </a:solidFill>
              <a:latin typeface="Enriqueta"/>
              <a:ea typeface="Enriqueta"/>
              <a:cs typeface="Enriqueta"/>
              <a:sym typeface="Enriqueta"/>
            </a:endParaRPr>
          </a:p>
        </p:txBody>
      </p:sp>
      <p:sp>
        <p:nvSpPr>
          <p:cNvPr id="455" name="Google Shape;455;g18e8409bc43_0_101"/>
          <p:cNvSpPr txBox="1"/>
          <p:nvPr/>
        </p:nvSpPr>
        <p:spPr>
          <a:xfrm>
            <a:off x="6738550" y="1769563"/>
            <a:ext cx="5220300" cy="3909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600"/>
              </a:spcBef>
              <a:spcAft>
                <a:spcPts val="0"/>
              </a:spcAft>
              <a:buNone/>
            </a:pPr>
            <a:r>
              <a:rPr lang="en-US" sz="1500" b="1">
                <a:solidFill>
                  <a:schemeClr val="dk1"/>
                </a:solidFill>
                <a:latin typeface="Enriqueta"/>
                <a:ea typeface="Enriqueta"/>
                <a:cs typeface="Enriqueta"/>
                <a:sym typeface="Enriqueta"/>
              </a:rPr>
              <a:t>This graph shows the name of Stations when air_temperature &lt; 20 regarding elevation,</a:t>
            </a:r>
            <a:endParaRPr sz="1500" b="1">
              <a:solidFill>
                <a:schemeClr val="dk1"/>
              </a:solidFill>
              <a:latin typeface="Enriqueta"/>
              <a:ea typeface="Enriqueta"/>
              <a:cs typeface="Enriqueta"/>
              <a:sym typeface="Enriqueta"/>
            </a:endParaRPr>
          </a:p>
          <a:p>
            <a:pPr marL="0" lvl="0" indent="0" algn="l" rtl="0">
              <a:lnSpc>
                <a:spcPct val="115000"/>
              </a:lnSpc>
              <a:spcBef>
                <a:spcPts val="600"/>
              </a:spcBef>
              <a:spcAft>
                <a:spcPts val="0"/>
              </a:spcAft>
              <a:buNone/>
            </a:pPr>
            <a:r>
              <a:rPr lang="en-US" sz="1500" b="1">
                <a:solidFill>
                  <a:schemeClr val="dk1"/>
                </a:solidFill>
                <a:latin typeface="Enriqueta"/>
                <a:ea typeface="Enriqueta"/>
                <a:cs typeface="Enriqueta"/>
                <a:sym typeface="Enriqueta"/>
              </a:rPr>
              <a:t>As we look from down to the top, </a:t>
            </a:r>
            <a:endParaRPr sz="1500" b="1">
              <a:solidFill>
                <a:schemeClr val="dk1"/>
              </a:solidFill>
              <a:latin typeface="Enriqueta"/>
              <a:ea typeface="Enriqueta"/>
              <a:cs typeface="Enriqueta"/>
              <a:sym typeface="Enriqueta"/>
            </a:endParaRPr>
          </a:p>
          <a:p>
            <a:pPr marL="457200" lvl="0" indent="0" algn="l" rtl="0">
              <a:lnSpc>
                <a:spcPct val="115000"/>
              </a:lnSpc>
              <a:spcBef>
                <a:spcPts val="600"/>
              </a:spcBef>
              <a:spcAft>
                <a:spcPts val="0"/>
              </a:spcAft>
              <a:buNone/>
            </a:pPr>
            <a:endParaRPr sz="1500" b="1">
              <a:solidFill>
                <a:schemeClr val="dk1"/>
              </a:solidFill>
              <a:latin typeface="Enriqueta"/>
              <a:ea typeface="Enriqueta"/>
              <a:cs typeface="Enriqueta"/>
              <a:sym typeface="Enriqueta"/>
            </a:endParaRPr>
          </a:p>
          <a:p>
            <a:pPr marL="457200" lvl="0" indent="-292100" algn="l" rtl="0">
              <a:lnSpc>
                <a:spcPct val="115000"/>
              </a:lnSpc>
              <a:spcBef>
                <a:spcPts val="600"/>
              </a:spcBef>
              <a:spcAft>
                <a:spcPts val="0"/>
              </a:spcAft>
              <a:buClr>
                <a:schemeClr val="dk1"/>
              </a:buClr>
              <a:buSzPts val="1000"/>
              <a:buFont typeface="Enriqueta"/>
              <a:buChar char="●"/>
            </a:pPr>
            <a:r>
              <a:rPr lang="en-US" sz="1000" b="1">
                <a:solidFill>
                  <a:schemeClr val="dk1"/>
                </a:solidFill>
                <a:latin typeface="Enriqueta"/>
                <a:ea typeface="Enriqueta"/>
                <a:cs typeface="Enriqueta"/>
                <a:sym typeface="Enriqueta"/>
              </a:rPr>
              <a:t>RAFHA</a:t>
            </a:r>
            <a:r>
              <a:rPr lang="en-US" sz="1000">
                <a:solidFill>
                  <a:schemeClr val="dk1"/>
                </a:solidFill>
                <a:latin typeface="Enriqueta"/>
                <a:ea typeface="Enriqueta"/>
                <a:cs typeface="Enriqueta"/>
                <a:sym typeface="Enriqueta"/>
              </a:rPr>
              <a:t> has a lower than 500 elevation considered as lowest and its air temp equal to 18</a:t>
            </a:r>
            <a:endParaRPr sz="1000">
              <a:solidFill>
                <a:schemeClr val="dk1"/>
              </a:solidFill>
              <a:latin typeface="Enriqueta"/>
              <a:ea typeface="Enriqueta"/>
              <a:cs typeface="Enriqueta"/>
              <a:sym typeface="Enriqueta"/>
            </a:endParaRPr>
          </a:p>
          <a:p>
            <a:pPr marL="457200" lvl="0" indent="-292100" algn="l" rtl="0">
              <a:lnSpc>
                <a:spcPct val="115000"/>
              </a:lnSpc>
              <a:spcBef>
                <a:spcPts val="0"/>
              </a:spcBef>
              <a:spcAft>
                <a:spcPts val="0"/>
              </a:spcAft>
              <a:buClr>
                <a:schemeClr val="dk1"/>
              </a:buClr>
              <a:buSzPts val="1000"/>
              <a:buFont typeface="Enriqueta"/>
              <a:buChar char="●"/>
            </a:pPr>
            <a:r>
              <a:rPr lang="en-US" sz="1000" b="1">
                <a:solidFill>
                  <a:schemeClr val="dk1"/>
                </a:solidFill>
                <a:latin typeface="Enriqueta"/>
                <a:ea typeface="Enriqueta"/>
                <a:cs typeface="Enriqueta"/>
                <a:sym typeface="Enriqueta"/>
              </a:rPr>
              <a:t>GURIAT</a:t>
            </a:r>
            <a:r>
              <a:rPr lang="en-US" sz="1000">
                <a:solidFill>
                  <a:schemeClr val="dk1"/>
                </a:solidFill>
                <a:latin typeface="Enriqueta"/>
                <a:ea typeface="Enriqueta"/>
                <a:cs typeface="Enriqueta"/>
                <a:sym typeface="Enriqueta"/>
              </a:rPr>
              <a:t> has a little bit above 500 elevation and its air temp between 14 and 15</a:t>
            </a:r>
            <a:endParaRPr sz="1000">
              <a:solidFill>
                <a:schemeClr val="dk1"/>
              </a:solidFill>
              <a:latin typeface="Enriqueta"/>
              <a:ea typeface="Enriqueta"/>
              <a:cs typeface="Enriqueta"/>
              <a:sym typeface="Enriqueta"/>
            </a:endParaRPr>
          </a:p>
          <a:p>
            <a:pPr marL="457200" lvl="0" indent="-292100" algn="l" rtl="0">
              <a:lnSpc>
                <a:spcPct val="115000"/>
              </a:lnSpc>
              <a:spcBef>
                <a:spcPts val="0"/>
              </a:spcBef>
              <a:spcAft>
                <a:spcPts val="0"/>
              </a:spcAft>
              <a:buClr>
                <a:schemeClr val="dk1"/>
              </a:buClr>
              <a:buSzPts val="1000"/>
              <a:buFont typeface="Enriqueta"/>
              <a:buChar char="●"/>
            </a:pPr>
            <a:r>
              <a:rPr lang="en-US" sz="1000" b="1">
                <a:solidFill>
                  <a:schemeClr val="dk1"/>
                </a:solidFill>
                <a:latin typeface="Enriqueta"/>
                <a:ea typeface="Enriqueta"/>
                <a:cs typeface="Enriqueta"/>
                <a:sym typeface="Enriqueta"/>
              </a:rPr>
              <a:t>ARAR </a:t>
            </a:r>
            <a:r>
              <a:rPr lang="en-US" sz="1000">
                <a:solidFill>
                  <a:schemeClr val="dk1"/>
                </a:solidFill>
                <a:latin typeface="Enriqueta"/>
                <a:ea typeface="Enriqueta"/>
                <a:cs typeface="Enriqueta"/>
                <a:sym typeface="Enriqueta"/>
              </a:rPr>
              <a:t>has a little bit above 500 elevation and its air temp between 17 and 18</a:t>
            </a:r>
            <a:endParaRPr sz="1000">
              <a:solidFill>
                <a:schemeClr val="dk1"/>
              </a:solidFill>
              <a:latin typeface="Enriqueta"/>
              <a:ea typeface="Enriqueta"/>
              <a:cs typeface="Enriqueta"/>
              <a:sym typeface="Enriqueta"/>
            </a:endParaRPr>
          </a:p>
          <a:p>
            <a:pPr marL="457200" lvl="0" indent="-292100" algn="l" rtl="0">
              <a:lnSpc>
                <a:spcPct val="115000"/>
              </a:lnSpc>
              <a:spcBef>
                <a:spcPts val="0"/>
              </a:spcBef>
              <a:spcAft>
                <a:spcPts val="0"/>
              </a:spcAft>
              <a:buClr>
                <a:schemeClr val="dk1"/>
              </a:buClr>
              <a:buSzPts val="1000"/>
              <a:buFont typeface="Enriqueta"/>
              <a:buChar char="●"/>
            </a:pPr>
            <a:r>
              <a:rPr lang="en-US" sz="1000" b="1">
                <a:solidFill>
                  <a:schemeClr val="dk1"/>
                </a:solidFill>
                <a:latin typeface="Enriqueta"/>
                <a:ea typeface="Enriqueta"/>
                <a:cs typeface="Enriqueta"/>
                <a:sym typeface="Enriqueta"/>
              </a:rPr>
              <a:t>ALJOUF</a:t>
            </a:r>
            <a:r>
              <a:rPr lang="en-US" sz="1000">
                <a:solidFill>
                  <a:schemeClr val="dk1"/>
                </a:solidFill>
                <a:latin typeface="Enriqueta"/>
                <a:ea typeface="Enriqueta"/>
                <a:cs typeface="Enriqueta"/>
                <a:sym typeface="Enriqueta"/>
              </a:rPr>
              <a:t> has an elevation close to 750 and its air temp between 15 and 19</a:t>
            </a:r>
            <a:endParaRPr sz="1000">
              <a:solidFill>
                <a:schemeClr val="dk1"/>
              </a:solidFill>
              <a:latin typeface="Enriqueta"/>
              <a:ea typeface="Enriqueta"/>
              <a:cs typeface="Enriqueta"/>
              <a:sym typeface="Enriqueta"/>
            </a:endParaRPr>
          </a:p>
          <a:p>
            <a:pPr marL="457200" lvl="0" indent="-292100" algn="l" rtl="0">
              <a:lnSpc>
                <a:spcPct val="115000"/>
              </a:lnSpc>
              <a:spcBef>
                <a:spcPts val="0"/>
              </a:spcBef>
              <a:spcAft>
                <a:spcPts val="0"/>
              </a:spcAft>
              <a:buClr>
                <a:schemeClr val="dk1"/>
              </a:buClr>
              <a:buSzPts val="1000"/>
              <a:buFont typeface="Enriqueta"/>
              <a:buChar char="●"/>
            </a:pPr>
            <a:r>
              <a:rPr lang="en-US" sz="1000" b="1">
                <a:solidFill>
                  <a:schemeClr val="dk1"/>
                </a:solidFill>
                <a:latin typeface="Enriqueta"/>
                <a:ea typeface="Enriqueta"/>
                <a:cs typeface="Enriqueta"/>
                <a:sym typeface="Enriqueta"/>
              </a:rPr>
              <a:t>TABUK</a:t>
            </a:r>
            <a:r>
              <a:rPr lang="en-US" sz="1000">
                <a:solidFill>
                  <a:schemeClr val="dk1"/>
                </a:solidFill>
                <a:latin typeface="Enriqueta"/>
                <a:ea typeface="Enriqueta"/>
                <a:cs typeface="Enriqueta"/>
                <a:sym typeface="Enriqueta"/>
              </a:rPr>
              <a:t> has a little bit above 750 elevation and its air temp  between 18 and 19</a:t>
            </a:r>
            <a:endParaRPr sz="1000">
              <a:solidFill>
                <a:schemeClr val="dk1"/>
              </a:solidFill>
              <a:latin typeface="Enriqueta"/>
              <a:ea typeface="Enriqueta"/>
              <a:cs typeface="Enriqueta"/>
              <a:sym typeface="Enriqueta"/>
            </a:endParaRPr>
          </a:p>
          <a:p>
            <a:pPr marL="457200" lvl="0" indent="-292100" algn="l" rtl="0">
              <a:lnSpc>
                <a:spcPct val="115000"/>
              </a:lnSpc>
              <a:spcBef>
                <a:spcPts val="0"/>
              </a:spcBef>
              <a:spcAft>
                <a:spcPts val="0"/>
              </a:spcAft>
              <a:buClr>
                <a:schemeClr val="dk1"/>
              </a:buClr>
              <a:buSzPts val="1000"/>
              <a:buFont typeface="Enriqueta"/>
              <a:buChar char="●"/>
            </a:pPr>
            <a:r>
              <a:rPr lang="en-US" sz="1000" b="1">
                <a:solidFill>
                  <a:schemeClr val="dk1"/>
                </a:solidFill>
                <a:latin typeface="Enriqueta"/>
                <a:ea typeface="Enriqueta"/>
                <a:cs typeface="Enriqueta"/>
                <a:sym typeface="Enriqueta"/>
              </a:rPr>
              <a:t>TURAIF </a:t>
            </a:r>
            <a:r>
              <a:rPr lang="en-US" sz="1000">
                <a:solidFill>
                  <a:schemeClr val="dk1"/>
                </a:solidFill>
                <a:latin typeface="Enriqueta"/>
                <a:ea typeface="Enriqueta"/>
                <a:cs typeface="Enriqueta"/>
                <a:sym typeface="Enriqueta"/>
              </a:rPr>
              <a:t>has above 800 elevation and its air temp  between 12 and 13</a:t>
            </a:r>
            <a:endParaRPr sz="1000">
              <a:solidFill>
                <a:schemeClr val="dk1"/>
              </a:solidFill>
              <a:latin typeface="Enriqueta"/>
              <a:ea typeface="Enriqueta"/>
              <a:cs typeface="Enriqueta"/>
              <a:sym typeface="Enriqueta"/>
            </a:endParaRPr>
          </a:p>
          <a:p>
            <a:pPr marL="457200" lvl="0" indent="-292100" algn="l" rtl="0">
              <a:lnSpc>
                <a:spcPct val="115000"/>
              </a:lnSpc>
              <a:spcBef>
                <a:spcPts val="0"/>
              </a:spcBef>
              <a:spcAft>
                <a:spcPts val="0"/>
              </a:spcAft>
              <a:buClr>
                <a:schemeClr val="dk1"/>
              </a:buClr>
              <a:buSzPts val="1000"/>
              <a:buFont typeface="Enriqueta"/>
              <a:buChar char="●"/>
            </a:pPr>
            <a:r>
              <a:rPr lang="en-US" sz="1000" b="1">
                <a:solidFill>
                  <a:schemeClr val="dk1"/>
                </a:solidFill>
                <a:latin typeface="Enriqueta"/>
                <a:ea typeface="Enriqueta"/>
                <a:cs typeface="Enriqueta"/>
                <a:sym typeface="Enriqueta"/>
              </a:rPr>
              <a:t>HAIL</a:t>
            </a:r>
            <a:r>
              <a:rPr lang="en-US" sz="1000">
                <a:solidFill>
                  <a:schemeClr val="dk1"/>
                </a:solidFill>
                <a:latin typeface="Enriqueta"/>
                <a:ea typeface="Enriqueta"/>
                <a:cs typeface="Enriqueta"/>
                <a:sym typeface="Enriqueta"/>
              </a:rPr>
              <a:t> has a little bit above 1000 elevation and its air temp  between 18 and 19</a:t>
            </a:r>
            <a:endParaRPr sz="1000">
              <a:solidFill>
                <a:schemeClr val="dk1"/>
              </a:solidFill>
              <a:latin typeface="Enriqueta"/>
              <a:ea typeface="Enriqueta"/>
              <a:cs typeface="Enriqueta"/>
              <a:sym typeface="Enriqueta"/>
            </a:endParaRPr>
          </a:p>
          <a:p>
            <a:pPr marL="457200" lvl="0" indent="-292100" algn="l" rtl="0">
              <a:lnSpc>
                <a:spcPct val="115000"/>
              </a:lnSpc>
              <a:spcBef>
                <a:spcPts val="0"/>
              </a:spcBef>
              <a:spcAft>
                <a:spcPts val="0"/>
              </a:spcAft>
              <a:buClr>
                <a:schemeClr val="dk1"/>
              </a:buClr>
              <a:buSzPts val="1000"/>
              <a:buFont typeface="Enriqueta"/>
              <a:buChar char="●"/>
            </a:pPr>
            <a:r>
              <a:rPr lang="en-US" sz="1000" b="1">
                <a:solidFill>
                  <a:schemeClr val="dk1"/>
                </a:solidFill>
                <a:latin typeface="Enriqueta"/>
                <a:ea typeface="Enriqueta"/>
                <a:cs typeface="Enriqueta"/>
                <a:sym typeface="Enriqueta"/>
              </a:rPr>
              <a:t>ALBAHA</a:t>
            </a:r>
            <a:r>
              <a:rPr lang="en-US" sz="1000">
                <a:solidFill>
                  <a:schemeClr val="dk1"/>
                </a:solidFill>
                <a:latin typeface="Enriqueta"/>
                <a:ea typeface="Enriqueta"/>
                <a:cs typeface="Enriqueta"/>
                <a:sym typeface="Enriqueta"/>
              </a:rPr>
              <a:t> has above 1600 elevation  and its air temp between 18 and 19</a:t>
            </a:r>
            <a:endParaRPr sz="1000">
              <a:solidFill>
                <a:schemeClr val="dk1"/>
              </a:solidFill>
              <a:latin typeface="Enriqueta"/>
              <a:ea typeface="Enriqueta"/>
              <a:cs typeface="Enriqueta"/>
              <a:sym typeface="Enriqueta"/>
            </a:endParaRPr>
          </a:p>
          <a:p>
            <a:pPr marL="457200" lvl="0" indent="-292100" algn="l" rtl="0">
              <a:lnSpc>
                <a:spcPct val="115000"/>
              </a:lnSpc>
              <a:spcBef>
                <a:spcPts val="0"/>
              </a:spcBef>
              <a:spcAft>
                <a:spcPts val="0"/>
              </a:spcAft>
              <a:buClr>
                <a:schemeClr val="dk1"/>
              </a:buClr>
              <a:buSzPts val="1000"/>
              <a:buFont typeface="Enriqueta"/>
              <a:buChar char="●"/>
            </a:pPr>
            <a:r>
              <a:rPr lang="en-US" sz="1000" b="1">
                <a:solidFill>
                  <a:schemeClr val="dk1"/>
                </a:solidFill>
                <a:latin typeface="Enriqueta"/>
                <a:ea typeface="Enriqueta"/>
                <a:cs typeface="Enriqueta"/>
                <a:sym typeface="Enriqueta"/>
              </a:rPr>
              <a:t>KING KHALED AB </a:t>
            </a:r>
            <a:r>
              <a:rPr lang="en-US" sz="1000">
                <a:solidFill>
                  <a:schemeClr val="dk1"/>
                </a:solidFill>
                <a:latin typeface="Enriqueta"/>
                <a:ea typeface="Enriqueta"/>
                <a:cs typeface="Enriqueta"/>
                <a:sym typeface="Enriqueta"/>
              </a:rPr>
              <a:t>has above 2060 elevation and its air temp equal to 18</a:t>
            </a:r>
            <a:endParaRPr sz="1000">
              <a:solidFill>
                <a:schemeClr val="dk1"/>
              </a:solidFill>
              <a:latin typeface="Enriqueta"/>
              <a:ea typeface="Enriqueta"/>
              <a:cs typeface="Enriqueta"/>
              <a:sym typeface="Enriqueta"/>
            </a:endParaRPr>
          </a:p>
          <a:p>
            <a:pPr marL="457200" lvl="0" indent="-292100" algn="l" rtl="0">
              <a:lnSpc>
                <a:spcPct val="115000"/>
              </a:lnSpc>
              <a:spcBef>
                <a:spcPts val="0"/>
              </a:spcBef>
              <a:spcAft>
                <a:spcPts val="0"/>
              </a:spcAft>
              <a:buClr>
                <a:schemeClr val="dk1"/>
              </a:buClr>
              <a:buSzPts val="1000"/>
              <a:buFont typeface="Enriqueta"/>
              <a:buChar char="●"/>
            </a:pPr>
            <a:r>
              <a:rPr lang="en-US" sz="1000" b="1">
                <a:solidFill>
                  <a:schemeClr val="dk1"/>
                </a:solidFill>
                <a:latin typeface="Enriqueta"/>
                <a:ea typeface="Enriqueta"/>
                <a:cs typeface="Enriqueta"/>
                <a:sym typeface="Enriqueta"/>
              </a:rPr>
              <a:t>ABHA</a:t>
            </a:r>
            <a:r>
              <a:rPr lang="en-US" sz="1000">
                <a:solidFill>
                  <a:schemeClr val="dk1"/>
                </a:solidFill>
                <a:latin typeface="Enriqueta"/>
                <a:ea typeface="Enriqueta"/>
                <a:cs typeface="Enriqueta"/>
                <a:sym typeface="Enriqueta"/>
              </a:rPr>
              <a:t> has above 2085 elevation and its air temp equal to 17</a:t>
            </a:r>
            <a:endParaRPr sz="1000">
              <a:solidFill>
                <a:schemeClr val="dk1"/>
              </a:solidFill>
              <a:latin typeface="Enriqueta"/>
              <a:ea typeface="Enriqueta"/>
              <a:cs typeface="Enriqueta"/>
              <a:sym typeface="Enriqueta"/>
            </a:endParaRPr>
          </a:p>
          <a:p>
            <a:pPr marL="0" lvl="0" indent="0" algn="l" rtl="0">
              <a:lnSpc>
                <a:spcPct val="115000"/>
              </a:lnSpc>
              <a:spcBef>
                <a:spcPts val="600"/>
              </a:spcBef>
              <a:spcAft>
                <a:spcPts val="0"/>
              </a:spcAft>
              <a:buNone/>
            </a:pPr>
            <a:endParaRPr sz="1000">
              <a:solidFill>
                <a:schemeClr val="dk1"/>
              </a:solidFill>
              <a:latin typeface="Enriqueta"/>
              <a:ea typeface="Enriqueta"/>
              <a:cs typeface="Enriqueta"/>
              <a:sym typeface="Enriqueta"/>
            </a:endParaRPr>
          </a:p>
          <a:p>
            <a:pPr marL="0" lvl="0" indent="0" algn="l" rtl="0">
              <a:lnSpc>
                <a:spcPct val="115000"/>
              </a:lnSpc>
              <a:spcBef>
                <a:spcPts val="600"/>
              </a:spcBef>
              <a:spcAft>
                <a:spcPts val="500"/>
              </a:spcAft>
              <a:buNone/>
            </a:pPr>
            <a:endParaRPr sz="1000">
              <a:solidFill>
                <a:schemeClr val="dk1"/>
              </a:solidFill>
              <a:latin typeface="Enriqueta"/>
              <a:ea typeface="Enriqueta"/>
              <a:cs typeface="Enriqueta"/>
              <a:sym typeface="Enriqueta"/>
            </a:endParaRPr>
          </a:p>
        </p:txBody>
      </p:sp>
      <p:pic>
        <p:nvPicPr>
          <p:cNvPr id="456" name="Google Shape;456;g18e8409bc43_0_101"/>
          <p:cNvPicPr preferRelativeResize="0"/>
          <p:nvPr/>
        </p:nvPicPr>
        <p:blipFill>
          <a:blip r:embed="rId4">
            <a:alphaModFix/>
          </a:blip>
          <a:stretch>
            <a:fillRect/>
          </a:stretch>
        </p:blipFill>
        <p:spPr>
          <a:xfrm>
            <a:off x="540850" y="1336880"/>
            <a:ext cx="6193125" cy="47749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pic>
        <p:nvPicPr>
          <p:cNvPr id="462" name="Google Shape;462;g18e8409bc43_0_113"/>
          <p:cNvPicPr preferRelativeResize="0"/>
          <p:nvPr/>
        </p:nvPicPr>
        <p:blipFill rotWithShape="1">
          <a:blip r:embed="rId3">
            <a:alphaModFix/>
          </a:blip>
          <a:srcRect/>
          <a:stretch/>
        </p:blipFill>
        <p:spPr>
          <a:xfrm>
            <a:off x="11112" y="-1588"/>
            <a:ext cx="12191998" cy="6857998"/>
          </a:xfrm>
          <a:prstGeom prst="rect">
            <a:avLst/>
          </a:prstGeom>
          <a:noFill/>
          <a:ln>
            <a:noFill/>
          </a:ln>
        </p:spPr>
      </p:pic>
      <p:sp>
        <p:nvSpPr>
          <p:cNvPr id="463" name="Google Shape;463;g18e8409bc43_0_113"/>
          <p:cNvSpPr txBox="1"/>
          <p:nvPr/>
        </p:nvSpPr>
        <p:spPr>
          <a:xfrm>
            <a:off x="1654900" y="199125"/>
            <a:ext cx="9036300" cy="800400"/>
          </a:xfrm>
          <a:prstGeom prst="rect">
            <a:avLst/>
          </a:prstGeom>
          <a:noFill/>
          <a:ln>
            <a:noFill/>
          </a:ln>
        </p:spPr>
        <p:txBody>
          <a:bodyPr spcFirstLastPara="1" wrap="square" lIns="91425" tIns="91425" rIns="91425" bIns="91425" anchor="t" anchorCtr="0">
            <a:spAutoFit/>
          </a:bodyPr>
          <a:lstStyle/>
          <a:p>
            <a:pPr marL="0" lvl="0" indent="0" algn="ctr" rtl="0">
              <a:lnSpc>
                <a:spcPct val="150000"/>
              </a:lnSpc>
              <a:spcBef>
                <a:spcPts val="0"/>
              </a:spcBef>
              <a:spcAft>
                <a:spcPts val="0"/>
              </a:spcAft>
              <a:buNone/>
            </a:pPr>
            <a:r>
              <a:rPr lang="en-US" sz="4000" b="1">
                <a:solidFill>
                  <a:srgbClr val="422A48"/>
                </a:solidFill>
                <a:latin typeface="Enriqueta"/>
                <a:ea typeface="Enriqueta"/>
                <a:cs typeface="Enriqueta"/>
                <a:sym typeface="Enriqueta"/>
              </a:rPr>
              <a:t>Countplot</a:t>
            </a:r>
            <a:endParaRPr sz="4000">
              <a:solidFill>
                <a:srgbClr val="422A48"/>
              </a:solidFill>
              <a:latin typeface="Enriqueta"/>
              <a:ea typeface="Enriqueta"/>
              <a:cs typeface="Enriqueta"/>
              <a:sym typeface="Enriqueta"/>
            </a:endParaRPr>
          </a:p>
        </p:txBody>
      </p:sp>
      <p:sp>
        <p:nvSpPr>
          <p:cNvPr id="464" name="Google Shape;464;g18e8409bc43_0_113"/>
          <p:cNvSpPr txBox="1"/>
          <p:nvPr/>
        </p:nvSpPr>
        <p:spPr>
          <a:xfrm>
            <a:off x="7111950" y="2377525"/>
            <a:ext cx="4255800" cy="2693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600"/>
              </a:spcBef>
              <a:spcAft>
                <a:spcPts val="0"/>
              </a:spcAft>
              <a:buNone/>
            </a:pPr>
            <a:r>
              <a:rPr lang="en-US" sz="1500">
                <a:solidFill>
                  <a:schemeClr val="dk1"/>
                </a:solidFill>
                <a:latin typeface="Enriqueta"/>
                <a:ea typeface="Enriqueta"/>
                <a:cs typeface="Enriqueta"/>
                <a:sym typeface="Enriqueta"/>
              </a:rPr>
              <a:t>We can insight here the Name of Stations when air_temperature =20, which is Prince Abdulmajeed bin Abdulaziz Airport, Qaisumah, AlBaha, Taif, Rafha, and Hail. </a:t>
            </a:r>
            <a:endParaRPr sz="1500">
              <a:solidFill>
                <a:schemeClr val="dk1"/>
              </a:solidFill>
              <a:latin typeface="Enriqueta"/>
              <a:ea typeface="Enriqueta"/>
              <a:cs typeface="Enriqueta"/>
              <a:sym typeface="Enriqueta"/>
            </a:endParaRPr>
          </a:p>
          <a:p>
            <a:pPr marL="0" lvl="0" indent="0" algn="l" rtl="0">
              <a:lnSpc>
                <a:spcPct val="115000"/>
              </a:lnSpc>
              <a:spcBef>
                <a:spcPts val="600"/>
              </a:spcBef>
              <a:spcAft>
                <a:spcPts val="0"/>
              </a:spcAft>
              <a:buNone/>
            </a:pPr>
            <a:endParaRPr sz="1500">
              <a:solidFill>
                <a:schemeClr val="dk1"/>
              </a:solidFill>
              <a:latin typeface="Enriqueta"/>
              <a:ea typeface="Enriqueta"/>
              <a:cs typeface="Enriqueta"/>
              <a:sym typeface="Enriqueta"/>
            </a:endParaRPr>
          </a:p>
          <a:p>
            <a:pPr marL="0" lvl="0" indent="0" algn="l" rtl="0">
              <a:lnSpc>
                <a:spcPct val="115000"/>
              </a:lnSpc>
              <a:spcBef>
                <a:spcPts val="600"/>
              </a:spcBef>
              <a:spcAft>
                <a:spcPts val="500"/>
              </a:spcAft>
              <a:buNone/>
            </a:pPr>
            <a:r>
              <a:rPr lang="en-US" sz="1500">
                <a:solidFill>
                  <a:schemeClr val="dk1"/>
                </a:solidFill>
                <a:latin typeface="Enriqueta"/>
                <a:ea typeface="Enriqueta"/>
                <a:cs typeface="Enriqueta"/>
                <a:sym typeface="Enriqueta"/>
              </a:rPr>
              <a:t>We can insight from the names of the stations knowing the appropriate plants to plant in each region, or for airports, weather conditions, and flight times.</a:t>
            </a:r>
            <a:endParaRPr sz="1000">
              <a:solidFill>
                <a:schemeClr val="dk1"/>
              </a:solidFill>
              <a:latin typeface="Enriqueta"/>
              <a:ea typeface="Enriqueta"/>
              <a:cs typeface="Enriqueta"/>
              <a:sym typeface="Enriqueta"/>
            </a:endParaRPr>
          </a:p>
        </p:txBody>
      </p:sp>
      <p:pic>
        <p:nvPicPr>
          <p:cNvPr id="465" name="Google Shape;465;g18e8409bc43_0_113"/>
          <p:cNvPicPr preferRelativeResize="0"/>
          <p:nvPr/>
        </p:nvPicPr>
        <p:blipFill>
          <a:blip r:embed="rId4">
            <a:alphaModFix/>
          </a:blip>
          <a:stretch>
            <a:fillRect/>
          </a:stretch>
        </p:blipFill>
        <p:spPr>
          <a:xfrm>
            <a:off x="458447" y="1546425"/>
            <a:ext cx="6280100" cy="43559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pic>
        <p:nvPicPr>
          <p:cNvPr id="471" name="Google Shape;471;g18e8409bc43_0_124"/>
          <p:cNvPicPr preferRelativeResize="0"/>
          <p:nvPr/>
        </p:nvPicPr>
        <p:blipFill rotWithShape="1">
          <a:blip r:embed="rId3">
            <a:alphaModFix/>
          </a:blip>
          <a:srcRect/>
          <a:stretch/>
        </p:blipFill>
        <p:spPr>
          <a:xfrm>
            <a:off x="11112" y="-1588"/>
            <a:ext cx="12191998" cy="6857998"/>
          </a:xfrm>
          <a:prstGeom prst="rect">
            <a:avLst/>
          </a:prstGeom>
          <a:noFill/>
          <a:ln>
            <a:noFill/>
          </a:ln>
        </p:spPr>
      </p:pic>
      <p:sp>
        <p:nvSpPr>
          <p:cNvPr id="472" name="Google Shape;472;g18e8409bc43_0_124"/>
          <p:cNvSpPr txBox="1"/>
          <p:nvPr/>
        </p:nvSpPr>
        <p:spPr>
          <a:xfrm>
            <a:off x="1654900" y="199125"/>
            <a:ext cx="9036300" cy="800400"/>
          </a:xfrm>
          <a:prstGeom prst="rect">
            <a:avLst/>
          </a:prstGeom>
          <a:noFill/>
          <a:ln>
            <a:noFill/>
          </a:ln>
        </p:spPr>
        <p:txBody>
          <a:bodyPr spcFirstLastPara="1" wrap="square" lIns="91425" tIns="91425" rIns="91425" bIns="91425" anchor="t" anchorCtr="0">
            <a:spAutoFit/>
          </a:bodyPr>
          <a:lstStyle/>
          <a:p>
            <a:pPr marL="0" lvl="0" indent="0" algn="ctr" rtl="0">
              <a:lnSpc>
                <a:spcPct val="150000"/>
              </a:lnSpc>
              <a:spcBef>
                <a:spcPts val="0"/>
              </a:spcBef>
              <a:spcAft>
                <a:spcPts val="0"/>
              </a:spcAft>
              <a:buNone/>
            </a:pPr>
            <a:r>
              <a:rPr lang="en-US" sz="4000" b="1">
                <a:solidFill>
                  <a:srgbClr val="422A48"/>
                </a:solidFill>
                <a:latin typeface="Enriqueta"/>
                <a:ea typeface="Enriqueta"/>
                <a:cs typeface="Enriqueta"/>
                <a:sym typeface="Enriqueta"/>
              </a:rPr>
              <a:t>Countplot</a:t>
            </a:r>
            <a:endParaRPr sz="4000">
              <a:solidFill>
                <a:srgbClr val="422A48"/>
              </a:solidFill>
              <a:latin typeface="Enriqueta"/>
              <a:ea typeface="Enriqueta"/>
              <a:cs typeface="Enriqueta"/>
              <a:sym typeface="Enriqueta"/>
            </a:endParaRPr>
          </a:p>
        </p:txBody>
      </p:sp>
      <p:sp>
        <p:nvSpPr>
          <p:cNvPr id="473" name="Google Shape;473;g18e8409bc43_0_124"/>
          <p:cNvSpPr txBox="1"/>
          <p:nvPr/>
        </p:nvSpPr>
        <p:spPr>
          <a:xfrm>
            <a:off x="7124375" y="2182325"/>
            <a:ext cx="4255800" cy="3301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600"/>
              </a:spcBef>
              <a:spcAft>
                <a:spcPts val="0"/>
              </a:spcAft>
              <a:buNone/>
            </a:pPr>
            <a:r>
              <a:rPr lang="en-US" sz="1500">
                <a:solidFill>
                  <a:schemeClr val="dk1"/>
                </a:solidFill>
                <a:latin typeface="Enriqueta"/>
                <a:ea typeface="Enriqueta"/>
                <a:cs typeface="Enriqueta"/>
                <a:sym typeface="Enriqueta"/>
              </a:rPr>
              <a:t>What this chart interpret is the Name of appropriate plants when air_temperature =20, which are Maize, Wheat, Sorghum, Rice, Millet, Corn, Barley, Cotton, Oats, Peanuts, Potatoes, and Sunflower.</a:t>
            </a:r>
            <a:endParaRPr sz="1500">
              <a:solidFill>
                <a:schemeClr val="dk1"/>
              </a:solidFill>
              <a:latin typeface="Enriqueta"/>
              <a:ea typeface="Enriqueta"/>
              <a:cs typeface="Enriqueta"/>
              <a:sym typeface="Enriqueta"/>
            </a:endParaRPr>
          </a:p>
          <a:p>
            <a:pPr marL="0" lvl="0" indent="0" algn="l" rtl="0">
              <a:lnSpc>
                <a:spcPct val="115000"/>
              </a:lnSpc>
              <a:spcBef>
                <a:spcPts val="600"/>
              </a:spcBef>
              <a:spcAft>
                <a:spcPts val="0"/>
              </a:spcAft>
              <a:buNone/>
            </a:pPr>
            <a:endParaRPr sz="1500">
              <a:solidFill>
                <a:schemeClr val="dk1"/>
              </a:solidFill>
              <a:latin typeface="Enriqueta"/>
              <a:ea typeface="Enriqueta"/>
              <a:cs typeface="Enriqueta"/>
              <a:sym typeface="Enriqueta"/>
            </a:endParaRPr>
          </a:p>
          <a:p>
            <a:pPr marL="0" lvl="0" indent="0" algn="l" rtl="0">
              <a:lnSpc>
                <a:spcPct val="115000"/>
              </a:lnSpc>
              <a:spcBef>
                <a:spcPts val="600"/>
              </a:spcBef>
              <a:spcAft>
                <a:spcPts val="0"/>
              </a:spcAft>
              <a:buNone/>
            </a:pPr>
            <a:r>
              <a:rPr lang="en-US" sz="1500">
                <a:solidFill>
                  <a:schemeClr val="dk1"/>
                </a:solidFill>
                <a:latin typeface="Enriqueta"/>
                <a:ea typeface="Enriqueta"/>
                <a:cs typeface="Enriqueta"/>
                <a:sym typeface="Enriqueta"/>
              </a:rPr>
              <a:t>We can insight from the names of the plants knowing which plants are suitable for each temperature and which plant is the most popular and desirable.</a:t>
            </a:r>
            <a:endParaRPr sz="1500">
              <a:solidFill>
                <a:schemeClr val="dk1"/>
              </a:solidFill>
              <a:latin typeface="Enriqueta"/>
              <a:ea typeface="Enriqueta"/>
              <a:cs typeface="Enriqueta"/>
              <a:sym typeface="Enriqueta"/>
            </a:endParaRPr>
          </a:p>
          <a:p>
            <a:pPr marL="0" lvl="0" indent="0" algn="l" rtl="0">
              <a:lnSpc>
                <a:spcPct val="115000"/>
              </a:lnSpc>
              <a:spcBef>
                <a:spcPts val="600"/>
              </a:spcBef>
              <a:spcAft>
                <a:spcPts val="500"/>
              </a:spcAft>
              <a:buNone/>
            </a:pPr>
            <a:endParaRPr sz="1500">
              <a:solidFill>
                <a:schemeClr val="dk1"/>
              </a:solidFill>
              <a:latin typeface="Enriqueta"/>
              <a:ea typeface="Enriqueta"/>
              <a:cs typeface="Enriqueta"/>
              <a:sym typeface="Enriqueta"/>
            </a:endParaRPr>
          </a:p>
        </p:txBody>
      </p:sp>
      <p:pic>
        <p:nvPicPr>
          <p:cNvPr id="474" name="Google Shape;474;g18e8409bc43_0_124"/>
          <p:cNvPicPr preferRelativeResize="0"/>
          <p:nvPr/>
        </p:nvPicPr>
        <p:blipFill>
          <a:blip r:embed="rId4">
            <a:alphaModFix/>
          </a:blip>
          <a:stretch>
            <a:fillRect/>
          </a:stretch>
        </p:blipFill>
        <p:spPr>
          <a:xfrm>
            <a:off x="648971" y="1705525"/>
            <a:ext cx="6093468" cy="42551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pic>
        <p:nvPicPr>
          <p:cNvPr id="480" name="Google Shape;480;g18e8409bc43_0_146"/>
          <p:cNvPicPr preferRelativeResize="0"/>
          <p:nvPr/>
        </p:nvPicPr>
        <p:blipFill rotWithShape="1">
          <a:blip r:embed="rId3">
            <a:alphaModFix/>
          </a:blip>
          <a:srcRect/>
          <a:stretch/>
        </p:blipFill>
        <p:spPr>
          <a:xfrm>
            <a:off x="11112" y="-1588"/>
            <a:ext cx="12191998" cy="6857998"/>
          </a:xfrm>
          <a:prstGeom prst="rect">
            <a:avLst/>
          </a:prstGeom>
          <a:noFill/>
          <a:ln>
            <a:noFill/>
          </a:ln>
        </p:spPr>
      </p:pic>
      <p:sp>
        <p:nvSpPr>
          <p:cNvPr id="481" name="Google Shape;481;g18e8409bc43_0_146"/>
          <p:cNvSpPr txBox="1"/>
          <p:nvPr/>
        </p:nvSpPr>
        <p:spPr>
          <a:xfrm>
            <a:off x="1654900" y="199125"/>
            <a:ext cx="9036300" cy="800400"/>
          </a:xfrm>
          <a:prstGeom prst="rect">
            <a:avLst/>
          </a:prstGeom>
          <a:noFill/>
          <a:ln>
            <a:noFill/>
          </a:ln>
        </p:spPr>
        <p:txBody>
          <a:bodyPr spcFirstLastPara="1" wrap="square" lIns="91425" tIns="91425" rIns="91425" bIns="91425" anchor="t" anchorCtr="0">
            <a:spAutoFit/>
          </a:bodyPr>
          <a:lstStyle/>
          <a:p>
            <a:pPr marL="0" lvl="0" indent="0" algn="ctr" rtl="0">
              <a:lnSpc>
                <a:spcPct val="150000"/>
              </a:lnSpc>
              <a:spcBef>
                <a:spcPts val="0"/>
              </a:spcBef>
              <a:spcAft>
                <a:spcPts val="0"/>
              </a:spcAft>
              <a:buNone/>
            </a:pPr>
            <a:r>
              <a:rPr lang="en-US" sz="4000" b="1">
                <a:solidFill>
                  <a:srgbClr val="422A48"/>
                </a:solidFill>
                <a:latin typeface="Enriqueta"/>
                <a:ea typeface="Enriqueta"/>
                <a:cs typeface="Enriqueta"/>
                <a:sym typeface="Enriqueta"/>
              </a:rPr>
              <a:t>Violinplot</a:t>
            </a:r>
            <a:endParaRPr sz="4000">
              <a:solidFill>
                <a:srgbClr val="422A48"/>
              </a:solidFill>
              <a:latin typeface="Enriqueta"/>
              <a:ea typeface="Enriqueta"/>
              <a:cs typeface="Enriqueta"/>
              <a:sym typeface="Enriqueta"/>
            </a:endParaRPr>
          </a:p>
        </p:txBody>
      </p:sp>
      <p:sp>
        <p:nvSpPr>
          <p:cNvPr id="482" name="Google Shape;482;g18e8409bc43_0_146"/>
          <p:cNvSpPr txBox="1"/>
          <p:nvPr/>
        </p:nvSpPr>
        <p:spPr>
          <a:xfrm>
            <a:off x="8032125" y="2823000"/>
            <a:ext cx="3313800" cy="1743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600"/>
              </a:spcBef>
              <a:spcAft>
                <a:spcPts val="500"/>
              </a:spcAft>
              <a:buNone/>
            </a:pPr>
            <a:r>
              <a:rPr lang="en-US" sz="1500">
                <a:solidFill>
                  <a:schemeClr val="dk1"/>
                </a:solidFill>
                <a:latin typeface="Enriqueta"/>
                <a:ea typeface="Enriqueta"/>
                <a:cs typeface="Enriqueta"/>
                <a:sym typeface="Enriqueta"/>
              </a:rPr>
              <a:t>This violin plot shows the temperature that the maximum temperature is above 27.5 and the minimum temperature is below 12,5 and the median temperature is 22.5 approximately.</a:t>
            </a:r>
            <a:endParaRPr sz="1500">
              <a:solidFill>
                <a:schemeClr val="dk1"/>
              </a:solidFill>
              <a:latin typeface="Enriqueta"/>
              <a:ea typeface="Enriqueta"/>
              <a:cs typeface="Enriqueta"/>
              <a:sym typeface="Enriqueta"/>
            </a:endParaRPr>
          </a:p>
        </p:txBody>
      </p:sp>
      <p:pic>
        <p:nvPicPr>
          <p:cNvPr id="483" name="Google Shape;483;g18e8409bc43_0_146"/>
          <p:cNvPicPr preferRelativeResize="0"/>
          <p:nvPr/>
        </p:nvPicPr>
        <p:blipFill>
          <a:blip r:embed="rId4">
            <a:alphaModFix/>
          </a:blip>
          <a:stretch>
            <a:fillRect/>
          </a:stretch>
        </p:blipFill>
        <p:spPr>
          <a:xfrm>
            <a:off x="651376" y="1416012"/>
            <a:ext cx="7117150" cy="45455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pic>
        <p:nvPicPr>
          <p:cNvPr id="489" name="Google Shape;489;g18e8409bc43_0_160"/>
          <p:cNvPicPr preferRelativeResize="0"/>
          <p:nvPr/>
        </p:nvPicPr>
        <p:blipFill rotWithShape="1">
          <a:blip r:embed="rId3">
            <a:alphaModFix/>
          </a:blip>
          <a:srcRect/>
          <a:stretch/>
        </p:blipFill>
        <p:spPr>
          <a:xfrm>
            <a:off x="11112" y="-1588"/>
            <a:ext cx="12191998" cy="6857998"/>
          </a:xfrm>
          <a:prstGeom prst="rect">
            <a:avLst/>
          </a:prstGeom>
          <a:noFill/>
          <a:ln>
            <a:noFill/>
          </a:ln>
        </p:spPr>
      </p:pic>
      <p:sp>
        <p:nvSpPr>
          <p:cNvPr id="490" name="Google Shape;490;g18e8409bc43_0_160"/>
          <p:cNvSpPr txBox="1"/>
          <p:nvPr/>
        </p:nvSpPr>
        <p:spPr>
          <a:xfrm>
            <a:off x="1654900" y="46725"/>
            <a:ext cx="9036300" cy="800400"/>
          </a:xfrm>
          <a:prstGeom prst="rect">
            <a:avLst/>
          </a:prstGeom>
          <a:noFill/>
          <a:ln>
            <a:noFill/>
          </a:ln>
        </p:spPr>
        <p:txBody>
          <a:bodyPr spcFirstLastPara="1" wrap="square" lIns="91425" tIns="91425" rIns="91425" bIns="91425" anchor="t" anchorCtr="0">
            <a:spAutoFit/>
          </a:bodyPr>
          <a:lstStyle/>
          <a:p>
            <a:pPr marL="0" lvl="0" indent="0" algn="ctr" rtl="0">
              <a:lnSpc>
                <a:spcPct val="150000"/>
              </a:lnSpc>
              <a:spcBef>
                <a:spcPts val="0"/>
              </a:spcBef>
              <a:spcAft>
                <a:spcPts val="0"/>
              </a:spcAft>
              <a:buNone/>
            </a:pPr>
            <a:r>
              <a:rPr lang="en-US" sz="4000" b="1">
                <a:solidFill>
                  <a:srgbClr val="422A48"/>
                </a:solidFill>
                <a:latin typeface="Enriqueta"/>
                <a:ea typeface="Enriqueta"/>
                <a:cs typeface="Enriqueta"/>
                <a:sym typeface="Enriqueta"/>
              </a:rPr>
              <a:t>Jointplot</a:t>
            </a:r>
            <a:endParaRPr sz="4000">
              <a:solidFill>
                <a:srgbClr val="422A48"/>
              </a:solidFill>
              <a:latin typeface="Enriqueta"/>
              <a:ea typeface="Enriqueta"/>
              <a:cs typeface="Enriqueta"/>
              <a:sym typeface="Enriqueta"/>
            </a:endParaRPr>
          </a:p>
        </p:txBody>
      </p:sp>
      <p:sp>
        <p:nvSpPr>
          <p:cNvPr id="491" name="Google Shape;491;g18e8409bc43_0_160"/>
          <p:cNvSpPr txBox="1"/>
          <p:nvPr/>
        </p:nvSpPr>
        <p:spPr>
          <a:xfrm>
            <a:off x="6401625" y="2026425"/>
            <a:ext cx="4941300" cy="4440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600"/>
              </a:spcBef>
              <a:spcAft>
                <a:spcPts val="0"/>
              </a:spcAft>
              <a:buNone/>
            </a:pPr>
            <a:r>
              <a:rPr lang="en-US" sz="1500" b="1">
                <a:solidFill>
                  <a:schemeClr val="dk1"/>
                </a:solidFill>
                <a:latin typeface="Enriqueta"/>
                <a:ea typeface="Enriqueta"/>
                <a:cs typeface="Enriqueta"/>
                <a:sym typeface="Enriqueta"/>
              </a:rPr>
              <a:t>On this joint plot,</a:t>
            </a:r>
            <a:endParaRPr sz="1500" b="1">
              <a:solidFill>
                <a:schemeClr val="dk1"/>
              </a:solidFill>
              <a:latin typeface="Enriqueta"/>
              <a:ea typeface="Enriqueta"/>
              <a:cs typeface="Enriqueta"/>
              <a:sym typeface="Enriqueta"/>
            </a:endParaRPr>
          </a:p>
          <a:p>
            <a:pPr marL="0" lvl="0" indent="0" algn="l" rtl="0">
              <a:lnSpc>
                <a:spcPct val="115000"/>
              </a:lnSpc>
              <a:spcBef>
                <a:spcPts val="600"/>
              </a:spcBef>
              <a:spcAft>
                <a:spcPts val="0"/>
              </a:spcAft>
              <a:buNone/>
            </a:pPr>
            <a:r>
              <a:rPr lang="en-US" sz="1500">
                <a:solidFill>
                  <a:schemeClr val="dk1"/>
                </a:solidFill>
                <a:latin typeface="Enriqueta"/>
                <a:ea typeface="Enriqueta"/>
                <a:cs typeface="Enriqueta"/>
                <a:sym typeface="Enriqueta"/>
              </a:rPr>
              <a:t>The distribution on the top shows the distribution of air_temperature and the distribution on the right shows the distribution of atmospheric_sea_level_pressure. And the scatter plot represents the usual relationship of air_temperature Vs atmospheric_sea_level_pressure.</a:t>
            </a:r>
            <a:endParaRPr sz="1500">
              <a:solidFill>
                <a:schemeClr val="dk1"/>
              </a:solidFill>
              <a:latin typeface="Enriqueta"/>
              <a:ea typeface="Enriqueta"/>
              <a:cs typeface="Enriqueta"/>
              <a:sym typeface="Enriqueta"/>
            </a:endParaRPr>
          </a:p>
          <a:p>
            <a:pPr marL="0" lvl="0" indent="0" algn="l" rtl="0">
              <a:lnSpc>
                <a:spcPct val="115000"/>
              </a:lnSpc>
              <a:spcBef>
                <a:spcPts val="600"/>
              </a:spcBef>
              <a:spcAft>
                <a:spcPts val="0"/>
              </a:spcAft>
              <a:buNone/>
            </a:pPr>
            <a:endParaRPr sz="1500">
              <a:solidFill>
                <a:schemeClr val="dk1"/>
              </a:solidFill>
              <a:latin typeface="Enriqueta"/>
              <a:ea typeface="Enriqueta"/>
              <a:cs typeface="Enriqueta"/>
              <a:sym typeface="Enriqueta"/>
            </a:endParaRPr>
          </a:p>
          <a:p>
            <a:pPr marL="0" lvl="0" indent="0" algn="l" rtl="0">
              <a:lnSpc>
                <a:spcPct val="115000"/>
              </a:lnSpc>
              <a:spcBef>
                <a:spcPts val="600"/>
              </a:spcBef>
              <a:spcAft>
                <a:spcPts val="0"/>
              </a:spcAft>
              <a:buNone/>
            </a:pPr>
            <a:r>
              <a:rPr lang="en-US" sz="1500">
                <a:solidFill>
                  <a:schemeClr val="dk1"/>
                </a:solidFill>
                <a:latin typeface="Enriqueta"/>
                <a:ea typeface="Enriqueta"/>
                <a:cs typeface="Enriqueta"/>
                <a:sym typeface="Enriqueta"/>
              </a:rPr>
              <a:t>As you can see, when a low-pressure moves into an area, it usually leads to cloudiness, wind, and precipitation which makes the sky visibility not clear. High pressure usually leads to fair, calm weather. Therefore, The sky visibility will be more clear Except for some areas based on elevation or other factors.</a:t>
            </a:r>
            <a:endParaRPr sz="1500">
              <a:solidFill>
                <a:schemeClr val="dk1"/>
              </a:solidFill>
              <a:latin typeface="Enriqueta"/>
              <a:ea typeface="Enriqueta"/>
              <a:cs typeface="Enriqueta"/>
              <a:sym typeface="Enriqueta"/>
            </a:endParaRPr>
          </a:p>
          <a:p>
            <a:pPr marL="0" lvl="0" indent="0" algn="l" rtl="0">
              <a:lnSpc>
                <a:spcPct val="115000"/>
              </a:lnSpc>
              <a:spcBef>
                <a:spcPts val="600"/>
              </a:spcBef>
              <a:spcAft>
                <a:spcPts val="500"/>
              </a:spcAft>
              <a:buNone/>
            </a:pPr>
            <a:endParaRPr sz="1500">
              <a:solidFill>
                <a:schemeClr val="dk1"/>
              </a:solidFill>
              <a:latin typeface="Enriqueta"/>
              <a:ea typeface="Enriqueta"/>
              <a:cs typeface="Enriqueta"/>
              <a:sym typeface="Enriqueta"/>
            </a:endParaRPr>
          </a:p>
        </p:txBody>
      </p:sp>
      <p:pic>
        <p:nvPicPr>
          <p:cNvPr id="492" name="Google Shape;492;g18e8409bc43_0_160"/>
          <p:cNvPicPr preferRelativeResize="0"/>
          <p:nvPr/>
        </p:nvPicPr>
        <p:blipFill>
          <a:blip r:embed="rId4">
            <a:alphaModFix/>
          </a:blip>
          <a:stretch>
            <a:fillRect/>
          </a:stretch>
        </p:blipFill>
        <p:spPr>
          <a:xfrm>
            <a:off x="273225" y="797275"/>
            <a:ext cx="7780725" cy="574745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97"/>
        <p:cNvGrpSpPr/>
        <p:nvPr/>
      </p:nvGrpSpPr>
      <p:grpSpPr>
        <a:xfrm>
          <a:off x="0" y="0"/>
          <a:ext cx="0" cy="0"/>
          <a:chOff x="0" y="0"/>
          <a:chExt cx="0" cy="0"/>
        </a:xfrm>
      </p:grpSpPr>
      <p:pic>
        <p:nvPicPr>
          <p:cNvPr id="498" name="Google Shape;498;g18e8409bc43_0_172"/>
          <p:cNvPicPr preferRelativeResize="0"/>
          <p:nvPr/>
        </p:nvPicPr>
        <p:blipFill rotWithShape="1">
          <a:blip r:embed="rId3">
            <a:alphaModFix/>
          </a:blip>
          <a:srcRect/>
          <a:stretch/>
        </p:blipFill>
        <p:spPr>
          <a:xfrm>
            <a:off x="11112" y="-1588"/>
            <a:ext cx="12191998" cy="6857998"/>
          </a:xfrm>
          <a:prstGeom prst="rect">
            <a:avLst/>
          </a:prstGeom>
          <a:noFill/>
          <a:ln>
            <a:noFill/>
          </a:ln>
        </p:spPr>
      </p:pic>
      <p:sp>
        <p:nvSpPr>
          <p:cNvPr id="499" name="Google Shape;499;g18e8409bc43_0_172"/>
          <p:cNvSpPr txBox="1"/>
          <p:nvPr/>
        </p:nvSpPr>
        <p:spPr>
          <a:xfrm>
            <a:off x="816700" y="601975"/>
            <a:ext cx="9036300" cy="8004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US" sz="4000" b="1">
                <a:solidFill>
                  <a:srgbClr val="422A48"/>
                </a:solidFill>
                <a:latin typeface="Enriqueta"/>
                <a:ea typeface="Enriqueta"/>
                <a:cs typeface="Enriqueta"/>
                <a:sym typeface="Enriqueta"/>
              </a:rPr>
              <a:t>Correlation</a:t>
            </a:r>
            <a:endParaRPr sz="4000">
              <a:solidFill>
                <a:srgbClr val="422A48"/>
              </a:solidFill>
              <a:latin typeface="Enriqueta"/>
              <a:ea typeface="Enriqueta"/>
              <a:cs typeface="Enriqueta"/>
              <a:sym typeface="Enriqueta"/>
            </a:endParaRPr>
          </a:p>
        </p:txBody>
      </p:sp>
      <p:pic>
        <p:nvPicPr>
          <p:cNvPr id="500" name="Google Shape;500;g18e8409bc43_0_172"/>
          <p:cNvPicPr preferRelativeResize="0"/>
          <p:nvPr/>
        </p:nvPicPr>
        <p:blipFill>
          <a:blip r:embed="rId4">
            <a:alphaModFix/>
          </a:blip>
          <a:stretch>
            <a:fillRect/>
          </a:stretch>
        </p:blipFill>
        <p:spPr>
          <a:xfrm>
            <a:off x="5355775" y="185100"/>
            <a:ext cx="6248625" cy="6484600"/>
          </a:xfrm>
          <a:prstGeom prst="rect">
            <a:avLst/>
          </a:prstGeom>
          <a:noFill/>
          <a:ln>
            <a:noFill/>
          </a:ln>
        </p:spPr>
      </p:pic>
      <p:sp>
        <p:nvSpPr>
          <p:cNvPr id="501" name="Google Shape;501;g18e8409bc43_0_172"/>
          <p:cNvSpPr txBox="1"/>
          <p:nvPr/>
        </p:nvSpPr>
        <p:spPr>
          <a:xfrm>
            <a:off x="763500" y="2026425"/>
            <a:ext cx="4194300" cy="3721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600"/>
              </a:spcBef>
              <a:spcAft>
                <a:spcPts val="0"/>
              </a:spcAft>
              <a:buNone/>
            </a:pPr>
            <a:r>
              <a:rPr lang="en-US" sz="1500" b="1">
                <a:solidFill>
                  <a:schemeClr val="dk1"/>
                </a:solidFill>
                <a:latin typeface="Enriqueta"/>
                <a:ea typeface="Enriqueta"/>
                <a:cs typeface="Enriqueta"/>
                <a:sym typeface="Enriqueta"/>
              </a:rPr>
              <a:t>From our heatmap, we can infer:</a:t>
            </a:r>
            <a:endParaRPr sz="1500" b="1">
              <a:solidFill>
                <a:schemeClr val="dk1"/>
              </a:solidFill>
              <a:latin typeface="Enriqueta"/>
              <a:ea typeface="Enriqueta"/>
              <a:cs typeface="Enriqueta"/>
              <a:sym typeface="Enriqueta"/>
            </a:endParaRPr>
          </a:p>
          <a:p>
            <a:pPr marL="0" lvl="0" indent="0" algn="l" rtl="0">
              <a:lnSpc>
                <a:spcPct val="115000"/>
              </a:lnSpc>
              <a:spcBef>
                <a:spcPts val="600"/>
              </a:spcBef>
              <a:spcAft>
                <a:spcPts val="0"/>
              </a:spcAft>
              <a:buNone/>
            </a:pPr>
            <a:endParaRPr sz="1500" b="1">
              <a:solidFill>
                <a:schemeClr val="dk1"/>
              </a:solidFill>
              <a:latin typeface="Enriqueta"/>
              <a:ea typeface="Enriqueta"/>
              <a:cs typeface="Enriqueta"/>
              <a:sym typeface="Enriqueta"/>
            </a:endParaRPr>
          </a:p>
          <a:p>
            <a:pPr marL="457200" lvl="0" indent="-323850" algn="l" rtl="0">
              <a:lnSpc>
                <a:spcPct val="115000"/>
              </a:lnSpc>
              <a:spcBef>
                <a:spcPts val="600"/>
              </a:spcBef>
              <a:spcAft>
                <a:spcPts val="0"/>
              </a:spcAft>
              <a:buClr>
                <a:schemeClr val="dk1"/>
              </a:buClr>
              <a:buSzPts val="1500"/>
              <a:buFont typeface="Enriqueta"/>
              <a:buChar char="●"/>
            </a:pPr>
            <a:r>
              <a:rPr lang="en-US" sz="1500">
                <a:solidFill>
                  <a:schemeClr val="dk1"/>
                </a:solidFill>
                <a:latin typeface="Enriqueta"/>
                <a:ea typeface="Enriqueta"/>
                <a:cs typeface="Enriqueta"/>
                <a:sym typeface="Enriqueta"/>
              </a:rPr>
              <a:t>we could get that there are no many variables having strong positive correlation.</a:t>
            </a:r>
            <a:endParaRPr sz="1500">
              <a:solidFill>
                <a:schemeClr val="dk1"/>
              </a:solidFill>
              <a:latin typeface="Enriqueta"/>
              <a:ea typeface="Enriqueta"/>
              <a:cs typeface="Enriqueta"/>
              <a:sym typeface="Enriqueta"/>
            </a:endParaRPr>
          </a:p>
          <a:p>
            <a:pPr marL="457200" lvl="0" indent="0" algn="l" rtl="0">
              <a:lnSpc>
                <a:spcPct val="115000"/>
              </a:lnSpc>
              <a:spcBef>
                <a:spcPts val="600"/>
              </a:spcBef>
              <a:spcAft>
                <a:spcPts val="0"/>
              </a:spcAft>
              <a:buNone/>
            </a:pPr>
            <a:endParaRPr sz="1500">
              <a:solidFill>
                <a:schemeClr val="dk1"/>
              </a:solidFill>
              <a:latin typeface="Enriqueta"/>
              <a:ea typeface="Enriqueta"/>
              <a:cs typeface="Enriqueta"/>
              <a:sym typeface="Enriqueta"/>
            </a:endParaRPr>
          </a:p>
          <a:p>
            <a:pPr marL="457200" lvl="0" indent="-323850" algn="l" rtl="0">
              <a:lnSpc>
                <a:spcPct val="115000"/>
              </a:lnSpc>
              <a:spcBef>
                <a:spcPts val="600"/>
              </a:spcBef>
              <a:spcAft>
                <a:spcPts val="0"/>
              </a:spcAft>
              <a:buClr>
                <a:schemeClr val="dk1"/>
              </a:buClr>
              <a:buSzPts val="1500"/>
              <a:buFont typeface="Enriqueta"/>
              <a:buChar char="●"/>
            </a:pPr>
            <a:r>
              <a:rPr lang="en-US" sz="1500">
                <a:solidFill>
                  <a:schemeClr val="dk1"/>
                </a:solidFill>
                <a:latin typeface="Enriqueta"/>
                <a:ea typeface="Enriqueta"/>
                <a:cs typeface="Enriqueta"/>
                <a:sym typeface="Enriqueta"/>
              </a:rPr>
              <a:t>Feature </a:t>
            </a:r>
            <a:r>
              <a:rPr lang="en-US" sz="1500" i="1">
                <a:solidFill>
                  <a:schemeClr val="dk1"/>
                </a:solidFill>
                <a:latin typeface="Enriqueta"/>
                <a:ea typeface="Enriqueta"/>
                <a:cs typeface="Enriqueta"/>
                <a:sym typeface="Enriqueta"/>
              </a:rPr>
              <a:t>'visibility_distance'</a:t>
            </a:r>
            <a:r>
              <a:rPr lang="en-US" sz="1500">
                <a:solidFill>
                  <a:schemeClr val="dk1"/>
                </a:solidFill>
                <a:latin typeface="Enriqueta"/>
                <a:ea typeface="Enriqueta"/>
                <a:cs typeface="Enriqueta"/>
                <a:sym typeface="Enriqueta"/>
              </a:rPr>
              <a:t> has </a:t>
            </a:r>
            <a:r>
              <a:rPr lang="en-US" sz="1500" b="1" u="sng">
                <a:solidFill>
                  <a:srgbClr val="422A48"/>
                </a:solidFill>
                <a:latin typeface="Enriqueta"/>
                <a:ea typeface="Enriqueta"/>
                <a:cs typeface="Enriqueta"/>
                <a:sym typeface="Enriqueta"/>
              </a:rPr>
              <a:t>a strong negative correlation</a:t>
            </a:r>
            <a:r>
              <a:rPr lang="en-US" sz="1500">
                <a:solidFill>
                  <a:schemeClr val="dk1"/>
                </a:solidFill>
                <a:latin typeface="Enriqueta"/>
                <a:ea typeface="Enriqueta"/>
                <a:cs typeface="Enriqueta"/>
                <a:sym typeface="Enriqueta"/>
              </a:rPr>
              <a:t> with features </a:t>
            </a:r>
            <a:r>
              <a:rPr lang="en-US" sz="1500" i="1">
                <a:solidFill>
                  <a:schemeClr val="dk1"/>
                </a:solidFill>
                <a:latin typeface="Enriqueta"/>
                <a:ea typeface="Enriqueta"/>
                <a:cs typeface="Enriqueta"/>
                <a:sym typeface="Enriqueta"/>
              </a:rPr>
              <a:t>'atmospheric_sea_level_pressure'</a:t>
            </a:r>
            <a:r>
              <a:rPr lang="en-US" sz="1500">
                <a:solidFill>
                  <a:schemeClr val="dk1"/>
                </a:solidFill>
                <a:latin typeface="Enriqueta"/>
                <a:ea typeface="Enriqueta"/>
                <a:cs typeface="Enriqueta"/>
                <a:sym typeface="Enriqueta"/>
              </a:rPr>
              <a:t> and </a:t>
            </a:r>
            <a:r>
              <a:rPr lang="en-US" sz="1500" i="1">
                <a:solidFill>
                  <a:schemeClr val="dk1"/>
                </a:solidFill>
                <a:latin typeface="Enriqueta"/>
                <a:ea typeface="Enriqueta"/>
                <a:cs typeface="Enriqueta"/>
                <a:sym typeface="Enriqueta"/>
              </a:rPr>
              <a:t>'sky_ceiling_height'</a:t>
            </a:r>
            <a:r>
              <a:rPr lang="en-US" sz="1500">
                <a:solidFill>
                  <a:schemeClr val="dk1"/>
                </a:solidFill>
                <a:latin typeface="Enriqueta"/>
                <a:ea typeface="Enriqueta"/>
                <a:cs typeface="Enriqueta"/>
                <a:sym typeface="Enriqueta"/>
              </a:rPr>
              <a:t> with values -0.75 and -0.45 respectively</a:t>
            </a:r>
            <a:endParaRPr sz="1500">
              <a:solidFill>
                <a:schemeClr val="dk1"/>
              </a:solidFill>
              <a:latin typeface="Enriqueta"/>
              <a:ea typeface="Enriqueta"/>
              <a:cs typeface="Enriqueta"/>
              <a:sym typeface="Enriqueta"/>
            </a:endParaRPr>
          </a:p>
          <a:p>
            <a:pPr marL="0" lvl="0" indent="0" algn="l" rtl="0">
              <a:lnSpc>
                <a:spcPct val="115000"/>
              </a:lnSpc>
              <a:spcBef>
                <a:spcPts val="600"/>
              </a:spcBef>
              <a:spcAft>
                <a:spcPts val="500"/>
              </a:spcAft>
              <a:buNone/>
            </a:pPr>
            <a:endParaRPr sz="1500" b="1">
              <a:solidFill>
                <a:schemeClr val="dk1"/>
              </a:solidFill>
              <a:latin typeface="Enriqueta"/>
              <a:ea typeface="Enriqueta"/>
              <a:cs typeface="Enriqueta"/>
              <a:sym typeface="Enriqueta"/>
            </a:endParaRPr>
          </a:p>
        </p:txBody>
      </p:sp>
      <p:sp>
        <p:nvSpPr>
          <p:cNvPr id="502" name="Google Shape;502;g18e8409bc43_0_172"/>
          <p:cNvSpPr/>
          <p:nvPr/>
        </p:nvSpPr>
        <p:spPr>
          <a:xfrm>
            <a:off x="9102500" y="4418500"/>
            <a:ext cx="597300" cy="6969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g18e8409bc43_0_172"/>
          <p:cNvSpPr/>
          <p:nvPr/>
        </p:nvSpPr>
        <p:spPr>
          <a:xfrm>
            <a:off x="9102500" y="2417675"/>
            <a:ext cx="597300" cy="6969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08"/>
        <p:cNvGrpSpPr/>
        <p:nvPr/>
      </p:nvGrpSpPr>
      <p:grpSpPr>
        <a:xfrm>
          <a:off x="0" y="0"/>
          <a:ext cx="0" cy="0"/>
          <a:chOff x="0" y="0"/>
          <a:chExt cx="0" cy="0"/>
        </a:xfrm>
      </p:grpSpPr>
      <p:pic>
        <p:nvPicPr>
          <p:cNvPr id="509" name="Google Shape;509;g18e8409bc43_0_612"/>
          <p:cNvPicPr preferRelativeResize="0"/>
          <p:nvPr/>
        </p:nvPicPr>
        <p:blipFill rotWithShape="1">
          <a:blip r:embed="rId3">
            <a:alphaModFix/>
          </a:blip>
          <a:srcRect/>
          <a:stretch/>
        </p:blipFill>
        <p:spPr>
          <a:xfrm>
            <a:off x="11112" y="-1588"/>
            <a:ext cx="12191998" cy="6857998"/>
          </a:xfrm>
          <a:prstGeom prst="rect">
            <a:avLst/>
          </a:prstGeom>
          <a:noFill/>
          <a:ln>
            <a:noFill/>
          </a:ln>
        </p:spPr>
      </p:pic>
      <p:pic>
        <p:nvPicPr>
          <p:cNvPr id="510" name="Google Shape;510;g18e8409bc43_0_612"/>
          <p:cNvPicPr preferRelativeResize="0"/>
          <p:nvPr/>
        </p:nvPicPr>
        <p:blipFill rotWithShape="1">
          <a:blip r:embed="rId4">
            <a:alphaModFix/>
          </a:blip>
          <a:srcRect/>
          <a:stretch/>
        </p:blipFill>
        <p:spPr>
          <a:xfrm>
            <a:off x="10778322" y="215396"/>
            <a:ext cx="1076325" cy="695325"/>
          </a:xfrm>
          <a:prstGeom prst="rect">
            <a:avLst/>
          </a:prstGeom>
          <a:noFill/>
          <a:ln>
            <a:noFill/>
          </a:ln>
        </p:spPr>
      </p:pic>
      <p:sp>
        <p:nvSpPr>
          <p:cNvPr id="511" name="Google Shape;511;g18e8409bc43_0_612"/>
          <p:cNvSpPr txBox="1"/>
          <p:nvPr/>
        </p:nvSpPr>
        <p:spPr>
          <a:xfrm>
            <a:off x="1502500" y="297175"/>
            <a:ext cx="9036300" cy="800400"/>
          </a:xfrm>
          <a:prstGeom prst="rect">
            <a:avLst/>
          </a:prstGeom>
          <a:noFill/>
          <a:ln>
            <a:noFill/>
          </a:ln>
        </p:spPr>
        <p:txBody>
          <a:bodyPr spcFirstLastPara="1" wrap="square" lIns="91425" tIns="91425" rIns="91425" bIns="91425" anchor="t" anchorCtr="0">
            <a:spAutoFit/>
          </a:bodyPr>
          <a:lstStyle/>
          <a:p>
            <a:pPr marL="0" lvl="0" indent="0" algn="ctr" rtl="0">
              <a:lnSpc>
                <a:spcPct val="150000"/>
              </a:lnSpc>
              <a:spcBef>
                <a:spcPts val="0"/>
              </a:spcBef>
              <a:spcAft>
                <a:spcPts val="0"/>
              </a:spcAft>
              <a:buNone/>
            </a:pPr>
            <a:r>
              <a:rPr lang="en-US" sz="4000" b="1">
                <a:solidFill>
                  <a:srgbClr val="422A48"/>
                </a:solidFill>
                <a:latin typeface="Enriqueta"/>
                <a:ea typeface="Enriqueta"/>
                <a:cs typeface="Enriqueta"/>
                <a:sym typeface="Enriqueta"/>
              </a:rPr>
              <a:t>Dashboard</a:t>
            </a:r>
            <a:endParaRPr sz="4000">
              <a:solidFill>
                <a:srgbClr val="422A48"/>
              </a:solidFill>
              <a:latin typeface="Enriqueta"/>
              <a:ea typeface="Enriqueta"/>
              <a:cs typeface="Enriqueta"/>
              <a:sym typeface="Enriqueta"/>
            </a:endParaRPr>
          </a:p>
        </p:txBody>
      </p:sp>
      <p:pic>
        <p:nvPicPr>
          <p:cNvPr id="512" name="Google Shape;512;g18e8409bc43_0_612"/>
          <p:cNvPicPr preferRelativeResize="0"/>
          <p:nvPr/>
        </p:nvPicPr>
        <p:blipFill>
          <a:blip r:embed="rId5">
            <a:alphaModFix/>
          </a:blip>
          <a:stretch>
            <a:fillRect/>
          </a:stretch>
        </p:blipFill>
        <p:spPr>
          <a:xfrm>
            <a:off x="1640775" y="1097576"/>
            <a:ext cx="9320785" cy="52634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10"/>
                                        </p:tgtEl>
                                        <p:attrNameLst>
                                          <p:attrName>style.visibility</p:attrName>
                                        </p:attrNameLst>
                                      </p:cBhvr>
                                      <p:to>
                                        <p:strVal val="visible"/>
                                      </p:to>
                                    </p:set>
                                    <p:animEffect transition="in" filter="fade">
                                      <p:cBhvr>
                                        <p:cTn id="7" dur="750"/>
                                        <p:tgtEl>
                                          <p:spTgt spid="5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pic>
        <p:nvPicPr>
          <p:cNvPr id="518" name="Google Shape;518;g19314a3e13d_0_13"/>
          <p:cNvPicPr preferRelativeResize="0"/>
          <p:nvPr/>
        </p:nvPicPr>
        <p:blipFill rotWithShape="1">
          <a:blip r:embed="rId3">
            <a:alphaModFix/>
          </a:blip>
          <a:srcRect/>
          <a:stretch/>
        </p:blipFill>
        <p:spPr>
          <a:xfrm>
            <a:off x="11112" y="-1588"/>
            <a:ext cx="12191998" cy="6857998"/>
          </a:xfrm>
          <a:prstGeom prst="rect">
            <a:avLst/>
          </a:prstGeom>
          <a:noFill/>
          <a:ln>
            <a:noFill/>
          </a:ln>
        </p:spPr>
      </p:pic>
      <p:pic>
        <p:nvPicPr>
          <p:cNvPr id="519" name="Google Shape;519;g19314a3e13d_0_13"/>
          <p:cNvPicPr preferRelativeResize="0"/>
          <p:nvPr/>
        </p:nvPicPr>
        <p:blipFill rotWithShape="1">
          <a:blip r:embed="rId4">
            <a:alphaModFix/>
          </a:blip>
          <a:srcRect/>
          <a:stretch/>
        </p:blipFill>
        <p:spPr>
          <a:xfrm>
            <a:off x="0" y="5095875"/>
            <a:ext cx="2714625" cy="1762125"/>
          </a:xfrm>
          <a:prstGeom prst="rect">
            <a:avLst/>
          </a:prstGeom>
          <a:noFill/>
          <a:ln>
            <a:noFill/>
          </a:ln>
        </p:spPr>
      </p:pic>
      <p:pic>
        <p:nvPicPr>
          <p:cNvPr id="520" name="Google Shape;520;g19314a3e13d_0_13"/>
          <p:cNvPicPr preferRelativeResize="0"/>
          <p:nvPr/>
        </p:nvPicPr>
        <p:blipFill rotWithShape="1">
          <a:blip r:embed="rId5">
            <a:alphaModFix/>
          </a:blip>
          <a:srcRect/>
          <a:stretch/>
        </p:blipFill>
        <p:spPr>
          <a:xfrm>
            <a:off x="10778322" y="215396"/>
            <a:ext cx="1076325" cy="695325"/>
          </a:xfrm>
          <a:prstGeom prst="rect">
            <a:avLst/>
          </a:prstGeom>
          <a:noFill/>
          <a:ln>
            <a:noFill/>
          </a:ln>
        </p:spPr>
      </p:pic>
      <p:sp>
        <p:nvSpPr>
          <p:cNvPr id="521" name="Google Shape;521;g19314a3e13d_0_13"/>
          <p:cNvSpPr txBox="1"/>
          <p:nvPr/>
        </p:nvSpPr>
        <p:spPr>
          <a:xfrm>
            <a:off x="1742025" y="2597850"/>
            <a:ext cx="9036300" cy="1662300"/>
          </a:xfrm>
          <a:prstGeom prst="rect">
            <a:avLst/>
          </a:prstGeom>
          <a:noFill/>
          <a:ln>
            <a:noFill/>
          </a:ln>
        </p:spPr>
        <p:txBody>
          <a:bodyPr spcFirstLastPara="1" wrap="square" lIns="91425" tIns="91425" rIns="91425" bIns="91425" anchor="t" anchorCtr="0">
            <a:spAutoFit/>
          </a:bodyPr>
          <a:lstStyle/>
          <a:p>
            <a:pPr marL="0" lvl="0" indent="0" algn="ctr" rtl="0">
              <a:lnSpc>
                <a:spcPct val="150000"/>
              </a:lnSpc>
              <a:spcBef>
                <a:spcPts val="0"/>
              </a:spcBef>
              <a:spcAft>
                <a:spcPts val="0"/>
              </a:spcAft>
              <a:buNone/>
            </a:pPr>
            <a:r>
              <a:rPr lang="en-US" sz="9600" b="1">
                <a:solidFill>
                  <a:srgbClr val="422A48"/>
                </a:solidFill>
                <a:latin typeface="Enriqueta"/>
                <a:ea typeface="Enriqueta"/>
                <a:cs typeface="Enriqueta"/>
                <a:sym typeface="Enriqueta"/>
              </a:rPr>
              <a:t>Models</a:t>
            </a:r>
            <a:endParaRPr sz="9600">
              <a:solidFill>
                <a:srgbClr val="422A48"/>
              </a:solidFill>
              <a:latin typeface="Enriqueta"/>
              <a:ea typeface="Enriqueta"/>
              <a:cs typeface="Enriqueta"/>
              <a:sym typeface="Enriquet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19"/>
                                        </p:tgtEl>
                                        <p:attrNameLst>
                                          <p:attrName>style.visibility</p:attrName>
                                        </p:attrNameLst>
                                      </p:cBhvr>
                                      <p:to>
                                        <p:strVal val="visible"/>
                                      </p:to>
                                    </p:set>
                                    <p:animEffect transition="in" filter="fade">
                                      <p:cBhvr>
                                        <p:cTn id="7" dur="750"/>
                                        <p:tgtEl>
                                          <p:spTgt spid="519"/>
                                        </p:tgtEl>
                                      </p:cBhvr>
                                    </p:animEffect>
                                  </p:childTnLst>
                                </p:cTn>
                              </p:par>
                            </p:childTnLst>
                          </p:cTn>
                        </p:par>
                        <p:par>
                          <p:cTn id="8" fill="hold">
                            <p:stCondLst>
                              <p:cond delay="750"/>
                            </p:stCondLst>
                            <p:childTnLst>
                              <p:par>
                                <p:cTn id="9" presetID="10" presetClass="entr" presetSubtype="0" fill="hold" nodeType="afterEffect">
                                  <p:stCondLst>
                                    <p:cond delay="0"/>
                                  </p:stCondLst>
                                  <p:childTnLst>
                                    <p:set>
                                      <p:cBhvr>
                                        <p:cTn id="10" dur="1" fill="hold">
                                          <p:stCondLst>
                                            <p:cond delay="0"/>
                                          </p:stCondLst>
                                        </p:cTn>
                                        <p:tgtEl>
                                          <p:spTgt spid="520"/>
                                        </p:tgtEl>
                                        <p:attrNameLst>
                                          <p:attrName>style.visibility</p:attrName>
                                        </p:attrNameLst>
                                      </p:cBhvr>
                                      <p:to>
                                        <p:strVal val="visible"/>
                                      </p:to>
                                    </p:set>
                                    <p:animEffect transition="in" filter="fade">
                                      <p:cBhvr>
                                        <p:cTn id="11" dur="750"/>
                                        <p:tgtEl>
                                          <p:spTgt spid="5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pic>
        <p:nvPicPr>
          <p:cNvPr id="527" name="Google Shape;527;g19314a3e13d_0_22"/>
          <p:cNvPicPr preferRelativeResize="0"/>
          <p:nvPr/>
        </p:nvPicPr>
        <p:blipFill rotWithShape="1">
          <a:blip r:embed="rId3">
            <a:alphaModFix/>
          </a:blip>
          <a:srcRect/>
          <a:stretch/>
        </p:blipFill>
        <p:spPr>
          <a:xfrm>
            <a:off x="12" y="12"/>
            <a:ext cx="12191998" cy="6857998"/>
          </a:xfrm>
          <a:prstGeom prst="rect">
            <a:avLst/>
          </a:prstGeom>
          <a:noFill/>
          <a:ln>
            <a:noFill/>
          </a:ln>
        </p:spPr>
      </p:pic>
      <p:sp>
        <p:nvSpPr>
          <p:cNvPr id="528" name="Google Shape;528;g19314a3e13d_0_22"/>
          <p:cNvSpPr txBox="1">
            <a:spLocks noGrp="1"/>
          </p:cNvSpPr>
          <p:nvPr>
            <p:ph type="body" idx="1"/>
          </p:nvPr>
        </p:nvSpPr>
        <p:spPr>
          <a:xfrm>
            <a:off x="838200" y="1825625"/>
            <a:ext cx="10515600" cy="2005200"/>
          </a:xfrm>
          <a:prstGeom prst="rect">
            <a:avLst/>
          </a:prstGeom>
        </p:spPr>
        <p:txBody>
          <a:bodyPr spcFirstLastPara="1" wrap="square" lIns="91425" tIns="45700" rIns="91425" bIns="45700" anchor="t" anchorCtr="0">
            <a:normAutofit/>
          </a:bodyPr>
          <a:lstStyle/>
          <a:p>
            <a:pPr marL="0" lvl="0" indent="0" algn="ctr" rtl="0">
              <a:lnSpc>
                <a:spcPct val="115000"/>
              </a:lnSpc>
              <a:spcBef>
                <a:spcPts val="1200"/>
              </a:spcBef>
              <a:spcAft>
                <a:spcPts val="0"/>
              </a:spcAft>
              <a:buClr>
                <a:schemeClr val="dk1"/>
              </a:buClr>
              <a:buSzPts val="1100"/>
              <a:buFont typeface="Arial"/>
              <a:buNone/>
            </a:pPr>
            <a:r>
              <a:rPr lang="en-US" sz="2400">
                <a:latin typeface="Enriqueta"/>
                <a:ea typeface="Enriqueta"/>
                <a:cs typeface="Enriqueta"/>
                <a:sym typeface="Enriqueta"/>
              </a:rPr>
              <a:t>Kingdom Saudi Arabia has a big area with different weather, some plants are suitable for the eastern province, and others can plant in the north</a:t>
            </a:r>
            <a:endParaRPr sz="2400">
              <a:latin typeface="Enriqueta"/>
              <a:ea typeface="Enriqueta"/>
              <a:cs typeface="Enriqueta"/>
              <a:sym typeface="Enriqueta"/>
            </a:endParaRPr>
          </a:p>
          <a:p>
            <a:pPr marL="0" lvl="0" indent="0" algn="l" rtl="0">
              <a:spcBef>
                <a:spcPts val="1200"/>
              </a:spcBef>
              <a:spcAft>
                <a:spcPts val="0"/>
              </a:spcAft>
              <a:buNone/>
            </a:pPr>
            <a:endParaRPr/>
          </a:p>
        </p:txBody>
      </p:sp>
      <p:sp>
        <p:nvSpPr>
          <p:cNvPr id="529" name="Google Shape;529;g19314a3e13d_0_22"/>
          <p:cNvSpPr txBox="1">
            <a:spLocks noGrp="1"/>
          </p:cNvSpPr>
          <p:nvPr>
            <p:ph type="title"/>
          </p:nvPr>
        </p:nvSpPr>
        <p:spPr>
          <a:xfrm>
            <a:off x="838200" y="365125"/>
            <a:ext cx="10515600" cy="759900"/>
          </a:xfrm>
          <a:prstGeom prst="rect">
            <a:avLst/>
          </a:prstGeom>
        </p:spPr>
        <p:txBody>
          <a:bodyPr spcFirstLastPara="1" wrap="square" lIns="91425" tIns="45700" rIns="91425" bIns="45700" anchor="ctr" anchorCtr="0">
            <a:normAutofit fontScale="90000"/>
          </a:bodyPr>
          <a:lstStyle/>
          <a:p>
            <a:pPr marL="0" lvl="0" indent="0" algn="l" rtl="0">
              <a:spcBef>
                <a:spcPts val="0"/>
              </a:spcBef>
              <a:spcAft>
                <a:spcPts val="0"/>
              </a:spcAft>
              <a:buNone/>
            </a:pPr>
            <a:r>
              <a:rPr lang="en-US" sz="4000" b="1">
                <a:solidFill>
                  <a:srgbClr val="422A48"/>
                </a:solidFill>
                <a:latin typeface="Enriqueta"/>
                <a:ea typeface="Enriqueta"/>
                <a:cs typeface="Enriqueta"/>
                <a:sym typeface="Enriqueta"/>
              </a:rPr>
              <a:t>Introduction  </a:t>
            </a:r>
            <a:endParaRPr sz="4000" b="1">
              <a:solidFill>
                <a:srgbClr val="422A48"/>
              </a:solidFill>
              <a:latin typeface="Enriqueta"/>
              <a:ea typeface="Enriqueta"/>
              <a:cs typeface="Enriqueta"/>
              <a:sym typeface="Enriqueta"/>
            </a:endParaRPr>
          </a:p>
          <a:p>
            <a:pPr marL="0" lvl="0" indent="0" algn="l" rtl="0">
              <a:spcBef>
                <a:spcPts val="0"/>
              </a:spcBef>
              <a:spcAft>
                <a:spcPts val="0"/>
              </a:spcAft>
              <a:buNone/>
            </a:pPr>
            <a:endParaRPr sz="4000" b="1">
              <a:solidFill>
                <a:srgbClr val="422A48"/>
              </a:solidFill>
              <a:latin typeface="Enriqueta"/>
              <a:ea typeface="Enriqueta"/>
              <a:cs typeface="Enriqueta"/>
              <a:sym typeface="Enriqueta"/>
            </a:endParaRPr>
          </a:p>
        </p:txBody>
      </p:sp>
      <p:pic>
        <p:nvPicPr>
          <p:cNvPr id="530" name="Google Shape;530;g19314a3e13d_0_22"/>
          <p:cNvPicPr preferRelativeResize="0"/>
          <p:nvPr/>
        </p:nvPicPr>
        <p:blipFill>
          <a:blip r:embed="rId4">
            <a:alphaModFix/>
          </a:blip>
          <a:stretch>
            <a:fillRect/>
          </a:stretch>
        </p:blipFill>
        <p:spPr>
          <a:xfrm>
            <a:off x="934675" y="3090000"/>
            <a:ext cx="3485100" cy="34851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pic>
        <p:nvPicPr>
          <p:cNvPr id="158" name="Google Shape;158;g18e8409bc43_0_497"/>
          <p:cNvPicPr preferRelativeResize="0"/>
          <p:nvPr/>
        </p:nvPicPr>
        <p:blipFill rotWithShape="1">
          <a:blip r:embed="rId3">
            <a:alphaModFix/>
          </a:blip>
          <a:srcRect/>
          <a:stretch/>
        </p:blipFill>
        <p:spPr>
          <a:xfrm>
            <a:off x="11112" y="-1588"/>
            <a:ext cx="12191998" cy="6857998"/>
          </a:xfrm>
          <a:prstGeom prst="rect">
            <a:avLst/>
          </a:prstGeom>
          <a:noFill/>
          <a:ln>
            <a:noFill/>
          </a:ln>
        </p:spPr>
      </p:pic>
      <p:pic>
        <p:nvPicPr>
          <p:cNvPr id="159" name="Google Shape;159;g18e8409bc43_0_497"/>
          <p:cNvPicPr preferRelativeResize="0"/>
          <p:nvPr/>
        </p:nvPicPr>
        <p:blipFill rotWithShape="1">
          <a:blip r:embed="rId4">
            <a:alphaModFix/>
          </a:blip>
          <a:srcRect/>
          <a:stretch/>
        </p:blipFill>
        <p:spPr>
          <a:xfrm>
            <a:off x="7781925" y="4695825"/>
            <a:ext cx="4410075" cy="2162175"/>
          </a:xfrm>
          <a:prstGeom prst="rect">
            <a:avLst/>
          </a:prstGeom>
          <a:noFill/>
          <a:ln>
            <a:noFill/>
          </a:ln>
        </p:spPr>
      </p:pic>
      <p:pic>
        <p:nvPicPr>
          <p:cNvPr id="160" name="Google Shape;160;g18e8409bc43_0_497"/>
          <p:cNvPicPr preferRelativeResize="0"/>
          <p:nvPr/>
        </p:nvPicPr>
        <p:blipFill rotWithShape="1">
          <a:blip r:embed="rId5">
            <a:alphaModFix/>
          </a:blip>
          <a:srcRect/>
          <a:stretch/>
        </p:blipFill>
        <p:spPr>
          <a:xfrm>
            <a:off x="0" y="5095875"/>
            <a:ext cx="2714625" cy="1762125"/>
          </a:xfrm>
          <a:prstGeom prst="rect">
            <a:avLst/>
          </a:prstGeom>
          <a:noFill/>
          <a:ln>
            <a:noFill/>
          </a:ln>
        </p:spPr>
      </p:pic>
      <p:sp>
        <p:nvSpPr>
          <p:cNvPr id="161" name="Google Shape;161;g18e8409bc43_0_497"/>
          <p:cNvSpPr txBox="1"/>
          <p:nvPr/>
        </p:nvSpPr>
        <p:spPr>
          <a:xfrm>
            <a:off x="481272" y="666350"/>
            <a:ext cx="6747000" cy="846600"/>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SzPts val="1100"/>
              <a:buNone/>
            </a:pPr>
            <a:r>
              <a:rPr lang="en-US" sz="4900" b="1">
                <a:solidFill>
                  <a:srgbClr val="422A48"/>
                </a:solidFill>
                <a:latin typeface="Enriqueta"/>
                <a:ea typeface="Enriqueta"/>
                <a:cs typeface="Enriqueta"/>
                <a:sym typeface="Enriqueta"/>
              </a:rPr>
              <a:t>Vision 2030</a:t>
            </a:r>
            <a:endParaRPr sz="4900" b="1">
              <a:solidFill>
                <a:srgbClr val="422A48"/>
              </a:solidFill>
              <a:latin typeface="Enriqueta"/>
              <a:ea typeface="Enriqueta"/>
              <a:cs typeface="Enriqueta"/>
              <a:sym typeface="Enriqueta"/>
            </a:endParaRPr>
          </a:p>
        </p:txBody>
      </p:sp>
      <p:pic>
        <p:nvPicPr>
          <p:cNvPr id="162" name="Google Shape;162;g18e8409bc43_0_497"/>
          <p:cNvPicPr preferRelativeResize="0"/>
          <p:nvPr/>
        </p:nvPicPr>
        <p:blipFill rotWithShape="1">
          <a:blip r:embed="rId6">
            <a:alphaModFix/>
          </a:blip>
          <a:srcRect/>
          <a:stretch/>
        </p:blipFill>
        <p:spPr>
          <a:xfrm>
            <a:off x="10778322" y="215396"/>
            <a:ext cx="1076325" cy="695325"/>
          </a:xfrm>
          <a:prstGeom prst="rect">
            <a:avLst/>
          </a:prstGeom>
          <a:noFill/>
          <a:ln>
            <a:noFill/>
          </a:ln>
        </p:spPr>
      </p:pic>
      <p:sp>
        <p:nvSpPr>
          <p:cNvPr id="163" name="Google Shape;163;g18e8409bc43_0_497"/>
          <p:cNvSpPr txBox="1"/>
          <p:nvPr/>
        </p:nvSpPr>
        <p:spPr>
          <a:xfrm>
            <a:off x="1557475" y="2089950"/>
            <a:ext cx="9359100" cy="2678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latin typeface="Enriqueta"/>
              <a:ea typeface="Enriqueta"/>
              <a:cs typeface="Enriqueta"/>
              <a:sym typeface="Enriqueta"/>
            </a:endParaRPr>
          </a:p>
          <a:p>
            <a:pPr marL="0" lvl="0" indent="0" algn="ctr" rtl="0">
              <a:spcBef>
                <a:spcPts val="0"/>
              </a:spcBef>
              <a:spcAft>
                <a:spcPts val="0"/>
              </a:spcAft>
              <a:buClr>
                <a:schemeClr val="dk1"/>
              </a:buClr>
              <a:buSzPts val="1100"/>
              <a:buFont typeface="Arial"/>
              <a:buNone/>
            </a:pPr>
            <a:r>
              <a:rPr lang="en-US" sz="1800">
                <a:latin typeface="Enriqueta"/>
                <a:ea typeface="Enriqueta"/>
                <a:cs typeface="Enriqueta"/>
                <a:sym typeface="Enriqueta"/>
              </a:rPr>
              <a:t>Vision 2030 seeks to build a green future. Where the Saudi Green Initiative aims to protect the environment and deal with climate action and energy transition to achieve a green future.</a:t>
            </a:r>
            <a:endParaRPr sz="1800">
              <a:latin typeface="Enriqueta"/>
              <a:ea typeface="Enriqueta"/>
              <a:cs typeface="Enriqueta"/>
              <a:sym typeface="Enriqueta"/>
            </a:endParaRPr>
          </a:p>
          <a:p>
            <a:pPr marL="0" lvl="0" indent="0" algn="ctr" rtl="0">
              <a:spcBef>
                <a:spcPts val="0"/>
              </a:spcBef>
              <a:spcAft>
                <a:spcPts val="0"/>
              </a:spcAft>
              <a:buClr>
                <a:schemeClr val="dk1"/>
              </a:buClr>
              <a:buSzPts val="1100"/>
              <a:buFont typeface="Arial"/>
              <a:buNone/>
            </a:pPr>
            <a:r>
              <a:rPr lang="en-US" sz="1800">
                <a:latin typeface="Enriqueta"/>
                <a:ea typeface="Enriqueta"/>
                <a:cs typeface="Enriqueta"/>
                <a:sym typeface="Enriqueta"/>
              </a:rPr>
              <a:t>It seeks to increase vegetation cover and help combat desertification through carefully selected afforestation initiatives throughout the Kingdom, assisted by increasing precipitation levels through Cloud seeding technology.</a:t>
            </a:r>
            <a:endParaRPr sz="1800">
              <a:latin typeface="Enriqueta"/>
              <a:ea typeface="Enriqueta"/>
              <a:cs typeface="Enriqueta"/>
              <a:sym typeface="Enriqueta"/>
            </a:endParaRPr>
          </a:p>
          <a:p>
            <a:pPr marL="0" lvl="0" indent="0" algn="ctr" rtl="0">
              <a:spcBef>
                <a:spcPts val="0"/>
              </a:spcBef>
              <a:spcAft>
                <a:spcPts val="0"/>
              </a:spcAft>
              <a:buClr>
                <a:schemeClr val="dk1"/>
              </a:buClr>
              <a:buSzPts val="1100"/>
              <a:buFont typeface="Arial"/>
              <a:buNone/>
            </a:pPr>
            <a:endParaRPr sz="1800">
              <a:latin typeface="Enriqueta"/>
              <a:ea typeface="Enriqueta"/>
              <a:cs typeface="Enriqueta"/>
              <a:sym typeface="Enriqueta"/>
            </a:endParaRPr>
          </a:p>
          <a:p>
            <a:pPr marL="0" lvl="0" indent="0" algn="ctr" rtl="0">
              <a:spcBef>
                <a:spcPts val="0"/>
              </a:spcBef>
              <a:spcAft>
                <a:spcPts val="0"/>
              </a:spcAft>
              <a:buNone/>
            </a:pPr>
            <a:endParaRPr sz="1800">
              <a:latin typeface="Enriqueta"/>
              <a:ea typeface="Enriqueta"/>
              <a:cs typeface="Enriqueta"/>
              <a:sym typeface="Enriqueta"/>
            </a:endParaRPr>
          </a:p>
        </p:txBody>
      </p:sp>
      <p:pic>
        <p:nvPicPr>
          <p:cNvPr id="164" name="Google Shape;164;g18e8409bc43_0_497"/>
          <p:cNvPicPr preferRelativeResize="0"/>
          <p:nvPr/>
        </p:nvPicPr>
        <p:blipFill rotWithShape="1">
          <a:blip r:embed="rId7">
            <a:alphaModFix/>
          </a:blip>
          <a:srcRect/>
          <a:stretch/>
        </p:blipFill>
        <p:spPr>
          <a:xfrm>
            <a:off x="10572175" y="666351"/>
            <a:ext cx="1076325" cy="549623"/>
          </a:xfrm>
          <a:prstGeom prst="rect">
            <a:avLst/>
          </a:prstGeom>
          <a:noFill/>
          <a:ln>
            <a:noFill/>
          </a:ln>
          <a:effectLst>
            <a:outerShdw blurRad="50800" dist="38100" dir="2700000" algn="tl" rotWithShape="0">
              <a:srgbClr val="000000">
                <a:alpha val="40000"/>
              </a:srgbClr>
            </a:outerShdw>
          </a:effec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35"/>
        <p:cNvGrpSpPr/>
        <p:nvPr/>
      </p:nvGrpSpPr>
      <p:grpSpPr>
        <a:xfrm>
          <a:off x="0" y="0"/>
          <a:ext cx="0" cy="0"/>
          <a:chOff x="0" y="0"/>
          <a:chExt cx="0" cy="0"/>
        </a:xfrm>
      </p:grpSpPr>
      <p:pic>
        <p:nvPicPr>
          <p:cNvPr id="536" name="Google Shape;536;g19314a3e13d_0_30"/>
          <p:cNvPicPr preferRelativeResize="0"/>
          <p:nvPr/>
        </p:nvPicPr>
        <p:blipFill rotWithShape="1">
          <a:blip r:embed="rId3">
            <a:alphaModFix/>
          </a:blip>
          <a:srcRect/>
          <a:stretch/>
        </p:blipFill>
        <p:spPr>
          <a:xfrm>
            <a:off x="12" y="12"/>
            <a:ext cx="12191998" cy="6857998"/>
          </a:xfrm>
          <a:prstGeom prst="rect">
            <a:avLst/>
          </a:prstGeom>
          <a:noFill/>
          <a:ln>
            <a:noFill/>
          </a:ln>
        </p:spPr>
      </p:pic>
      <p:sp>
        <p:nvSpPr>
          <p:cNvPr id="537" name="Google Shape;537;g19314a3e13d_0_30"/>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sz="4000" b="1">
                <a:solidFill>
                  <a:srgbClr val="422A48"/>
                </a:solidFill>
                <a:latin typeface="Enriqueta"/>
                <a:ea typeface="Enriqueta"/>
                <a:cs typeface="Enriqueta"/>
                <a:sym typeface="Enriqueta"/>
              </a:rPr>
              <a:t>1</a:t>
            </a:r>
            <a:r>
              <a:rPr lang="en-US">
                <a:latin typeface="Enriqueta SemiBold"/>
                <a:ea typeface="Enriqueta SemiBold"/>
                <a:cs typeface="Enriqueta SemiBold"/>
                <a:sym typeface="Enriqueta SemiBold"/>
              </a:rPr>
              <a:t>- </a:t>
            </a:r>
            <a:r>
              <a:rPr lang="en-US" sz="4000" b="1">
                <a:solidFill>
                  <a:srgbClr val="422A48"/>
                </a:solidFill>
                <a:latin typeface="Enriqueta"/>
                <a:ea typeface="Enriqueta"/>
                <a:cs typeface="Enriqueta"/>
                <a:sym typeface="Enriqueta"/>
              </a:rPr>
              <a:t>Regression Model </a:t>
            </a:r>
            <a:endParaRPr sz="4000" b="1">
              <a:solidFill>
                <a:srgbClr val="422A48"/>
              </a:solidFill>
              <a:latin typeface="Enriqueta"/>
              <a:ea typeface="Enriqueta"/>
              <a:cs typeface="Enriqueta"/>
              <a:sym typeface="Enriqueta"/>
            </a:endParaRPr>
          </a:p>
        </p:txBody>
      </p:sp>
      <p:pic>
        <p:nvPicPr>
          <p:cNvPr id="538" name="Google Shape;538;g19314a3e13d_0_30"/>
          <p:cNvPicPr preferRelativeResize="0"/>
          <p:nvPr/>
        </p:nvPicPr>
        <p:blipFill>
          <a:blip r:embed="rId4">
            <a:alphaModFix/>
          </a:blip>
          <a:stretch>
            <a:fillRect/>
          </a:stretch>
        </p:blipFill>
        <p:spPr>
          <a:xfrm>
            <a:off x="838200" y="1690825"/>
            <a:ext cx="6438900" cy="1047750"/>
          </a:xfrm>
          <a:prstGeom prst="rect">
            <a:avLst/>
          </a:prstGeom>
          <a:noFill/>
          <a:ln>
            <a:noFill/>
          </a:ln>
        </p:spPr>
      </p:pic>
      <p:pic>
        <p:nvPicPr>
          <p:cNvPr id="539" name="Google Shape;539;g19314a3e13d_0_30"/>
          <p:cNvPicPr preferRelativeResize="0"/>
          <p:nvPr/>
        </p:nvPicPr>
        <p:blipFill>
          <a:blip r:embed="rId5">
            <a:alphaModFix/>
          </a:blip>
          <a:stretch>
            <a:fillRect/>
          </a:stretch>
        </p:blipFill>
        <p:spPr>
          <a:xfrm>
            <a:off x="838200" y="2957513"/>
            <a:ext cx="6438900" cy="942975"/>
          </a:xfrm>
          <a:prstGeom prst="rect">
            <a:avLst/>
          </a:prstGeom>
          <a:noFill/>
          <a:ln>
            <a:noFill/>
          </a:ln>
        </p:spPr>
      </p:pic>
      <p:pic>
        <p:nvPicPr>
          <p:cNvPr id="540" name="Google Shape;540;g19314a3e13d_0_30"/>
          <p:cNvPicPr preferRelativeResize="0"/>
          <p:nvPr/>
        </p:nvPicPr>
        <p:blipFill>
          <a:blip r:embed="rId6">
            <a:alphaModFix/>
          </a:blip>
          <a:stretch>
            <a:fillRect/>
          </a:stretch>
        </p:blipFill>
        <p:spPr>
          <a:xfrm>
            <a:off x="793550" y="4119450"/>
            <a:ext cx="6528200" cy="1362075"/>
          </a:xfrm>
          <a:prstGeom prst="rect">
            <a:avLst/>
          </a:prstGeom>
          <a:noFill/>
          <a:ln>
            <a:noFill/>
          </a:ln>
        </p:spPr>
      </p:pic>
      <p:pic>
        <p:nvPicPr>
          <p:cNvPr id="541" name="Google Shape;541;g19314a3e13d_0_30"/>
          <p:cNvPicPr preferRelativeResize="0"/>
          <p:nvPr/>
        </p:nvPicPr>
        <p:blipFill>
          <a:blip r:embed="rId7">
            <a:alphaModFix/>
          </a:blip>
          <a:stretch>
            <a:fillRect/>
          </a:stretch>
        </p:blipFill>
        <p:spPr>
          <a:xfrm>
            <a:off x="838200" y="5617775"/>
            <a:ext cx="6528200" cy="102870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46"/>
        <p:cNvGrpSpPr/>
        <p:nvPr/>
      </p:nvGrpSpPr>
      <p:grpSpPr>
        <a:xfrm>
          <a:off x="0" y="0"/>
          <a:ext cx="0" cy="0"/>
          <a:chOff x="0" y="0"/>
          <a:chExt cx="0" cy="0"/>
        </a:xfrm>
      </p:grpSpPr>
      <p:pic>
        <p:nvPicPr>
          <p:cNvPr id="547" name="Google Shape;547;g1937b3c7fbd_2_12"/>
          <p:cNvPicPr preferRelativeResize="0"/>
          <p:nvPr/>
        </p:nvPicPr>
        <p:blipFill rotWithShape="1">
          <a:blip r:embed="rId3">
            <a:alphaModFix/>
          </a:blip>
          <a:srcRect/>
          <a:stretch/>
        </p:blipFill>
        <p:spPr>
          <a:xfrm>
            <a:off x="12" y="12"/>
            <a:ext cx="12191998" cy="6857998"/>
          </a:xfrm>
          <a:prstGeom prst="rect">
            <a:avLst/>
          </a:prstGeom>
          <a:noFill/>
          <a:ln>
            <a:noFill/>
          </a:ln>
        </p:spPr>
      </p:pic>
      <p:pic>
        <p:nvPicPr>
          <p:cNvPr id="548" name="Google Shape;548;g1937b3c7fbd_2_12"/>
          <p:cNvPicPr preferRelativeResize="0"/>
          <p:nvPr/>
        </p:nvPicPr>
        <p:blipFill>
          <a:blip r:embed="rId4">
            <a:alphaModFix/>
          </a:blip>
          <a:stretch>
            <a:fillRect/>
          </a:stretch>
        </p:blipFill>
        <p:spPr>
          <a:xfrm>
            <a:off x="969475" y="4267625"/>
            <a:ext cx="1666875" cy="533400"/>
          </a:xfrm>
          <a:prstGeom prst="rect">
            <a:avLst/>
          </a:prstGeom>
          <a:noFill/>
          <a:ln>
            <a:noFill/>
          </a:ln>
        </p:spPr>
      </p:pic>
      <p:pic>
        <p:nvPicPr>
          <p:cNvPr id="549" name="Google Shape;549;g1937b3c7fbd_2_12"/>
          <p:cNvPicPr preferRelativeResize="0"/>
          <p:nvPr/>
        </p:nvPicPr>
        <p:blipFill>
          <a:blip r:embed="rId5">
            <a:alphaModFix/>
          </a:blip>
          <a:stretch>
            <a:fillRect/>
          </a:stretch>
        </p:blipFill>
        <p:spPr>
          <a:xfrm>
            <a:off x="969475" y="1829825"/>
            <a:ext cx="2933700" cy="1800225"/>
          </a:xfrm>
          <a:prstGeom prst="rect">
            <a:avLst/>
          </a:prstGeom>
          <a:noFill/>
          <a:ln>
            <a:noFill/>
          </a:ln>
        </p:spPr>
      </p:pic>
      <p:sp>
        <p:nvSpPr>
          <p:cNvPr id="550" name="Google Shape;550;g1937b3c7fbd_2_12"/>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lnSpc>
                <a:spcPct val="100000"/>
              </a:lnSpc>
              <a:spcBef>
                <a:spcPts val="0"/>
              </a:spcBef>
              <a:spcAft>
                <a:spcPts val="0"/>
              </a:spcAft>
              <a:buNone/>
            </a:pPr>
            <a:r>
              <a:rPr lang="en-US" sz="4000" b="1">
                <a:solidFill>
                  <a:srgbClr val="422A48"/>
                </a:solidFill>
                <a:latin typeface="Enriqueta"/>
                <a:ea typeface="Enriqueta"/>
                <a:cs typeface="Enriqueta"/>
                <a:sym typeface="Enriqueta"/>
              </a:rPr>
              <a:t>1- Regression Model </a:t>
            </a:r>
            <a:endParaRPr sz="4000" b="1">
              <a:solidFill>
                <a:srgbClr val="422A48"/>
              </a:solidFill>
              <a:latin typeface="Enriqueta"/>
              <a:ea typeface="Enriqueta"/>
              <a:cs typeface="Enriqueta"/>
              <a:sym typeface="Enriqueta"/>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55"/>
        <p:cNvGrpSpPr/>
        <p:nvPr/>
      </p:nvGrpSpPr>
      <p:grpSpPr>
        <a:xfrm>
          <a:off x="0" y="0"/>
          <a:ext cx="0" cy="0"/>
          <a:chOff x="0" y="0"/>
          <a:chExt cx="0" cy="0"/>
        </a:xfrm>
      </p:grpSpPr>
      <p:pic>
        <p:nvPicPr>
          <p:cNvPr id="556" name="Google Shape;556;g1937b3c7fbd_2_21"/>
          <p:cNvPicPr preferRelativeResize="0"/>
          <p:nvPr/>
        </p:nvPicPr>
        <p:blipFill rotWithShape="1">
          <a:blip r:embed="rId3">
            <a:alphaModFix/>
          </a:blip>
          <a:srcRect/>
          <a:stretch/>
        </p:blipFill>
        <p:spPr>
          <a:xfrm>
            <a:off x="12" y="12"/>
            <a:ext cx="12191998" cy="6857998"/>
          </a:xfrm>
          <a:prstGeom prst="rect">
            <a:avLst/>
          </a:prstGeom>
          <a:noFill/>
          <a:ln>
            <a:noFill/>
          </a:ln>
        </p:spPr>
      </p:pic>
      <p:pic>
        <p:nvPicPr>
          <p:cNvPr id="557" name="Google Shape;557;g1937b3c7fbd_2_21"/>
          <p:cNvPicPr preferRelativeResize="0"/>
          <p:nvPr/>
        </p:nvPicPr>
        <p:blipFill rotWithShape="1">
          <a:blip r:embed="rId4">
            <a:alphaModFix/>
          </a:blip>
          <a:srcRect r="-3018"/>
          <a:stretch/>
        </p:blipFill>
        <p:spPr>
          <a:xfrm>
            <a:off x="7963200" y="3067350"/>
            <a:ext cx="3663250" cy="1276350"/>
          </a:xfrm>
          <a:prstGeom prst="rect">
            <a:avLst/>
          </a:prstGeom>
          <a:noFill/>
          <a:ln>
            <a:noFill/>
          </a:ln>
        </p:spPr>
      </p:pic>
      <p:sp>
        <p:nvSpPr>
          <p:cNvPr id="558" name="Google Shape;558;g1937b3c7fbd_2_21"/>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marR="0" lvl="0" indent="0" algn="l" rtl="0">
              <a:lnSpc>
                <a:spcPct val="100000"/>
              </a:lnSpc>
              <a:spcBef>
                <a:spcPts val="0"/>
              </a:spcBef>
              <a:spcAft>
                <a:spcPts val="0"/>
              </a:spcAft>
              <a:buNone/>
            </a:pPr>
            <a:r>
              <a:rPr lang="en-US" sz="4000" b="1">
                <a:solidFill>
                  <a:srgbClr val="422A48"/>
                </a:solidFill>
                <a:latin typeface="Enriqueta"/>
                <a:ea typeface="Enriqueta"/>
                <a:cs typeface="Enriqueta"/>
                <a:sym typeface="Enriqueta"/>
              </a:rPr>
              <a:t>2- Classification Model </a:t>
            </a:r>
            <a:endParaRPr sz="4000" b="1">
              <a:solidFill>
                <a:srgbClr val="422A48"/>
              </a:solidFill>
              <a:latin typeface="Enriqueta"/>
              <a:ea typeface="Enriqueta"/>
              <a:cs typeface="Enriqueta"/>
              <a:sym typeface="Enriqueta"/>
            </a:endParaRPr>
          </a:p>
        </p:txBody>
      </p:sp>
      <p:pic>
        <p:nvPicPr>
          <p:cNvPr id="559" name="Google Shape;559;g1937b3c7fbd_2_21"/>
          <p:cNvPicPr preferRelativeResize="0"/>
          <p:nvPr/>
        </p:nvPicPr>
        <p:blipFill>
          <a:blip r:embed="rId5">
            <a:alphaModFix/>
          </a:blip>
          <a:stretch>
            <a:fillRect/>
          </a:stretch>
        </p:blipFill>
        <p:spPr>
          <a:xfrm>
            <a:off x="838200" y="2325425"/>
            <a:ext cx="5619750" cy="952500"/>
          </a:xfrm>
          <a:prstGeom prst="rect">
            <a:avLst/>
          </a:prstGeom>
          <a:noFill/>
          <a:ln>
            <a:noFill/>
          </a:ln>
        </p:spPr>
      </p:pic>
      <p:pic>
        <p:nvPicPr>
          <p:cNvPr id="560" name="Google Shape;560;g1937b3c7fbd_2_21"/>
          <p:cNvPicPr preferRelativeResize="0"/>
          <p:nvPr/>
        </p:nvPicPr>
        <p:blipFill>
          <a:blip r:embed="rId6">
            <a:alphaModFix/>
          </a:blip>
          <a:stretch>
            <a:fillRect/>
          </a:stretch>
        </p:blipFill>
        <p:spPr>
          <a:xfrm>
            <a:off x="857250" y="3314525"/>
            <a:ext cx="6617563" cy="3275275"/>
          </a:xfrm>
          <a:prstGeom prst="rect">
            <a:avLst/>
          </a:prstGeom>
          <a:noFill/>
          <a:ln>
            <a:noFill/>
          </a:ln>
        </p:spPr>
      </p:pic>
      <p:sp>
        <p:nvSpPr>
          <p:cNvPr id="561" name="Google Shape;561;g1937b3c7fbd_2_21"/>
          <p:cNvSpPr txBox="1"/>
          <p:nvPr/>
        </p:nvSpPr>
        <p:spPr>
          <a:xfrm>
            <a:off x="857250" y="1888625"/>
            <a:ext cx="1647600" cy="47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900" b="1">
                <a:solidFill>
                  <a:schemeClr val="dk1"/>
                </a:solidFill>
                <a:latin typeface="Enriqueta"/>
                <a:ea typeface="Enriqueta"/>
                <a:cs typeface="Enriqueta"/>
                <a:sym typeface="Enriqueta"/>
              </a:rPr>
              <a:t>Target Value</a:t>
            </a:r>
            <a:endParaRPr sz="1900" b="1">
              <a:solidFill>
                <a:schemeClr val="dk1"/>
              </a:solidFill>
              <a:latin typeface="Enriqueta"/>
              <a:ea typeface="Enriqueta"/>
              <a:cs typeface="Enriqueta"/>
              <a:sym typeface="Enriqueta"/>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pic>
        <p:nvPicPr>
          <p:cNvPr id="567" name="Google Shape;567;g1937b3c7fbd_2_27"/>
          <p:cNvPicPr preferRelativeResize="0"/>
          <p:nvPr/>
        </p:nvPicPr>
        <p:blipFill rotWithShape="1">
          <a:blip r:embed="rId3">
            <a:alphaModFix/>
          </a:blip>
          <a:srcRect/>
          <a:stretch/>
        </p:blipFill>
        <p:spPr>
          <a:xfrm>
            <a:off x="12" y="12"/>
            <a:ext cx="12191998" cy="6857998"/>
          </a:xfrm>
          <a:prstGeom prst="rect">
            <a:avLst/>
          </a:prstGeom>
          <a:noFill/>
          <a:ln>
            <a:noFill/>
          </a:ln>
        </p:spPr>
      </p:pic>
      <p:sp>
        <p:nvSpPr>
          <p:cNvPr id="568" name="Google Shape;568;g1937b3c7fbd_2_27"/>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marR="0" lvl="0" indent="0" algn="l" rtl="0">
              <a:lnSpc>
                <a:spcPct val="100000"/>
              </a:lnSpc>
              <a:spcBef>
                <a:spcPts val="0"/>
              </a:spcBef>
              <a:spcAft>
                <a:spcPts val="0"/>
              </a:spcAft>
              <a:buNone/>
            </a:pPr>
            <a:r>
              <a:rPr lang="en-US" sz="4000" b="1">
                <a:solidFill>
                  <a:srgbClr val="422A48"/>
                </a:solidFill>
                <a:latin typeface="Enriqueta"/>
                <a:ea typeface="Enriqueta"/>
                <a:cs typeface="Enriqueta"/>
                <a:sym typeface="Enriqueta"/>
              </a:rPr>
              <a:t>2- Classification Model </a:t>
            </a:r>
            <a:endParaRPr sz="4000" b="1">
              <a:solidFill>
                <a:srgbClr val="422A48"/>
              </a:solidFill>
              <a:latin typeface="Enriqueta"/>
              <a:ea typeface="Enriqueta"/>
              <a:cs typeface="Enriqueta"/>
              <a:sym typeface="Enriqueta"/>
            </a:endParaRPr>
          </a:p>
        </p:txBody>
      </p:sp>
      <p:pic>
        <p:nvPicPr>
          <p:cNvPr id="569" name="Google Shape;569;g1937b3c7fbd_2_27"/>
          <p:cNvPicPr preferRelativeResize="0"/>
          <p:nvPr/>
        </p:nvPicPr>
        <p:blipFill rotWithShape="1">
          <a:blip r:embed="rId4">
            <a:alphaModFix/>
          </a:blip>
          <a:srcRect/>
          <a:stretch/>
        </p:blipFill>
        <p:spPr>
          <a:xfrm>
            <a:off x="10645314" y="0"/>
            <a:ext cx="1557798" cy="1114425"/>
          </a:xfrm>
          <a:prstGeom prst="rect">
            <a:avLst/>
          </a:prstGeom>
          <a:noFill/>
          <a:ln>
            <a:noFill/>
          </a:ln>
        </p:spPr>
      </p:pic>
      <p:sp>
        <p:nvSpPr>
          <p:cNvPr id="570" name="Google Shape;570;g1937b3c7fbd_2_27"/>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marR="0" lvl="0" indent="0" algn="l" rtl="0">
              <a:lnSpc>
                <a:spcPct val="100000"/>
              </a:lnSpc>
              <a:spcBef>
                <a:spcPts val="0"/>
              </a:spcBef>
              <a:spcAft>
                <a:spcPts val="0"/>
              </a:spcAft>
              <a:buNone/>
            </a:pPr>
            <a:r>
              <a:rPr lang="en-US" sz="4000" b="1">
                <a:solidFill>
                  <a:srgbClr val="422A48"/>
                </a:solidFill>
                <a:latin typeface="Enriqueta"/>
                <a:ea typeface="Enriqueta"/>
                <a:cs typeface="Enriqueta"/>
                <a:sym typeface="Enriqueta"/>
              </a:rPr>
              <a:t>2- Classification Model </a:t>
            </a:r>
            <a:endParaRPr sz="4000" b="1">
              <a:solidFill>
                <a:srgbClr val="422A48"/>
              </a:solidFill>
              <a:latin typeface="Enriqueta"/>
              <a:ea typeface="Enriqueta"/>
              <a:cs typeface="Enriqueta"/>
              <a:sym typeface="Enriqueta"/>
            </a:endParaRPr>
          </a:p>
        </p:txBody>
      </p:sp>
      <p:pic>
        <p:nvPicPr>
          <p:cNvPr id="571" name="Google Shape;571;g1937b3c7fbd_2_27"/>
          <p:cNvPicPr preferRelativeResize="0"/>
          <p:nvPr/>
        </p:nvPicPr>
        <p:blipFill>
          <a:blip r:embed="rId5">
            <a:alphaModFix/>
          </a:blip>
          <a:stretch>
            <a:fillRect/>
          </a:stretch>
        </p:blipFill>
        <p:spPr>
          <a:xfrm>
            <a:off x="6096000" y="2550750"/>
            <a:ext cx="5762625" cy="3571875"/>
          </a:xfrm>
          <a:prstGeom prst="rect">
            <a:avLst/>
          </a:prstGeom>
          <a:noFill/>
          <a:ln>
            <a:noFill/>
          </a:ln>
        </p:spPr>
      </p:pic>
      <p:pic>
        <p:nvPicPr>
          <p:cNvPr id="572" name="Google Shape;572;g1937b3c7fbd_2_27"/>
          <p:cNvPicPr preferRelativeResize="0"/>
          <p:nvPr/>
        </p:nvPicPr>
        <p:blipFill>
          <a:blip r:embed="rId6">
            <a:alphaModFix/>
          </a:blip>
          <a:stretch>
            <a:fillRect/>
          </a:stretch>
        </p:blipFill>
        <p:spPr>
          <a:xfrm>
            <a:off x="688175" y="2218275"/>
            <a:ext cx="5248275" cy="367665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577"/>
        <p:cNvGrpSpPr/>
        <p:nvPr/>
      </p:nvGrpSpPr>
      <p:grpSpPr>
        <a:xfrm>
          <a:off x="0" y="0"/>
          <a:ext cx="0" cy="0"/>
          <a:chOff x="0" y="0"/>
          <a:chExt cx="0" cy="0"/>
        </a:xfrm>
      </p:grpSpPr>
      <p:pic>
        <p:nvPicPr>
          <p:cNvPr id="578" name="Google Shape;578;g19314a3e13d_0_37"/>
          <p:cNvPicPr preferRelativeResize="0"/>
          <p:nvPr/>
        </p:nvPicPr>
        <p:blipFill rotWithShape="1">
          <a:blip r:embed="rId3">
            <a:alphaModFix/>
          </a:blip>
          <a:srcRect/>
          <a:stretch/>
        </p:blipFill>
        <p:spPr>
          <a:xfrm>
            <a:off x="12" y="12"/>
            <a:ext cx="12191998" cy="6857998"/>
          </a:xfrm>
          <a:prstGeom prst="rect">
            <a:avLst/>
          </a:prstGeom>
          <a:noFill/>
          <a:ln>
            <a:noFill/>
          </a:ln>
        </p:spPr>
      </p:pic>
      <p:sp>
        <p:nvSpPr>
          <p:cNvPr id="579" name="Google Shape;579;g19314a3e13d_0_37"/>
          <p:cNvSpPr txBox="1">
            <a:spLocks noGrp="1"/>
          </p:cNvSpPr>
          <p:nvPr>
            <p:ph type="body" idx="1"/>
          </p:nvPr>
        </p:nvSpPr>
        <p:spPr>
          <a:xfrm>
            <a:off x="838200" y="1825625"/>
            <a:ext cx="9971100" cy="2018700"/>
          </a:xfrm>
          <a:prstGeom prst="rect">
            <a:avLst/>
          </a:prstGeom>
        </p:spPr>
        <p:txBody>
          <a:bodyPr spcFirstLastPara="1" wrap="square" lIns="91425" tIns="45700" rIns="91425" bIns="45700" anchor="t" anchorCtr="0">
            <a:normAutofit/>
          </a:bodyPr>
          <a:lstStyle/>
          <a:p>
            <a:pPr marL="0" lvl="0" indent="0" algn="ctr" rtl="0">
              <a:lnSpc>
                <a:spcPct val="115000"/>
              </a:lnSpc>
              <a:spcBef>
                <a:spcPts val="1200"/>
              </a:spcBef>
              <a:spcAft>
                <a:spcPts val="0"/>
              </a:spcAft>
              <a:buClr>
                <a:schemeClr val="dk1"/>
              </a:buClr>
              <a:buSzPts val="1100"/>
              <a:buFont typeface="Arial"/>
              <a:buNone/>
            </a:pPr>
            <a:r>
              <a:rPr lang="en-US" sz="2400">
                <a:latin typeface="Enriqueta"/>
                <a:ea typeface="Enriqueta"/>
                <a:cs typeface="Enriqueta"/>
                <a:sym typeface="Enriqueta"/>
              </a:rPr>
              <a:t>Since we cannot compare two different kinds of models, therefore, we considered a linear regression model the best model</a:t>
            </a:r>
            <a:endParaRPr sz="2400">
              <a:latin typeface="Enriqueta"/>
              <a:ea typeface="Enriqueta"/>
              <a:cs typeface="Enriqueta"/>
              <a:sym typeface="Enriqueta"/>
            </a:endParaRPr>
          </a:p>
          <a:p>
            <a:pPr marL="0" lvl="0" indent="0" algn="l" rtl="0">
              <a:spcBef>
                <a:spcPts val="1200"/>
              </a:spcBef>
              <a:spcAft>
                <a:spcPts val="0"/>
              </a:spcAft>
              <a:buNone/>
            </a:pPr>
            <a:endParaRPr/>
          </a:p>
        </p:txBody>
      </p:sp>
      <p:sp>
        <p:nvSpPr>
          <p:cNvPr id="580" name="Google Shape;580;g19314a3e13d_0_37"/>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sz="4000" b="1">
                <a:solidFill>
                  <a:srgbClr val="422A48"/>
                </a:solidFill>
                <a:latin typeface="Enriqueta"/>
                <a:ea typeface="Enriqueta"/>
                <a:cs typeface="Enriqueta"/>
                <a:sym typeface="Enriqueta"/>
              </a:rPr>
              <a:t>Results</a:t>
            </a:r>
            <a:endParaRPr sz="4000" b="1">
              <a:solidFill>
                <a:srgbClr val="422A48"/>
              </a:solidFill>
              <a:latin typeface="Enriqueta"/>
              <a:ea typeface="Enriqueta"/>
              <a:cs typeface="Enriqueta"/>
              <a:sym typeface="Enriqueta"/>
            </a:endParaRPr>
          </a:p>
        </p:txBody>
      </p:sp>
      <p:pic>
        <p:nvPicPr>
          <p:cNvPr id="581" name="Google Shape;581;g19314a3e13d_0_37"/>
          <p:cNvPicPr preferRelativeResize="0"/>
          <p:nvPr/>
        </p:nvPicPr>
        <p:blipFill>
          <a:blip r:embed="rId4">
            <a:alphaModFix/>
          </a:blip>
          <a:stretch>
            <a:fillRect/>
          </a:stretch>
        </p:blipFill>
        <p:spPr>
          <a:xfrm>
            <a:off x="168075" y="4629125"/>
            <a:ext cx="2114051" cy="2114051"/>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586"/>
        <p:cNvGrpSpPr/>
        <p:nvPr/>
      </p:nvGrpSpPr>
      <p:grpSpPr>
        <a:xfrm>
          <a:off x="0" y="0"/>
          <a:ext cx="0" cy="0"/>
          <a:chOff x="0" y="0"/>
          <a:chExt cx="0" cy="0"/>
        </a:xfrm>
      </p:grpSpPr>
      <p:pic>
        <p:nvPicPr>
          <p:cNvPr id="587" name="Google Shape;587;g19314a3e13d_0_45"/>
          <p:cNvPicPr preferRelativeResize="0"/>
          <p:nvPr/>
        </p:nvPicPr>
        <p:blipFill rotWithShape="1">
          <a:blip r:embed="rId3">
            <a:alphaModFix/>
          </a:blip>
          <a:srcRect/>
          <a:stretch/>
        </p:blipFill>
        <p:spPr>
          <a:xfrm>
            <a:off x="12" y="12"/>
            <a:ext cx="12191998" cy="6857998"/>
          </a:xfrm>
          <a:prstGeom prst="rect">
            <a:avLst/>
          </a:prstGeom>
          <a:noFill/>
          <a:ln>
            <a:noFill/>
          </a:ln>
        </p:spPr>
      </p:pic>
      <p:sp>
        <p:nvSpPr>
          <p:cNvPr id="588" name="Google Shape;588;g19314a3e13d_0_45"/>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457200" lvl="0" indent="-298450" algn="l" rtl="0">
              <a:lnSpc>
                <a:spcPct val="115000"/>
              </a:lnSpc>
              <a:spcBef>
                <a:spcPts val="1200"/>
              </a:spcBef>
              <a:spcAft>
                <a:spcPts val="0"/>
              </a:spcAft>
              <a:buClr>
                <a:srgbClr val="000000"/>
              </a:buClr>
              <a:buSzPts val="1100"/>
              <a:buFont typeface="Arial"/>
              <a:buAutoNum type="arabicPeriod"/>
            </a:pPr>
            <a:r>
              <a:rPr lang="en-US" sz="2400">
                <a:latin typeface="Enriqueta"/>
                <a:ea typeface="Enriqueta"/>
                <a:cs typeface="Enriqueta"/>
                <a:sym typeface="Enriqueta"/>
              </a:rPr>
              <a:t>Trying another regression model, like the random forest, decision tree, or polynomial regression</a:t>
            </a:r>
            <a:endParaRPr sz="2400"/>
          </a:p>
          <a:p>
            <a:pPr marL="457200" lvl="0" indent="-298450" algn="l" rtl="0">
              <a:lnSpc>
                <a:spcPct val="115000"/>
              </a:lnSpc>
              <a:spcBef>
                <a:spcPts val="0"/>
              </a:spcBef>
              <a:spcAft>
                <a:spcPts val="0"/>
              </a:spcAft>
              <a:buClr>
                <a:srgbClr val="000000"/>
              </a:buClr>
              <a:buSzPts val="1100"/>
              <a:buFont typeface="Arial"/>
              <a:buAutoNum type="arabicPeriod"/>
            </a:pPr>
            <a:r>
              <a:rPr lang="en-US" sz="2000"/>
              <a:t> </a:t>
            </a:r>
            <a:r>
              <a:rPr lang="en-US" sz="2400">
                <a:latin typeface="Enriqueta"/>
                <a:ea typeface="Enriqueta"/>
                <a:cs typeface="Enriqueta"/>
                <a:sym typeface="Enriqueta"/>
              </a:rPr>
              <a:t>Built an advanced model such as a recommendation system</a:t>
            </a:r>
            <a:endParaRPr sz="2400"/>
          </a:p>
          <a:p>
            <a:pPr marL="457200" lvl="0" indent="-298450" algn="l" rtl="0">
              <a:lnSpc>
                <a:spcPct val="115000"/>
              </a:lnSpc>
              <a:spcBef>
                <a:spcPts val="0"/>
              </a:spcBef>
              <a:spcAft>
                <a:spcPts val="0"/>
              </a:spcAft>
              <a:buClr>
                <a:srgbClr val="000000"/>
              </a:buClr>
              <a:buSzPts val="1100"/>
              <a:buFont typeface="Arial"/>
              <a:buAutoNum type="arabicPeriod"/>
            </a:pPr>
            <a:r>
              <a:rPr lang="en-US" sz="2400">
                <a:latin typeface="Enriqueta"/>
                <a:ea typeface="Enriqueta"/>
                <a:cs typeface="Enriqueta"/>
                <a:sym typeface="Enriqueta"/>
              </a:rPr>
              <a:t>Using a temp_min or temp_max a target value instead of temp_average</a:t>
            </a:r>
            <a:endParaRPr sz="2400"/>
          </a:p>
          <a:p>
            <a:pPr marL="0" lvl="0" indent="0" algn="l" rtl="0">
              <a:spcBef>
                <a:spcPts val="1200"/>
              </a:spcBef>
              <a:spcAft>
                <a:spcPts val="0"/>
              </a:spcAft>
              <a:buNone/>
            </a:pPr>
            <a:endParaRPr/>
          </a:p>
        </p:txBody>
      </p:sp>
      <p:sp>
        <p:nvSpPr>
          <p:cNvPr id="589" name="Google Shape;589;g19314a3e13d_0_45"/>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sz="4000" b="1">
                <a:solidFill>
                  <a:srgbClr val="422A48"/>
                </a:solidFill>
                <a:latin typeface="Enriqueta"/>
                <a:ea typeface="Enriqueta"/>
                <a:cs typeface="Enriqueta"/>
                <a:sym typeface="Enriqueta"/>
              </a:rPr>
              <a:t>Future work</a:t>
            </a:r>
            <a:endParaRPr sz="4000" b="1">
              <a:solidFill>
                <a:srgbClr val="422A48"/>
              </a:solidFill>
              <a:latin typeface="Enriqueta"/>
              <a:ea typeface="Enriqueta"/>
              <a:cs typeface="Enriqueta"/>
              <a:sym typeface="Enriqueta"/>
            </a:endParaRPr>
          </a:p>
        </p:txBody>
      </p:sp>
      <p:pic>
        <p:nvPicPr>
          <p:cNvPr id="590" name="Google Shape;590;g19314a3e13d_0_45"/>
          <p:cNvPicPr preferRelativeResize="0"/>
          <p:nvPr/>
        </p:nvPicPr>
        <p:blipFill rotWithShape="1">
          <a:blip r:embed="rId4">
            <a:alphaModFix/>
          </a:blip>
          <a:srcRect/>
          <a:stretch/>
        </p:blipFill>
        <p:spPr>
          <a:xfrm>
            <a:off x="0" y="5095875"/>
            <a:ext cx="2714625" cy="176212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595"/>
        <p:cNvGrpSpPr/>
        <p:nvPr/>
      </p:nvGrpSpPr>
      <p:grpSpPr>
        <a:xfrm>
          <a:off x="0" y="0"/>
          <a:ext cx="0" cy="0"/>
          <a:chOff x="0" y="0"/>
          <a:chExt cx="0" cy="0"/>
        </a:xfrm>
      </p:grpSpPr>
      <p:pic>
        <p:nvPicPr>
          <p:cNvPr id="596" name="Google Shape;596;p25"/>
          <p:cNvPicPr preferRelativeResize="0"/>
          <p:nvPr/>
        </p:nvPicPr>
        <p:blipFill rotWithShape="1">
          <a:blip r:embed="rId3">
            <a:alphaModFix/>
          </a:blip>
          <a:srcRect/>
          <a:stretch/>
        </p:blipFill>
        <p:spPr>
          <a:xfrm>
            <a:off x="5087" y="12"/>
            <a:ext cx="12191998" cy="6857998"/>
          </a:xfrm>
          <a:prstGeom prst="rect">
            <a:avLst/>
          </a:prstGeom>
          <a:noFill/>
          <a:ln>
            <a:noFill/>
          </a:ln>
        </p:spPr>
      </p:pic>
      <p:pic>
        <p:nvPicPr>
          <p:cNvPr id="597" name="Google Shape;597;p25"/>
          <p:cNvPicPr preferRelativeResize="0"/>
          <p:nvPr/>
        </p:nvPicPr>
        <p:blipFill rotWithShape="1">
          <a:blip r:embed="rId4">
            <a:alphaModFix/>
          </a:blip>
          <a:srcRect/>
          <a:stretch/>
        </p:blipFill>
        <p:spPr>
          <a:xfrm>
            <a:off x="0" y="2697720"/>
            <a:ext cx="1571625" cy="2733675"/>
          </a:xfrm>
          <a:prstGeom prst="rect">
            <a:avLst/>
          </a:prstGeom>
          <a:noFill/>
          <a:ln>
            <a:noFill/>
          </a:ln>
        </p:spPr>
      </p:pic>
      <p:sp>
        <p:nvSpPr>
          <p:cNvPr id="598" name="Google Shape;598;p25"/>
          <p:cNvSpPr txBox="1"/>
          <p:nvPr/>
        </p:nvSpPr>
        <p:spPr>
          <a:xfrm>
            <a:off x="1921413" y="1153227"/>
            <a:ext cx="7475400" cy="1325700"/>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Clr>
                <a:schemeClr val="dk1"/>
              </a:buClr>
              <a:buSzPts val="1100"/>
              <a:buFont typeface="Arial"/>
              <a:buNone/>
            </a:pPr>
            <a:r>
              <a:rPr lang="en-US" sz="9000" b="1">
                <a:solidFill>
                  <a:srgbClr val="422A48"/>
                </a:solidFill>
                <a:latin typeface="Enriqueta"/>
                <a:ea typeface="Enriqueta"/>
                <a:cs typeface="Enriqueta"/>
                <a:sym typeface="Enriqueta"/>
              </a:rPr>
              <a:t>Thanks!</a:t>
            </a:r>
            <a:endParaRPr sz="12500">
              <a:solidFill>
                <a:schemeClr val="dk1"/>
              </a:solidFill>
              <a:latin typeface="Arial"/>
              <a:ea typeface="Arial"/>
              <a:cs typeface="Arial"/>
              <a:sym typeface="Arial"/>
            </a:endParaRPr>
          </a:p>
        </p:txBody>
      </p:sp>
      <p:pic>
        <p:nvPicPr>
          <p:cNvPr id="599" name="Google Shape;599;p25"/>
          <p:cNvPicPr preferRelativeResize="0"/>
          <p:nvPr/>
        </p:nvPicPr>
        <p:blipFill rotWithShape="1">
          <a:blip r:embed="rId5">
            <a:alphaModFix/>
          </a:blip>
          <a:srcRect/>
          <a:stretch/>
        </p:blipFill>
        <p:spPr>
          <a:xfrm>
            <a:off x="10645314" y="0"/>
            <a:ext cx="1557798" cy="1114425"/>
          </a:xfrm>
          <a:prstGeom prst="rect">
            <a:avLst/>
          </a:prstGeom>
          <a:noFill/>
          <a:ln>
            <a:noFill/>
          </a:ln>
        </p:spPr>
      </p:pic>
      <p:pic>
        <p:nvPicPr>
          <p:cNvPr id="600" name="Google Shape;600;p25"/>
          <p:cNvPicPr preferRelativeResize="0"/>
          <p:nvPr/>
        </p:nvPicPr>
        <p:blipFill rotWithShape="1">
          <a:blip r:embed="rId6">
            <a:alphaModFix/>
          </a:blip>
          <a:srcRect/>
          <a:stretch/>
        </p:blipFill>
        <p:spPr>
          <a:xfrm>
            <a:off x="1557798" y="657224"/>
            <a:ext cx="895350" cy="457200"/>
          </a:xfrm>
          <a:prstGeom prst="rect">
            <a:avLst/>
          </a:prstGeom>
          <a:noFill/>
          <a:ln>
            <a:noFill/>
          </a:ln>
          <a:effectLst>
            <a:outerShdw blurRad="50800" dist="38100" dir="2700000" algn="tl" rotWithShape="0">
              <a:srgbClr val="000000">
                <a:alpha val="40000"/>
              </a:srgbClr>
            </a:outerShdw>
          </a:effectLst>
        </p:spPr>
      </p:pic>
      <p:pic>
        <p:nvPicPr>
          <p:cNvPr id="601" name="Google Shape;601;p25"/>
          <p:cNvPicPr preferRelativeResize="0"/>
          <p:nvPr/>
        </p:nvPicPr>
        <p:blipFill rotWithShape="1">
          <a:blip r:embed="rId6">
            <a:alphaModFix/>
          </a:blip>
          <a:srcRect/>
          <a:stretch/>
        </p:blipFill>
        <p:spPr>
          <a:xfrm>
            <a:off x="10370668" y="1381720"/>
            <a:ext cx="1197460" cy="611469"/>
          </a:xfrm>
          <a:prstGeom prst="rect">
            <a:avLst/>
          </a:prstGeom>
          <a:noFill/>
          <a:ln>
            <a:noFill/>
          </a:ln>
          <a:effectLst>
            <a:outerShdw blurRad="50800" dist="38100" dir="2700000" algn="tl" rotWithShape="0">
              <a:srgbClr val="000000">
                <a:alpha val="40000"/>
              </a:srgbClr>
            </a:outerShdw>
          </a:effectLst>
        </p:spPr>
      </p:pic>
      <p:pic>
        <p:nvPicPr>
          <p:cNvPr id="602" name="Google Shape;602;p25"/>
          <p:cNvPicPr preferRelativeResize="0"/>
          <p:nvPr/>
        </p:nvPicPr>
        <p:blipFill rotWithShape="1">
          <a:blip r:embed="rId5">
            <a:alphaModFix/>
          </a:blip>
          <a:srcRect/>
          <a:stretch/>
        </p:blipFill>
        <p:spPr>
          <a:xfrm flipH="1">
            <a:off x="0" y="-1"/>
            <a:ext cx="1557798" cy="1114425"/>
          </a:xfrm>
          <a:prstGeom prst="rect">
            <a:avLst/>
          </a:prstGeom>
          <a:noFill/>
          <a:ln>
            <a:noFill/>
          </a:ln>
        </p:spPr>
      </p:pic>
      <p:pic>
        <p:nvPicPr>
          <p:cNvPr id="603" name="Google Shape;603;p25"/>
          <p:cNvPicPr preferRelativeResize="0"/>
          <p:nvPr/>
        </p:nvPicPr>
        <p:blipFill rotWithShape="1">
          <a:blip r:embed="rId7">
            <a:alphaModFix/>
          </a:blip>
          <a:srcRect t="-15719" b="15719"/>
          <a:stretch/>
        </p:blipFill>
        <p:spPr>
          <a:xfrm>
            <a:off x="7986801" y="1339796"/>
            <a:ext cx="1076325" cy="695325"/>
          </a:xfrm>
          <a:prstGeom prst="rect">
            <a:avLst/>
          </a:prstGeom>
          <a:noFill/>
          <a:ln>
            <a:noFill/>
          </a:ln>
        </p:spPr>
      </p:pic>
      <p:pic>
        <p:nvPicPr>
          <p:cNvPr id="604" name="Google Shape;604;p25"/>
          <p:cNvPicPr preferRelativeResize="0"/>
          <p:nvPr/>
        </p:nvPicPr>
        <p:blipFill rotWithShape="1">
          <a:blip r:embed="rId8">
            <a:alphaModFix/>
          </a:blip>
          <a:srcRect/>
          <a:stretch/>
        </p:blipFill>
        <p:spPr>
          <a:xfrm>
            <a:off x="10293123" y="2292907"/>
            <a:ext cx="1352550" cy="809625"/>
          </a:xfrm>
          <a:prstGeom prst="rect">
            <a:avLst/>
          </a:prstGeom>
          <a:noFill/>
          <a:ln>
            <a:noFill/>
          </a:ln>
        </p:spPr>
      </p:pic>
      <p:pic>
        <p:nvPicPr>
          <p:cNvPr id="605" name="Google Shape;605;p25"/>
          <p:cNvPicPr preferRelativeResize="0"/>
          <p:nvPr/>
        </p:nvPicPr>
        <p:blipFill rotWithShape="1">
          <a:blip r:embed="rId9">
            <a:alphaModFix/>
          </a:blip>
          <a:srcRect/>
          <a:stretch/>
        </p:blipFill>
        <p:spPr>
          <a:xfrm>
            <a:off x="-21825" y="5326314"/>
            <a:ext cx="1787126" cy="1533273"/>
          </a:xfrm>
          <a:prstGeom prst="rect">
            <a:avLst/>
          </a:prstGeom>
          <a:noFill/>
          <a:ln>
            <a:noFill/>
          </a:ln>
        </p:spPr>
      </p:pic>
      <p:sp>
        <p:nvSpPr>
          <p:cNvPr id="606" name="Google Shape;606;p25"/>
          <p:cNvSpPr/>
          <p:nvPr/>
        </p:nvSpPr>
        <p:spPr>
          <a:xfrm>
            <a:off x="4034275" y="2410600"/>
            <a:ext cx="3413700" cy="360000"/>
          </a:xfrm>
          <a:prstGeom prst="roundRect">
            <a:avLst>
              <a:gd name="adj" fmla="val 47844"/>
            </a:avLst>
          </a:prstGeom>
          <a:solidFill>
            <a:srgbClr val="F5AF28"/>
          </a:solidFill>
          <a:ln>
            <a:noFill/>
          </a:ln>
        </p:spPr>
        <p:txBody>
          <a:bodyPr spcFirstLastPara="1" wrap="square" lIns="91425" tIns="45700" rIns="91425" bIns="45700" anchor="ctr" anchorCtr="0">
            <a:noAutofit/>
          </a:bodyPr>
          <a:lstStyle/>
          <a:p>
            <a:pPr marL="0" lvl="0" indent="0" algn="ctr" rtl="0">
              <a:spcBef>
                <a:spcPts val="0"/>
              </a:spcBef>
              <a:spcAft>
                <a:spcPts val="0"/>
              </a:spcAft>
              <a:buSzPts val="1100"/>
              <a:buNone/>
            </a:pPr>
            <a:r>
              <a:rPr lang="en-US" sz="2100" b="1">
                <a:solidFill>
                  <a:srgbClr val="422A48"/>
                </a:solidFill>
                <a:latin typeface="Overpass"/>
                <a:ea typeface="Overpass"/>
                <a:cs typeface="Overpass"/>
                <a:sym typeface="Overpass"/>
              </a:rPr>
              <a:t>Any Questions?</a:t>
            </a:r>
            <a:endParaRPr sz="1900">
              <a:solidFill>
                <a:schemeClr val="lt1"/>
              </a:solidFill>
            </a:endParaRPr>
          </a:p>
        </p:txBody>
      </p:sp>
      <p:sp>
        <p:nvSpPr>
          <p:cNvPr id="607" name="Google Shape;607;p25"/>
          <p:cNvSpPr/>
          <p:nvPr/>
        </p:nvSpPr>
        <p:spPr>
          <a:xfrm>
            <a:off x="3629525" y="3159400"/>
            <a:ext cx="4661700" cy="2879700"/>
          </a:xfrm>
          <a:prstGeom prst="roundRect">
            <a:avLst>
              <a:gd name="adj" fmla="val 16667"/>
            </a:avLst>
          </a:prstGeom>
          <a:solidFill>
            <a:srgbClr val="A5A5A5">
              <a:alpha val="98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2800"/>
              <a:buFont typeface="Arial"/>
              <a:buNone/>
            </a:pPr>
            <a:endParaRPr sz="2800" b="0" i="0" u="none" strike="noStrike" cap="none">
              <a:solidFill>
                <a:srgbClr val="FFFFFF"/>
              </a:solidFill>
              <a:latin typeface="Arial"/>
              <a:ea typeface="Arial"/>
              <a:cs typeface="Arial"/>
              <a:sym typeface="Arial"/>
            </a:endParaRPr>
          </a:p>
        </p:txBody>
      </p:sp>
      <p:sp>
        <p:nvSpPr>
          <p:cNvPr id="608" name="Google Shape;608;p25"/>
          <p:cNvSpPr txBox="1"/>
          <p:nvPr/>
        </p:nvSpPr>
        <p:spPr>
          <a:xfrm>
            <a:off x="3888925" y="3256300"/>
            <a:ext cx="4576500" cy="2862900"/>
          </a:xfrm>
          <a:prstGeom prst="rect">
            <a:avLst/>
          </a:prstGeom>
          <a:noFill/>
          <a:ln>
            <a:noFill/>
          </a:ln>
        </p:spPr>
        <p:txBody>
          <a:bodyPr spcFirstLastPara="1" wrap="square" lIns="91425" tIns="91425" rIns="91425" bIns="91425" anchor="t" anchorCtr="0">
            <a:spAutoFit/>
          </a:bodyPr>
          <a:lstStyle/>
          <a:p>
            <a:pPr marL="457200" lvl="0" indent="0" algn="l" rtl="0">
              <a:spcBef>
                <a:spcPts val="0"/>
              </a:spcBef>
              <a:spcAft>
                <a:spcPts val="0"/>
              </a:spcAft>
              <a:buNone/>
            </a:pPr>
            <a:endParaRPr sz="1800" b="1">
              <a:solidFill>
                <a:srgbClr val="0D1CA4"/>
              </a:solidFill>
            </a:endParaRPr>
          </a:p>
          <a:p>
            <a:pPr marL="457200" lvl="0" indent="-368300" algn="l" rtl="0">
              <a:lnSpc>
                <a:spcPct val="115000"/>
              </a:lnSpc>
              <a:spcBef>
                <a:spcPts val="0"/>
              </a:spcBef>
              <a:spcAft>
                <a:spcPts val="0"/>
              </a:spcAft>
              <a:buClr>
                <a:srgbClr val="008E8F"/>
              </a:buClr>
              <a:buSzPts val="2200"/>
              <a:buChar char="●"/>
            </a:pPr>
            <a:r>
              <a:rPr lang="en-US" sz="2400">
                <a:solidFill>
                  <a:srgbClr val="008E8F"/>
                </a:solidFill>
                <a:latin typeface="Enriqueta"/>
                <a:ea typeface="Enriqueta"/>
                <a:cs typeface="Enriqueta"/>
                <a:sym typeface="Enriqueta"/>
              </a:rPr>
              <a:t>Shouq Alharbi</a:t>
            </a:r>
            <a:endParaRPr sz="2400">
              <a:solidFill>
                <a:srgbClr val="008E8F"/>
              </a:solidFill>
              <a:latin typeface="Enriqueta"/>
              <a:ea typeface="Enriqueta"/>
              <a:cs typeface="Enriqueta"/>
              <a:sym typeface="Enriqueta"/>
            </a:endParaRPr>
          </a:p>
          <a:p>
            <a:pPr marL="457200" lvl="0" indent="-368300" algn="l" rtl="0">
              <a:lnSpc>
                <a:spcPct val="115000"/>
              </a:lnSpc>
              <a:spcBef>
                <a:spcPts val="0"/>
              </a:spcBef>
              <a:spcAft>
                <a:spcPts val="0"/>
              </a:spcAft>
              <a:buClr>
                <a:srgbClr val="008E8F"/>
              </a:buClr>
              <a:buSzPts val="2200"/>
              <a:buChar char="●"/>
            </a:pPr>
            <a:r>
              <a:rPr lang="en-US" sz="2400">
                <a:solidFill>
                  <a:srgbClr val="008E8F"/>
                </a:solidFill>
                <a:latin typeface="Enriqueta"/>
                <a:ea typeface="Enriqueta"/>
                <a:cs typeface="Enriqueta"/>
                <a:sym typeface="Enriqueta"/>
              </a:rPr>
              <a:t>Razan Alajlan</a:t>
            </a:r>
            <a:endParaRPr sz="2400">
              <a:solidFill>
                <a:srgbClr val="008E8F"/>
              </a:solidFill>
              <a:latin typeface="Enriqueta"/>
              <a:ea typeface="Enriqueta"/>
              <a:cs typeface="Enriqueta"/>
              <a:sym typeface="Enriqueta"/>
            </a:endParaRPr>
          </a:p>
          <a:p>
            <a:pPr marL="457200" lvl="0" indent="-368300" algn="l" rtl="0">
              <a:lnSpc>
                <a:spcPct val="115000"/>
              </a:lnSpc>
              <a:spcBef>
                <a:spcPts val="0"/>
              </a:spcBef>
              <a:spcAft>
                <a:spcPts val="0"/>
              </a:spcAft>
              <a:buClr>
                <a:srgbClr val="008E8F"/>
              </a:buClr>
              <a:buSzPts val="2200"/>
              <a:buChar char="●"/>
            </a:pPr>
            <a:r>
              <a:rPr lang="en-US" sz="2400">
                <a:solidFill>
                  <a:srgbClr val="008E8F"/>
                </a:solidFill>
                <a:latin typeface="Enriqueta"/>
                <a:ea typeface="Enriqueta"/>
                <a:cs typeface="Enriqueta"/>
                <a:sym typeface="Enriqueta"/>
              </a:rPr>
              <a:t>Nada Oteif</a:t>
            </a:r>
            <a:endParaRPr sz="2400">
              <a:solidFill>
                <a:srgbClr val="008E8F"/>
              </a:solidFill>
              <a:latin typeface="Enriqueta"/>
              <a:ea typeface="Enriqueta"/>
              <a:cs typeface="Enriqueta"/>
              <a:sym typeface="Enriqueta"/>
            </a:endParaRPr>
          </a:p>
          <a:p>
            <a:pPr marL="457200" lvl="0" indent="-368300" algn="l" rtl="0">
              <a:lnSpc>
                <a:spcPct val="115000"/>
              </a:lnSpc>
              <a:spcBef>
                <a:spcPts val="0"/>
              </a:spcBef>
              <a:spcAft>
                <a:spcPts val="0"/>
              </a:spcAft>
              <a:buClr>
                <a:srgbClr val="008E8F"/>
              </a:buClr>
              <a:buSzPts val="2200"/>
              <a:buChar char="●"/>
            </a:pPr>
            <a:r>
              <a:rPr lang="en-US" sz="2400">
                <a:solidFill>
                  <a:srgbClr val="008E8F"/>
                </a:solidFill>
                <a:latin typeface="Enriqueta"/>
                <a:ea typeface="Enriqueta"/>
                <a:cs typeface="Enriqueta"/>
                <a:sym typeface="Enriqueta"/>
              </a:rPr>
              <a:t>Hayam Alrashed</a:t>
            </a:r>
            <a:endParaRPr sz="2400">
              <a:solidFill>
                <a:srgbClr val="008E8F"/>
              </a:solidFill>
              <a:latin typeface="Enriqueta"/>
              <a:ea typeface="Enriqueta"/>
              <a:cs typeface="Enriqueta"/>
              <a:sym typeface="Enriqueta"/>
            </a:endParaRPr>
          </a:p>
          <a:p>
            <a:pPr marL="457200" lvl="0" indent="-368300" algn="l" rtl="0">
              <a:lnSpc>
                <a:spcPct val="115000"/>
              </a:lnSpc>
              <a:spcBef>
                <a:spcPts val="0"/>
              </a:spcBef>
              <a:spcAft>
                <a:spcPts val="0"/>
              </a:spcAft>
              <a:buClr>
                <a:srgbClr val="008E8F"/>
              </a:buClr>
              <a:buSzPts val="2200"/>
              <a:buChar char="●"/>
            </a:pPr>
            <a:r>
              <a:rPr lang="en-US" sz="2400">
                <a:solidFill>
                  <a:srgbClr val="008E8F"/>
                </a:solidFill>
                <a:latin typeface="Enriqueta"/>
                <a:ea typeface="Enriqueta"/>
                <a:cs typeface="Enriqueta"/>
                <a:sym typeface="Enriqueta"/>
              </a:rPr>
              <a:t>Sarah Alrashidi</a:t>
            </a:r>
            <a:endParaRPr sz="2200" b="1">
              <a:solidFill>
                <a:srgbClr val="008E8F"/>
              </a:solidFill>
            </a:endParaRPr>
          </a:p>
          <a:p>
            <a:pPr marL="0" lvl="0" indent="0" algn="l" rtl="0">
              <a:spcBef>
                <a:spcPts val="0"/>
              </a:spcBef>
              <a:spcAft>
                <a:spcPts val="0"/>
              </a:spcAft>
              <a:buNone/>
            </a:pPr>
            <a:endParaRPr sz="1800" b="1">
              <a:solidFill>
                <a:srgbClr val="008E8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pic>
        <p:nvPicPr>
          <p:cNvPr id="170" name="Google Shape;170;g18e68a213a3_0_24"/>
          <p:cNvPicPr preferRelativeResize="0"/>
          <p:nvPr/>
        </p:nvPicPr>
        <p:blipFill rotWithShape="1">
          <a:blip r:embed="rId3">
            <a:alphaModFix/>
          </a:blip>
          <a:srcRect/>
          <a:stretch/>
        </p:blipFill>
        <p:spPr>
          <a:xfrm>
            <a:off x="11112" y="-1588"/>
            <a:ext cx="12191998" cy="6857998"/>
          </a:xfrm>
          <a:prstGeom prst="rect">
            <a:avLst/>
          </a:prstGeom>
          <a:noFill/>
          <a:ln>
            <a:noFill/>
          </a:ln>
        </p:spPr>
      </p:pic>
      <p:pic>
        <p:nvPicPr>
          <p:cNvPr id="171" name="Google Shape;171;g18e68a213a3_0_24"/>
          <p:cNvPicPr preferRelativeResize="0"/>
          <p:nvPr/>
        </p:nvPicPr>
        <p:blipFill rotWithShape="1">
          <a:blip r:embed="rId4">
            <a:alphaModFix/>
          </a:blip>
          <a:srcRect/>
          <a:stretch/>
        </p:blipFill>
        <p:spPr>
          <a:xfrm>
            <a:off x="7781925" y="4695825"/>
            <a:ext cx="4410075" cy="2162175"/>
          </a:xfrm>
          <a:prstGeom prst="rect">
            <a:avLst/>
          </a:prstGeom>
          <a:noFill/>
          <a:ln>
            <a:noFill/>
          </a:ln>
        </p:spPr>
      </p:pic>
      <p:pic>
        <p:nvPicPr>
          <p:cNvPr id="172" name="Google Shape;172;g18e68a213a3_0_24"/>
          <p:cNvPicPr preferRelativeResize="0"/>
          <p:nvPr/>
        </p:nvPicPr>
        <p:blipFill rotWithShape="1">
          <a:blip r:embed="rId5">
            <a:alphaModFix/>
          </a:blip>
          <a:srcRect/>
          <a:stretch/>
        </p:blipFill>
        <p:spPr>
          <a:xfrm>
            <a:off x="0" y="5095875"/>
            <a:ext cx="2714625" cy="1762125"/>
          </a:xfrm>
          <a:prstGeom prst="rect">
            <a:avLst/>
          </a:prstGeom>
          <a:noFill/>
          <a:ln>
            <a:noFill/>
          </a:ln>
        </p:spPr>
      </p:pic>
      <p:sp>
        <p:nvSpPr>
          <p:cNvPr id="173" name="Google Shape;173;g18e68a213a3_0_24"/>
          <p:cNvSpPr txBox="1"/>
          <p:nvPr/>
        </p:nvSpPr>
        <p:spPr>
          <a:xfrm>
            <a:off x="364397" y="557975"/>
            <a:ext cx="6747000" cy="861900"/>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SzPts val="3200"/>
              <a:buNone/>
            </a:pPr>
            <a:r>
              <a:rPr lang="en-US" sz="5000" b="1">
                <a:solidFill>
                  <a:srgbClr val="422A48"/>
                </a:solidFill>
                <a:latin typeface="Enriqueta"/>
                <a:ea typeface="Enriqueta"/>
                <a:cs typeface="Enriqueta"/>
                <a:sym typeface="Enriqueta"/>
              </a:rPr>
              <a:t> Problem Statement</a:t>
            </a:r>
            <a:endParaRPr sz="5000" b="1">
              <a:solidFill>
                <a:srgbClr val="422A48"/>
              </a:solidFill>
              <a:latin typeface="Enriqueta"/>
              <a:ea typeface="Enriqueta"/>
              <a:cs typeface="Enriqueta"/>
              <a:sym typeface="Enriqueta"/>
            </a:endParaRPr>
          </a:p>
        </p:txBody>
      </p:sp>
      <p:pic>
        <p:nvPicPr>
          <p:cNvPr id="174" name="Google Shape;174;g18e68a213a3_0_24"/>
          <p:cNvPicPr preferRelativeResize="0"/>
          <p:nvPr/>
        </p:nvPicPr>
        <p:blipFill rotWithShape="1">
          <a:blip r:embed="rId6">
            <a:alphaModFix/>
          </a:blip>
          <a:srcRect/>
          <a:stretch/>
        </p:blipFill>
        <p:spPr>
          <a:xfrm>
            <a:off x="10778322" y="215396"/>
            <a:ext cx="1076325" cy="695325"/>
          </a:xfrm>
          <a:prstGeom prst="rect">
            <a:avLst/>
          </a:prstGeom>
          <a:noFill/>
          <a:ln>
            <a:noFill/>
          </a:ln>
        </p:spPr>
      </p:pic>
      <p:sp>
        <p:nvSpPr>
          <p:cNvPr id="175" name="Google Shape;175;g18e68a213a3_0_24"/>
          <p:cNvSpPr txBox="1"/>
          <p:nvPr/>
        </p:nvSpPr>
        <p:spPr>
          <a:xfrm>
            <a:off x="1410100" y="2367000"/>
            <a:ext cx="10042800" cy="2124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100"/>
              <a:buFont typeface="Arial"/>
              <a:buNone/>
            </a:pPr>
            <a:r>
              <a:rPr lang="en-US" sz="1800">
                <a:latin typeface="Enriqueta"/>
                <a:ea typeface="Enriqueta"/>
                <a:cs typeface="Enriqueta"/>
                <a:sym typeface="Enriqueta"/>
              </a:rPr>
              <a:t>The plant needs certain conditions for growth, including air temperature. And the growth of plants varies from one season to another due to the change in weather. In addition to that, the climate in Saudi Arabia is different as a result of its wide area. So what would be the appropriate plant to grow in a specific area and a specific season?</a:t>
            </a:r>
            <a:endParaRPr sz="1800">
              <a:latin typeface="Enriqueta"/>
              <a:ea typeface="Enriqueta"/>
              <a:cs typeface="Enriqueta"/>
              <a:sym typeface="Enriqueta"/>
            </a:endParaRPr>
          </a:p>
          <a:p>
            <a:pPr marL="0" lvl="0" indent="0" algn="ctr" rtl="0">
              <a:spcBef>
                <a:spcPts val="0"/>
              </a:spcBef>
              <a:spcAft>
                <a:spcPts val="0"/>
              </a:spcAft>
              <a:buClr>
                <a:schemeClr val="dk1"/>
              </a:buClr>
              <a:buSzPts val="1100"/>
              <a:buFont typeface="Arial"/>
              <a:buNone/>
            </a:pPr>
            <a:endParaRPr sz="1800">
              <a:latin typeface="Enriqueta"/>
              <a:ea typeface="Enriqueta"/>
              <a:cs typeface="Enriqueta"/>
              <a:sym typeface="Enriqueta"/>
            </a:endParaRPr>
          </a:p>
          <a:p>
            <a:pPr marL="0" lvl="0" indent="0" algn="ctr" rtl="0">
              <a:spcBef>
                <a:spcPts val="0"/>
              </a:spcBef>
              <a:spcAft>
                <a:spcPts val="0"/>
              </a:spcAft>
              <a:buClr>
                <a:schemeClr val="dk1"/>
              </a:buClr>
              <a:buSzPts val="1100"/>
              <a:buFont typeface="Arial"/>
              <a:buNone/>
            </a:pPr>
            <a:r>
              <a:rPr lang="en-US" sz="1800">
                <a:latin typeface="Enriqueta"/>
                <a:ea typeface="Enriqueta"/>
                <a:cs typeface="Enriqueta"/>
                <a:sym typeface="Enriqueta"/>
              </a:rPr>
              <a:t>This is what we aim to find a solution for, what is the appropriate temperature depending on the region and plants</a:t>
            </a:r>
            <a:endParaRPr sz="1800">
              <a:latin typeface="Enriqueta"/>
              <a:ea typeface="Enriqueta"/>
              <a:cs typeface="Enriqueta"/>
              <a:sym typeface="Enriquet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pic>
        <p:nvPicPr>
          <p:cNvPr id="181" name="Google Shape;181;g18e8409bc43_0_509"/>
          <p:cNvPicPr preferRelativeResize="0"/>
          <p:nvPr/>
        </p:nvPicPr>
        <p:blipFill rotWithShape="1">
          <a:blip r:embed="rId3">
            <a:alphaModFix/>
          </a:blip>
          <a:srcRect/>
          <a:stretch/>
        </p:blipFill>
        <p:spPr>
          <a:xfrm>
            <a:off x="11112" y="-1588"/>
            <a:ext cx="12191998" cy="6857998"/>
          </a:xfrm>
          <a:prstGeom prst="rect">
            <a:avLst/>
          </a:prstGeom>
          <a:noFill/>
          <a:ln>
            <a:noFill/>
          </a:ln>
        </p:spPr>
      </p:pic>
      <p:sp>
        <p:nvSpPr>
          <p:cNvPr id="182" name="Google Shape;182;g18e8409bc43_0_509"/>
          <p:cNvSpPr txBox="1"/>
          <p:nvPr/>
        </p:nvSpPr>
        <p:spPr>
          <a:xfrm>
            <a:off x="0" y="2967300"/>
            <a:ext cx="12192000" cy="923400"/>
          </a:xfrm>
          <a:prstGeom prst="rect">
            <a:avLst/>
          </a:prstGeom>
          <a:noFill/>
          <a:ln>
            <a:noFill/>
          </a:ln>
        </p:spPr>
        <p:txBody>
          <a:bodyPr spcFirstLastPara="1" wrap="square" lIns="91425" tIns="45700" rIns="91425" bIns="45700" anchor="t" anchorCtr="0">
            <a:spAutoFit/>
          </a:bodyPr>
          <a:lstStyle/>
          <a:p>
            <a:pPr marL="0" lvl="0" indent="0" algn="ctr" rtl="0">
              <a:lnSpc>
                <a:spcPct val="120000"/>
              </a:lnSpc>
              <a:spcBef>
                <a:spcPts val="0"/>
              </a:spcBef>
              <a:spcAft>
                <a:spcPts val="0"/>
              </a:spcAft>
              <a:buClr>
                <a:schemeClr val="dk1"/>
              </a:buClr>
              <a:buSzPts val="1100"/>
              <a:buFont typeface="Arial"/>
              <a:buNone/>
            </a:pPr>
            <a:r>
              <a:rPr lang="en-US" sz="5400" b="1">
                <a:solidFill>
                  <a:srgbClr val="422A48"/>
                </a:solidFill>
                <a:latin typeface="Enriqueta"/>
                <a:ea typeface="Enriqueta"/>
                <a:cs typeface="Enriqueta"/>
                <a:sym typeface="Enriqueta"/>
              </a:rPr>
              <a:t>Our Data</a:t>
            </a:r>
            <a:endParaRPr sz="5400" b="1">
              <a:solidFill>
                <a:srgbClr val="422A48"/>
              </a:solidFill>
              <a:latin typeface="Enriqueta"/>
              <a:ea typeface="Enriqueta"/>
              <a:cs typeface="Enriqueta"/>
              <a:sym typeface="Enriqueta"/>
            </a:endParaRPr>
          </a:p>
        </p:txBody>
      </p:sp>
      <p:pic>
        <p:nvPicPr>
          <p:cNvPr id="183" name="Google Shape;183;g18e8409bc43_0_509"/>
          <p:cNvPicPr preferRelativeResize="0"/>
          <p:nvPr/>
        </p:nvPicPr>
        <p:blipFill rotWithShape="1">
          <a:blip r:embed="rId4">
            <a:alphaModFix/>
          </a:blip>
          <a:srcRect/>
          <a:stretch/>
        </p:blipFill>
        <p:spPr>
          <a:xfrm>
            <a:off x="10778322" y="215396"/>
            <a:ext cx="1076325" cy="695325"/>
          </a:xfrm>
          <a:prstGeom prst="rect">
            <a:avLst/>
          </a:prstGeom>
          <a:noFill/>
          <a:ln>
            <a:noFill/>
          </a:ln>
        </p:spPr>
      </p:pic>
      <p:pic>
        <p:nvPicPr>
          <p:cNvPr id="184" name="Google Shape;184;g18e8409bc43_0_509"/>
          <p:cNvPicPr preferRelativeResize="0"/>
          <p:nvPr/>
        </p:nvPicPr>
        <p:blipFill rotWithShape="1">
          <a:blip r:embed="rId5">
            <a:alphaModFix/>
          </a:blip>
          <a:srcRect/>
          <a:stretch/>
        </p:blipFill>
        <p:spPr>
          <a:xfrm>
            <a:off x="0" y="5095875"/>
            <a:ext cx="2714625" cy="1762125"/>
          </a:xfrm>
          <a:prstGeom prst="rect">
            <a:avLst/>
          </a:prstGeom>
          <a:noFill/>
          <a:ln>
            <a:noFill/>
          </a:ln>
        </p:spPr>
      </p:pic>
      <p:pic>
        <p:nvPicPr>
          <p:cNvPr id="185" name="Google Shape;185;g18e8409bc43_0_509"/>
          <p:cNvPicPr preferRelativeResize="0"/>
          <p:nvPr/>
        </p:nvPicPr>
        <p:blipFill rotWithShape="1">
          <a:blip r:embed="rId6">
            <a:alphaModFix/>
          </a:blip>
          <a:srcRect/>
          <a:stretch/>
        </p:blipFill>
        <p:spPr>
          <a:xfrm>
            <a:off x="11101" y="7"/>
            <a:ext cx="1784424" cy="42926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82"/>
                                        </p:tgtEl>
                                        <p:attrNameLst>
                                          <p:attrName>style.visibility</p:attrName>
                                        </p:attrNameLst>
                                      </p:cBhvr>
                                      <p:to>
                                        <p:strVal val="visible"/>
                                      </p:to>
                                    </p:set>
                                    <p:animEffect transition="in" filter="fade">
                                      <p:cBhvr>
                                        <p:cTn id="7" dur="750"/>
                                        <p:tgtEl>
                                          <p:spTgt spid="182"/>
                                        </p:tgtEl>
                                      </p:cBhvr>
                                    </p:animEffect>
                                  </p:childTnLst>
                                </p:cTn>
                              </p:par>
                            </p:childTnLst>
                          </p:cTn>
                        </p:par>
                        <p:par>
                          <p:cTn id="8" fill="hold">
                            <p:stCondLst>
                              <p:cond delay="750"/>
                            </p:stCondLst>
                            <p:childTnLst>
                              <p:par>
                                <p:cTn id="9" presetID="10" presetClass="entr" presetSubtype="0" fill="hold" nodeType="afterEffect">
                                  <p:stCondLst>
                                    <p:cond delay="0"/>
                                  </p:stCondLst>
                                  <p:childTnLst>
                                    <p:set>
                                      <p:cBhvr>
                                        <p:cTn id="10" dur="1" fill="hold">
                                          <p:stCondLst>
                                            <p:cond delay="0"/>
                                          </p:stCondLst>
                                        </p:cTn>
                                        <p:tgtEl>
                                          <p:spTgt spid="183"/>
                                        </p:tgtEl>
                                        <p:attrNameLst>
                                          <p:attrName>style.visibility</p:attrName>
                                        </p:attrNameLst>
                                      </p:cBhvr>
                                      <p:to>
                                        <p:strVal val="visible"/>
                                      </p:to>
                                    </p:set>
                                    <p:animEffect transition="in" filter="fade">
                                      <p:cBhvr>
                                        <p:cTn id="11" dur="750"/>
                                        <p:tgtEl>
                                          <p:spTgt spid="1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pic>
        <p:nvPicPr>
          <p:cNvPr id="191" name="Google Shape;191;g19314a3e13d_0_3"/>
          <p:cNvPicPr preferRelativeResize="0"/>
          <p:nvPr/>
        </p:nvPicPr>
        <p:blipFill rotWithShape="1">
          <a:blip r:embed="rId3">
            <a:alphaModFix/>
          </a:blip>
          <a:srcRect/>
          <a:stretch/>
        </p:blipFill>
        <p:spPr>
          <a:xfrm>
            <a:off x="11112" y="-1588"/>
            <a:ext cx="12191998" cy="6857998"/>
          </a:xfrm>
          <a:prstGeom prst="rect">
            <a:avLst/>
          </a:prstGeom>
          <a:noFill/>
          <a:ln>
            <a:noFill/>
          </a:ln>
        </p:spPr>
      </p:pic>
      <p:pic>
        <p:nvPicPr>
          <p:cNvPr id="192" name="Google Shape;192;g19314a3e13d_0_3"/>
          <p:cNvPicPr preferRelativeResize="0"/>
          <p:nvPr/>
        </p:nvPicPr>
        <p:blipFill rotWithShape="1">
          <a:blip r:embed="rId4">
            <a:alphaModFix/>
          </a:blip>
          <a:srcRect/>
          <a:stretch/>
        </p:blipFill>
        <p:spPr>
          <a:xfrm>
            <a:off x="7781925" y="4695825"/>
            <a:ext cx="4410075" cy="2162175"/>
          </a:xfrm>
          <a:prstGeom prst="rect">
            <a:avLst/>
          </a:prstGeom>
          <a:noFill/>
          <a:ln>
            <a:noFill/>
          </a:ln>
        </p:spPr>
      </p:pic>
      <p:pic>
        <p:nvPicPr>
          <p:cNvPr id="193" name="Google Shape;193;g19314a3e13d_0_3"/>
          <p:cNvPicPr preferRelativeResize="0"/>
          <p:nvPr/>
        </p:nvPicPr>
        <p:blipFill rotWithShape="1">
          <a:blip r:embed="rId5">
            <a:alphaModFix/>
          </a:blip>
          <a:srcRect/>
          <a:stretch/>
        </p:blipFill>
        <p:spPr>
          <a:xfrm>
            <a:off x="0" y="5095875"/>
            <a:ext cx="2714625" cy="1762125"/>
          </a:xfrm>
          <a:prstGeom prst="rect">
            <a:avLst/>
          </a:prstGeom>
          <a:noFill/>
          <a:ln>
            <a:noFill/>
          </a:ln>
        </p:spPr>
      </p:pic>
      <p:sp>
        <p:nvSpPr>
          <p:cNvPr id="194" name="Google Shape;194;g19314a3e13d_0_3"/>
          <p:cNvSpPr txBox="1"/>
          <p:nvPr/>
        </p:nvSpPr>
        <p:spPr>
          <a:xfrm>
            <a:off x="391175" y="215400"/>
            <a:ext cx="6747000" cy="1754700"/>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SzPts val="3200"/>
              <a:buNone/>
            </a:pPr>
            <a:r>
              <a:rPr lang="en-US" sz="5400" b="1">
                <a:solidFill>
                  <a:srgbClr val="422A48"/>
                </a:solidFill>
                <a:latin typeface="Enriqueta"/>
                <a:ea typeface="Enriqueta"/>
                <a:cs typeface="Enriqueta"/>
                <a:sym typeface="Enriqueta"/>
              </a:rPr>
              <a:t> Data description</a:t>
            </a:r>
            <a:endParaRPr>
              <a:solidFill>
                <a:schemeClr val="dk1"/>
              </a:solidFill>
            </a:endParaRPr>
          </a:p>
          <a:p>
            <a:pPr marL="0" lvl="0" indent="0" algn="l" rtl="0">
              <a:spcBef>
                <a:spcPts val="0"/>
              </a:spcBef>
              <a:spcAft>
                <a:spcPts val="0"/>
              </a:spcAft>
              <a:buSzPts val="3200"/>
              <a:buNone/>
            </a:pPr>
            <a:endParaRPr sz="5400" b="1">
              <a:solidFill>
                <a:srgbClr val="422A48"/>
              </a:solidFill>
              <a:latin typeface="Enriqueta"/>
              <a:ea typeface="Enriqueta"/>
              <a:cs typeface="Enriqueta"/>
              <a:sym typeface="Enriqueta"/>
            </a:endParaRPr>
          </a:p>
        </p:txBody>
      </p:sp>
      <p:pic>
        <p:nvPicPr>
          <p:cNvPr id="195" name="Google Shape;195;g19314a3e13d_0_3"/>
          <p:cNvPicPr preferRelativeResize="0"/>
          <p:nvPr/>
        </p:nvPicPr>
        <p:blipFill rotWithShape="1">
          <a:blip r:embed="rId6">
            <a:alphaModFix/>
          </a:blip>
          <a:srcRect/>
          <a:stretch/>
        </p:blipFill>
        <p:spPr>
          <a:xfrm>
            <a:off x="10778322" y="215396"/>
            <a:ext cx="1076325" cy="695325"/>
          </a:xfrm>
          <a:prstGeom prst="rect">
            <a:avLst/>
          </a:prstGeom>
          <a:noFill/>
          <a:ln>
            <a:noFill/>
          </a:ln>
        </p:spPr>
      </p:pic>
      <p:sp>
        <p:nvSpPr>
          <p:cNvPr id="196" name="Google Shape;196;g19314a3e13d_0_3"/>
          <p:cNvSpPr txBox="1"/>
          <p:nvPr/>
        </p:nvSpPr>
        <p:spPr>
          <a:xfrm>
            <a:off x="1811950" y="2343225"/>
            <a:ext cx="88836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endParaRPr sz="1800">
              <a:latin typeface="Enriqueta"/>
              <a:ea typeface="Enriqueta"/>
              <a:cs typeface="Enriqueta"/>
              <a:sym typeface="Enriqueta"/>
            </a:endParaRPr>
          </a:p>
        </p:txBody>
      </p:sp>
      <p:sp>
        <p:nvSpPr>
          <p:cNvPr id="197" name="Google Shape;197;g19314a3e13d_0_3"/>
          <p:cNvSpPr txBox="1"/>
          <p:nvPr/>
        </p:nvSpPr>
        <p:spPr>
          <a:xfrm>
            <a:off x="2145150" y="1658275"/>
            <a:ext cx="7901700" cy="3786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US" sz="2000">
                <a:solidFill>
                  <a:srgbClr val="422A48"/>
                </a:solidFill>
                <a:latin typeface="Overpass"/>
                <a:ea typeface="Overpass"/>
                <a:cs typeface="Overpass"/>
                <a:sym typeface="Overpass"/>
              </a:rPr>
              <a:t>Saudi Arabia climate integrated surface data with the below data observations : </a:t>
            </a:r>
            <a:endParaRPr sz="2000">
              <a:solidFill>
                <a:srgbClr val="422A48"/>
              </a:solidFill>
              <a:latin typeface="Overpass"/>
              <a:ea typeface="Overpass"/>
              <a:cs typeface="Overpass"/>
              <a:sym typeface="Overpass"/>
            </a:endParaRPr>
          </a:p>
          <a:p>
            <a:pPr marL="457200" lvl="0" indent="-298450" algn="l" rtl="0">
              <a:lnSpc>
                <a:spcPct val="115000"/>
              </a:lnSpc>
              <a:spcBef>
                <a:spcPts val="1200"/>
              </a:spcBef>
              <a:spcAft>
                <a:spcPts val="0"/>
              </a:spcAft>
              <a:buClr>
                <a:schemeClr val="dk1"/>
              </a:buClr>
              <a:buSzPts val="1100"/>
              <a:buAutoNum type="arabicPeriod"/>
            </a:pPr>
            <a:r>
              <a:rPr lang="en-US" sz="2000">
                <a:solidFill>
                  <a:srgbClr val="422A48"/>
                </a:solidFill>
                <a:latin typeface="Overpass"/>
                <a:ea typeface="Overpass"/>
                <a:cs typeface="Overpass"/>
                <a:sym typeface="Overpass"/>
              </a:rPr>
              <a:t>Wind</a:t>
            </a:r>
            <a:endParaRPr sz="2000">
              <a:solidFill>
                <a:srgbClr val="422A48"/>
              </a:solidFill>
              <a:latin typeface="Overpass"/>
              <a:ea typeface="Overpass"/>
              <a:cs typeface="Overpass"/>
              <a:sym typeface="Overpass"/>
            </a:endParaRPr>
          </a:p>
          <a:p>
            <a:pPr marL="457200" lvl="0" indent="-298450" algn="l" rtl="0">
              <a:lnSpc>
                <a:spcPct val="115000"/>
              </a:lnSpc>
              <a:spcBef>
                <a:spcPts val="0"/>
              </a:spcBef>
              <a:spcAft>
                <a:spcPts val="0"/>
              </a:spcAft>
              <a:buClr>
                <a:schemeClr val="dk1"/>
              </a:buClr>
              <a:buSzPts val="1100"/>
              <a:buAutoNum type="arabicPeriod"/>
            </a:pPr>
            <a:r>
              <a:rPr lang="en-US" sz="2000">
                <a:solidFill>
                  <a:srgbClr val="422A48"/>
                </a:solidFill>
                <a:latin typeface="Overpass"/>
                <a:ea typeface="Overpass"/>
                <a:cs typeface="Overpass"/>
                <a:sym typeface="Overpass"/>
              </a:rPr>
              <a:t>Sky condition</a:t>
            </a:r>
            <a:endParaRPr sz="2000">
              <a:solidFill>
                <a:srgbClr val="422A48"/>
              </a:solidFill>
              <a:latin typeface="Overpass"/>
              <a:ea typeface="Overpass"/>
              <a:cs typeface="Overpass"/>
              <a:sym typeface="Overpass"/>
            </a:endParaRPr>
          </a:p>
          <a:p>
            <a:pPr marL="457200" lvl="0" indent="-298450" algn="l" rtl="0">
              <a:lnSpc>
                <a:spcPct val="115000"/>
              </a:lnSpc>
              <a:spcBef>
                <a:spcPts val="0"/>
              </a:spcBef>
              <a:spcAft>
                <a:spcPts val="0"/>
              </a:spcAft>
              <a:buClr>
                <a:schemeClr val="dk1"/>
              </a:buClr>
              <a:buSzPts val="1100"/>
              <a:buAutoNum type="arabicPeriod"/>
            </a:pPr>
            <a:r>
              <a:rPr lang="en-US" sz="2000">
                <a:solidFill>
                  <a:srgbClr val="422A48"/>
                </a:solidFill>
                <a:latin typeface="Overpass"/>
                <a:ea typeface="Overpass"/>
                <a:cs typeface="Overpass"/>
                <a:sym typeface="Overpass"/>
              </a:rPr>
              <a:t>Visibility</a:t>
            </a:r>
            <a:endParaRPr sz="2000">
              <a:solidFill>
                <a:srgbClr val="422A48"/>
              </a:solidFill>
              <a:latin typeface="Overpass"/>
              <a:ea typeface="Overpass"/>
              <a:cs typeface="Overpass"/>
              <a:sym typeface="Overpass"/>
            </a:endParaRPr>
          </a:p>
          <a:p>
            <a:pPr marL="457200" lvl="0" indent="-298450" algn="l" rtl="0">
              <a:lnSpc>
                <a:spcPct val="115000"/>
              </a:lnSpc>
              <a:spcBef>
                <a:spcPts val="0"/>
              </a:spcBef>
              <a:spcAft>
                <a:spcPts val="0"/>
              </a:spcAft>
              <a:buClr>
                <a:schemeClr val="dk1"/>
              </a:buClr>
              <a:buSzPts val="1100"/>
              <a:buAutoNum type="arabicPeriod"/>
            </a:pPr>
            <a:r>
              <a:rPr lang="en-US" sz="2000">
                <a:solidFill>
                  <a:srgbClr val="422A48"/>
                </a:solidFill>
                <a:latin typeface="Overpass"/>
                <a:ea typeface="Overpass"/>
                <a:cs typeface="Overpass"/>
                <a:sym typeface="Overpass"/>
              </a:rPr>
              <a:t>Air temperature</a:t>
            </a:r>
            <a:endParaRPr sz="2000">
              <a:solidFill>
                <a:srgbClr val="422A48"/>
              </a:solidFill>
              <a:latin typeface="Overpass"/>
              <a:ea typeface="Overpass"/>
              <a:cs typeface="Overpass"/>
              <a:sym typeface="Overpass"/>
            </a:endParaRPr>
          </a:p>
          <a:p>
            <a:pPr marL="457200" lvl="0" indent="-298450" algn="l" rtl="0">
              <a:lnSpc>
                <a:spcPct val="115000"/>
              </a:lnSpc>
              <a:spcBef>
                <a:spcPts val="0"/>
              </a:spcBef>
              <a:spcAft>
                <a:spcPts val="0"/>
              </a:spcAft>
              <a:buClr>
                <a:schemeClr val="dk1"/>
              </a:buClr>
              <a:buSzPts val="1100"/>
              <a:buAutoNum type="arabicPeriod"/>
            </a:pPr>
            <a:r>
              <a:rPr lang="en-US" sz="2000">
                <a:solidFill>
                  <a:srgbClr val="422A48"/>
                </a:solidFill>
                <a:latin typeface="Overpass"/>
                <a:ea typeface="Overpass"/>
                <a:cs typeface="Overpass"/>
                <a:sym typeface="Overpass"/>
              </a:rPr>
              <a:t>Sea level pressure</a:t>
            </a:r>
            <a:endParaRPr sz="2000">
              <a:solidFill>
                <a:srgbClr val="422A48"/>
              </a:solidFill>
              <a:latin typeface="Overpass"/>
              <a:ea typeface="Overpass"/>
              <a:cs typeface="Overpass"/>
              <a:sym typeface="Overpass"/>
            </a:endParaRPr>
          </a:p>
          <a:p>
            <a:pPr marL="0" lvl="0" indent="0" algn="l" rtl="0">
              <a:lnSpc>
                <a:spcPct val="115000"/>
              </a:lnSpc>
              <a:spcBef>
                <a:spcPts val="1200"/>
              </a:spcBef>
              <a:spcAft>
                <a:spcPts val="0"/>
              </a:spcAft>
              <a:buNone/>
            </a:pPr>
            <a:endParaRPr sz="2000">
              <a:solidFill>
                <a:srgbClr val="422A48"/>
              </a:solidFill>
              <a:latin typeface="Overpass"/>
              <a:ea typeface="Overpass"/>
              <a:cs typeface="Overpass"/>
              <a:sym typeface="Overpass"/>
            </a:endParaRPr>
          </a:p>
          <a:p>
            <a:pPr marL="0" lvl="0" indent="0" algn="ctr" rtl="0">
              <a:lnSpc>
                <a:spcPct val="115000"/>
              </a:lnSpc>
              <a:spcBef>
                <a:spcPts val="1200"/>
              </a:spcBef>
              <a:spcAft>
                <a:spcPts val="1200"/>
              </a:spcAft>
              <a:buNone/>
            </a:pPr>
            <a:endParaRPr sz="2000">
              <a:solidFill>
                <a:srgbClr val="422A48"/>
              </a:solidFill>
              <a:latin typeface="Overpass"/>
              <a:ea typeface="Overpass"/>
              <a:cs typeface="Overpass"/>
              <a:sym typeface="Overpass"/>
            </a:endParaRPr>
          </a:p>
        </p:txBody>
      </p:sp>
      <p:sp>
        <p:nvSpPr>
          <p:cNvPr id="198" name="Google Shape;198;g19314a3e13d_0_3"/>
          <p:cNvSpPr txBox="1"/>
          <p:nvPr/>
        </p:nvSpPr>
        <p:spPr>
          <a:xfrm>
            <a:off x="1060996" y="1658263"/>
            <a:ext cx="896100" cy="708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171616"/>
              </a:buClr>
              <a:buSzPts val="4000"/>
              <a:buFont typeface="Arial"/>
              <a:buNone/>
            </a:pPr>
            <a:r>
              <a:rPr lang="en-US" sz="4000" b="1" i="0" u="none" strike="noStrike" cap="none">
                <a:solidFill>
                  <a:srgbClr val="171616"/>
                </a:solidFill>
                <a:latin typeface="Arial"/>
                <a:ea typeface="Arial"/>
                <a:cs typeface="Arial"/>
                <a:sym typeface="Arial"/>
              </a:rPr>
              <a:t>01</a:t>
            </a:r>
            <a:endParaRPr sz="4000" b="1" i="0" u="none" strike="noStrike" cap="none">
              <a:solidFill>
                <a:srgbClr val="171616"/>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93"/>
                                        </p:tgtEl>
                                        <p:attrNameLst>
                                          <p:attrName>style.visibility</p:attrName>
                                        </p:attrNameLst>
                                      </p:cBhvr>
                                      <p:to>
                                        <p:strVal val="visible"/>
                                      </p:to>
                                    </p:set>
                                    <p:animEffect transition="in" filter="fade">
                                      <p:cBhvr>
                                        <p:cTn id="7" dur="750"/>
                                        <p:tgtEl>
                                          <p:spTgt spid="193"/>
                                        </p:tgtEl>
                                      </p:cBhvr>
                                    </p:animEffect>
                                  </p:childTnLst>
                                </p:cTn>
                              </p:par>
                            </p:childTnLst>
                          </p:cTn>
                        </p:par>
                        <p:par>
                          <p:cTn id="8" fill="hold">
                            <p:stCondLst>
                              <p:cond delay="750"/>
                            </p:stCondLst>
                            <p:childTnLst>
                              <p:par>
                                <p:cTn id="9" presetID="10" presetClass="entr" presetSubtype="0" fill="hold" nodeType="afterEffect">
                                  <p:stCondLst>
                                    <p:cond delay="0"/>
                                  </p:stCondLst>
                                  <p:childTnLst>
                                    <p:set>
                                      <p:cBhvr>
                                        <p:cTn id="10" dur="1" fill="hold">
                                          <p:stCondLst>
                                            <p:cond delay="0"/>
                                          </p:stCondLst>
                                        </p:cTn>
                                        <p:tgtEl>
                                          <p:spTgt spid="192"/>
                                        </p:tgtEl>
                                        <p:attrNameLst>
                                          <p:attrName>style.visibility</p:attrName>
                                        </p:attrNameLst>
                                      </p:cBhvr>
                                      <p:to>
                                        <p:strVal val="visible"/>
                                      </p:to>
                                    </p:set>
                                    <p:animEffect transition="in" filter="fade">
                                      <p:cBhvr>
                                        <p:cTn id="11" dur="750"/>
                                        <p:tgtEl>
                                          <p:spTgt spid="192"/>
                                        </p:tgtEl>
                                      </p:cBhvr>
                                    </p:animEffect>
                                  </p:childTnLst>
                                </p:cTn>
                              </p:par>
                            </p:childTnLst>
                          </p:cTn>
                        </p:par>
                        <p:par>
                          <p:cTn id="12" fill="hold">
                            <p:stCondLst>
                              <p:cond delay="1500"/>
                            </p:stCondLst>
                            <p:childTnLst>
                              <p:par>
                                <p:cTn id="13" presetID="10" presetClass="entr" presetSubtype="0" fill="hold" nodeType="afterEffect">
                                  <p:stCondLst>
                                    <p:cond delay="0"/>
                                  </p:stCondLst>
                                  <p:childTnLst>
                                    <p:set>
                                      <p:cBhvr>
                                        <p:cTn id="14" dur="1" fill="hold">
                                          <p:stCondLst>
                                            <p:cond delay="0"/>
                                          </p:stCondLst>
                                        </p:cTn>
                                        <p:tgtEl>
                                          <p:spTgt spid="194"/>
                                        </p:tgtEl>
                                        <p:attrNameLst>
                                          <p:attrName>style.visibility</p:attrName>
                                        </p:attrNameLst>
                                      </p:cBhvr>
                                      <p:to>
                                        <p:strVal val="visible"/>
                                      </p:to>
                                    </p:set>
                                    <p:animEffect transition="in" filter="fade">
                                      <p:cBhvr>
                                        <p:cTn id="15" dur="750"/>
                                        <p:tgtEl>
                                          <p:spTgt spid="194"/>
                                        </p:tgtEl>
                                      </p:cBhvr>
                                    </p:animEffect>
                                  </p:childTnLst>
                                </p:cTn>
                              </p:par>
                            </p:childTnLst>
                          </p:cTn>
                        </p:par>
                        <p:par>
                          <p:cTn id="16" fill="hold">
                            <p:stCondLst>
                              <p:cond delay="2250"/>
                            </p:stCondLst>
                            <p:childTnLst>
                              <p:par>
                                <p:cTn id="17" presetID="10" presetClass="entr" presetSubtype="0" fill="hold" nodeType="afterEffect">
                                  <p:stCondLst>
                                    <p:cond delay="0"/>
                                  </p:stCondLst>
                                  <p:childTnLst>
                                    <p:set>
                                      <p:cBhvr>
                                        <p:cTn id="18" dur="1" fill="hold">
                                          <p:stCondLst>
                                            <p:cond delay="0"/>
                                          </p:stCondLst>
                                        </p:cTn>
                                        <p:tgtEl>
                                          <p:spTgt spid="195"/>
                                        </p:tgtEl>
                                        <p:attrNameLst>
                                          <p:attrName>style.visibility</p:attrName>
                                        </p:attrNameLst>
                                      </p:cBhvr>
                                      <p:to>
                                        <p:strVal val="visible"/>
                                      </p:to>
                                    </p:set>
                                    <p:animEffect transition="in" filter="fade">
                                      <p:cBhvr>
                                        <p:cTn id="19" dur="750"/>
                                        <p:tgtEl>
                                          <p:spTgt spid="1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pic>
        <p:nvPicPr>
          <p:cNvPr id="204" name="Google Shape;204;g19361dc6ca4_3_25"/>
          <p:cNvPicPr preferRelativeResize="0"/>
          <p:nvPr/>
        </p:nvPicPr>
        <p:blipFill rotWithShape="1">
          <a:blip r:embed="rId3">
            <a:alphaModFix/>
          </a:blip>
          <a:srcRect/>
          <a:stretch/>
        </p:blipFill>
        <p:spPr>
          <a:xfrm>
            <a:off x="11112" y="-1588"/>
            <a:ext cx="12191998" cy="6857998"/>
          </a:xfrm>
          <a:prstGeom prst="rect">
            <a:avLst/>
          </a:prstGeom>
          <a:noFill/>
          <a:ln>
            <a:noFill/>
          </a:ln>
        </p:spPr>
      </p:pic>
      <p:pic>
        <p:nvPicPr>
          <p:cNvPr id="205" name="Google Shape;205;g19361dc6ca4_3_25"/>
          <p:cNvPicPr preferRelativeResize="0"/>
          <p:nvPr/>
        </p:nvPicPr>
        <p:blipFill rotWithShape="1">
          <a:blip r:embed="rId4">
            <a:alphaModFix/>
          </a:blip>
          <a:srcRect/>
          <a:stretch/>
        </p:blipFill>
        <p:spPr>
          <a:xfrm>
            <a:off x="7781925" y="4695825"/>
            <a:ext cx="4410075" cy="2162175"/>
          </a:xfrm>
          <a:prstGeom prst="rect">
            <a:avLst/>
          </a:prstGeom>
          <a:noFill/>
          <a:ln>
            <a:noFill/>
          </a:ln>
        </p:spPr>
      </p:pic>
      <p:pic>
        <p:nvPicPr>
          <p:cNvPr id="206" name="Google Shape;206;g19361dc6ca4_3_25"/>
          <p:cNvPicPr preferRelativeResize="0"/>
          <p:nvPr/>
        </p:nvPicPr>
        <p:blipFill rotWithShape="1">
          <a:blip r:embed="rId5">
            <a:alphaModFix/>
          </a:blip>
          <a:srcRect/>
          <a:stretch/>
        </p:blipFill>
        <p:spPr>
          <a:xfrm>
            <a:off x="0" y="5095875"/>
            <a:ext cx="2714625" cy="1762125"/>
          </a:xfrm>
          <a:prstGeom prst="rect">
            <a:avLst/>
          </a:prstGeom>
          <a:noFill/>
          <a:ln>
            <a:noFill/>
          </a:ln>
        </p:spPr>
      </p:pic>
      <p:sp>
        <p:nvSpPr>
          <p:cNvPr id="207" name="Google Shape;207;g19361dc6ca4_3_25"/>
          <p:cNvSpPr txBox="1"/>
          <p:nvPr/>
        </p:nvSpPr>
        <p:spPr>
          <a:xfrm>
            <a:off x="391175" y="215400"/>
            <a:ext cx="6747000" cy="1754700"/>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SzPts val="3200"/>
              <a:buNone/>
            </a:pPr>
            <a:r>
              <a:rPr lang="en-US" sz="5400" b="1">
                <a:solidFill>
                  <a:srgbClr val="422A48"/>
                </a:solidFill>
                <a:latin typeface="Enriqueta"/>
                <a:ea typeface="Enriqueta"/>
                <a:cs typeface="Enriqueta"/>
                <a:sym typeface="Enriqueta"/>
              </a:rPr>
              <a:t> Data description</a:t>
            </a:r>
            <a:endParaRPr>
              <a:solidFill>
                <a:schemeClr val="dk1"/>
              </a:solidFill>
            </a:endParaRPr>
          </a:p>
          <a:p>
            <a:pPr marL="0" lvl="0" indent="0" algn="l" rtl="0">
              <a:spcBef>
                <a:spcPts val="0"/>
              </a:spcBef>
              <a:spcAft>
                <a:spcPts val="0"/>
              </a:spcAft>
              <a:buSzPts val="3200"/>
              <a:buNone/>
            </a:pPr>
            <a:endParaRPr sz="5400" b="1">
              <a:solidFill>
                <a:srgbClr val="422A48"/>
              </a:solidFill>
              <a:latin typeface="Enriqueta"/>
              <a:ea typeface="Enriqueta"/>
              <a:cs typeface="Enriqueta"/>
              <a:sym typeface="Enriqueta"/>
            </a:endParaRPr>
          </a:p>
        </p:txBody>
      </p:sp>
      <p:pic>
        <p:nvPicPr>
          <p:cNvPr id="208" name="Google Shape;208;g19361dc6ca4_3_25"/>
          <p:cNvPicPr preferRelativeResize="0"/>
          <p:nvPr/>
        </p:nvPicPr>
        <p:blipFill rotWithShape="1">
          <a:blip r:embed="rId6">
            <a:alphaModFix/>
          </a:blip>
          <a:srcRect/>
          <a:stretch/>
        </p:blipFill>
        <p:spPr>
          <a:xfrm>
            <a:off x="10778322" y="215396"/>
            <a:ext cx="1076325" cy="695325"/>
          </a:xfrm>
          <a:prstGeom prst="rect">
            <a:avLst/>
          </a:prstGeom>
          <a:noFill/>
          <a:ln>
            <a:noFill/>
          </a:ln>
        </p:spPr>
      </p:pic>
      <p:sp>
        <p:nvSpPr>
          <p:cNvPr id="209" name="Google Shape;209;g19361dc6ca4_3_25"/>
          <p:cNvSpPr txBox="1"/>
          <p:nvPr/>
        </p:nvSpPr>
        <p:spPr>
          <a:xfrm>
            <a:off x="1811950" y="2343225"/>
            <a:ext cx="88836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endParaRPr sz="1800">
              <a:latin typeface="Enriqueta"/>
              <a:ea typeface="Enriqueta"/>
              <a:cs typeface="Enriqueta"/>
              <a:sym typeface="Enriqueta"/>
            </a:endParaRPr>
          </a:p>
        </p:txBody>
      </p:sp>
      <p:sp>
        <p:nvSpPr>
          <p:cNvPr id="210" name="Google Shape;210;g19361dc6ca4_3_25"/>
          <p:cNvSpPr txBox="1"/>
          <p:nvPr/>
        </p:nvSpPr>
        <p:spPr>
          <a:xfrm>
            <a:off x="2145150" y="1658275"/>
            <a:ext cx="7901700" cy="2724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US" sz="2000">
                <a:solidFill>
                  <a:srgbClr val="422A48"/>
                </a:solidFill>
                <a:latin typeface="Overpass"/>
                <a:ea typeface="Overpass"/>
                <a:cs typeface="Overpass"/>
                <a:sym typeface="Overpass"/>
              </a:rPr>
              <a:t>A set of data that contains information about plants and the climate suitable for them</a:t>
            </a:r>
            <a:endParaRPr sz="2000">
              <a:solidFill>
                <a:srgbClr val="422A48"/>
              </a:solidFill>
              <a:latin typeface="Overpass"/>
              <a:ea typeface="Overpass"/>
              <a:cs typeface="Overpass"/>
              <a:sym typeface="Overpass"/>
            </a:endParaRPr>
          </a:p>
          <a:p>
            <a:pPr marL="457200" lvl="0" indent="-298450" algn="l" rtl="0">
              <a:lnSpc>
                <a:spcPct val="115000"/>
              </a:lnSpc>
              <a:spcBef>
                <a:spcPts val="1200"/>
              </a:spcBef>
              <a:spcAft>
                <a:spcPts val="0"/>
              </a:spcAft>
              <a:buClr>
                <a:schemeClr val="dk1"/>
              </a:buClr>
              <a:buSzPts val="1100"/>
              <a:buAutoNum type="arabicPeriod"/>
            </a:pPr>
            <a:r>
              <a:rPr lang="en-US" sz="2000">
                <a:solidFill>
                  <a:srgbClr val="422A48"/>
                </a:solidFill>
                <a:latin typeface="Overpass"/>
                <a:ea typeface="Overpass"/>
                <a:cs typeface="Overpass"/>
                <a:sym typeface="Overpass"/>
              </a:rPr>
              <a:t>Crop name </a:t>
            </a:r>
            <a:endParaRPr sz="2000">
              <a:solidFill>
                <a:srgbClr val="422A48"/>
              </a:solidFill>
              <a:latin typeface="Overpass"/>
              <a:ea typeface="Overpass"/>
              <a:cs typeface="Overpass"/>
              <a:sym typeface="Overpass"/>
            </a:endParaRPr>
          </a:p>
          <a:p>
            <a:pPr marL="457200" lvl="0" indent="-298450" algn="l" rtl="0">
              <a:lnSpc>
                <a:spcPct val="115000"/>
              </a:lnSpc>
              <a:spcBef>
                <a:spcPts val="0"/>
              </a:spcBef>
              <a:spcAft>
                <a:spcPts val="0"/>
              </a:spcAft>
              <a:buClr>
                <a:schemeClr val="dk1"/>
              </a:buClr>
              <a:buSzPts val="1100"/>
              <a:buAutoNum type="arabicPeriod"/>
            </a:pPr>
            <a:r>
              <a:rPr lang="en-US" sz="2000">
                <a:solidFill>
                  <a:srgbClr val="422A48"/>
                </a:solidFill>
                <a:latin typeface="Overpass"/>
                <a:ea typeface="Overpass"/>
                <a:cs typeface="Overpass"/>
                <a:sym typeface="Overpass"/>
              </a:rPr>
              <a:t>Min/Max/Avg temperature</a:t>
            </a:r>
            <a:endParaRPr sz="2000">
              <a:solidFill>
                <a:srgbClr val="422A48"/>
              </a:solidFill>
              <a:latin typeface="Overpass"/>
              <a:ea typeface="Overpass"/>
              <a:cs typeface="Overpass"/>
              <a:sym typeface="Overpass"/>
            </a:endParaRPr>
          </a:p>
          <a:p>
            <a:pPr marL="0" lvl="0" indent="0" algn="l" rtl="0">
              <a:lnSpc>
                <a:spcPct val="115000"/>
              </a:lnSpc>
              <a:spcBef>
                <a:spcPts val="1200"/>
              </a:spcBef>
              <a:spcAft>
                <a:spcPts val="0"/>
              </a:spcAft>
              <a:buNone/>
            </a:pPr>
            <a:endParaRPr sz="2000">
              <a:solidFill>
                <a:srgbClr val="422A48"/>
              </a:solidFill>
              <a:latin typeface="Overpass"/>
              <a:ea typeface="Overpass"/>
              <a:cs typeface="Overpass"/>
              <a:sym typeface="Overpass"/>
            </a:endParaRPr>
          </a:p>
          <a:p>
            <a:pPr marL="0" lvl="0" indent="0" algn="ctr" rtl="0">
              <a:lnSpc>
                <a:spcPct val="115000"/>
              </a:lnSpc>
              <a:spcBef>
                <a:spcPts val="1200"/>
              </a:spcBef>
              <a:spcAft>
                <a:spcPts val="1200"/>
              </a:spcAft>
              <a:buNone/>
            </a:pPr>
            <a:endParaRPr sz="2000">
              <a:solidFill>
                <a:srgbClr val="422A48"/>
              </a:solidFill>
              <a:latin typeface="Overpass"/>
              <a:ea typeface="Overpass"/>
              <a:cs typeface="Overpass"/>
              <a:sym typeface="Overpass"/>
            </a:endParaRPr>
          </a:p>
        </p:txBody>
      </p:sp>
      <p:sp>
        <p:nvSpPr>
          <p:cNvPr id="211" name="Google Shape;211;g19361dc6ca4_3_25"/>
          <p:cNvSpPr txBox="1"/>
          <p:nvPr/>
        </p:nvSpPr>
        <p:spPr>
          <a:xfrm>
            <a:off x="1060996" y="1658263"/>
            <a:ext cx="896100" cy="708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171616"/>
              </a:buClr>
              <a:buSzPts val="4000"/>
              <a:buFont typeface="Arial"/>
              <a:buNone/>
            </a:pPr>
            <a:r>
              <a:rPr lang="en-US" sz="4000" b="1" i="0" u="none" strike="noStrike" cap="none">
                <a:solidFill>
                  <a:srgbClr val="171616"/>
                </a:solidFill>
                <a:latin typeface="Arial"/>
                <a:ea typeface="Arial"/>
                <a:cs typeface="Arial"/>
                <a:sym typeface="Arial"/>
              </a:rPr>
              <a:t>0</a:t>
            </a:r>
            <a:r>
              <a:rPr lang="en-US" sz="4000" b="1">
                <a:solidFill>
                  <a:srgbClr val="171616"/>
                </a:solidFill>
              </a:rPr>
              <a:t>2</a:t>
            </a:r>
            <a:endParaRPr sz="4000" b="1" i="0" u="none" strike="noStrike" cap="none">
              <a:solidFill>
                <a:srgbClr val="171616"/>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06"/>
                                        </p:tgtEl>
                                        <p:attrNameLst>
                                          <p:attrName>style.visibility</p:attrName>
                                        </p:attrNameLst>
                                      </p:cBhvr>
                                      <p:to>
                                        <p:strVal val="visible"/>
                                      </p:to>
                                    </p:set>
                                    <p:animEffect transition="in" filter="fade">
                                      <p:cBhvr>
                                        <p:cTn id="7" dur="750"/>
                                        <p:tgtEl>
                                          <p:spTgt spid="206"/>
                                        </p:tgtEl>
                                      </p:cBhvr>
                                    </p:animEffect>
                                  </p:childTnLst>
                                </p:cTn>
                              </p:par>
                            </p:childTnLst>
                          </p:cTn>
                        </p:par>
                        <p:par>
                          <p:cTn id="8" fill="hold">
                            <p:stCondLst>
                              <p:cond delay="750"/>
                            </p:stCondLst>
                            <p:childTnLst>
                              <p:par>
                                <p:cTn id="9" presetID="10" presetClass="entr" presetSubtype="0" fill="hold" nodeType="afterEffect">
                                  <p:stCondLst>
                                    <p:cond delay="0"/>
                                  </p:stCondLst>
                                  <p:childTnLst>
                                    <p:set>
                                      <p:cBhvr>
                                        <p:cTn id="10" dur="1" fill="hold">
                                          <p:stCondLst>
                                            <p:cond delay="0"/>
                                          </p:stCondLst>
                                        </p:cTn>
                                        <p:tgtEl>
                                          <p:spTgt spid="205"/>
                                        </p:tgtEl>
                                        <p:attrNameLst>
                                          <p:attrName>style.visibility</p:attrName>
                                        </p:attrNameLst>
                                      </p:cBhvr>
                                      <p:to>
                                        <p:strVal val="visible"/>
                                      </p:to>
                                    </p:set>
                                    <p:animEffect transition="in" filter="fade">
                                      <p:cBhvr>
                                        <p:cTn id="11" dur="750"/>
                                        <p:tgtEl>
                                          <p:spTgt spid="205"/>
                                        </p:tgtEl>
                                      </p:cBhvr>
                                    </p:animEffect>
                                  </p:childTnLst>
                                </p:cTn>
                              </p:par>
                            </p:childTnLst>
                          </p:cTn>
                        </p:par>
                        <p:par>
                          <p:cTn id="12" fill="hold">
                            <p:stCondLst>
                              <p:cond delay="1500"/>
                            </p:stCondLst>
                            <p:childTnLst>
                              <p:par>
                                <p:cTn id="13" presetID="10" presetClass="entr" presetSubtype="0" fill="hold" nodeType="afterEffect">
                                  <p:stCondLst>
                                    <p:cond delay="0"/>
                                  </p:stCondLst>
                                  <p:childTnLst>
                                    <p:set>
                                      <p:cBhvr>
                                        <p:cTn id="14" dur="1" fill="hold">
                                          <p:stCondLst>
                                            <p:cond delay="0"/>
                                          </p:stCondLst>
                                        </p:cTn>
                                        <p:tgtEl>
                                          <p:spTgt spid="207"/>
                                        </p:tgtEl>
                                        <p:attrNameLst>
                                          <p:attrName>style.visibility</p:attrName>
                                        </p:attrNameLst>
                                      </p:cBhvr>
                                      <p:to>
                                        <p:strVal val="visible"/>
                                      </p:to>
                                    </p:set>
                                    <p:animEffect transition="in" filter="fade">
                                      <p:cBhvr>
                                        <p:cTn id="15" dur="750"/>
                                        <p:tgtEl>
                                          <p:spTgt spid="207"/>
                                        </p:tgtEl>
                                      </p:cBhvr>
                                    </p:animEffect>
                                  </p:childTnLst>
                                </p:cTn>
                              </p:par>
                            </p:childTnLst>
                          </p:cTn>
                        </p:par>
                        <p:par>
                          <p:cTn id="16" fill="hold">
                            <p:stCondLst>
                              <p:cond delay="2250"/>
                            </p:stCondLst>
                            <p:childTnLst>
                              <p:par>
                                <p:cTn id="17" presetID="10" presetClass="entr" presetSubtype="0" fill="hold" nodeType="afterEffect">
                                  <p:stCondLst>
                                    <p:cond delay="0"/>
                                  </p:stCondLst>
                                  <p:childTnLst>
                                    <p:set>
                                      <p:cBhvr>
                                        <p:cTn id="18" dur="1" fill="hold">
                                          <p:stCondLst>
                                            <p:cond delay="0"/>
                                          </p:stCondLst>
                                        </p:cTn>
                                        <p:tgtEl>
                                          <p:spTgt spid="208"/>
                                        </p:tgtEl>
                                        <p:attrNameLst>
                                          <p:attrName>style.visibility</p:attrName>
                                        </p:attrNameLst>
                                      </p:cBhvr>
                                      <p:to>
                                        <p:strVal val="visible"/>
                                      </p:to>
                                    </p:set>
                                    <p:animEffect transition="in" filter="fade">
                                      <p:cBhvr>
                                        <p:cTn id="19" dur="750"/>
                                        <p:tgtEl>
                                          <p:spTgt spid="2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pic>
        <p:nvPicPr>
          <p:cNvPr id="217" name="Google Shape;217;g18e68a213a3_0_36"/>
          <p:cNvPicPr preferRelativeResize="0"/>
          <p:nvPr/>
        </p:nvPicPr>
        <p:blipFill rotWithShape="1">
          <a:blip r:embed="rId3">
            <a:alphaModFix/>
          </a:blip>
          <a:srcRect/>
          <a:stretch/>
        </p:blipFill>
        <p:spPr>
          <a:xfrm>
            <a:off x="11112" y="-1588"/>
            <a:ext cx="12191998" cy="6857998"/>
          </a:xfrm>
          <a:prstGeom prst="rect">
            <a:avLst/>
          </a:prstGeom>
          <a:noFill/>
          <a:ln>
            <a:noFill/>
          </a:ln>
        </p:spPr>
      </p:pic>
      <p:pic>
        <p:nvPicPr>
          <p:cNvPr id="218" name="Google Shape;218;g18e68a213a3_0_36"/>
          <p:cNvPicPr preferRelativeResize="0"/>
          <p:nvPr/>
        </p:nvPicPr>
        <p:blipFill rotWithShape="1">
          <a:blip r:embed="rId4">
            <a:alphaModFix/>
          </a:blip>
          <a:srcRect/>
          <a:stretch/>
        </p:blipFill>
        <p:spPr>
          <a:xfrm>
            <a:off x="0" y="5095875"/>
            <a:ext cx="2714625" cy="1762125"/>
          </a:xfrm>
          <a:prstGeom prst="rect">
            <a:avLst/>
          </a:prstGeom>
          <a:noFill/>
          <a:ln>
            <a:noFill/>
          </a:ln>
        </p:spPr>
      </p:pic>
      <p:pic>
        <p:nvPicPr>
          <p:cNvPr id="219" name="Google Shape;219;g18e68a213a3_0_36"/>
          <p:cNvPicPr preferRelativeResize="0"/>
          <p:nvPr/>
        </p:nvPicPr>
        <p:blipFill rotWithShape="1">
          <a:blip r:embed="rId5">
            <a:alphaModFix/>
          </a:blip>
          <a:srcRect/>
          <a:stretch/>
        </p:blipFill>
        <p:spPr>
          <a:xfrm>
            <a:off x="10778322" y="215396"/>
            <a:ext cx="1076325" cy="695325"/>
          </a:xfrm>
          <a:prstGeom prst="rect">
            <a:avLst/>
          </a:prstGeom>
          <a:noFill/>
          <a:ln>
            <a:noFill/>
          </a:ln>
        </p:spPr>
      </p:pic>
      <p:sp>
        <p:nvSpPr>
          <p:cNvPr id="220" name="Google Shape;220;g18e68a213a3_0_36"/>
          <p:cNvSpPr txBox="1"/>
          <p:nvPr/>
        </p:nvSpPr>
        <p:spPr>
          <a:xfrm>
            <a:off x="2237250" y="1143650"/>
            <a:ext cx="77175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600" b="1">
                <a:solidFill>
                  <a:srgbClr val="422A48"/>
                </a:solidFill>
                <a:latin typeface="Enriqueta"/>
                <a:ea typeface="Enriqueta"/>
                <a:cs typeface="Enriqueta"/>
                <a:sym typeface="Enriqueta"/>
              </a:rPr>
              <a:t>Dataset Info</a:t>
            </a:r>
            <a:endParaRPr sz="3600" b="1">
              <a:solidFill>
                <a:srgbClr val="422A48"/>
              </a:solidFill>
              <a:latin typeface="Enriqueta"/>
              <a:ea typeface="Enriqueta"/>
              <a:cs typeface="Enriqueta"/>
              <a:sym typeface="Enriqueta"/>
            </a:endParaRPr>
          </a:p>
        </p:txBody>
      </p:sp>
      <p:pic>
        <p:nvPicPr>
          <p:cNvPr id="221" name="Google Shape;221;g18e68a213a3_0_36"/>
          <p:cNvPicPr preferRelativeResize="0"/>
          <p:nvPr/>
        </p:nvPicPr>
        <p:blipFill>
          <a:blip r:embed="rId6">
            <a:alphaModFix/>
          </a:blip>
          <a:stretch>
            <a:fillRect/>
          </a:stretch>
        </p:blipFill>
        <p:spPr>
          <a:xfrm>
            <a:off x="4212425" y="2040775"/>
            <a:ext cx="5078460" cy="39162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18"/>
                                        </p:tgtEl>
                                        <p:attrNameLst>
                                          <p:attrName>style.visibility</p:attrName>
                                        </p:attrNameLst>
                                      </p:cBhvr>
                                      <p:to>
                                        <p:strVal val="visible"/>
                                      </p:to>
                                    </p:set>
                                    <p:animEffect transition="in" filter="fade">
                                      <p:cBhvr>
                                        <p:cTn id="7" dur="750"/>
                                        <p:tgtEl>
                                          <p:spTgt spid="218"/>
                                        </p:tgtEl>
                                      </p:cBhvr>
                                    </p:animEffect>
                                  </p:childTnLst>
                                </p:cTn>
                              </p:par>
                            </p:childTnLst>
                          </p:cTn>
                        </p:par>
                        <p:par>
                          <p:cTn id="8" fill="hold">
                            <p:stCondLst>
                              <p:cond delay="750"/>
                            </p:stCondLst>
                            <p:childTnLst>
                              <p:par>
                                <p:cTn id="9" presetID="10" presetClass="entr" presetSubtype="0" fill="hold" nodeType="afterEffect">
                                  <p:stCondLst>
                                    <p:cond delay="0"/>
                                  </p:stCondLst>
                                  <p:childTnLst>
                                    <p:set>
                                      <p:cBhvr>
                                        <p:cTn id="10" dur="1" fill="hold">
                                          <p:stCondLst>
                                            <p:cond delay="0"/>
                                          </p:stCondLst>
                                        </p:cTn>
                                        <p:tgtEl>
                                          <p:spTgt spid="219"/>
                                        </p:tgtEl>
                                        <p:attrNameLst>
                                          <p:attrName>style.visibility</p:attrName>
                                        </p:attrNameLst>
                                      </p:cBhvr>
                                      <p:to>
                                        <p:strVal val="visible"/>
                                      </p:to>
                                    </p:set>
                                    <p:animEffect transition="in" filter="fade">
                                      <p:cBhvr>
                                        <p:cTn id="11" dur="750"/>
                                        <p:tgtEl>
                                          <p:spTgt spid="2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www.ggslide.com">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1379</Words>
  <Application>Microsoft Office PowerPoint</Application>
  <PresentationFormat>Widescreen</PresentationFormat>
  <Paragraphs>195</Paragraphs>
  <Slides>46</Slides>
  <Notes>46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46</vt:i4>
      </vt:variant>
    </vt:vector>
  </HeadingPairs>
  <TitlesOfParts>
    <vt:vector size="53" baseType="lpstr">
      <vt:lpstr>Enriqueta</vt:lpstr>
      <vt:lpstr>Overpass</vt:lpstr>
      <vt:lpstr>Enriqueta SemiBold</vt:lpstr>
      <vt:lpstr>Arial</vt:lpstr>
      <vt:lpstr>Microsoft Yahei</vt:lpstr>
      <vt:lpstr>Times New Roman</vt:lpstr>
      <vt:lpstr>www.ggslide.com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Introduction   </vt:lpstr>
      <vt:lpstr>1- Regression Model </vt:lpstr>
      <vt:lpstr>1- Regression Model </vt:lpstr>
      <vt:lpstr>2- Classification Model </vt:lpstr>
      <vt:lpstr>2- Classification Model </vt:lpstr>
      <vt:lpstr>Results</vt:lpstr>
      <vt:lpstr>Future work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第一PPT</dc:creator>
  <cp:lastModifiedBy>سارة حجي عياضه الرشيدي</cp:lastModifiedBy>
  <cp:revision>1</cp:revision>
  <dcterms:created xsi:type="dcterms:W3CDTF">2019-05-23T01:55:55Z</dcterms:created>
  <dcterms:modified xsi:type="dcterms:W3CDTF">2022-11-21T04:54:02Z</dcterms:modified>
</cp:coreProperties>
</file>