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5"/>
  </p:notesMasterIdLst>
  <p:handoutMasterIdLst>
    <p:handoutMasterId r:id="rId16"/>
  </p:handoutMasterIdLst>
  <p:sldIdLst>
    <p:sldId id="257" r:id="rId5"/>
    <p:sldId id="274" r:id="rId6"/>
    <p:sldId id="275" r:id="rId7"/>
    <p:sldId id="276" r:id="rId8"/>
    <p:sldId id="277" r:id="rId9"/>
    <p:sldId id="278" r:id="rId10"/>
    <p:sldId id="279" r:id="rId11"/>
    <p:sldId id="280" r:id="rId12"/>
    <p:sldId id="281"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8"/>
  </p:normalViewPr>
  <p:slideViewPr>
    <p:cSldViewPr snapToGrid="0" snapToObjects="1">
      <p:cViewPr varScale="1">
        <p:scale>
          <a:sx n="85" d="100"/>
          <a:sy n="85" d="100"/>
        </p:scale>
        <p:origin x="590" y="6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6/17/2022</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6/17/2022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10</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6/17/2022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6/17/2022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6/17/2022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6/17/2022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6/17/2022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hyperlink" Target="http://www.thrillophilia.com/" TargetMode="External"/><Relationship Id="rId1" Type="http://schemas.openxmlformats.org/officeDocument/2006/relationships/slideLayout" Target="../slideLayouts/slideLayout2.xml"/><Relationship Id="rId6" Type="http://schemas.openxmlformats.org/officeDocument/2006/relationships/hyperlink" Target="http://www.keralatourism.org/" TargetMode="External"/><Relationship Id="rId5" Type="http://schemas.openxmlformats.org/officeDocument/2006/relationships/hyperlink" Target="http://www.holidify.com/" TargetMode="External"/><Relationship Id="rId4" Type="http://schemas.openxmlformats.org/officeDocument/2006/relationships/hyperlink" Target="http://www.tripadvisor.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2190044" y="2003359"/>
            <a:ext cx="8086313" cy="2611036"/>
          </a:xfrm>
        </p:spPr>
        <p:txBody>
          <a:bodyPr>
            <a:normAutofit fontScale="90000"/>
          </a:bodyPr>
          <a:lstStyle/>
          <a:p>
            <a:br>
              <a:rPr lang="en-US" dirty="0">
                <a:solidFill>
                  <a:schemeClr val="bg2"/>
                </a:solidFill>
              </a:rPr>
            </a:br>
            <a:br>
              <a:rPr lang="en-US" dirty="0">
                <a:solidFill>
                  <a:schemeClr val="bg2"/>
                </a:solidFill>
              </a:rPr>
            </a:br>
            <a:br>
              <a:rPr lang="en-US" dirty="0">
                <a:solidFill>
                  <a:schemeClr val="bg2"/>
                </a:solidFill>
              </a:rPr>
            </a:br>
            <a:br>
              <a:rPr lang="en-US" dirty="0">
                <a:solidFill>
                  <a:schemeClr val="bg2"/>
                </a:solidFill>
              </a:rPr>
            </a:br>
            <a:br>
              <a:rPr lang="en-US" dirty="0">
                <a:solidFill>
                  <a:schemeClr val="bg2"/>
                </a:solidFill>
              </a:rPr>
            </a:br>
            <a:br>
              <a:rPr lang="en-US" dirty="0">
                <a:solidFill>
                  <a:schemeClr val="bg2"/>
                </a:solidFill>
              </a:rPr>
            </a:br>
            <a:br>
              <a:rPr lang="en-US" dirty="0">
                <a:solidFill>
                  <a:schemeClr val="bg2"/>
                </a:solidFill>
              </a:rPr>
            </a:br>
            <a:r>
              <a:rPr lang="en-US" dirty="0">
                <a:solidFill>
                  <a:schemeClr val="bg2"/>
                </a:solidFill>
              </a:rPr>
              <a:t>NAMED ENTITY RECOGNITION FOR TOURISM</a:t>
            </a:r>
          </a:p>
        </p:txBody>
      </p:sp>
      <p:sp>
        <p:nvSpPr>
          <p:cNvPr id="3" name="TextBox 2">
            <a:extLst>
              <a:ext uri="{FF2B5EF4-FFF2-40B4-BE49-F238E27FC236}">
                <a16:creationId xmlns:a16="http://schemas.microsoft.com/office/drawing/2014/main" id="{C1EDD0AD-CEBB-D449-A226-5802772013C1}"/>
              </a:ext>
            </a:extLst>
          </p:cNvPr>
          <p:cNvSpPr txBox="1"/>
          <p:nvPr/>
        </p:nvSpPr>
        <p:spPr>
          <a:xfrm>
            <a:off x="8151962" y="4757738"/>
            <a:ext cx="2563663" cy="646331"/>
          </a:xfrm>
          <a:prstGeom prst="rect">
            <a:avLst/>
          </a:prstGeom>
          <a:noFill/>
        </p:spPr>
        <p:txBody>
          <a:bodyPr wrap="square" rtlCol="0">
            <a:spAutoFit/>
          </a:bodyPr>
          <a:lstStyle/>
          <a:p>
            <a:r>
              <a:rPr lang="en-US" dirty="0">
                <a:solidFill>
                  <a:schemeClr val="bg1"/>
                </a:solidFill>
              </a:rPr>
              <a:t>SARAH C JOJY</a:t>
            </a:r>
          </a:p>
          <a:p>
            <a:r>
              <a:rPr lang="en-US" dirty="0">
                <a:solidFill>
                  <a:schemeClr val="bg1"/>
                </a:solidFill>
              </a:rPr>
              <a:t>S4 MCA 2020</a:t>
            </a:r>
            <a:endParaRPr lang="en-IN" dirty="0">
              <a:solidFill>
                <a:schemeClr val="bg1"/>
              </a:solidFill>
            </a:endParaRPr>
          </a:p>
        </p:txBody>
      </p:sp>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30B0-BC0F-E00B-4D30-21578668761F}"/>
              </a:ext>
            </a:extLst>
          </p:cNvPr>
          <p:cNvSpPr>
            <a:spLocks noGrp="1"/>
          </p:cNvSpPr>
          <p:nvPr>
            <p:ph type="title"/>
          </p:nvPr>
        </p:nvSpPr>
        <p:spPr/>
        <p:txBody>
          <a:bodyPr/>
          <a:lstStyle/>
          <a:p>
            <a:r>
              <a:rPr lang="en-US" dirty="0"/>
              <a:t>Relevance of topic</a:t>
            </a:r>
            <a:endParaRPr lang="en-IN" dirty="0"/>
          </a:p>
        </p:txBody>
      </p:sp>
      <p:sp>
        <p:nvSpPr>
          <p:cNvPr id="3" name="Content Placeholder 2">
            <a:extLst>
              <a:ext uri="{FF2B5EF4-FFF2-40B4-BE49-F238E27FC236}">
                <a16:creationId xmlns:a16="http://schemas.microsoft.com/office/drawing/2014/main" id="{131249EB-F7A8-81DE-1B9A-A4969F7B99AC}"/>
              </a:ext>
            </a:extLst>
          </p:cNvPr>
          <p:cNvSpPr>
            <a:spLocks noGrp="1"/>
          </p:cNvSpPr>
          <p:nvPr>
            <p:ph idx="1"/>
          </p:nvPr>
        </p:nvSpPr>
        <p:spPr/>
        <p:txBody>
          <a:bodyPr/>
          <a:lstStyle/>
          <a:p>
            <a:r>
              <a:rPr lang="en-US" dirty="0"/>
              <a:t>Tourism information is scattered around nowadays. To search for the information, it is usually time consuming to browse through the results from search engine, select and view the details.</a:t>
            </a:r>
          </a:p>
          <a:p>
            <a:r>
              <a:rPr lang="en-US" dirty="0"/>
              <a:t>The tourism industry has particularly evolved in the era of the social media and due to the large amount of data available on the web tourism forums have become spaces for exchanging information about many topics concerning a country’s tourism.</a:t>
            </a:r>
          </a:p>
          <a:p>
            <a:r>
              <a:rPr lang="en-US" dirty="0"/>
              <a:t>Named Entity Recognition (NER) is a method to search for a particular Named Entity from a file or an image, recognize it and classify it into specified Entity Classes like Name, Location, Organization, Numbers and Others Categories.</a:t>
            </a:r>
          </a:p>
          <a:p>
            <a:endParaRPr lang="en-IN" dirty="0"/>
          </a:p>
        </p:txBody>
      </p:sp>
    </p:spTree>
    <p:extLst>
      <p:ext uri="{BB962C8B-B14F-4D97-AF65-F5344CB8AC3E}">
        <p14:creationId xmlns:p14="http://schemas.microsoft.com/office/powerpoint/2010/main" val="328771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7F58-60EA-1C65-7BFD-36104EB910DE}"/>
              </a:ext>
            </a:extLst>
          </p:cNvPr>
          <p:cNvSpPr>
            <a:spLocks noGrp="1"/>
          </p:cNvSpPr>
          <p:nvPr>
            <p:ph type="title"/>
          </p:nvPr>
        </p:nvSpPr>
        <p:spPr/>
        <p:txBody>
          <a:bodyPr/>
          <a:lstStyle/>
          <a:p>
            <a:r>
              <a:rPr lang="en-US" dirty="0"/>
              <a:t>Description</a:t>
            </a:r>
            <a:br>
              <a:rPr lang="en-US" dirty="0"/>
            </a:br>
            <a:endParaRPr lang="en-IN" dirty="0"/>
          </a:p>
        </p:txBody>
      </p:sp>
      <p:sp>
        <p:nvSpPr>
          <p:cNvPr id="4" name="Content Placeholder 3">
            <a:extLst>
              <a:ext uri="{FF2B5EF4-FFF2-40B4-BE49-F238E27FC236}">
                <a16:creationId xmlns:a16="http://schemas.microsoft.com/office/drawing/2014/main" id="{0B2C1353-0F04-F519-43B1-C11C685661B1}"/>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00E390B1-E9C9-73C9-A492-FCE918716FAF}"/>
              </a:ext>
            </a:extLst>
          </p:cNvPr>
          <p:cNvPicPr>
            <a:picLocks noChangeAspect="1"/>
          </p:cNvPicPr>
          <p:nvPr/>
        </p:nvPicPr>
        <p:blipFill>
          <a:blip r:embed="rId2"/>
          <a:stretch>
            <a:fillRect/>
          </a:stretch>
        </p:blipFill>
        <p:spPr>
          <a:xfrm>
            <a:off x="1371599" y="1909482"/>
            <a:ext cx="9601201" cy="4500283"/>
          </a:xfrm>
          <a:prstGeom prst="rect">
            <a:avLst/>
          </a:prstGeom>
        </p:spPr>
      </p:pic>
    </p:spTree>
    <p:extLst>
      <p:ext uri="{BB962C8B-B14F-4D97-AF65-F5344CB8AC3E}">
        <p14:creationId xmlns:p14="http://schemas.microsoft.com/office/powerpoint/2010/main" val="305091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3C41-5AC2-7DC0-006D-7EA3F628DBD6}"/>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340E44C4-8C14-2200-0C89-78DBBB43FD86}"/>
              </a:ext>
            </a:extLst>
          </p:cNvPr>
          <p:cNvSpPr>
            <a:spLocks noGrp="1"/>
          </p:cNvSpPr>
          <p:nvPr>
            <p:ph idx="1"/>
          </p:nvPr>
        </p:nvSpPr>
        <p:spPr/>
        <p:txBody>
          <a:bodyPr/>
          <a:lstStyle/>
          <a:p>
            <a:r>
              <a:rPr lang="en-US" b="0" i="0" dirty="0">
                <a:solidFill>
                  <a:srgbClr val="333333"/>
                </a:solidFill>
                <a:effectLst/>
                <a:latin typeface="Roboto" panose="02000000000000000000" pitchFamily="2" charset="0"/>
              </a:rPr>
              <a:t> To develop a Named Entity Recognition (NER) model that facilitates fast query processing, information retrieval and data preprocessing of Travel and Tourism Domain.</a:t>
            </a:r>
          </a:p>
          <a:p>
            <a:r>
              <a:rPr lang="en-US" dirty="0">
                <a:solidFill>
                  <a:srgbClr val="333333"/>
                </a:solidFill>
                <a:latin typeface="Roboto" panose="02000000000000000000" pitchFamily="2" charset="0"/>
              </a:rPr>
              <a:t>To develop a model that </a:t>
            </a:r>
            <a:r>
              <a:rPr lang="en-US" b="0" i="0" dirty="0">
                <a:solidFill>
                  <a:srgbClr val="333333"/>
                </a:solidFill>
                <a:effectLst/>
                <a:latin typeface="Arial" panose="020B0604020202020204" pitchFamily="34" charset="0"/>
              </a:rPr>
              <a:t>obtain effective information and providing high quality services about tourist places, location</a:t>
            </a:r>
            <a:r>
              <a:rPr lang="en-US" b="0" i="0">
                <a:solidFill>
                  <a:srgbClr val="333333"/>
                </a:solidFill>
                <a:effectLst/>
                <a:latin typeface="Arial" panose="020B0604020202020204" pitchFamily="34" charset="0"/>
              </a:rPr>
              <a:t>, timings, .etc</a:t>
            </a:r>
            <a:r>
              <a:rPr lang="en-US" b="0" i="0" dirty="0">
                <a:solidFill>
                  <a:srgbClr val="333333"/>
                </a:solidFill>
                <a:effectLst/>
                <a:latin typeface="Arial" panose="020B0604020202020204" pitchFamily="34" charset="0"/>
              </a:rPr>
              <a:t> .</a:t>
            </a:r>
            <a:endParaRPr lang="en-IN" dirty="0"/>
          </a:p>
        </p:txBody>
      </p:sp>
    </p:spTree>
    <p:extLst>
      <p:ext uri="{BB962C8B-B14F-4D97-AF65-F5344CB8AC3E}">
        <p14:creationId xmlns:p14="http://schemas.microsoft.com/office/powerpoint/2010/main" val="40415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C811-54D7-2EA6-5357-97342903E415}"/>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804188A7-15BB-2112-1B9D-7B4DF14A6195}"/>
              </a:ext>
            </a:extLst>
          </p:cNvPr>
          <p:cNvSpPr>
            <a:spLocks noGrp="1"/>
          </p:cNvSpPr>
          <p:nvPr>
            <p:ph idx="1"/>
          </p:nvPr>
        </p:nvSpPr>
        <p:spPr/>
        <p:txBody>
          <a:bodyPr/>
          <a:lstStyle/>
          <a:p>
            <a:r>
              <a:rPr lang="en-US" dirty="0"/>
              <a:t>Some models were introduced based on the Named Entity Recognition applied on the tourism domain.</a:t>
            </a:r>
          </a:p>
          <a:p>
            <a:r>
              <a:rPr lang="en-US" dirty="0"/>
              <a:t>In the NER applied on Moroccan tourism corpus, natural language processing </a:t>
            </a:r>
          </a:p>
          <a:p>
            <a:pPr marL="0" indent="0">
              <a:buNone/>
            </a:pPr>
            <a:r>
              <a:rPr lang="en-US" dirty="0"/>
              <a:t>      transformers classified  entities (i.e., Named Entity Recognition) in text that was                 collected from the Moroccan forum in TripAdvisor.</a:t>
            </a:r>
          </a:p>
          <a:p>
            <a:pPr>
              <a:buFont typeface="Wingdings" panose="05000000000000000000" pitchFamily="2" charset="2"/>
              <a:buChar char="§"/>
            </a:pPr>
            <a:r>
              <a:rPr lang="en-US" dirty="0"/>
              <a:t>Different models were created on different countries.</a:t>
            </a:r>
          </a:p>
          <a:p>
            <a:pPr>
              <a:buFont typeface="Wingdings" panose="05000000000000000000" pitchFamily="2" charset="2"/>
              <a:buChar char="§"/>
            </a:pPr>
            <a:r>
              <a:rPr lang="en-US" dirty="0"/>
              <a:t>But there is no models applied NER on tourism in Kerala.</a:t>
            </a:r>
            <a:endParaRPr lang="en-IN" dirty="0"/>
          </a:p>
        </p:txBody>
      </p:sp>
    </p:spTree>
    <p:extLst>
      <p:ext uri="{BB962C8B-B14F-4D97-AF65-F5344CB8AC3E}">
        <p14:creationId xmlns:p14="http://schemas.microsoft.com/office/powerpoint/2010/main" val="343340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6394-482E-3ABB-7F20-4578B8E08DE8}"/>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04640A92-4E1A-A648-E09B-C77F074FF04B}"/>
              </a:ext>
            </a:extLst>
          </p:cNvPr>
          <p:cNvSpPr>
            <a:spLocks noGrp="1"/>
          </p:cNvSpPr>
          <p:nvPr>
            <p:ph idx="1"/>
          </p:nvPr>
        </p:nvSpPr>
        <p:spPr/>
        <p:txBody>
          <a:bodyPr/>
          <a:lstStyle/>
          <a:p>
            <a:r>
              <a:rPr lang="en-US" dirty="0"/>
              <a:t>In this project, it is supposed to create a model on Named Entity Recognition for tourism domain in Kerala.</a:t>
            </a:r>
          </a:p>
          <a:p>
            <a:r>
              <a:rPr lang="en-US" dirty="0"/>
              <a:t>The text in the dataset which labelled with tags are trained.</a:t>
            </a:r>
          </a:p>
          <a:p>
            <a:r>
              <a:rPr lang="en-US" dirty="0"/>
              <a:t>If an input text is given, by using NLP it identifies the word.</a:t>
            </a:r>
          </a:p>
          <a:p>
            <a:r>
              <a:rPr lang="en-US" dirty="0"/>
              <a:t>By using algorithm, the input text is annotated and classifies the word according to defined classification.</a:t>
            </a:r>
          </a:p>
          <a:p>
            <a:r>
              <a:rPr lang="en-US" dirty="0"/>
              <a:t>The output is generated.</a:t>
            </a:r>
            <a:endParaRPr lang="en-IN" dirty="0"/>
          </a:p>
        </p:txBody>
      </p:sp>
    </p:spTree>
    <p:extLst>
      <p:ext uri="{BB962C8B-B14F-4D97-AF65-F5344CB8AC3E}">
        <p14:creationId xmlns:p14="http://schemas.microsoft.com/office/powerpoint/2010/main" val="145868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A768-620A-1C54-CDB4-E5C4FEBEAAD5}"/>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574B9199-94AC-030C-EBB2-AF395F0F2258}"/>
              </a:ext>
            </a:extLst>
          </p:cNvPr>
          <p:cNvSpPr>
            <a:spLocks noGrp="1"/>
          </p:cNvSpPr>
          <p:nvPr>
            <p:ph idx="1"/>
          </p:nvPr>
        </p:nvSpPr>
        <p:spPr/>
        <p:txBody>
          <a:bodyPr/>
          <a:lstStyle/>
          <a:p>
            <a:endParaRPr lang="en-US" dirty="0"/>
          </a:p>
          <a:p>
            <a:r>
              <a:rPr lang="en-US" dirty="0"/>
              <a:t>Data collection</a:t>
            </a:r>
          </a:p>
          <a:p>
            <a:r>
              <a:rPr lang="en-US" dirty="0"/>
              <a:t>Data pre-processing</a:t>
            </a:r>
          </a:p>
          <a:p>
            <a:r>
              <a:rPr lang="en-US" dirty="0"/>
              <a:t>Model training</a:t>
            </a:r>
          </a:p>
          <a:p>
            <a:r>
              <a:rPr lang="en-US" dirty="0"/>
              <a:t>Model evaluation</a:t>
            </a:r>
          </a:p>
        </p:txBody>
      </p:sp>
    </p:spTree>
    <p:extLst>
      <p:ext uri="{BB962C8B-B14F-4D97-AF65-F5344CB8AC3E}">
        <p14:creationId xmlns:p14="http://schemas.microsoft.com/office/powerpoint/2010/main" val="302199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A9D7-F61E-8E7A-8FF8-1B9428905E59}"/>
              </a:ext>
            </a:extLst>
          </p:cNvPr>
          <p:cNvSpPr>
            <a:spLocks noGrp="1"/>
          </p:cNvSpPr>
          <p:nvPr>
            <p:ph type="title"/>
          </p:nvPr>
        </p:nvSpPr>
        <p:spPr/>
        <p:txBody>
          <a:bodyPr/>
          <a:lstStyle/>
          <a:p>
            <a:r>
              <a:rPr lang="en-US" dirty="0"/>
              <a:t>Algorithms</a:t>
            </a:r>
            <a:endParaRPr lang="en-IN" dirty="0"/>
          </a:p>
        </p:txBody>
      </p:sp>
      <p:sp>
        <p:nvSpPr>
          <p:cNvPr id="3" name="Content Placeholder 2">
            <a:extLst>
              <a:ext uri="{FF2B5EF4-FFF2-40B4-BE49-F238E27FC236}">
                <a16:creationId xmlns:a16="http://schemas.microsoft.com/office/drawing/2014/main" id="{88138B43-A2F4-13E4-7EFD-FE246896D152}"/>
              </a:ext>
            </a:extLst>
          </p:cNvPr>
          <p:cNvSpPr>
            <a:spLocks noGrp="1"/>
          </p:cNvSpPr>
          <p:nvPr>
            <p:ph idx="1"/>
          </p:nvPr>
        </p:nvSpPr>
        <p:spPr>
          <a:xfrm>
            <a:off x="1371600" y="1506069"/>
            <a:ext cx="9601200" cy="5289177"/>
          </a:xfrm>
        </p:spPr>
        <p:txBody>
          <a:bodyPr>
            <a:normAutofit fontScale="92500" lnSpcReduction="20000"/>
          </a:bodyPr>
          <a:lstStyle/>
          <a:p>
            <a:pPr marL="0" indent="0" algn="l" fontAlgn="base">
              <a:buNone/>
            </a:pPr>
            <a:r>
              <a:rPr lang="en-US" sz="3000" b="1" i="0" dirty="0">
                <a:solidFill>
                  <a:srgbClr val="273239"/>
                </a:solidFill>
                <a:effectLst/>
                <a:latin typeface="urw-din"/>
              </a:rPr>
              <a:t>LSTM(Long Short Term Memory)</a:t>
            </a:r>
          </a:p>
          <a:p>
            <a:pPr algn="l" fontAlgn="base">
              <a:buFont typeface="Wingdings" panose="05000000000000000000" pitchFamily="2" charset="2"/>
              <a:buChar char="§"/>
            </a:pPr>
            <a:r>
              <a:rPr lang="en-US" dirty="0">
                <a:solidFill>
                  <a:srgbClr val="2E2E2E"/>
                </a:solidFill>
                <a:latin typeface="NexusSans"/>
              </a:rPr>
              <a:t>A</a:t>
            </a:r>
            <a:r>
              <a:rPr lang="en-US" b="0" i="0" dirty="0">
                <a:solidFill>
                  <a:srgbClr val="2E2E2E"/>
                </a:solidFill>
                <a:effectLst/>
                <a:latin typeface="NexusSans"/>
              </a:rPr>
              <a:t> special kind of recurrent neural networks that are capable of selectively remembering patterns for long duration of time. </a:t>
            </a:r>
            <a:endParaRPr lang="en-US" b="0" i="0" dirty="0">
              <a:solidFill>
                <a:srgbClr val="273239"/>
              </a:solidFill>
              <a:effectLst/>
              <a:latin typeface="urw-din"/>
            </a:endParaRPr>
          </a:p>
          <a:p>
            <a:pPr marL="0" indent="0" algn="l" fontAlgn="base">
              <a:buNone/>
            </a:pPr>
            <a:r>
              <a:rPr lang="en-US" sz="2400" b="1" i="0" u="sng" dirty="0">
                <a:solidFill>
                  <a:srgbClr val="273239"/>
                </a:solidFill>
                <a:effectLst/>
                <a:latin typeface="urw-din"/>
              </a:rPr>
              <a:t>Working</a:t>
            </a:r>
          </a:p>
          <a:p>
            <a:pPr algn="l" fontAlgn="base">
              <a:buFont typeface="+mj-lt"/>
              <a:buAutoNum type="arabicPeriod"/>
            </a:pPr>
            <a:r>
              <a:rPr lang="en-US" b="0" i="0" dirty="0">
                <a:solidFill>
                  <a:srgbClr val="273239"/>
                </a:solidFill>
                <a:effectLst/>
                <a:latin typeface="urw-din"/>
              </a:rPr>
              <a:t>Take input the current input, the previous hidden state, and the previous internal cell state.</a:t>
            </a:r>
          </a:p>
          <a:p>
            <a:pPr algn="l" fontAlgn="base">
              <a:buFont typeface="+mj-lt"/>
              <a:buAutoNum type="arabicPeriod"/>
            </a:pPr>
            <a:r>
              <a:rPr lang="en-US" b="0" i="0" dirty="0">
                <a:solidFill>
                  <a:srgbClr val="273239"/>
                </a:solidFill>
                <a:effectLst/>
                <a:latin typeface="urw-din"/>
              </a:rPr>
              <a:t>Calculate the values of </a:t>
            </a:r>
            <a:r>
              <a:rPr lang="en-US" b="0" i="0">
                <a:solidFill>
                  <a:srgbClr val="273239"/>
                </a:solidFill>
                <a:effectLst/>
                <a:latin typeface="urw-din"/>
              </a:rPr>
              <a:t>the </a:t>
            </a:r>
            <a:r>
              <a:rPr lang="en-US">
                <a:solidFill>
                  <a:srgbClr val="273239"/>
                </a:solidFill>
                <a:latin typeface="urw-din"/>
              </a:rPr>
              <a:t>three</a:t>
            </a:r>
            <a:r>
              <a:rPr lang="en-US" b="0" i="0">
                <a:solidFill>
                  <a:srgbClr val="273239"/>
                </a:solidFill>
                <a:effectLst/>
                <a:latin typeface="urw-din"/>
              </a:rPr>
              <a:t> </a:t>
            </a:r>
            <a:r>
              <a:rPr lang="en-US" b="0" i="0" dirty="0">
                <a:solidFill>
                  <a:srgbClr val="273239"/>
                </a:solidFill>
                <a:effectLst/>
                <a:latin typeface="urw-din"/>
              </a:rPr>
              <a:t>different gates by following the below steps:-</a:t>
            </a:r>
          </a:p>
          <a:p>
            <a:pPr marL="742950" lvl="1" indent="-285750" algn="l" fontAlgn="base">
              <a:buFont typeface="+mj-lt"/>
              <a:buAutoNum type="arabicPeriod"/>
            </a:pPr>
            <a:r>
              <a:rPr lang="en-US" b="0" i="0" dirty="0">
                <a:solidFill>
                  <a:srgbClr val="273239"/>
                </a:solidFill>
                <a:effectLst/>
                <a:latin typeface="urw-din"/>
              </a:rPr>
              <a:t>For each gate, calculate the parameterized vectors for the current input and the previous hidden state by element-wise multiplication with the concerned vector with the respective weights for each gate.</a:t>
            </a:r>
          </a:p>
          <a:p>
            <a:pPr marL="742950" lvl="1" indent="-285750" algn="l" fontAlgn="base">
              <a:buFont typeface="+mj-lt"/>
              <a:buAutoNum type="arabicPeriod"/>
            </a:pPr>
            <a:r>
              <a:rPr lang="en-US" b="0" i="0" dirty="0">
                <a:solidFill>
                  <a:srgbClr val="273239"/>
                </a:solidFill>
                <a:effectLst/>
                <a:latin typeface="urw-din"/>
              </a:rPr>
              <a:t>Apply the respective activation function for each gate element-wise on the parameterized vectors. </a:t>
            </a:r>
          </a:p>
          <a:p>
            <a:pPr marL="742950" lvl="1" indent="-285750" algn="l" fontAlgn="base">
              <a:buFont typeface="+mj-lt"/>
              <a:buAutoNum type="arabicPeriod"/>
            </a:pPr>
            <a:r>
              <a:rPr lang="en-US" b="0" i="0" dirty="0">
                <a:solidFill>
                  <a:srgbClr val="273239"/>
                </a:solidFill>
                <a:effectLst/>
                <a:latin typeface="urw-din"/>
              </a:rPr>
              <a:t>Calculate the current internal cell state by first calculating the element-wise multiplication vector of the input gate and the input modulation gate, then calculate the element-wise multiplication vector of the forget gate and the previous internal cell state and then adding the two vectors. </a:t>
            </a:r>
          </a:p>
          <a:p>
            <a:pPr fontAlgn="base">
              <a:buFont typeface="+mj-lt"/>
              <a:buAutoNum type="arabicPeriod"/>
            </a:pPr>
            <a:r>
              <a:rPr lang="en-US" b="0" i="0" dirty="0">
                <a:solidFill>
                  <a:srgbClr val="273239"/>
                </a:solidFill>
                <a:effectLst/>
                <a:latin typeface="urw-din"/>
              </a:rPr>
              <a:t>Calculate the current hidden state by first taking the element-wise hyperbolic tangent of the current internal cell state vector and then performing element-wise multiplication with the output gate.</a:t>
            </a:r>
          </a:p>
          <a:p>
            <a:pPr marL="0" indent="0" algn="l" fontAlgn="base">
              <a:buNone/>
            </a:pP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85643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CCD-2D2B-B258-EB4D-55C030D5F495}"/>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068AB456-2B87-6052-E8EC-45FA823783B1}"/>
              </a:ext>
            </a:extLst>
          </p:cNvPr>
          <p:cNvSpPr>
            <a:spLocks noGrp="1"/>
          </p:cNvSpPr>
          <p:nvPr>
            <p:ph idx="1"/>
          </p:nvPr>
        </p:nvSpPr>
        <p:spPr/>
        <p:txBody>
          <a:bodyPr>
            <a:normAutofit/>
          </a:bodyPr>
          <a:lstStyle/>
          <a:p>
            <a:r>
              <a:rPr lang="en-US" dirty="0"/>
              <a:t>The text in the dataset are from </a:t>
            </a:r>
            <a:r>
              <a:rPr lang="en-US"/>
              <a:t>the websites</a:t>
            </a:r>
            <a:endParaRPr lang="en-IN" dirty="0"/>
          </a:p>
          <a:p>
            <a:pPr>
              <a:buFont typeface="Wingdings" panose="05000000000000000000" pitchFamily="2" charset="2"/>
              <a:buChar char="q"/>
            </a:pPr>
            <a:r>
              <a:rPr lang="en-IN" dirty="0">
                <a:hlinkClick r:id="rId2"/>
              </a:rPr>
              <a:t>www.thrillophilia.com</a:t>
            </a:r>
            <a:endParaRPr lang="en-IN" dirty="0"/>
          </a:p>
          <a:p>
            <a:pPr>
              <a:buFont typeface="Wingdings" panose="05000000000000000000" pitchFamily="2" charset="2"/>
              <a:buChar char="q"/>
            </a:pPr>
            <a:r>
              <a:rPr lang="en-IN" dirty="0">
                <a:hlinkClick r:id="rId3"/>
              </a:rPr>
              <a:t>www.wikipedia.org</a:t>
            </a:r>
            <a:endParaRPr lang="en-IN" dirty="0"/>
          </a:p>
          <a:p>
            <a:pPr>
              <a:buFont typeface="Wingdings" panose="05000000000000000000" pitchFamily="2" charset="2"/>
              <a:buChar char="q"/>
            </a:pPr>
            <a:r>
              <a:rPr lang="en-IN" dirty="0">
                <a:hlinkClick r:id="rId4"/>
              </a:rPr>
              <a:t>www.tripadvisor.in</a:t>
            </a:r>
            <a:endParaRPr lang="en-IN" dirty="0"/>
          </a:p>
          <a:p>
            <a:pPr>
              <a:buFont typeface="Wingdings" panose="05000000000000000000" pitchFamily="2" charset="2"/>
              <a:buChar char="q"/>
            </a:pPr>
            <a:r>
              <a:rPr lang="en-IN" dirty="0">
                <a:hlinkClick r:id="rId5"/>
              </a:rPr>
              <a:t>www.holidify.com</a:t>
            </a:r>
            <a:endParaRPr lang="en-IN" dirty="0"/>
          </a:p>
          <a:p>
            <a:pPr>
              <a:buFont typeface="Wingdings" panose="05000000000000000000" pitchFamily="2" charset="2"/>
              <a:buChar char="q"/>
            </a:pPr>
            <a:r>
              <a:rPr lang="en-IN" dirty="0">
                <a:hlinkClick r:id="rId6"/>
              </a:rPr>
              <a:t>www.keralatourism.org</a:t>
            </a:r>
            <a:endParaRPr lang="en-IN" dirty="0"/>
          </a:p>
          <a:p>
            <a:r>
              <a:rPr lang="en-IN" dirty="0"/>
              <a:t>The entities like location, GPE, tourist places, timings are labelled using the application label studio.</a:t>
            </a:r>
            <a:endParaRPr lang="en-US" dirty="0"/>
          </a:p>
        </p:txBody>
      </p:sp>
    </p:spTree>
    <p:extLst>
      <p:ext uri="{BB962C8B-B14F-4D97-AF65-F5344CB8AC3E}">
        <p14:creationId xmlns:p14="http://schemas.microsoft.com/office/powerpoint/2010/main" val="19333732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3.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Travel design</Template>
  <TotalTime>858</TotalTime>
  <Words>591</Words>
  <Application>Microsoft Office PowerPoint</Application>
  <PresentationFormat>Widescreen</PresentationFormat>
  <Paragraphs>50</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Franklin Gothic Book</vt:lpstr>
      <vt:lpstr>NexusSans</vt:lpstr>
      <vt:lpstr>Roboto</vt:lpstr>
      <vt:lpstr>urw-din</vt:lpstr>
      <vt:lpstr>Wingdings</vt:lpstr>
      <vt:lpstr>Crop</vt:lpstr>
      <vt:lpstr>       NAMED ENTITY RECOGNITION FOR TOURISM</vt:lpstr>
      <vt:lpstr>Relevance of topic</vt:lpstr>
      <vt:lpstr>Description </vt:lpstr>
      <vt:lpstr>Objectives</vt:lpstr>
      <vt:lpstr>Existing System</vt:lpstr>
      <vt:lpstr>Proposed System</vt:lpstr>
      <vt:lpstr>Modules</vt:lpstr>
      <vt:lpstr>Algorithms</vt:lpstr>
      <vt:lpstr>Dataset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RECOGNITION FOR TOURISM</dc:title>
  <dc:creator>sarah jojy</dc:creator>
  <cp:lastModifiedBy>sarah jojy</cp:lastModifiedBy>
  <cp:revision>16</cp:revision>
  <dcterms:created xsi:type="dcterms:W3CDTF">2022-05-16T13:15:11Z</dcterms:created>
  <dcterms:modified xsi:type="dcterms:W3CDTF">2022-06-17T07:27:11Z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