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21"/>
  </p:notesMasterIdLst>
  <p:handoutMasterIdLst>
    <p:handoutMasterId r:id="rId22"/>
  </p:handoutMasterIdLst>
  <p:sldIdLst>
    <p:sldId id="257" r:id="rId5"/>
    <p:sldId id="274" r:id="rId6"/>
    <p:sldId id="275" r:id="rId7"/>
    <p:sldId id="276" r:id="rId8"/>
    <p:sldId id="277" r:id="rId9"/>
    <p:sldId id="278" r:id="rId10"/>
    <p:sldId id="279" r:id="rId11"/>
    <p:sldId id="280" r:id="rId12"/>
    <p:sldId id="281" r:id="rId13"/>
    <p:sldId id="288" r:id="rId14"/>
    <p:sldId id="284" r:id="rId15"/>
    <p:sldId id="286" r:id="rId16"/>
    <p:sldId id="287" r:id="rId17"/>
    <p:sldId id="282" r:id="rId18"/>
    <p:sldId id="283"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8"/>
  </p:normalViewPr>
  <p:slideViewPr>
    <p:cSldViewPr snapToGrid="0" snapToObjects="1">
      <p:cViewPr varScale="1">
        <p:scale>
          <a:sx n="85" d="100"/>
          <a:sy n="85" d="100"/>
        </p:scale>
        <p:origin x="590" y="62"/>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7/9/2022</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7/9/2022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16</a:t>
            </a:fld>
            <a:endParaRPr lang="en-US" dirty="0"/>
          </a:p>
        </p:txBody>
      </p:sp>
    </p:spTree>
    <p:extLst>
      <p:ext uri="{BB962C8B-B14F-4D97-AF65-F5344CB8AC3E}">
        <p14:creationId xmlns:p14="http://schemas.microsoft.com/office/powerpoint/2010/main" val="49740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7/9/2022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7/9/2022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7/9/2022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7/9/2022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7/9/2022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7/9/2022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7/9/2022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7/9/2022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7/9/2022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wikipedia.org/" TargetMode="External"/><Relationship Id="rId2" Type="http://schemas.openxmlformats.org/officeDocument/2006/relationships/hyperlink" Target="http://www.thrillophilia.com/" TargetMode="External"/><Relationship Id="rId1" Type="http://schemas.openxmlformats.org/officeDocument/2006/relationships/slideLayout" Target="../slideLayouts/slideLayout2.xml"/><Relationship Id="rId6" Type="http://schemas.openxmlformats.org/officeDocument/2006/relationships/hyperlink" Target="http://www.keralatourism.org/" TargetMode="External"/><Relationship Id="rId5" Type="http://schemas.openxmlformats.org/officeDocument/2006/relationships/hyperlink" Target="http://www.holidify.com/" TargetMode="External"/><Relationship Id="rId4" Type="http://schemas.openxmlformats.org/officeDocument/2006/relationships/hyperlink" Target="http://www.tripadvisor.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5" name="Picture 24" descr="person with bookbag staring out over the mountains">
            <a:extLst>
              <a:ext uri="{FF2B5EF4-FFF2-40B4-BE49-F238E27FC236}">
                <a16:creationId xmlns:a16="http://schemas.microsoft.com/office/drawing/2014/main" id="{0461DC49-1338-C24E-A3BB-5919AD12F596}"/>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10"/>
            <a:ext cx="12191999" cy="6859300"/>
          </a:xfrm>
          <a:prstGeom prst="rect">
            <a:avLst/>
          </a:prstGeom>
        </p:spPr>
      </p:pic>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2190044" y="1353670"/>
            <a:ext cx="8086313" cy="4195483"/>
          </a:xfrm>
        </p:spPr>
        <p:txBody>
          <a:bodyPr>
            <a:normAutofit fontScale="90000"/>
          </a:bodyPr>
          <a:lstStyle/>
          <a:p>
            <a:r>
              <a:rPr lang="en-US" dirty="0">
                <a:solidFill>
                  <a:schemeClr val="bg2"/>
                </a:solidFill>
              </a:rPr>
              <a:t>NAMED ENTITY RECOGNITION MODEL FOR TOURISM DOMAIN OF KERALA</a:t>
            </a:r>
          </a:p>
        </p:txBody>
      </p:sp>
    </p:spTree>
    <p:extLst>
      <p:ext uri="{BB962C8B-B14F-4D97-AF65-F5344CB8AC3E}">
        <p14:creationId xmlns:p14="http://schemas.microsoft.com/office/powerpoint/2010/main" val="1546580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F4F9-F507-500C-2B91-CE36DD3DC961}"/>
              </a:ext>
            </a:extLst>
          </p:cNvPr>
          <p:cNvSpPr>
            <a:spLocks noGrp="1"/>
          </p:cNvSpPr>
          <p:nvPr>
            <p:ph type="title"/>
          </p:nvPr>
        </p:nvSpPr>
        <p:spPr/>
        <p:txBody>
          <a:bodyPr/>
          <a:lstStyle/>
          <a:p>
            <a:r>
              <a:rPr lang="en-US" dirty="0"/>
              <a:t>TOOLS</a:t>
            </a:r>
            <a:endParaRPr lang="en-IN" dirty="0"/>
          </a:p>
        </p:txBody>
      </p:sp>
      <p:sp>
        <p:nvSpPr>
          <p:cNvPr id="3" name="Content Placeholder 2">
            <a:extLst>
              <a:ext uri="{FF2B5EF4-FFF2-40B4-BE49-F238E27FC236}">
                <a16:creationId xmlns:a16="http://schemas.microsoft.com/office/drawing/2014/main" id="{8D54C5F3-20DF-990E-1150-3931919BFDD2}"/>
              </a:ext>
            </a:extLst>
          </p:cNvPr>
          <p:cNvSpPr>
            <a:spLocks noGrp="1"/>
          </p:cNvSpPr>
          <p:nvPr>
            <p:ph idx="1"/>
          </p:nvPr>
        </p:nvSpPr>
        <p:spPr/>
        <p:txBody>
          <a:bodyPr/>
          <a:lstStyle/>
          <a:p>
            <a:r>
              <a:rPr lang="en-US" dirty="0"/>
              <a:t>FRONT END : HTML</a:t>
            </a:r>
          </a:p>
          <a:p>
            <a:r>
              <a:rPr lang="en-US" dirty="0"/>
              <a:t>BACK END : PYTHON</a:t>
            </a:r>
          </a:p>
          <a:p>
            <a:r>
              <a:rPr lang="en-US" dirty="0"/>
              <a:t>FRAMEWORK : FLASK</a:t>
            </a:r>
          </a:p>
          <a:p>
            <a:r>
              <a:rPr lang="en-US" dirty="0"/>
              <a:t>IDE : JUPYTER NOTEBOOK</a:t>
            </a:r>
            <a:endParaRPr lang="en-IN" dirty="0"/>
          </a:p>
        </p:txBody>
      </p:sp>
    </p:spTree>
    <p:extLst>
      <p:ext uri="{BB962C8B-B14F-4D97-AF65-F5344CB8AC3E}">
        <p14:creationId xmlns:p14="http://schemas.microsoft.com/office/powerpoint/2010/main" val="1289369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8474-F51E-FC96-C8C4-2147D3690C97}"/>
              </a:ext>
            </a:extLst>
          </p:cNvPr>
          <p:cNvSpPr>
            <a:spLocks noGrp="1"/>
          </p:cNvSpPr>
          <p:nvPr>
            <p:ph type="title"/>
          </p:nvPr>
        </p:nvSpPr>
        <p:spPr/>
        <p:txBody>
          <a:bodyPr/>
          <a:lstStyle/>
          <a:p>
            <a:r>
              <a:rPr lang="en-IN" dirty="0"/>
              <a:t>Output</a:t>
            </a:r>
            <a:br>
              <a:rPr lang="en-IN" dirty="0"/>
            </a:br>
            <a:endParaRPr lang="en-IN" dirty="0"/>
          </a:p>
        </p:txBody>
      </p:sp>
      <p:sp>
        <p:nvSpPr>
          <p:cNvPr id="3" name="Content Placeholder 2">
            <a:extLst>
              <a:ext uri="{FF2B5EF4-FFF2-40B4-BE49-F238E27FC236}">
                <a16:creationId xmlns:a16="http://schemas.microsoft.com/office/drawing/2014/main" id="{2948C583-E77E-894E-FB1B-14AFF73A7514}"/>
              </a:ext>
            </a:extLst>
          </p:cNvPr>
          <p:cNvSpPr>
            <a:spLocks noGrp="1"/>
          </p:cNvSpPr>
          <p:nvPr>
            <p:ph idx="1"/>
          </p:nvPr>
        </p:nvSpPr>
        <p:spPr/>
        <p:txBody>
          <a:bodyPr/>
          <a:lstStyle/>
          <a:p>
            <a:r>
              <a:rPr lang="en-IN" dirty="0"/>
              <a:t>Home page</a:t>
            </a:r>
          </a:p>
          <a:p>
            <a:endParaRPr lang="en-IN" dirty="0"/>
          </a:p>
        </p:txBody>
      </p:sp>
      <p:pic>
        <p:nvPicPr>
          <p:cNvPr id="5" name="Picture 4">
            <a:extLst>
              <a:ext uri="{FF2B5EF4-FFF2-40B4-BE49-F238E27FC236}">
                <a16:creationId xmlns:a16="http://schemas.microsoft.com/office/drawing/2014/main" id="{058DA5EC-9B5F-1FB8-6C92-EAAE7975E571}"/>
              </a:ext>
            </a:extLst>
          </p:cNvPr>
          <p:cNvPicPr>
            <a:picLocks noChangeAspect="1"/>
          </p:cNvPicPr>
          <p:nvPr/>
        </p:nvPicPr>
        <p:blipFill>
          <a:blip r:embed="rId2"/>
          <a:stretch>
            <a:fillRect/>
          </a:stretch>
        </p:blipFill>
        <p:spPr>
          <a:xfrm>
            <a:off x="2796988" y="2686797"/>
            <a:ext cx="7494494" cy="3857439"/>
          </a:xfrm>
          <a:prstGeom prst="rect">
            <a:avLst/>
          </a:prstGeom>
        </p:spPr>
      </p:pic>
    </p:spTree>
    <p:extLst>
      <p:ext uri="{BB962C8B-B14F-4D97-AF65-F5344CB8AC3E}">
        <p14:creationId xmlns:p14="http://schemas.microsoft.com/office/powerpoint/2010/main" val="3255028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4FB099-7504-6BF7-3495-00ED37E37E0D}"/>
              </a:ext>
            </a:extLst>
          </p:cNvPr>
          <p:cNvPicPr>
            <a:picLocks noChangeAspect="1"/>
          </p:cNvPicPr>
          <p:nvPr/>
        </p:nvPicPr>
        <p:blipFill>
          <a:blip r:embed="rId2"/>
          <a:stretch>
            <a:fillRect/>
          </a:stretch>
        </p:blipFill>
        <p:spPr>
          <a:xfrm>
            <a:off x="1272988" y="1057834"/>
            <a:ext cx="10345271" cy="4314763"/>
          </a:xfrm>
          <a:prstGeom prst="rect">
            <a:avLst/>
          </a:prstGeom>
        </p:spPr>
      </p:pic>
    </p:spTree>
    <p:extLst>
      <p:ext uri="{BB962C8B-B14F-4D97-AF65-F5344CB8AC3E}">
        <p14:creationId xmlns:p14="http://schemas.microsoft.com/office/powerpoint/2010/main" val="2165030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08CC50-36F2-3F9D-C163-ED16BF1334DA}"/>
              </a:ext>
            </a:extLst>
          </p:cNvPr>
          <p:cNvPicPr>
            <a:picLocks noChangeAspect="1"/>
          </p:cNvPicPr>
          <p:nvPr/>
        </p:nvPicPr>
        <p:blipFill>
          <a:blip r:embed="rId2"/>
          <a:stretch>
            <a:fillRect/>
          </a:stretch>
        </p:blipFill>
        <p:spPr>
          <a:xfrm>
            <a:off x="1205753" y="1371600"/>
            <a:ext cx="9780494" cy="4504910"/>
          </a:xfrm>
          <a:prstGeom prst="rect">
            <a:avLst/>
          </a:prstGeom>
        </p:spPr>
      </p:pic>
    </p:spTree>
    <p:extLst>
      <p:ext uri="{BB962C8B-B14F-4D97-AF65-F5344CB8AC3E}">
        <p14:creationId xmlns:p14="http://schemas.microsoft.com/office/powerpoint/2010/main" val="2119897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5ACF9-BEE2-6349-0B92-2F5A84A2C05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A645497-9C7B-2653-336B-4C4F46E459A9}"/>
              </a:ext>
            </a:extLst>
          </p:cNvPr>
          <p:cNvSpPr>
            <a:spLocks noGrp="1"/>
          </p:cNvSpPr>
          <p:nvPr>
            <p:ph idx="1"/>
          </p:nvPr>
        </p:nvSpPr>
        <p:spPr/>
        <p:txBody>
          <a:bodyPr>
            <a:normAutofit/>
          </a:bodyPr>
          <a:lstStyle/>
          <a:p>
            <a:r>
              <a:rPr lang="en-US" dirty="0"/>
              <a:t>The project recognizes the entities from tourism data. </a:t>
            </a:r>
          </a:p>
          <a:p>
            <a:r>
              <a:rPr lang="en-US" dirty="0"/>
              <a:t>Created the data set using different tourism websites. </a:t>
            </a:r>
          </a:p>
          <a:p>
            <a:r>
              <a:rPr lang="en-US" dirty="0"/>
              <a:t>Annotations for the text are done using </a:t>
            </a:r>
            <a:r>
              <a:rPr lang="en-US" dirty="0" err="1"/>
              <a:t>spaCy</a:t>
            </a:r>
            <a:r>
              <a:rPr lang="en-US" dirty="0"/>
              <a:t> NER annotator. </a:t>
            </a:r>
          </a:p>
          <a:p>
            <a:r>
              <a:rPr lang="en-US" dirty="0"/>
              <a:t>The model framework </a:t>
            </a:r>
            <a:r>
              <a:rPr lang="en-US" dirty="0" err="1"/>
              <a:t>SpaCy</a:t>
            </a:r>
            <a:r>
              <a:rPr lang="en-US" dirty="0"/>
              <a:t> is used to construct the models to perform tasks on the data set: recognizing name entities and text classification.</a:t>
            </a:r>
          </a:p>
          <a:p>
            <a:r>
              <a:rPr lang="en-US" dirty="0"/>
              <a:t> The performance of the two approaches was discussed. </a:t>
            </a:r>
            <a:endParaRPr lang="en-IN" dirty="0"/>
          </a:p>
        </p:txBody>
      </p:sp>
    </p:spTree>
    <p:extLst>
      <p:ext uri="{BB962C8B-B14F-4D97-AF65-F5344CB8AC3E}">
        <p14:creationId xmlns:p14="http://schemas.microsoft.com/office/powerpoint/2010/main" val="1478485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2E65D-63AE-F980-AF92-8D1200BA2A4E}"/>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04D729D6-0FA5-F0DF-504F-0A939D4B2F6F}"/>
              </a:ext>
            </a:extLst>
          </p:cNvPr>
          <p:cNvSpPr>
            <a:spLocks noGrp="1"/>
          </p:cNvSpPr>
          <p:nvPr>
            <p:ph idx="1"/>
          </p:nvPr>
        </p:nvSpPr>
        <p:spPr/>
        <p:txBody>
          <a:bodyPr/>
          <a:lstStyle/>
          <a:p>
            <a:r>
              <a:rPr lang="en-IN" dirty="0"/>
              <a:t>The project can be trained with large data set.</a:t>
            </a:r>
          </a:p>
          <a:p>
            <a:pPr marL="0" indent="0">
              <a:buNone/>
            </a:pPr>
            <a:endParaRPr lang="en-IN" dirty="0"/>
          </a:p>
          <a:p>
            <a:r>
              <a:rPr lang="en-IN" dirty="0"/>
              <a:t>The project can include more entities other than used in this project.</a:t>
            </a:r>
          </a:p>
          <a:p>
            <a:pPr marL="0" indent="0">
              <a:buNone/>
            </a:pPr>
            <a:endParaRPr lang="en-IN" dirty="0"/>
          </a:p>
          <a:p>
            <a:r>
              <a:rPr lang="en-IN" dirty="0"/>
              <a:t>It can be compared with other frameworks to get more accurate and precise.</a:t>
            </a:r>
          </a:p>
        </p:txBody>
      </p:sp>
    </p:spTree>
    <p:extLst>
      <p:ext uri="{BB962C8B-B14F-4D97-AF65-F5344CB8AC3E}">
        <p14:creationId xmlns:p14="http://schemas.microsoft.com/office/powerpoint/2010/main" val="2227571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Thank you</a:t>
            </a:r>
          </a:p>
        </p:txBody>
      </p:sp>
    </p:spTree>
    <p:extLst>
      <p:ext uri="{BB962C8B-B14F-4D97-AF65-F5344CB8AC3E}">
        <p14:creationId xmlns:p14="http://schemas.microsoft.com/office/powerpoint/2010/main" val="179912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30B0-BC0F-E00B-4D30-21578668761F}"/>
              </a:ext>
            </a:extLst>
          </p:cNvPr>
          <p:cNvSpPr>
            <a:spLocks noGrp="1"/>
          </p:cNvSpPr>
          <p:nvPr>
            <p:ph type="title"/>
          </p:nvPr>
        </p:nvSpPr>
        <p:spPr/>
        <p:txBody>
          <a:bodyPr/>
          <a:lstStyle/>
          <a:p>
            <a:r>
              <a:rPr lang="en-US" dirty="0"/>
              <a:t>Relevance of topic</a:t>
            </a:r>
            <a:endParaRPr lang="en-IN" dirty="0"/>
          </a:p>
        </p:txBody>
      </p:sp>
      <p:sp>
        <p:nvSpPr>
          <p:cNvPr id="3" name="Content Placeholder 2">
            <a:extLst>
              <a:ext uri="{FF2B5EF4-FFF2-40B4-BE49-F238E27FC236}">
                <a16:creationId xmlns:a16="http://schemas.microsoft.com/office/drawing/2014/main" id="{131249EB-F7A8-81DE-1B9A-A4969F7B99AC}"/>
              </a:ext>
            </a:extLst>
          </p:cNvPr>
          <p:cNvSpPr>
            <a:spLocks noGrp="1"/>
          </p:cNvSpPr>
          <p:nvPr>
            <p:ph idx="1"/>
          </p:nvPr>
        </p:nvSpPr>
        <p:spPr/>
        <p:txBody>
          <a:bodyPr/>
          <a:lstStyle/>
          <a:p>
            <a:r>
              <a:rPr lang="en-US" dirty="0"/>
              <a:t>Tourism information is scattered around nowadays. To search for the information, it is usually time consuming to browse through the results from search engine, select and view the details.</a:t>
            </a:r>
          </a:p>
          <a:p>
            <a:r>
              <a:rPr lang="en-US" dirty="0"/>
              <a:t>The tourism industry has particularly evolved in the era of the social media and due to the large amount of data available on the web tourism forums have become spaces for exchanging information about many topics concerning a country’s tourism.</a:t>
            </a:r>
          </a:p>
          <a:p>
            <a:r>
              <a:rPr lang="en-US" dirty="0"/>
              <a:t>Named Entity Recognition (NER) is a method to search for a particular Named Entity from a file or an image, recognize it and classify it into specified Entity Classes like Name, Location, Organization, Numbers and Others Categories.</a:t>
            </a:r>
          </a:p>
          <a:p>
            <a:endParaRPr lang="en-IN" dirty="0"/>
          </a:p>
        </p:txBody>
      </p:sp>
    </p:spTree>
    <p:extLst>
      <p:ext uri="{BB962C8B-B14F-4D97-AF65-F5344CB8AC3E}">
        <p14:creationId xmlns:p14="http://schemas.microsoft.com/office/powerpoint/2010/main" val="3287718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7F58-60EA-1C65-7BFD-36104EB910DE}"/>
              </a:ext>
            </a:extLst>
          </p:cNvPr>
          <p:cNvSpPr>
            <a:spLocks noGrp="1"/>
          </p:cNvSpPr>
          <p:nvPr>
            <p:ph type="title"/>
          </p:nvPr>
        </p:nvSpPr>
        <p:spPr/>
        <p:txBody>
          <a:bodyPr/>
          <a:lstStyle/>
          <a:p>
            <a:r>
              <a:rPr lang="en-US" dirty="0"/>
              <a:t>Description</a:t>
            </a:r>
            <a:br>
              <a:rPr lang="en-US" dirty="0"/>
            </a:br>
            <a:endParaRPr lang="en-IN" dirty="0"/>
          </a:p>
        </p:txBody>
      </p:sp>
      <p:pic>
        <p:nvPicPr>
          <p:cNvPr id="9" name="Content Placeholder 8">
            <a:extLst>
              <a:ext uri="{FF2B5EF4-FFF2-40B4-BE49-F238E27FC236}">
                <a16:creationId xmlns:a16="http://schemas.microsoft.com/office/drawing/2014/main" id="{CB5E040A-B875-F55F-C119-6886E752A85D}"/>
              </a:ext>
            </a:extLst>
          </p:cNvPr>
          <p:cNvPicPr>
            <a:picLocks noGrp="1" noChangeAspect="1"/>
          </p:cNvPicPr>
          <p:nvPr>
            <p:ph idx="1"/>
          </p:nvPr>
        </p:nvPicPr>
        <p:blipFill>
          <a:blip r:embed="rId2"/>
          <a:stretch>
            <a:fillRect/>
          </a:stretch>
        </p:blipFill>
        <p:spPr>
          <a:xfrm>
            <a:off x="2098761" y="2286000"/>
            <a:ext cx="8146877" cy="3581400"/>
          </a:xfrm>
        </p:spPr>
      </p:pic>
    </p:spTree>
    <p:extLst>
      <p:ext uri="{BB962C8B-B14F-4D97-AF65-F5344CB8AC3E}">
        <p14:creationId xmlns:p14="http://schemas.microsoft.com/office/powerpoint/2010/main" val="305091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3C41-5AC2-7DC0-006D-7EA3F628DBD6}"/>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340E44C4-8C14-2200-0C89-78DBBB43FD86}"/>
              </a:ext>
            </a:extLst>
          </p:cNvPr>
          <p:cNvSpPr>
            <a:spLocks noGrp="1"/>
          </p:cNvSpPr>
          <p:nvPr>
            <p:ph idx="1"/>
          </p:nvPr>
        </p:nvSpPr>
        <p:spPr/>
        <p:txBody>
          <a:bodyPr/>
          <a:lstStyle/>
          <a:p>
            <a:r>
              <a:rPr lang="en-US" b="0" i="0" dirty="0">
                <a:solidFill>
                  <a:srgbClr val="333333"/>
                </a:solidFill>
                <a:effectLst/>
                <a:latin typeface="Roboto" panose="02000000000000000000" pitchFamily="2" charset="0"/>
              </a:rPr>
              <a:t> To develop a Named Entity Recognition (NER) model that facilitates fast query processing, information retrieval and data preprocessing of Travel and Tourism Domain.</a:t>
            </a:r>
          </a:p>
          <a:p>
            <a:r>
              <a:rPr lang="en-US" dirty="0">
                <a:solidFill>
                  <a:srgbClr val="333333"/>
                </a:solidFill>
                <a:latin typeface="Roboto" panose="02000000000000000000" pitchFamily="2" charset="0"/>
              </a:rPr>
              <a:t>To develop a model that identifies the entities </a:t>
            </a:r>
            <a:r>
              <a:rPr lang="en-US" b="0" i="0" dirty="0">
                <a:solidFill>
                  <a:srgbClr val="333333"/>
                </a:solidFill>
                <a:effectLst/>
                <a:latin typeface="Arial" panose="020B0604020202020204" pitchFamily="34" charset="0"/>
              </a:rPr>
              <a:t>tourist places, location, timings</a:t>
            </a:r>
            <a:r>
              <a:rPr lang="en-US" dirty="0">
                <a:solidFill>
                  <a:srgbClr val="333333"/>
                </a:solidFill>
                <a:latin typeface="Arial" panose="020B0604020202020204" pitchFamily="34" charset="0"/>
              </a:rPr>
              <a:t> GPE from the data.</a:t>
            </a:r>
            <a:endParaRPr lang="en-IN" dirty="0"/>
          </a:p>
        </p:txBody>
      </p:sp>
    </p:spTree>
    <p:extLst>
      <p:ext uri="{BB962C8B-B14F-4D97-AF65-F5344CB8AC3E}">
        <p14:creationId xmlns:p14="http://schemas.microsoft.com/office/powerpoint/2010/main" val="404159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C811-54D7-2EA6-5357-97342903E415}"/>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804188A7-15BB-2112-1B9D-7B4DF14A6195}"/>
              </a:ext>
            </a:extLst>
          </p:cNvPr>
          <p:cNvSpPr>
            <a:spLocks noGrp="1"/>
          </p:cNvSpPr>
          <p:nvPr>
            <p:ph idx="1"/>
          </p:nvPr>
        </p:nvSpPr>
        <p:spPr/>
        <p:txBody>
          <a:bodyPr/>
          <a:lstStyle/>
          <a:p>
            <a:r>
              <a:rPr lang="en-US" dirty="0"/>
              <a:t>Some models were introduced based on the Named Entity Recognition applied on the tourism domain.</a:t>
            </a:r>
          </a:p>
          <a:p>
            <a:r>
              <a:rPr lang="en-US" dirty="0"/>
              <a:t>In the NER applied on Moroccan tourism corpus, natural language processing </a:t>
            </a:r>
          </a:p>
          <a:p>
            <a:pPr marL="0" indent="0">
              <a:buNone/>
            </a:pPr>
            <a:r>
              <a:rPr lang="en-US" dirty="0"/>
              <a:t>      transformers classified  entities (i.e., Named Entity Recognition) in text that was                 collected from the Moroccan forum in TripAdvisor.</a:t>
            </a:r>
          </a:p>
          <a:p>
            <a:pPr>
              <a:buFont typeface="Wingdings" panose="05000000000000000000" pitchFamily="2" charset="2"/>
              <a:buChar char="§"/>
            </a:pPr>
            <a:r>
              <a:rPr lang="en-US" dirty="0"/>
              <a:t>Different models were created on different countries.</a:t>
            </a:r>
          </a:p>
          <a:p>
            <a:pPr>
              <a:buFont typeface="Wingdings" panose="05000000000000000000" pitchFamily="2" charset="2"/>
              <a:buChar char="§"/>
            </a:pPr>
            <a:r>
              <a:rPr lang="en-US" dirty="0"/>
              <a:t>But there is no models applied NER on tourism in Kerala.</a:t>
            </a:r>
            <a:endParaRPr lang="en-IN" dirty="0"/>
          </a:p>
        </p:txBody>
      </p:sp>
    </p:spTree>
    <p:extLst>
      <p:ext uri="{BB962C8B-B14F-4D97-AF65-F5344CB8AC3E}">
        <p14:creationId xmlns:p14="http://schemas.microsoft.com/office/powerpoint/2010/main" val="3433406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6394-482E-3ABB-7F20-4578B8E08DE8}"/>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04640A92-4E1A-A648-E09B-C77F074FF04B}"/>
              </a:ext>
            </a:extLst>
          </p:cNvPr>
          <p:cNvSpPr>
            <a:spLocks noGrp="1"/>
          </p:cNvSpPr>
          <p:nvPr>
            <p:ph idx="1"/>
          </p:nvPr>
        </p:nvSpPr>
        <p:spPr/>
        <p:txBody>
          <a:bodyPr/>
          <a:lstStyle/>
          <a:p>
            <a:r>
              <a:rPr lang="en-US" dirty="0"/>
              <a:t>In this project, it is supposed to create a model on Named Entity Recognition for tourism domain in Kerala.</a:t>
            </a:r>
          </a:p>
          <a:p>
            <a:r>
              <a:rPr lang="en-US" dirty="0"/>
              <a:t>The text in the dataset which labelled with tags are trained.</a:t>
            </a:r>
          </a:p>
          <a:p>
            <a:r>
              <a:rPr lang="en-US" dirty="0"/>
              <a:t>If an input text is given, by using NLP it identifies the word.</a:t>
            </a:r>
          </a:p>
          <a:p>
            <a:r>
              <a:rPr lang="en-US" dirty="0"/>
              <a:t>By using algorithm, the input text is annotated and classifies the word according to defined classification.</a:t>
            </a:r>
          </a:p>
          <a:p>
            <a:r>
              <a:rPr lang="en-US" dirty="0"/>
              <a:t>The output is generated.</a:t>
            </a:r>
            <a:endParaRPr lang="en-IN" dirty="0"/>
          </a:p>
        </p:txBody>
      </p:sp>
    </p:spTree>
    <p:extLst>
      <p:ext uri="{BB962C8B-B14F-4D97-AF65-F5344CB8AC3E}">
        <p14:creationId xmlns:p14="http://schemas.microsoft.com/office/powerpoint/2010/main" val="145868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CA768-620A-1C54-CDB4-E5C4FEBEAAD5}"/>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574B9199-94AC-030C-EBB2-AF395F0F2258}"/>
              </a:ext>
            </a:extLst>
          </p:cNvPr>
          <p:cNvSpPr>
            <a:spLocks noGrp="1"/>
          </p:cNvSpPr>
          <p:nvPr>
            <p:ph idx="1"/>
          </p:nvPr>
        </p:nvSpPr>
        <p:spPr/>
        <p:txBody>
          <a:bodyPr/>
          <a:lstStyle/>
          <a:p>
            <a:endParaRPr lang="en-US" dirty="0"/>
          </a:p>
          <a:p>
            <a:r>
              <a:rPr lang="en-US" dirty="0"/>
              <a:t>Data collection</a:t>
            </a:r>
          </a:p>
          <a:p>
            <a:r>
              <a:rPr lang="en-US" dirty="0"/>
              <a:t>Data pre-processing</a:t>
            </a:r>
          </a:p>
          <a:p>
            <a:r>
              <a:rPr lang="en-US" dirty="0"/>
              <a:t>Model training</a:t>
            </a:r>
          </a:p>
          <a:p>
            <a:r>
              <a:rPr lang="en-US" dirty="0"/>
              <a:t>Model evaluation</a:t>
            </a:r>
          </a:p>
        </p:txBody>
      </p:sp>
    </p:spTree>
    <p:extLst>
      <p:ext uri="{BB962C8B-B14F-4D97-AF65-F5344CB8AC3E}">
        <p14:creationId xmlns:p14="http://schemas.microsoft.com/office/powerpoint/2010/main" val="3021993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A9D7-F61E-8E7A-8FF8-1B9428905E59}"/>
              </a:ext>
            </a:extLst>
          </p:cNvPr>
          <p:cNvSpPr>
            <a:spLocks noGrp="1"/>
          </p:cNvSpPr>
          <p:nvPr>
            <p:ph type="title"/>
          </p:nvPr>
        </p:nvSpPr>
        <p:spPr/>
        <p:txBody>
          <a:bodyPr/>
          <a:lstStyle/>
          <a:p>
            <a:r>
              <a:rPr lang="en-IN" dirty="0" err="1"/>
              <a:t>spaCy</a:t>
            </a:r>
            <a:endParaRPr lang="en-IN" dirty="0"/>
          </a:p>
        </p:txBody>
      </p:sp>
      <p:sp>
        <p:nvSpPr>
          <p:cNvPr id="3" name="Content Placeholder 2">
            <a:extLst>
              <a:ext uri="{FF2B5EF4-FFF2-40B4-BE49-F238E27FC236}">
                <a16:creationId xmlns:a16="http://schemas.microsoft.com/office/drawing/2014/main" id="{88138B43-A2F4-13E4-7EFD-FE246896D152}"/>
              </a:ext>
            </a:extLst>
          </p:cNvPr>
          <p:cNvSpPr>
            <a:spLocks noGrp="1"/>
          </p:cNvSpPr>
          <p:nvPr>
            <p:ph idx="1"/>
          </p:nvPr>
        </p:nvSpPr>
        <p:spPr>
          <a:xfrm>
            <a:off x="1371600" y="1506069"/>
            <a:ext cx="9601200" cy="5289177"/>
          </a:xfrm>
        </p:spPr>
        <p:txBody>
          <a:bodyPr>
            <a:normAutofit/>
          </a:bodyPr>
          <a:lstStyle/>
          <a:p>
            <a:pPr algn="l" fontAlgn="base">
              <a:buFont typeface="Wingdings" panose="05000000000000000000" pitchFamily="2" charset="2"/>
              <a:buChar char="§"/>
            </a:pPr>
            <a:r>
              <a:rPr lang="en-US" i="0" dirty="0" err="1">
                <a:solidFill>
                  <a:srgbClr val="202124"/>
                </a:solidFill>
                <a:effectLst/>
                <a:latin typeface="arial" panose="020B0604020202020204" pitchFamily="34" charset="0"/>
              </a:rPr>
              <a:t>spaCy</a:t>
            </a:r>
            <a:r>
              <a:rPr lang="en-US" i="0" dirty="0">
                <a:solidFill>
                  <a:srgbClr val="202124"/>
                </a:solidFill>
                <a:effectLst/>
                <a:latin typeface="arial" panose="020B0604020202020204" pitchFamily="34" charset="0"/>
              </a:rPr>
              <a:t> is designed specifically for production use and helps you build applications that process and understand large volumes of text. It can be used to build information extraction or natural language understanding systems</a:t>
            </a:r>
            <a:endParaRPr lang="en-US" i="0" dirty="0">
              <a:solidFill>
                <a:srgbClr val="333333"/>
              </a:solidFill>
              <a:effectLst/>
              <a:latin typeface="-apple-system"/>
            </a:endParaRPr>
          </a:p>
          <a:p>
            <a:pPr algn="l" fontAlgn="base">
              <a:buFont typeface="Wingdings" panose="05000000000000000000" pitchFamily="2" charset="2"/>
              <a:buChar char="§"/>
            </a:pPr>
            <a:r>
              <a:rPr lang="en-US" i="0" dirty="0">
                <a:solidFill>
                  <a:srgbClr val="333333"/>
                </a:solidFill>
                <a:effectLst/>
                <a:latin typeface="-apple-system"/>
              </a:rPr>
              <a:t>The </a:t>
            </a:r>
            <a:r>
              <a:rPr lang="en-US" i="0" dirty="0" err="1">
                <a:solidFill>
                  <a:srgbClr val="333333"/>
                </a:solidFill>
                <a:effectLst/>
                <a:latin typeface="-apple-system"/>
              </a:rPr>
              <a:t>spaCy</a:t>
            </a:r>
            <a:r>
              <a:rPr lang="en-US" i="0" dirty="0">
                <a:solidFill>
                  <a:srgbClr val="333333"/>
                </a:solidFill>
                <a:effectLst/>
                <a:latin typeface="-apple-system"/>
              </a:rPr>
              <a:t> library is a robust machine learning NLP library developed by Explosion AI, a Berlin based team of computer scientists and computational linguists.</a:t>
            </a:r>
          </a:p>
          <a:p>
            <a:pPr algn="l" fontAlgn="base">
              <a:buFont typeface="Wingdings" panose="05000000000000000000" pitchFamily="2" charset="2"/>
              <a:buChar char="§"/>
            </a:pPr>
            <a:r>
              <a:rPr lang="en-US" i="0" dirty="0">
                <a:solidFill>
                  <a:srgbClr val="202124"/>
                </a:solidFill>
                <a:effectLst/>
                <a:latin typeface="arial" panose="020B0604020202020204" pitchFamily="34" charset="0"/>
              </a:rPr>
              <a:t>It provides the fastest and most accurate syntactic analysis of any NLP library released to date.</a:t>
            </a:r>
            <a:endParaRPr lang="en-US" dirty="0">
              <a:solidFill>
                <a:srgbClr val="333333"/>
              </a:solidFill>
              <a:latin typeface="-apple-system"/>
            </a:endParaRPr>
          </a:p>
          <a:p>
            <a:pPr algn="l" fontAlgn="base">
              <a:buFont typeface="Wingdings" panose="05000000000000000000" pitchFamily="2" charset="2"/>
              <a:buChar char="§"/>
            </a:pPr>
            <a:r>
              <a:rPr lang="en-US" dirty="0">
                <a:solidFill>
                  <a:srgbClr val="333333"/>
                </a:solidFill>
                <a:latin typeface="-apple-system"/>
              </a:rPr>
              <a:t>U</a:t>
            </a:r>
            <a:r>
              <a:rPr lang="en-US" i="0" dirty="0">
                <a:solidFill>
                  <a:srgbClr val="333333"/>
                </a:solidFill>
                <a:effectLst/>
                <a:latin typeface="-apple-system"/>
              </a:rPr>
              <a:t>sers of </a:t>
            </a:r>
            <a:r>
              <a:rPr lang="en-US" i="0" dirty="0" err="1">
                <a:solidFill>
                  <a:srgbClr val="333333"/>
                </a:solidFill>
                <a:effectLst/>
                <a:latin typeface="-apple-system"/>
              </a:rPr>
              <a:t>spaCy</a:t>
            </a:r>
            <a:r>
              <a:rPr lang="en-US" i="0" dirty="0">
                <a:solidFill>
                  <a:srgbClr val="333333"/>
                </a:solidFill>
                <a:effectLst/>
                <a:latin typeface="-apple-system"/>
              </a:rPr>
              <a:t> can take advantage of the predesigned CNN architecture behind the </a:t>
            </a:r>
            <a:r>
              <a:rPr lang="en-US" i="0" dirty="0" err="1">
                <a:solidFill>
                  <a:srgbClr val="333333"/>
                </a:solidFill>
                <a:effectLst/>
                <a:latin typeface="-apple-system"/>
              </a:rPr>
              <a:t>spaCy</a:t>
            </a:r>
            <a:r>
              <a:rPr lang="en-US" i="0" dirty="0">
                <a:solidFill>
                  <a:srgbClr val="333333"/>
                </a:solidFill>
                <a:effectLst/>
                <a:latin typeface="-apple-system"/>
              </a:rPr>
              <a:t> training process. </a:t>
            </a:r>
          </a:p>
          <a:p>
            <a:pPr algn="l" fontAlgn="base">
              <a:buFont typeface="Wingdings" panose="05000000000000000000" pitchFamily="2" charset="2"/>
              <a:buChar char="§"/>
            </a:pPr>
            <a:r>
              <a:rPr lang="en-US" i="0" dirty="0">
                <a:solidFill>
                  <a:srgbClr val="333333"/>
                </a:solidFill>
                <a:effectLst/>
                <a:latin typeface="-apple-system"/>
              </a:rPr>
              <a:t>In version 3.0 of </a:t>
            </a:r>
            <a:r>
              <a:rPr lang="en-US" i="0" dirty="0" err="1">
                <a:solidFill>
                  <a:srgbClr val="333333"/>
                </a:solidFill>
                <a:effectLst/>
                <a:latin typeface="-apple-system"/>
              </a:rPr>
              <a:t>spaCy</a:t>
            </a:r>
            <a:r>
              <a:rPr lang="en-US" i="0" dirty="0">
                <a:solidFill>
                  <a:srgbClr val="333333"/>
                </a:solidFill>
                <a:effectLst/>
                <a:latin typeface="-apple-system"/>
              </a:rPr>
              <a:t> due in early 2021, the user will also be able to customize this neural network architecture, expanding </a:t>
            </a:r>
            <a:r>
              <a:rPr lang="en-US" i="0" dirty="0" err="1">
                <a:solidFill>
                  <a:srgbClr val="333333"/>
                </a:solidFill>
                <a:effectLst/>
                <a:latin typeface="-apple-system"/>
              </a:rPr>
              <a:t>spaCy’s</a:t>
            </a:r>
            <a:r>
              <a:rPr lang="en-US" i="0" dirty="0">
                <a:solidFill>
                  <a:srgbClr val="333333"/>
                </a:solidFill>
                <a:effectLst/>
                <a:latin typeface="-apple-system"/>
              </a:rPr>
              <a:t> utility and customizability.</a:t>
            </a:r>
            <a:endParaRPr lang="en-US" i="0" dirty="0">
              <a:solidFill>
                <a:srgbClr val="273239"/>
              </a:solidFill>
              <a:effectLst/>
              <a:latin typeface="urw-din"/>
            </a:endParaRPr>
          </a:p>
          <a:p>
            <a:endParaRPr lang="en-IN" dirty="0"/>
          </a:p>
        </p:txBody>
      </p:sp>
    </p:spTree>
    <p:extLst>
      <p:ext uri="{BB962C8B-B14F-4D97-AF65-F5344CB8AC3E}">
        <p14:creationId xmlns:p14="http://schemas.microsoft.com/office/powerpoint/2010/main" val="3856432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CCD-2D2B-B258-EB4D-55C030D5F495}"/>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068AB456-2B87-6052-E8EC-45FA823783B1}"/>
              </a:ext>
            </a:extLst>
          </p:cNvPr>
          <p:cNvSpPr>
            <a:spLocks noGrp="1"/>
          </p:cNvSpPr>
          <p:nvPr>
            <p:ph idx="1"/>
          </p:nvPr>
        </p:nvSpPr>
        <p:spPr/>
        <p:txBody>
          <a:bodyPr>
            <a:normAutofit/>
          </a:bodyPr>
          <a:lstStyle/>
          <a:p>
            <a:r>
              <a:rPr lang="en-US" dirty="0"/>
              <a:t>The text in the dataset are from the websites</a:t>
            </a:r>
            <a:endParaRPr lang="en-IN" dirty="0"/>
          </a:p>
          <a:p>
            <a:pPr>
              <a:buFont typeface="Wingdings" panose="05000000000000000000" pitchFamily="2" charset="2"/>
              <a:buChar char="q"/>
            </a:pPr>
            <a:r>
              <a:rPr lang="en-IN" dirty="0">
                <a:hlinkClick r:id="rId2"/>
              </a:rPr>
              <a:t>www.thrillophilia.com</a:t>
            </a:r>
            <a:endParaRPr lang="en-IN" dirty="0"/>
          </a:p>
          <a:p>
            <a:pPr>
              <a:buFont typeface="Wingdings" panose="05000000000000000000" pitchFamily="2" charset="2"/>
              <a:buChar char="q"/>
            </a:pPr>
            <a:r>
              <a:rPr lang="en-IN" dirty="0">
                <a:hlinkClick r:id="rId3"/>
              </a:rPr>
              <a:t>www.wikipedia.org</a:t>
            </a:r>
            <a:endParaRPr lang="en-IN" dirty="0"/>
          </a:p>
          <a:p>
            <a:pPr>
              <a:buFont typeface="Wingdings" panose="05000000000000000000" pitchFamily="2" charset="2"/>
              <a:buChar char="q"/>
            </a:pPr>
            <a:r>
              <a:rPr lang="en-IN" dirty="0">
                <a:hlinkClick r:id="rId4"/>
              </a:rPr>
              <a:t>www.tripadvisor.in</a:t>
            </a:r>
            <a:endParaRPr lang="en-IN" dirty="0"/>
          </a:p>
          <a:p>
            <a:pPr>
              <a:buFont typeface="Wingdings" panose="05000000000000000000" pitchFamily="2" charset="2"/>
              <a:buChar char="q"/>
            </a:pPr>
            <a:r>
              <a:rPr lang="en-IN" dirty="0">
                <a:hlinkClick r:id="rId5"/>
              </a:rPr>
              <a:t>www.holidify.com</a:t>
            </a:r>
            <a:endParaRPr lang="en-IN" dirty="0"/>
          </a:p>
          <a:p>
            <a:pPr>
              <a:buFont typeface="Wingdings" panose="05000000000000000000" pitchFamily="2" charset="2"/>
              <a:buChar char="q"/>
            </a:pPr>
            <a:r>
              <a:rPr lang="en-IN" dirty="0">
                <a:hlinkClick r:id="rId6"/>
              </a:rPr>
              <a:t>www.keralatourism.org</a:t>
            </a:r>
            <a:endParaRPr lang="en-IN" dirty="0"/>
          </a:p>
          <a:p>
            <a:r>
              <a:rPr lang="en-IN" dirty="0"/>
              <a:t>The entities like location, GPE, tourist places, timings are labelled using the </a:t>
            </a:r>
            <a:r>
              <a:rPr lang="en-IN" dirty="0" err="1"/>
              <a:t>spaCy</a:t>
            </a:r>
            <a:r>
              <a:rPr lang="en-IN" dirty="0"/>
              <a:t> NER annotator.</a:t>
            </a:r>
            <a:endParaRPr lang="en-US" dirty="0"/>
          </a:p>
        </p:txBody>
      </p:sp>
    </p:spTree>
    <p:extLst>
      <p:ext uri="{BB962C8B-B14F-4D97-AF65-F5344CB8AC3E}">
        <p14:creationId xmlns:p14="http://schemas.microsoft.com/office/powerpoint/2010/main" val="193337327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F32B251-29F3-43CE-BD66-A3B48CC7B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E48938-CE0A-4976-83E6-A8FD4583CC20}">
  <ds:schemaRefs>
    <ds:schemaRef ds:uri="http://schemas.microsoft.com/sharepoint/v3/contenttype/forms"/>
  </ds:schemaRefs>
</ds:datastoreItem>
</file>

<file path=customXml/itemProps3.xml><?xml version="1.0" encoding="utf-8"?>
<ds:datastoreItem xmlns:ds="http://schemas.openxmlformats.org/officeDocument/2006/customXml" ds:itemID="{E755A93C-578E-47D2-96A6-AF17136F6BC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Travel design</Template>
  <TotalTime>2877</TotalTime>
  <Words>643</Words>
  <Application>Microsoft Office PowerPoint</Application>
  <PresentationFormat>Widescreen</PresentationFormat>
  <Paragraphs>63</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-apple-system</vt:lpstr>
      <vt:lpstr>Arial</vt:lpstr>
      <vt:lpstr>Arial</vt:lpstr>
      <vt:lpstr>Calibri</vt:lpstr>
      <vt:lpstr>Franklin Gothic Book</vt:lpstr>
      <vt:lpstr>Roboto</vt:lpstr>
      <vt:lpstr>urw-din</vt:lpstr>
      <vt:lpstr>Wingdings</vt:lpstr>
      <vt:lpstr>Crop</vt:lpstr>
      <vt:lpstr>NAMED ENTITY RECOGNITION MODEL FOR TOURISM DOMAIN OF KERALA</vt:lpstr>
      <vt:lpstr>Relevance of topic</vt:lpstr>
      <vt:lpstr>Description </vt:lpstr>
      <vt:lpstr>Objectives</vt:lpstr>
      <vt:lpstr>Existing System</vt:lpstr>
      <vt:lpstr>Proposed System</vt:lpstr>
      <vt:lpstr>Modules</vt:lpstr>
      <vt:lpstr>spaCy</vt:lpstr>
      <vt:lpstr>Dataset</vt:lpstr>
      <vt:lpstr>TOOLS</vt:lpstr>
      <vt:lpstr>Output </vt:lpstr>
      <vt:lpstr>PowerPoint Presentation</vt:lpstr>
      <vt:lpstr>PowerPoint Presentation</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NAMED ENTITY RECOGNITION FOR TOURISM</dc:title>
  <dc:creator>sarah jojy</dc:creator>
  <cp:lastModifiedBy>sarah jojy</cp:lastModifiedBy>
  <cp:revision>20</cp:revision>
  <dcterms:created xsi:type="dcterms:W3CDTF">2022-05-16T13:15:11Z</dcterms:created>
  <dcterms:modified xsi:type="dcterms:W3CDTF">2022-07-09T16:10:08Z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