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7CA5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6675" y="2429255"/>
            <a:ext cx="1870075" cy="93345"/>
          </a:xfrm>
          <a:custGeom>
            <a:avLst/>
            <a:gdLst/>
            <a:ahLst/>
            <a:cxnLst/>
            <a:rect l="l" t="t" r="r" b="b"/>
            <a:pathLst>
              <a:path w="1870075" h="93344">
                <a:moveTo>
                  <a:pt x="1869948" y="92963"/>
                </a:moveTo>
                <a:lnTo>
                  <a:pt x="0" y="89916"/>
                </a:lnTo>
                <a:lnTo>
                  <a:pt x="0" y="0"/>
                </a:lnTo>
                <a:lnTo>
                  <a:pt x="1869948" y="3048"/>
                </a:lnTo>
                <a:lnTo>
                  <a:pt x="1869948" y="92963"/>
                </a:lnTo>
                <a:close/>
              </a:path>
            </a:pathLst>
          </a:custGeom>
          <a:solidFill>
            <a:srgbClr val="7CA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26296" y="1729740"/>
            <a:ext cx="1466215" cy="1957070"/>
          </a:xfrm>
          <a:custGeom>
            <a:avLst/>
            <a:gdLst/>
            <a:ahLst/>
            <a:cxnLst/>
            <a:rect l="l" t="t" r="r" b="b"/>
            <a:pathLst>
              <a:path w="1466215" h="1957070">
                <a:moveTo>
                  <a:pt x="1466088" y="1956816"/>
                </a:moveTo>
                <a:lnTo>
                  <a:pt x="0" y="490727"/>
                </a:lnTo>
                <a:lnTo>
                  <a:pt x="489203" y="0"/>
                </a:lnTo>
                <a:lnTo>
                  <a:pt x="1466088" y="976884"/>
                </a:lnTo>
                <a:lnTo>
                  <a:pt x="1466088" y="1956816"/>
                </a:lnTo>
                <a:close/>
              </a:path>
            </a:pathLst>
          </a:custGeom>
          <a:solidFill>
            <a:srgbClr val="4495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741408" y="774192"/>
            <a:ext cx="951230" cy="951230"/>
          </a:xfrm>
          <a:custGeom>
            <a:avLst/>
            <a:gdLst/>
            <a:ahLst/>
            <a:cxnLst/>
            <a:rect l="l" t="t" r="r" b="b"/>
            <a:pathLst>
              <a:path w="951229" h="951230">
                <a:moveTo>
                  <a:pt x="950976" y="950976"/>
                </a:moveTo>
                <a:lnTo>
                  <a:pt x="0" y="0"/>
                </a:lnTo>
                <a:lnTo>
                  <a:pt x="950976" y="0"/>
                </a:lnTo>
                <a:lnTo>
                  <a:pt x="950976" y="950976"/>
                </a:lnTo>
                <a:close/>
              </a:path>
            </a:pathLst>
          </a:custGeom>
          <a:solidFill>
            <a:srgbClr val="7CA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780019" y="774191"/>
            <a:ext cx="1912620" cy="955675"/>
          </a:xfrm>
          <a:custGeom>
            <a:avLst/>
            <a:gdLst/>
            <a:ahLst/>
            <a:cxnLst/>
            <a:rect l="l" t="t" r="r" b="b"/>
            <a:pathLst>
              <a:path w="1912620" h="955675">
                <a:moveTo>
                  <a:pt x="955548" y="955548"/>
                </a:moveTo>
                <a:lnTo>
                  <a:pt x="0" y="0"/>
                </a:lnTo>
                <a:lnTo>
                  <a:pt x="1912619" y="0"/>
                </a:lnTo>
                <a:lnTo>
                  <a:pt x="955548" y="955548"/>
                </a:lnTo>
                <a:close/>
              </a:path>
            </a:pathLst>
          </a:custGeom>
          <a:solidFill>
            <a:srgbClr val="F9D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3137" y="1462603"/>
            <a:ext cx="9027125" cy="61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360" y="2022471"/>
            <a:ext cx="8804678" cy="3404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rgbClr val="7CA5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1536700" y="1343025"/>
            <a:ext cx="70866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3444" marR="5080" indent="-881380">
              <a:lnSpc>
                <a:spcPct val="100299"/>
              </a:lnSpc>
              <a:spcBef>
                <a:spcPts val="95"/>
              </a:spcBef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Problem Definition and Design Thinking</a:t>
            </a:r>
            <a:r>
              <a:rPr lang="en-US" sz="2400" b="0" dirty="0"/>
              <a:t>  </a:t>
            </a:r>
            <a:endParaRPr sz="2400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4294967295"/>
          </p:nvPr>
        </p:nvSpPr>
        <p:spPr>
          <a:xfrm>
            <a:off x="-2578100" y="2867025"/>
            <a:ext cx="12909122" cy="3079433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163695" marR="5080" algn="l">
              <a:lnSpc>
                <a:spcPct val="91300"/>
              </a:lnSpc>
              <a:spcBef>
                <a:spcPts val="869"/>
              </a:spcBef>
            </a:pPr>
            <a:r>
              <a:rPr sz="2800" spc="-65" dirty="0" smtClean="0">
                <a:solidFill>
                  <a:schemeClr val="tx1"/>
                </a:solidFill>
              </a:rPr>
              <a:t>Problem</a:t>
            </a:r>
            <a:r>
              <a:rPr sz="2800" spc="-70" dirty="0" smtClean="0">
                <a:solidFill>
                  <a:schemeClr val="tx1"/>
                </a:solidFill>
              </a:rPr>
              <a:t> </a:t>
            </a:r>
            <a:r>
              <a:rPr sz="2800" spc="-40" dirty="0">
                <a:solidFill>
                  <a:schemeClr val="tx1"/>
                </a:solidFill>
              </a:rPr>
              <a:t>Statement</a:t>
            </a:r>
            <a:r>
              <a:rPr sz="2800" spc="-55" dirty="0">
                <a:solidFill>
                  <a:schemeClr val="tx1"/>
                </a:solidFill>
              </a:rPr>
              <a:t> </a:t>
            </a:r>
            <a:r>
              <a:rPr sz="2800" spc="-75" dirty="0">
                <a:solidFill>
                  <a:schemeClr val="tx1"/>
                </a:solidFill>
              </a:rPr>
              <a:t>Title</a:t>
            </a:r>
            <a:r>
              <a:rPr sz="1800" spc="-75" dirty="0">
                <a:solidFill>
                  <a:schemeClr val="tx1"/>
                </a:solidFill>
              </a:rPr>
              <a:t>:</a:t>
            </a:r>
            <a:r>
              <a:rPr sz="1800" spc="5" dirty="0">
                <a:solidFill>
                  <a:schemeClr val="tx1"/>
                </a:solidFill>
              </a:rPr>
              <a:t> </a:t>
            </a:r>
            <a:r>
              <a:rPr lang="en-US" sz="1800" spc="5" dirty="0">
                <a:solidFill>
                  <a:schemeClr val="tx1"/>
                </a:solidFill>
              </a:rPr>
              <a:t> </a:t>
            </a:r>
            <a:r>
              <a:rPr lang="en-US" sz="1800" spc="5" dirty="0" smtClean="0">
                <a:solidFill>
                  <a:schemeClr val="tx1"/>
                </a:solidFill>
              </a:rPr>
              <a:t> </a:t>
            </a:r>
            <a:r>
              <a:rPr lang="en-US" sz="2400" b="0" dirty="0" smtClean="0"/>
              <a:t>Public </a:t>
            </a:r>
            <a:r>
              <a:rPr lang="en-US" sz="2400" b="0" dirty="0"/>
              <a:t>Transport </a:t>
            </a:r>
            <a:r>
              <a:rPr lang="en-US" sz="2400" b="0" dirty="0" smtClean="0"/>
              <a:t>Optimization</a:t>
            </a:r>
          </a:p>
          <a:p>
            <a:pPr marL="4163695" marR="5080" algn="l">
              <a:lnSpc>
                <a:spcPct val="91300"/>
              </a:lnSpc>
              <a:spcBef>
                <a:spcPts val="869"/>
              </a:spcBef>
            </a:pPr>
            <a:r>
              <a:rPr lang="en-US" sz="2800" spc="5" dirty="0" err="1" smtClean="0">
                <a:solidFill>
                  <a:schemeClr val="tx1"/>
                </a:solidFill>
              </a:rPr>
              <a:t>Definiton</a:t>
            </a:r>
            <a:r>
              <a:rPr lang="en-US" sz="2800" spc="5" dirty="0" smtClean="0">
                <a:solidFill>
                  <a:schemeClr val="tx1"/>
                </a:solidFill>
              </a:rPr>
              <a:t>:</a:t>
            </a:r>
          </a:p>
          <a:p>
            <a:pPr marL="4163695" marR="5080" algn="l">
              <a:lnSpc>
                <a:spcPct val="91300"/>
              </a:lnSpc>
              <a:spcBef>
                <a:spcPts val="869"/>
              </a:spcBef>
            </a:pPr>
            <a:r>
              <a:rPr lang="en-US" b="0" spc="5" dirty="0"/>
              <a:t>	</a:t>
            </a:r>
            <a:r>
              <a:rPr lang="en-US" b="0" spc="5" dirty="0" smtClean="0"/>
              <a:t>	</a:t>
            </a:r>
            <a:r>
              <a:rPr lang="en-US" sz="2000" b="0" dirty="0" smtClean="0"/>
              <a:t>The </a:t>
            </a:r>
            <a:r>
              <a:rPr lang="en-US" sz="2000" b="0" dirty="0"/>
              <a:t>project involves integrating </a:t>
            </a:r>
            <a:r>
              <a:rPr lang="en-US" sz="2000" b="0" dirty="0" err="1"/>
              <a:t>IoT</a:t>
            </a:r>
            <a:r>
              <a:rPr lang="en-US" sz="2000" b="0" dirty="0"/>
              <a:t> sensors into public transportation vehicles to monitor ridership, track locations, and predict arrival times. The goal is to provide real-time transit information to the public through a public platform, enhancing the efficiency and quality of public transportation services. This project includes defining objectives, designing the </a:t>
            </a:r>
            <a:r>
              <a:rPr lang="en-US" sz="2000" b="0" dirty="0" err="1"/>
              <a:t>IoT</a:t>
            </a:r>
            <a:r>
              <a:rPr lang="en-US" sz="2000" b="0" dirty="0"/>
              <a:t> sensor system, developing the real-time transit information platform, and integrating them using </a:t>
            </a:r>
            <a:r>
              <a:rPr lang="en-US" sz="2000" b="0" dirty="0" err="1"/>
              <a:t>IoT</a:t>
            </a:r>
            <a:r>
              <a:rPr lang="en-US" sz="2000" b="0" dirty="0"/>
              <a:t> technology and Python. </a:t>
            </a:r>
            <a:endParaRPr sz="2000" spc="65" dirty="0"/>
          </a:p>
        </p:txBody>
      </p:sp>
      <p:sp>
        <p:nvSpPr>
          <p:cNvPr id="12" name="object 7"/>
          <p:cNvSpPr txBox="1">
            <a:spLocks/>
          </p:cNvSpPr>
          <p:nvPr/>
        </p:nvSpPr>
        <p:spPr>
          <a:xfrm>
            <a:off x="4356100" y="765691"/>
            <a:ext cx="7086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8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893444" marR="5080" indent="-881380">
              <a:lnSpc>
                <a:spcPct val="100299"/>
              </a:lnSpc>
              <a:spcBef>
                <a:spcPts val="95"/>
              </a:spcBef>
            </a:pPr>
            <a:r>
              <a:rPr lang="en-US" sz="2400" kern="0" dirty="0" smtClean="0"/>
              <a:t>PHASE 1</a:t>
            </a:r>
            <a:endParaRPr lang="en-US" sz="24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4194048"/>
            <a:ext cx="2590800" cy="2592705"/>
            <a:chOff x="1523" y="4194048"/>
            <a:chExt cx="2590800" cy="2592705"/>
          </a:xfrm>
        </p:grpSpPr>
        <p:sp>
          <p:nvSpPr>
            <p:cNvPr id="3" name="object 3"/>
            <p:cNvSpPr/>
            <p:nvPr/>
          </p:nvSpPr>
          <p:spPr>
            <a:xfrm>
              <a:off x="851916" y="5480304"/>
              <a:ext cx="1740535" cy="1306195"/>
            </a:xfrm>
            <a:custGeom>
              <a:avLst/>
              <a:gdLst/>
              <a:ahLst/>
              <a:cxnLst/>
              <a:rect l="l" t="t" r="r" b="b"/>
              <a:pathLst>
                <a:path w="1740535" h="1306195">
                  <a:moveTo>
                    <a:pt x="1740411" y="1306067"/>
                  </a:moveTo>
                  <a:lnTo>
                    <a:pt x="868679" y="1306067"/>
                  </a:lnTo>
                  <a:lnTo>
                    <a:pt x="0" y="437388"/>
                  </a:lnTo>
                  <a:lnTo>
                    <a:pt x="435863" y="0"/>
                  </a:lnTo>
                  <a:lnTo>
                    <a:pt x="1740411" y="1306067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" y="5940552"/>
              <a:ext cx="845819" cy="845819"/>
            </a:xfrm>
            <a:custGeom>
              <a:avLst/>
              <a:gdLst/>
              <a:ahLst/>
              <a:cxnLst/>
              <a:rect l="l" t="t" r="r" b="b"/>
              <a:pathLst>
                <a:path w="845819" h="845820">
                  <a:moveTo>
                    <a:pt x="845819" y="845819"/>
                  </a:moveTo>
                  <a:lnTo>
                    <a:pt x="0" y="845819"/>
                  </a:lnTo>
                  <a:lnTo>
                    <a:pt x="0" y="0"/>
                  </a:lnTo>
                  <a:lnTo>
                    <a:pt x="845819" y="845819"/>
                  </a:lnTo>
                  <a:close/>
                </a:path>
              </a:pathLst>
            </a:custGeom>
            <a:solidFill>
              <a:srgbClr val="7CA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4194048"/>
              <a:ext cx="850900" cy="1702435"/>
            </a:xfrm>
            <a:custGeom>
              <a:avLst/>
              <a:gdLst/>
              <a:ahLst/>
              <a:cxnLst/>
              <a:rect l="l" t="t" r="r" b="b"/>
              <a:pathLst>
                <a:path w="850900" h="1702435">
                  <a:moveTo>
                    <a:pt x="0" y="1702307"/>
                  </a:moveTo>
                  <a:lnTo>
                    <a:pt x="0" y="0"/>
                  </a:lnTo>
                  <a:lnTo>
                    <a:pt x="850392" y="850391"/>
                  </a:lnTo>
                  <a:lnTo>
                    <a:pt x="0" y="1702307"/>
                  </a:lnTo>
                  <a:close/>
                </a:path>
              </a:pathLst>
            </a:custGeom>
            <a:solidFill>
              <a:srgbClr val="4495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36675" y="2429255"/>
            <a:ext cx="1870075" cy="93345"/>
          </a:xfrm>
          <a:custGeom>
            <a:avLst/>
            <a:gdLst/>
            <a:ahLst/>
            <a:cxnLst/>
            <a:rect l="l" t="t" r="r" b="b"/>
            <a:pathLst>
              <a:path w="1870075" h="93344">
                <a:moveTo>
                  <a:pt x="1869948" y="92963"/>
                </a:moveTo>
                <a:lnTo>
                  <a:pt x="0" y="89916"/>
                </a:lnTo>
                <a:lnTo>
                  <a:pt x="0" y="0"/>
                </a:lnTo>
                <a:lnTo>
                  <a:pt x="1869948" y="3048"/>
                </a:lnTo>
                <a:lnTo>
                  <a:pt x="1869948" y="92963"/>
                </a:lnTo>
                <a:close/>
              </a:path>
            </a:pathLst>
          </a:custGeom>
          <a:solidFill>
            <a:srgbClr val="7CA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137" y="1462603"/>
            <a:ext cx="476821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30" dirty="0"/>
              <a:t>I</a:t>
            </a:r>
            <a:r>
              <a:rPr spc="-310" dirty="0"/>
              <a:t>d</a:t>
            </a:r>
            <a:r>
              <a:rPr spc="-95" dirty="0"/>
              <a:t>e</a:t>
            </a:r>
            <a:r>
              <a:rPr spc="-60" dirty="0"/>
              <a:t>a</a:t>
            </a:r>
            <a:r>
              <a:rPr spc="780" dirty="0"/>
              <a:t>/</a:t>
            </a:r>
            <a:r>
              <a:rPr spc="-470" dirty="0"/>
              <a:t>A</a:t>
            </a:r>
            <a:r>
              <a:rPr spc="-270" dirty="0"/>
              <a:t>p</a:t>
            </a:r>
            <a:r>
              <a:rPr spc="-310" dirty="0"/>
              <a:t>p</a:t>
            </a:r>
            <a:r>
              <a:rPr spc="-190" dirty="0"/>
              <a:t>r</a:t>
            </a:r>
            <a:r>
              <a:rPr spc="-310" dirty="0"/>
              <a:t>o</a:t>
            </a:r>
            <a:r>
              <a:rPr spc="-60" dirty="0"/>
              <a:t>a</a:t>
            </a:r>
            <a:r>
              <a:rPr spc="-370" dirty="0"/>
              <a:t>c</a:t>
            </a:r>
            <a:r>
              <a:rPr spc="-260" dirty="0"/>
              <a:t>h</a:t>
            </a:r>
            <a:r>
              <a:rPr spc="-114" dirty="0"/>
              <a:t> </a:t>
            </a:r>
            <a:r>
              <a:rPr spc="-235" dirty="0"/>
              <a:t>D</a:t>
            </a:r>
            <a:r>
              <a:rPr spc="-135" dirty="0"/>
              <a:t>e</a:t>
            </a:r>
            <a:r>
              <a:rPr spc="-50" dirty="0"/>
              <a:t>t</a:t>
            </a:r>
            <a:r>
              <a:rPr spc="-60" dirty="0"/>
              <a:t>a</a:t>
            </a:r>
            <a:r>
              <a:rPr spc="-105" dirty="0"/>
              <a:t>i</a:t>
            </a:r>
            <a:r>
              <a:rPr spc="-145" dirty="0"/>
              <a:t>l</a:t>
            </a:r>
            <a:r>
              <a:rPr spc="-390" dirty="0"/>
              <a:t>s</a:t>
            </a:r>
          </a:p>
        </p:txBody>
      </p:sp>
      <p:sp>
        <p:nvSpPr>
          <p:cNvPr id="8" name="object 8"/>
          <p:cNvSpPr/>
          <p:nvPr/>
        </p:nvSpPr>
        <p:spPr>
          <a:xfrm>
            <a:off x="848868" y="2776727"/>
            <a:ext cx="5291455" cy="3470275"/>
          </a:xfrm>
          <a:custGeom>
            <a:avLst/>
            <a:gdLst/>
            <a:ahLst/>
            <a:cxnLst/>
            <a:rect l="l" t="t" r="r" b="b"/>
            <a:pathLst>
              <a:path w="5291455" h="3470275">
                <a:moveTo>
                  <a:pt x="5288280" y="3470148"/>
                </a:moveTo>
                <a:lnTo>
                  <a:pt x="1524" y="3470148"/>
                </a:lnTo>
                <a:lnTo>
                  <a:pt x="0" y="3468624"/>
                </a:lnTo>
                <a:lnTo>
                  <a:pt x="0" y="1524"/>
                </a:lnTo>
                <a:lnTo>
                  <a:pt x="1524" y="0"/>
                </a:lnTo>
                <a:lnTo>
                  <a:pt x="5288280" y="0"/>
                </a:lnTo>
                <a:lnTo>
                  <a:pt x="5291328" y="1524"/>
                </a:lnTo>
                <a:lnTo>
                  <a:pt x="5291328" y="4572"/>
                </a:lnTo>
                <a:lnTo>
                  <a:pt x="7620" y="4572"/>
                </a:lnTo>
                <a:lnTo>
                  <a:pt x="4572" y="9144"/>
                </a:lnTo>
                <a:lnTo>
                  <a:pt x="7620" y="9144"/>
                </a:lnTo>
                <a:lnTo>
                  <a:pt x="7620" y="3462528"/>
                </a:lnTo>
                <a:lnTo>
                  <a:pt x="4572" y="3462528"/>
                </a:lnTo>
                <a:lnTo>
                  <a:pt x="7620" y="3465575"/>
                </a:lnTo>
                <a:lnTo>
                  <a:pt x="5291328" y="3465575"/>
                </a:lnTo>
                <a:lnTo>
                  <a:pt x="5291328" y="3468624"/>
                </a:lnTo>
                <a:lnTo>
                  <a:pt x="5288280" y="3470148"/>
                </a:lnTo>
                <a:close/>
              </a:path>
              <a:path w="5291455" h="3470275">
                <a:moveTo>
                  <a:pt x="7620" y="9144"/>
                </a:moveTo>
                <a:lnTo>
                  <a:pt x="4572" y="9144"/>
                </a:lnTo>
                <a:lnTo>
                  <a:pt x="7620" y="4572"/>
                </a:lnTo>
                <a:lnTo>
                  <a:pt x="7620" y="9144"/>
                </a:lnTo>
                <a:close/>
              </a:path>
              <a:path w="5291455" h="3470275">
                <a:moveTo>
                  <a:pt x="5282184" y="9144"/>
                </a:moveTo>
                <a:lnTo>
                  <a:pt x="7620" y="9144"/>
                </a:lnTo>
                <a:lnTo>
                  <a:pt x="7620" y="4572"/>
                </a:lnTo>
                <a:lnTo>
                  <a:pt x="5282184" y="4572"/>
                </a:lnTo>
                <a:lnTo>
                  <a:pt x="5282184" y="9144"/>
                </a:lnTo>
                <a:close/>
              </a:path>
              <a:path w="5291455" h="3470275">
                <a:moveTo>
                  <a:pt x="5282184" y="3465575"/>
                </a:moveTo>
                <a:lnTo>
                  <a:pt x="5282184" y="4572"/>
                </a:lnTo>
                <a:lnTo>
                  <a:pt x="5286755" y="9144"/>
                </a:lnTo>
                <a:lnTo>
                  <a:pt x="5291328" y="9144"/>
                </a:lnTo>
                <a:lnTo>
                  <a:pt x="5291328" y="3462528"/>
                </a:lnTo>
                <a:lnTo>
                  <a:pt x="5286755" y="3462528"/>
                </a:lnTo>
                <a:lnTo>
                  <a:pt x="5282184" y="3465575"/>
                </a:lnTo>
                <a:close/>
              </a:path>
              <a:path w="5291455" h="3470275">
                <a:moveTo>
                  <a:pt x="5291328" y="9144"/>
                </a:moveTo>
                <a:lnTo>
                  <a:pt x="5286755" y="9144"/>
                </a:lnTo>
                <a:lnTo>
                  <a:pt x="5282184" y="4572"/>
                </a:lnTo>
                <a:lnTo>
                  <a:pt x="5291328" y="4572"/>
                </a:lnTo>
                <a:lnTo>
                  <a:pt x="5291328" y="9144"/>
                </a:lnTo>
                <a:close/>
              </a:path>
              <a:path w="5291455" h="3470275">
                <a:moveTo>
                  <a:pt x="7620" y="3465575"/>
                </a:moveTo>
                <a:lnTo>
                  <a:pt x="4572" y="3462528"/>
                </a:lnTo>
                <a:lnTo>
                  <a:pt x="7620" y="3462528"/>
                </a:lnTo>
                <a:lnTo>
                  <a:pt x="7620" y="3465575"/>
                </a:lnTo>
                <a:close/>
              </a:path>
              <a:path w="5291455" h="3470275">
                <a:moveTo>
                  <a:pt x="5282184" y="3465575"/>
                </a:moveTo>
                <a:lnTo>
                  <a:pt x="7620" y="3465575"/>
                </a:lnTo>
                <a:lnTo>
                  <a:pt x="7620" y="3462528"/>
                </a:lnTo>
                <a:lnTo>
                  <a:pt x="5282184" y="3462528"/>
                </a:lnTo>
                <a:lnTo>
                  <a:pt x="5282184" y="3465575"/>
                </a:lnTo>
                <a:close/>
              </a:path>
              <a:path w="5291455" h="3470275">
                <a:moveTo>
                  <a:pt x="5291328" y="3465575"/>
                </a:moveTo>
                <a:lnTo>
                  <a:pt x="5282184" y="3465575"/>
                </a:lnTo>
                <a:lnTo>
                  <a:pt x="5286755" y="3462528"/>
                </a:lnTo>
                <a:lnTo>
                  <a:pt x="5291328" y="3462528"/>
                </a:lnTo>
                <a:lnTo>
                  <a:pt x="5291328" y="346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9217" y="2631438"/>
            <a:ext cx="5250815" cy="3330399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550" b="1" spc="-95" dirty="0">
                <a:solidFill>
                  <a:srgbClr val="7CA554"/>
                </a:solidFill>
                <a:latin typeface="Arial"/>
                <a:cs typeface="Arial"/>
              </a:rPr>
              <a:t>D</a:t>
            </a:r>
            <a:r>
              <a:rPr sz="1550" b="1" spc="-45" dirty="0">
                <a:solidFill>
                  <a:srgbClr val="7CA554"/>
                </a:solidFill>
                <a:latin typeface="Arial"/>
                <a:cs typeface="Arial"/>
              </a:rPr>
              <a:t>e</a:t>
            </a:r>
            <a:r>
              <a:rPr sz="1550" b="1" spc="-140" dirty="0">
                <a:solidFill>
                  <a:srgbClr val="7CA554"/>
                </a:solidFill>
                <a:latin typeface="Arial"/>
                <a:cs typeface="Arial"/>
              </a:rPr>
              <a:t>s</a:t>
            </a:r>
            <a:r>
              <a:rPr sz="1550" b="1" spc="-135" dirty="0">
                <a:solidFill>
                  <a:srgbClr val="7CA554"/>
                </a:solidFill>
                <a:latin typeface="Arial"/>
                <a:cs typeface="Arial"/>
              </a:rPr>
              <a:t>c</a:t>
            </a:r>
            <a:r>
              <a:rPr sz="1550" b="1" spc="-85" dirty="0">
                <a:solidFill>
                  <a:srgbClr val="7CA554"/>
                </a:solidFill>
                <a:latin typeface="Arial"/>
                <a:cs typeface="Arial"/>
              </a:rPr>
              <a:t>r</a:t>
            </a:r>
            <a:r>
              <a:rPr sz="1550" b="1" spc="-40" dirty="0">
                <a:solidFill>
                  <a:srgbClr val="7CA554"/>
                </a:solidFill>
                <a:latin typeface="Arial"/>
                <a:cs typeface="Arial"/>
              </a:rPr>
              <a:t>i</a:t>
            </a:r>
            <a:r>
              <a:rPr sz="1550" b="1" spc="-110" dirty="0">
                <a:solidFill>
                  <a:srgbClr val="7CA554"/>
                </a:solidFill>
                <a:latin typeface="Arial"/>
                <a:cs typeface="Arial"/>
              </a:rPr>
              <a:t>b</a:t>
            </a:r>
            <a:r>
              <a:rPr sz="1550" b="1" spc="-35" dirty="0">
                <a:solidFill>
                  <a:srgbClr val="7CA554"/>
                </a:solidFill>
                <a:latin typeface="Arial"/>
                <a:cs typeface="Arial"/>
              </a:rPr>
              <a:t>e</a:t>
            </a:r>
            <a:r>
              <a:rPr sz="1550" b="1" spc="-30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170" dirty="0">
                <a:solidFill>
                  <a:srgbClr val="7CA554"/>
                </a:solidFill>
                <a:latin typeface="Arial"/>
                <a:cs typeface="Arial"/>
              </a:rPr>
              <a:t>y</a:t>
            </a:r>
            <a:r>
              <a:rPr sz="1550" b="1" spc="-110" dirty="0">
                <a:solidFill>
                  <a:srgbClr val="7CA554"/>
                </a:solidFill>
                <a:latin typeface="Arial"/>
                <a:cs typeface="Arial"/>
              </a:rPr>
              <a:t>o</a:t>
            </a:r>
            <a:r>
              <a:rPr sz="1550" b="1" spc="-114" dirty="0">
                <a:solidFill>
                  <a:srgbClr val="7CA554"/>
                </a:solidFill>
                <a:latin typeface="Arial"/>
                <a:cs typeface="Arial"/>
              </a:rPr>
              <a:t>u</a:t>
            </a:r>
            <a:r>
              <a:rPr sz="1550" b="1" spc="-80" dirty="0">
                <a:solidFill>
                  <a:srgbClr val="7CA554"/>
                </a:solidFill>
                <a:latin typeface="Arial"/>
                <a:cs typeface="Arial"/>
              </a:rPr>
              <a:t>r</a:t>
            </a:r>
            <a:r>
              <a:rPr sz="1550" b="1" spc="-25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7CA554"/>
                </a:solidFill>
                <a:latin typeface="Arial"/>
                <a:cs typeface="Arial"/>
              </a:rPr>
              <a:t>i</a:t>
            </a:r>
            <a:r>
              <a:rPr sz="1550" b="1" spc="-95" dirty="0">
                <a:solidFill>
                  <a:srgbClr val="7CA554"/>
                </a:solidFill>
                <a:latin typeface="Arial"/>
                <a:cs typeface="Arial"/>
              </a:rPr>
              <a:t>d</a:t>
            </a:r>
            <a:r>
              <a:rPr sz="1550" b="1" spc="-45" dirty="0">
                <a:solidFill>
                  <a:srgbClr val="7CA554"/>
                </a:solidFill>
                <a:latin typeface="Arial"/>
                <a:cs typeface="Arial"/>
              </a:rPr>
              <a:t>e</a:t>
            </a:r>
            <a:r>
              <a:rPr sz="1550" b="1" spc="-15" dirty="0">
                <a:solidFill>
                  <a:srgbClr val="7CA554"/>
                </a:solidFill>
                <a:latin typeface="Arial"/>
                <a:cs typeface="Arial"/>
              </a:rPr>
              <a:t>a</a:t>
            </a:r>
            <a:r>
              <a:rPr sz="1550" b="1" spc="325" dirty="0">
                <a:solidFill>
                  <a:srgbClr val="7CA554"/>
                </a:solidFill>
                <a:latin typeface="Arial"/>
                <a:cs typeface="Arial"/>
              </a:rPr>
              <a:t>/</a:t>
            </a:r>
            <a:r>
              <a:rPr sz="1550" b="1" spc="-150" dirty="0">
                <a:solidFill>
                  <a:srgbClr val="7CA554"/>
                </a:solidFill>
                <a:latin typeface="Arial"/>
                <a:cs typeface="Arial"/>
              </a:rPr>
              <a:t>S</a:t>
            </a:r>
            <a:r>
              <a:rPr sz="1550" b="1" spc="-110" dirty="0">
                <a:solidFill>
                  <a:srgbClr val="7CA554"/>
                </a:solidFill>
                <a:latin typeface="Arial"/>
                <a:cs typeface="Arial"/>
              </a:rPr>
              <a:t>o</a:t>
            </a:r>
            <a:r>
              <a:rPr sz="1550" b="1" spc="-40" dirty="0">
                <a:solidFill>
                  <a:srgbClr val="7CA554"/>
                </a:solidFill>
                <a:latin typeface="Arial"/>
                <a:cs typeface="Arial"/>
              </a:rPr>
              <a:t>l</a:t>
            </a:r>
            <a:r>
              <a:rPr sz="1550" b="1" spc="-95" dirty="0">
                <a:solidFill>
                  <a:srgbClr val="7CA554"/>
                </a:solidFill>
                <a:latin typeface="Arial"/>
                <a:cs typeface="Arial"/>
              </a:rPr>
              <a:t>u</a:t>
            </a:r>
            <a:r>
              <a:rPr sz="1550" b="1" spc="-15" dirty="0">
                <a:solidFill>
                  <a:srgbClr val="7CA554"/>
                </a:solidFill>
                <a:latin typeface="Arial"/>
                <a:cs typeface="Arial"/>
              </a:rPr>
              <a:t>t</a:t>
            </a:r>
            <a:r>
              <a:rPr sz="1550" b="1" spc="-55" dirty="0">
                <a:solidFill>
                  <a:srgbClr val="7CA554"/>
                </a:solidFill>
                <a:latin typeface="Arial"/>
                <a:cs typeface="Arial"/>
              </a:rPr>
              <a:t>i</a:t>
            </a:r>
            <a:r>
              <a:rPr sz="1550" b="1" spc="-110" dirty="0">
                <a:solidFill>
                  <a:srgbClr val="7CA554"/>
                </a:solidFill>
                <a:latin typeface="Arial"/>
                <a:cs typeface="Arial"/>
              </a:rPr>
              <a:t>o</a:t>
            </a:r>
            <a:r>
              <a:rPr sz="1550" b="1" spc="-95" dirty="0">
                <a:solidFill>
                  <a:srgbClr val="7CA554"/>
                </a:solidFill>
                <a:latin typeface="Arial"/>
                <a:cs typeface="Arial"/>
              </a:rPr>
              <a:t>n</a:t>
            </a:r>
            <a:r>
              <a:rPr sz="1550" b="1" spc="325" dirty="0">
                <a:solidFill>
                  <a:srgbClr val="7CA554"/>
                </a:solidFill>
                <a:latin typeface="Arial"/>
                <a:cs typeface="Arial"/>
              </a:rPr>
              <a:t>/</a:t>
            </a:r>
            <a:r>
              <a:rPr sz="1550" b="1" spc="-85" dirty="0">
                <a:solidFill>
                  <a:srgbClr val="7CA554"/>
                </a:solidFill>
                <a:latin typeface="Arial"/>
                <a:cs typeface="Arial"/>
              </a:rPr>
              <a:t>Pr</a:t>
            </a:r>
            <a:r>
              <a:rPr sz="1550" b="1" spc="-110" dirty="0">
                <a:solidFill>
                  <a:srgbClr val="7CA554"/>
                </a:solidFill>
                <a:latin typeface="Arial"/>
                <a:cs typeface="Arial"/>
              </a:rPr>
              <a:t>o</a:t>
            </a:r>
            <a:r>
              <a:rPr sz="1550" b="1" dirty="0">
                <a:solidFill>
                  <a:srgbClr val="7CA554"/>
                </a:solidFill>
                <a:latin typeface="Arial"/>
                <a:cs typeface="Arial"/>
              </a:rPr>
              <a:t>t</a:t>
            </a:r>
            <a:r>
              <a:rPr sz="1550" b="1" spc="-125" dirty="0">
                <a:solidFill>
                  <a:srgbClr val="7CA554"/>
                </a:solidFill>
                <a:latin typeface="Arial"/>
                <a:cs typeface="Arial"/>
              </a:rPr>
              <a:t>o</a:t>
            </a:r>
            <a:r>
              <a:rPr sz="1550" b="1" spc="-15" dirty="0">
                <a:solidFill>
                  <a:srgbClr val="7CA554"/>
                </a:solidFill>
                <a:latin typeface="Arial"/>
                <a:cs typeface="Arial"/>
              </a:rPr>
              <a:t>t</a:t>
            </a:r>
            <a:r>
              <a:rPr sz="1550" b="1" spc="-170" dirty="0">
                <a:solidFill>
                  <a:srgbClr val="7CA554"/>
                </a:solidFill>
                <a:latin typeface="Arial"/>
                <a:cs typeface="Arial"/>
              </a:rPr>
              <a:t>y</a:t>
            </a:r>
            <a:r>
              <a:rPr sz="1550" b="1" spc="-110" dirty="0">
                <a:solidFill>
                  <a:srgbClr val="7CA554"/>
                </a:solidFill>
                <a:latin typeface="Arial"/>
                <a:cs typeface="Arial"/>
              </a:rPr>
              <a:t>p</a:t>
            </a:r>
            <a:r>
              <a:rPr sz="1550" b="1" spc="-35" dirty="0">
                <a:solidFill>
                  <a:srgbClr val="7CA554"/>
                </a:solidFill>
                <a:latin typeface="Arial"/>
                <a:cs typeface="Arial"/>
              </a:rPr>
              <a:t>e</a:t>
            </a:r>
            <a:r>
              <a:rPr sz="1550" b="1" spc="-60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80" dirty="0">
                <a:solidFill>
                  <a:srgbClr val="7CA554"/>
                </a:solidFill>
                <a:latin typeface="Arial"/>
                <a:cs typeface="Arial"/>
              </a:rPr>
              <a:t>h</a:t>
            </a:r>
            <a:r>
              <a:rPr sz="1550" b="1" spc="-45" dirty="0">
                <a:solidFill>
                  <a:srgbClr val="7CA554"/>
                </a:solidFill>
                <a:latin typeface="Arial"/>
                <a:cs typeface="Arial"/>
              </a:rPr>
              <a:t>e</a:t>
            </a:r>
            <a:r>
              <a:rPr sz="1550" b="1" spc="-85" dirty="0">
                <a:solidFill>
                  <a:srgbClr val="7CA554"/>
                </a:solidFill>
                <a:latin typeface="Arial"/>
                <a:cs typeface="Arial"/>
              </a:rPr>
              <a:t>r</a:t>
            </a:r>
            <a:r>
              <a:rPr sz="1550" b="1" spc="-30" dirty="0">
                <a:solidFill>
                  <a:srgbClr val="7CA554"/>
                </a:solidFill>
                <a:latin typeface="Arial"/>
                <a:cs typeface="Arial"/>
              </a:rPr>
              <a:t>e</a:t>
            </a:r>
            <a:r>
              <a:rPr sz="1550" b="1" spc="-135" dirty="0">
                <a:solidFill>
                  <a:srgbClr val="7CA554"/>
                </a:solidFill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  <a:p>
            <a:pPr marL="262255" marR="5080" indent="-250190">
              <a:lnSpc>
                <a:spcPct val="100000"/>
              </a:lnSpc>
              <a:spcBef>
                <a:spcPts val="895"/>
              </a:spcBef>
              <a:buFont typeface="Segoe UI Symbol"/>
              <a:buChar char="⮚"/>
              <a:tabLst>
                <a:tab pos="262890" algn="l"/>
              </a:tabLst>
            </a:pPr>
            <a:r>
              <a:rPr lang="en-US" sz="1400" dirty="0"/>
              <a:t>Bus Tracker with automated </a:t>
            </a:r>
            <a:r>
              <a:rPr lang="en-US" sz="1400" dirty="0" smtClean="0"/>
              <a:t>deducting system</a:t>
            </a:r>
            <a:r>
              <a:rPr lang="en-US" sz="1400" dirty="0"/>
              <a:t>. An </a:t>
            </a:r>
            <a:r>
              <a:rPr lang="en-US" sz="1400" dirty="0" err="1"/>
              <a:t>Iot</a:t>
            </a:r>
            <a:r>
              <a:rPr lang="en-US" sz="1400" dirty="0"/>
              <a:t> Device is installed in bus that give the location of bus to the specific </a:t>
            </a:r>
            <a:r>
              <a:rPr lang="en-US" sz="1400" dirty="0" smtClean="0"/>
              <a:t>bus</a:t>
            </a:r>
          </a:p>
          <a:p>
            <a:pPr marL="262255" marR="5080" indent="-250190">
              <a:lnSpc>
                <a:spcPct val="100000"/>
              </a:lnSpc>
              <a:spcBef>
                <a:spcPts val="895"/>
              </a:spcBef>
              <a:buFont typeface="Segoe UI Symbol"/>
              <a:buChar char="⮚"/>
              <a:tabLst>
                <a:tab pos="262890" algn="l"/>
              </a:tabLst>
            </a:pPr>
            <a:r>
              <a:rPr lang="en-US" sz="1400" dirty="0" smtClean="0"/>
              <a:t> which </a:t>
            </a:r>
            <a:r>
              <a:rPr lang="en-US" sz="1400" dirty="0"/>
              <a:t>helps the </a:t>
            </a:r>
            <a:r>
              <a:rPr lang="en-US" sz="1400" dirty="0" smtClean="0"/>
              <a:t>passengers </a:t>
            </a:r>
            <a:r>
              <a:rPr lang="en-US" sz="1400" dirty="0"/>
              <a:t>to find exactly where the bus and helps to catch the </a:t>
            </a:r>
            <a:r>
              <a:rPr lang="en-US" sz="1400" dirty="0" smtClean="0"/>
              <a:t>bus </a:t>
            </a:r>
            <a:r>
              <a:rPr lang="en-US" sz="1400" dirty="0"/>
              <a:t>as </a:t>
            </a:r>
            <a:r>
              <a:rPr lang="en-US" sz="1400" dirty="0" smtClean="0"/>
              <a:t>early </a:t>
            </a:r>
            <a:r>
              <a:rPr lang="en-US" sz="1400" dirty="0"/>
              <a:t>as </a:t>
            </a:r>
            <a:r>
              <a:rPr lang="en-US" sz="1400" dirty="0" smtClean="0"/>
              <a:t>possible.</a:t>
            </a:r>
          </a:p>
          <a:p>
            <a:pPr marL="262255" marR="5080" indent="-250190">
              <a:lnSpc>
                <a:spcPct val="100000"/>
              </a:lnSpc>
              <a:spcBef>
                <a:spcPts val="895"/>
              </a:spcBef>
              <a:buFont typeface="Segoe UI Symbol"/>
              <a:buChar char="⮚"/>
              <a:tabLst>
                <a:tab pos="262890" algn="l"/>
              </a:tabLst>
            </a:pPr>
            <a:r>
              <a:rPr lang="en-US" sz="1400" dirty="0" smtClean="0"/>
              <a:t> </a:t>
            </a:r>
            <a:r>
              <a:rPr lang="en-US" sz="1400" dirty="0"/>
              <a:t>For the </a:t>
            </a:r>
            <a:r>
              <a:rPr lang="en-US" sz="1400" dirty="0" smtClean="0"/>
              <a:t>conductor </a:t>
            </a:r>
            <a:r>
              <a:rPr lang="en-US" sz="1400" dirty="0"/>
              <a:t>the current system is upgraded by the </a:t>
            </a:r>
            <a:r>
              <a:rPr lang="en-US" sz="1400" dirty="0" smtClean="0"/>
              <a:t>latest </a:t>
            </a:r>
            <a:r>
              <a:rPr lang="en-US" sz="1400" dirty="0"/>
              <a:t>technology It will be digitalized An specific mobile application will be designed and developed as much </a:t>
            </a:r>
            <a:r>
              <a:rPr lang="en-US" sz="1400" dirty="0" err="1" smtClean="0"/>
              <a:t>priviliage</a:t>
            </a:r>
            <a:r>
              <a:rPr lang="en-US" sz="1400" dirty="0" smtClean="0"/>
              <a:t> </a:t>
            </a:r>
            <a:r>
              <a:rPr lang="en-US" sz="1400" dirty="0"/>
              <a:t>according who logging in</a:t>
            </a:r>
            <a:r>
              <a:rPr lang="en-US" sz="1400" dirty="0" smtClean="0"/>
              <a:t>.</a:t>
            </a:r>
          </a:p>
          <a:p>
            <a:pPr marL="262255" marR="5080" indent="-250190">
              <a:lnSpc>
                <a:spcPct val="100000"/>
              </a:lnSpc>
              <a:spcBef>
                <a:spcPts val="895"/>
              </a:spcBef>
              <a:buFont typeface="Segoe UI Symbol"/>
              <a:buChar char="⮚"/>
              <a:tabLst>
                <a:tab pos="262890" algn="l"/>
              </a:tabLst>
            </a:pPr>
            <a:r>
              <a:rPr lang="en-US" sz="1400" dirty="0" smtClean="0"/>
              <a:t> </a:t>
            </a:r>
            <a:r>
              <a:rPr lang="en-US" sz="1400" dirty="0"/>
              <a:t>Using that Application </a:t>
            </a:r>
            <a:r>
              <a:rPr lang="en-US" sz="1400" dirty="0" smtClean="0"/>
              <a:t>passengers </a:t>
            </a:r>
            <a:r>
              <a:rPr lang="en-US" sz="1400" dirty="0"/>
              <a:t>can able to track their bus route and bus </a:t>
            </a:r>
            <a:r>
              <a:rPr lang="en-US" sz="1400" dirty="0" smtClean="0"/>
              <a:t>timing</a:t>
            </a:r>
          </a:p>
          <a:p>
            <a:pPr marL="262255" marR="5080" indent="-250190">
              <a:lnSpc>
                <a:spcPct val="100000"/>
              </a:lnSpc>
              <a:spcBef>
                <a:spcPts val="895"/>
              </a:spcBef>
              <a:buFont typeface="Segoe UI Symbol"/>
              <a:buChar char="⮚"/>
              <a:tabLst>
                <a:tab pos="262890" algn="l"/>
              </a:tabLst>
            </a:pPr>
            <a:r>
              <a:rPr lang="en-US" sz="1400" dirty="0" smtClean="0"/>
              <a:t>by their mobile phone which </a:t>
            </a:r>
            <a:r>
              <a:rPr lang="en-US" sz="1400" dirty="0"/>
              <a:t>is less time consuming and with high efficiency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276" y="6308852"/>
            <a:ext cx="984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5" dirty="0">
                <a:latin typeface="Tahoma"/>
                <a:cs typeface="Tahoma"/>
              </a:rPr>
              <a:t>2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9448" y="2651199"/>
            <a:ext cx="3915410" cy="74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1600"/>
              </a:lnSpc>
              <a:spcBef>
                <a:spcPts val="105"/>
              </a:spcBef>
            </a:pPr>
            <a:r>
              <a:rPr sz="1550" b="1" spc="-120" dirty="0">
                <a:solidFill>
                  <a:srgbClr val="7CA554"/>
                </a:solidFill>
                <a:latin typeface="Arial"/>
                <a:cs typeface="Arial"/>
              </a:rPr>
              <a:t>Add</a:t>
            </a:r>
            <a:r>
              <a:rPr sz="1550" b="1" spc="-35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110" dirty="0">
                <a:solidFill>
                  <a:srgbClr val="7CA554"/>
                </a:solidFill>
                <a:latin typeface="Arial"/>
                <a:cs typeface="Arial"/>
              </a:rPr>
              <a:t>process</a:t>
            </a:r>
            <a:r>
              <a:rPr sz="1550" b="1" spc="-60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70" dirty="0">
                <a:solidFill>
                  <a:srgbClr val="7CA554"/>
                </a:solidFill>
                <a:latin typeface="Arial"/>
                <a:cs typeface="Arial"/>
              </a:rPr>
              <a:t>flow</a:t>
            </a:r>
            <a:r>
              <a:rPr sz="1550" b="1" spc="-65" dirty="0">
                <a:solidFill>
                  <a:srgbClr val="7CA554"/>
                </a:solidFill>
                <a:latin typeface="Arial"/>
                <a:cs typeface="Arial"/>
              </a:rPr>
              <a:t> chart</a:t>
            </a:r>
            <a:r>
              <a:rPr sz="1550" b="1" spc="-55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95" dirty="0">
                <a:solidFill>
                  <a:srgbClr val="7CA554"/>
                </a:solidFill>
                <a:latin typeface="Arial"/>
                <a:cs typeface="Arial"/>
              </a:rPr>
              <a:t>or</a:t>
            </a:r>
            <a:r>
              <a:rPr sz="1550" b="1" spc="-25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60" dirty="0">
                <a:solidFill>
                  <a:srgbClr val="7CA554"/>
                </a:solidFill>
                <a:latin typeface="Arial"/>
                <a:cs typeface="Arial"/>
              </a:rPr>
              <a:t>simulated</a:t>
            </a:r>
            <a:r>
              <a:rPr sz="1550" b="1" spc="-50" dirty="0">
                <a:solidFill>
                  <a:srgbClr val="7CA554"/>
                </a:solidFill>
                <a:latin typeface="Arial"/>
                <a:cs typeface="Arial"/>
              </a:rPr>
              <a:t> image</a:t>
            </a:r>
            <a:r>
              <a:rPr sz="1550" b="1" spc="-45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7CA554"/>
                </a:solidFill>
                <a:latin typeface="Arial"/>
                <a:cs typeface="Arial"/>
              </a:rPr>
              <a:t>of </a:t>
            </a:r>
            <a:r>
              <a:rPr sz="1550" b="1" spc="-415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80" dirty="0">
                <a:solidFill>
                  <a:srgbClr val="7CA554"/>
                </a:solidFill>
                <a:latin typeface="Arial"/>
                <a:cs typeface="Arial"/>
              </a:rPr>
              <a:t>prototype</a:t>
            </a:r>
            <a:r>
              <a:rPr sz="1550" b="1" spc="-60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95" dirty="0">
                <a:solidFill>
                  <a:srgbClr val="7CA554"/>
                </a:solidFill>
                <a:latin typeface="Arial"/>
                <a:cs typeface="Arial"/>
              </a:rPr>
              <a:t>or</a:t>
            </a:r>
            <a:r>
              <a:rPr sz="1550" b="1" spc="-55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90" dirty="0">
                <a:solidFill>
                  <a:srgbClr val="7CA554"/>
                </a:solidFill>
                <a:latin typeface="Arial"/>
                <a:cs typeface="Arial"/>
              </a:rPr>
              <a:t>any</a:t>
            </a:r>
            <a:r>
              <a:rPr sz="1550" b="1" spc="-20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65" dirty="0">
                <a:solidFill>
                  <a:srgbClr val="7CA554"/>
                </a:solidFill>
                <a:latin typeface="Arial"/>
                <a:cs typeface="Arial"/>
              </a:rPr>
              <a:t>relevant</a:t>
            </a:r>
            <a:r>
              <a:rPr sz="1550" b="1" spc="-40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7CA554"/>
                </a:solidFill>
                <a:latin typeface="Arial"/>
                <a:cs typeface="Arial"/>
              </a:rPr>
              <a:t>image</a:t>
            </a:r>
            <a:r>
              <a:rPr sz="1550" b="1" spc="-40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7CA554"/>
                </a:solidFill>
                <a:latin typeface="Arial"/>
                <a:cs typeface="Arial"/>
              </a:rPr>
              <a:t>related</a:t>
            </a:r>
            <a:r>
              <a:rPr sz="1550" b="1" spc="-35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7CA554"/>
                </a:solidFill>
                <a:latin typeface="Arial"/>
                <a:cs typeface="Arial"/>
              </a:rPr>
              <a:t>to </a:t>
            </a:r>
            <a:r>
              <a:rPr sz="1550" b="1" spc="-50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170" dirty="0">
                <a:solidFill>
                  <a:srgbClr val="7CA554"/>
                </a:solidFill>
                <a:latin typeface="Arial"/>
                <a:cs typeface="Arial"/>
              </a:rPr>
              <a:t>y</a:t>
            </a:r>
            <a:r>
              <a:rPr sz="1550" b="1" spc="-110" dirty="0">
                <a:solidFill>
                  <a:srgbClr val="7CA554"/>
                </a:solidFill>
                <a:latin typeface="Arial"/>
                <a:cs typeface="Arial"/>
              </a:rPr>
              <a:t>o</a:t>
            </a:r>
            <a:r>
              <a:rPr sz="1550" b="1" spc="-95" dirty="0">
                <a:solidFill>
                  <a:srgbClr val="7CA554"/>
                </a:solidFill>
                <a:latin typeface="Arial"/>
                <a:cs typeface="Arial"/>
              </a:rPr>
              <a:t>u</a:t>
            </a:r>
            <a:r>
              <a:rPr sz="1550" b="1" spc="-80" dirty="0">
                <a:solidFill>
                  <a:srgbClr val="7CA554"/>
                </a:solidFill>
                <a:latin typeface="Arial"/>
                <a:cs typeface="Arial"/>
              </a:rPr>
              <a:t>r</a:t>
            </a:r>
            <a:r>
              <a:rPr sz="1550" b="1" spc="-40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7CA554"/>
                </a:solidFill>
                <a:latin typeface="Arial"/>
                <a:cs typeface="Arial"/>
              </a:rPr>
              <a:t>i</a:t>
            </a:r>
            <a:r>
              <a:rPr sz="1550" b="1" spc="-95" dirty="0">
                <a:solidFill>
                  <a:srgbClr val="7CA554"/>
                </a:solidFill>
                <a:latin typeface="Arial"/>
                <a:cs typeface="Arial"/>
              </a:rPr>
              <a:t>d</a:t>
            </a:r>
            <a:r>
              <a:rPr sz="1550" b="1" spc="-45" dirty="0">
                <a:solidFill>
                  <a:srgbClr val="7CA554"/>
                </a:solidFill>
                <a:latin typeface="Arial"/>
                <a:cs typeface="Arial"/>
              </a:rPr>
              <a:t>e</a:t>
            </a:r>
            <a:r>
              <a:rPr sz="1550" b="1" spc="-10" dirty="0">
                <a:solidFill>
                  <a:srgbClr val="7CA554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67855" y="4119371"/>
            <a:ext cx="4017645" cy="2428240"/>
          </a:xfrm>
          <a:custGeom>
            <a:avLst/>
            <a:gdLst/>
            <a:ahLst/>
            <a:cxnLst/>
            <a:rect l="l" t="t" r="r" b="b"/>
            <a:pathLst>
              <a:path w="4017645" h="2428240">
                <a:moveTo>
                  <a:pt x="4015740" y="2427732"/>
                </a:moveTo>
                <a:lnTo>
                  <a:pt x="1524" y="2427732"/>
                </a:lnTo>
                <a:lnTo>
                  <a:pt x="0" y="2426208"/>
                </a:lnTo>
                <a:lnTo>
                  <a:pt x="0" y="3048"/>
                </a:lnTo>
                <a:lnTo>
                  <a:pt x="1524" y="0"/>
                </a:lnTo>
                <a:lnTo>
                  <a:pt x="4015740" y="0"/>
                </a:lnTo>
                <a:lnTo>
                  <a:pt x="4017264" y="3048"/>
                </a:lnTo>
                <a:lnTo>
                  <a:pt x="4017264" y="4572"/>
                </a:lnTo>
                <a:lnTo>
                  <a:pt x="7620" y="4572"/>
                </a:lnTo>
                <a:lnTo>
                  <a:pt x="3048" y="9144"/>
                </a:lnTo>
                <a:lnTo>
                  <a:pt x="7620" y="9144"/>
                </a:lnTo>
                <a:lnTo>
                  <a:pt x="7620" y="2420112"/>
                </a:lnTo>
                <a:lnTo>
                  <a:pt x="3048" y="2420112"/>
                </a:lnTo>
                <a:lnTo>
                  <a:pt x="7620" y="2424684"/>
                </a:lnTo>
                <a:lnTo>
                  <a:pt x="4017264" y="2424684"/>
                </a:lnTo>
                <a:lnTo>
                  <a:pt x="4017264" y="2426208"/>
                </a:lnTo>
                <a:lnTo>
                  <a:pt x="4015740" y="2427732"/>
                </a:lnTo>
                <a:close/>
              </a:path>
              <a:path w="4017645" h="2428240">
                <a:moveTo>
                  <a:pt x="7620" y="9144"/>
                </a:moveTo>
                <a:lnTo>
                  <a:pt x="3048" y="9144"/>
                </a:lnTo>
                <a:lnTo>
                  <a:pt x="7620" y="4572"/>
                </a:lnTo>
                <a:lnTo>
                  <a:pt x="7620" y="9144"/>
                </a:lnTo>
                <a:close/>
              </a:path>
              <a:path w="4017645" h="2428240">
                <a:moveTo>
                  <a:pt x="4008120" y="9144"/>
                </a:moveTo>
                <a:lnTo>
                  <a:pt x="7620" y="9144"/>
                </a:lnTo>
                <a:lnTo>
                  <a:pt x="7620" y="4572"/>
                </a:lnTo>
                <a:lnTo>
                  <a:pt x="4008120" y="4572"/>
                </a:lnTo>
                <a:lnTo>
                  <a:pt x="4008120" y="9144"/>
                </a:lnTo>
                <a:close/>
              </a:path>
              <a:path w="4017645" h="2428240">
                <a:moveTo>
                  <a:pt x="4008120" y="2424684"/>
                </a:moveTo>
                <a:lnTo>
                  <a:pt x="4008120" y="4572"/>
                </a:lnTo>
                <a:lnTo>
                  <a:pt x="4012692" y="9144"/>
                </a:lnTo>
                <a:lnTo>
                  <a:pt x="4017264" y="9144"/>
                </a:lnTo>
                <a:lnTo>
                  <a:pt x="4017264" y="2420112"/>
                </a:lnTo>
                <a:lnTo>
                  <a:pt x="4012692" y="2420112"/>
                </a:lnTo>
                <a:lnTo>
                  <a:pt x="4008120" y="2424684"/>
                </a:lnTo>
                <a:close/>
              </a:path>
              <a:path w="4017645" h="2428240">
                <a:moveTo>
                  <a:pt x="4017264" y="9144"/>
                </a:moveTo>
                <a:lnTo>
                  <a:pt x="4012692" y="9144"/>
                </a:lnTo>
                <a:lnTo>
                  <a:pt x="4008120" y="4572"/>
                </a:lnTo>
                <a:lnTo>
                  <a:pt x="4017264" y="4572"/>
                </a:lnTo>
                <a:lnTo>
                  <a:pt x="4017264" y="9144"/>
                </a:lnTo>
                <a:close/>
              </a:path>
              <a:path w="4017645" h="2428240">
                <a:moveTo>
                  <a:pt x="7620" y="2424684"/>
                </a:moveTo>
                <a:lnTo>
                  <a:pt x="3048" y="2420112"/>
                </a:lnTo>
                <a:lnTo>
                  <a:pt x="7620" y="2420112"/>
                </a:lnTo>
                <a:lnTo>
                  <a:pt x="7620" y="2424684"/>
                </a:lnTo>
                <a:close/>
              </a:path>
              <a:path w="4017645" h="2428240">
                <a:moveTo>
                  <a:pt x="4008120" y="2424684"/>
                </a:moveTo>
                <a:lnTo>
                  <a:pt x="7620" y="2424684"/>
                </a:lnTo>
                <a:lnTo>
                  <a:pt x="7620" y="2420112"/>
                </a:lnTo>
                <a:lnTo>
                  <a:pt x="4008120" y="2420112"/>
                </a:lnTo>
                <a:lnTo>
                  <a:pt x="4008120" y="2424684"/>
                </a:lnTo>
                <a:close/>
              </a:path>
              <a:path w="4017645" h="2428240">
                <a:moveTo>
                  <a:pt x="4017264" y="2424684"/>
                </a:moveTo>
                <a:lnTo>
                  <a:pt x="4008120" y="2424684"/>
                </a:lnTo>
                <a:lnTo>
                  <a:pt x="4012692" y="2420112"/>
                </a:lnTo>
                <a:lnTo>
                  <a:pt x="4017264" y="2420112"/>
                </a:lnTo>
                <a:lnTo>
                  <a:pt x="4017264" y="2424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58146" y="3981981"/>
            <a:ext cx="3999865" cy="17030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50" b="1" spc="-95" dirty="0">
                <a:solidFill>
                  <a:srgbClr val="7CA554"/>
                </a:solidFill>
                <a:latin typeface="Arial"/>
                <a:cs typeface="Arial"/>
              </a:rPr>
              <a:t>D</a:t>
            </a:r>
            <a:r>
              <a:rPr sz="1550" b="1" spc="-45" dirty="0">
                <a:solidFill>
                  <a:srgbClr val="7CA554"/>
                </a:solidFill>
                <a:latin typeface="Arial"/>
                <a:cs typeface="Arial"/>
              </a:rPr>
              <a:t>e</a:t>
            </a:r>
            <a:r>
              <a:rPr sz="1550" b="1" spc="-140" dirty="0">
                <a:solidFill>
                  <a:srgbClr val="7CA554"/>
                </a:solidFill>
                <a:latin typeface="Arial"/>
                <a:cs typeface="Arial"/>
              </a:rPr>
              <a:t>s</a:t>
            </a:r>
            <a:r>
              <a:rPr sz="1550" b="1" spc="-135" dirty="0">
                <a:solidFill>
                  <a:srgbClr val="7CA554"/>
                </a:solidFill>
                <a:latin typeface="Arial"/>
                <a:cs typeface="Arial"/>
              </a:rPr>
              <a:t>c</a:t>
            </a:r>
            <a:r>
              <a:rPr sz="1550" b="1" spc="-85" dirty="0">
                <a:solidFill>
                  <a:srgbClr val="7CA554"/>
                </a:solidFill>
                <a:latin typeface="Arial"/>
                <a:cs typeface="Arial"/>
              </a:rPr>
              <a:t>r</a:t>
            </a:r>
            <a:r>
              <a:rPr sz="1550" b="1" spc="-40" dirty="0">
                <a:solidFill>
                  <a:srgbClr val="7CA554"/>
                </a:solidFill>
                <a:latin typeface="Arial"/>
                <a:cs typeface="Arial"/>
              </a:rPr>
              <a:t>i</a:t>
            </a:r>
            <a:r>
              <a:rPr sz="1550" b="1" spc="-110" dirty="0">
                <a:solidFill>
                  <a:srgbClr val="7CA554"/>
                </a:solidFill>
                <a:latin typeface="Arial"/>
                <a:cs typeface="Arial"/>
              </a:rPr>
              <a:t>b</a:t>
            </a:r>
            <a:r>
              <a:rPr sz="1550" b="1" spc="-35" dirty="0">
                <a:solidFill>
                  <a:srgbClr val="7CA554"/>
                </a:solidFill>
                <a:latin typeface="Arial"/>
                <a:cs typeface="Arial"/>
              </a:rPr>
              <a:t>e</a:t>
            </a:r>
            <a:r>
              <a:rPr sz="1550" b="1" spc="-30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170" dirty="0">
                <a:solidFill>
                  <a:srgbClr val="7CA554"/>
                </a:solidFill>
                <a:latin typeface="Arial"/>
                <a:cs typeface="Arial"/>
              </a:rPr>
              <a:t>y</a:t>
            </a:r>
            <a:r>
              <a:rPr sz="1550" b="1" spc="-110" dirty="0">
                <a:solidFill>
                  <a:srgbClr val="7CA554"/>
                </a:solidFill>
                <a:latin typeface="Arial"/>
                <a:cs typeface="Arial"/>
              </a:rPr>
              <a:t>o</a:t>
            </a:r>
            <a:r>
              <a:rPr sz="1550" b="1" spc="-114" dirty="0">
                <a:solidFill>
                  <a:srgbClr val="7CA554"/>
                </a:solidFill>
                <a:latin typeface="Arial"/>
                <a:cs typeface="Arial"/>
              </a:rPr>
              <a:t>u</a:t>
            </a:r>
            <a:r>
              <a:rPr sz="1550" b="1" spc="-80" dirty="0">
                <a:solidFill>
                  <a:srgbClr val="7CA554"/>
                </a:solidFill>
                <a:latin typeface="Arial"/>
                <a:cs typeface="Arial"/>
              </a:rPr>
              <a:t>r</a:t>
            </a:r>
            <a:r>
              <a:rPr sz="1550" b="1" spc="-25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195" dirty="0">
                <a:solidFill>
                  <a:srgbClr val="7CA554"/>
                </a:solidFill>
                <a:latin typeface="Arial"/>
                <a:cs typeface="Arial"/>
              </a:rPr>
              <a:t>T</a:t>
            </a:r>
            <a:r>
              <a:rPr sz="1550" b="1" spc="-30" dirty="0">
                <a:solidFill>
                  <a:srgbClr val="7CA554"/>
                </a:solidFill>
                <a:latin typeface="Arial"/>
                <a:cs typeface="Arial"/>
              </a:rPr>
              <a:t>e</a:t>
            </a:r>
            <a:r>
              <a:rPr sz="1550" b="1" spc="-135" dirty="0">
                <a:solidFill>
                  <a:srgbClr val="7CA554"/>
                </a:solidFill>
                <a:latin typeface="Arial"/>
                <a:cs typeface="Arial"/>
              </a:rPr>
              <a:t>c</a:t>
            </a:r>
            <a:r>
              <a:rPr sz="1550" b="1" spc="-95" dirty="0">
                <a:solidFill>
                  <a:srgbClr val="7CA554"/>
                </a:solidFill>
                <a:latin typeface="Arial"/>
                <a:cs typeface="Arial"/>
              </a:rPr>
              <a:t>hn</a:t>
            </a:r>
            <a:r>
              <a:rPr sz="1550" b="1" spc="-110" dirty="0">
                <a:solidFill>
                  <a:srgbClr val="7CA554"/>
                </a:solidFill>
                <a:latin typeface="Arial"/>
                <a:cs typeface="Arial"/>
              </a:rPr>
              <a:t>o</a:t>
            </a:r>
            <a:r>
              <a:rPr sz="1550" b="1" spc="-55" dirty="0">
                <a:solidFill>
                  <a:srgbClr val="7CA554"/>
                </a:solidFill>
                <a:latin typeface="Arial"/>
                <a:cs typeface="Arial"/>
              </a:rPr>
              <a:t>l</a:t>
            </a:r>
            <a:r>
              <a:rPr sz="1550" b="1" spc="-110" dirty="0">
                <a:solidFill>
                  <a:srgbClr val="7CA554"/>
                </a:solidFill>
                <a:latin typeface="Arial"/>
                <a:cs typeface="Arial"/>
              </a:rPr>
              <a:t>o</a:t>
            </a:r>
            <a:r>
              <a:rPr sz="1550" b="1" spc="-130" dirty="0">
                <a:solidFill>
                  <a:srgbClr val="7CA554"/>
                </a:solidFill>
                <a:latin typeface="Arial"/>
                <a:cs typeface="Arial"/>
              </a:rPr>
              <a:t>g</a:t>
            </a:r>
            <a:r>
              <a:rPr sz="1550" b="1" spc="-165" dirty="0">
                <a:solidFill>
                  <a:srgbClr val="7CA554"/>
                </a:solidFill>
                <a:latin typeface="Arial"/>
                <a:cs typeface="Arial"/>
              </a:rPr>
              <a:t>y</a:t>
            </a:r>
            <a:r>
              <a:rPr sz="1550" b="1" spc="-55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140" dirty="0">
                <a:solidFill>
                  <a:srgbClr val="7CA554"/>
                </a:solidFill>
                <a:latin typeface="Arial"/>
                <a:cs typeface="Arial"/>
              </a:rPr>
              <a:t>s</a:t>
            </a:r>
            <a:r>
              <a:rPr sz="1550" b="1" spc="-15" dirty="0">
                <a:solidFill>
                  <a:srgbClr val="7CA554"/>
                </a:solidFill>
                <a:latin typeface="Arial"/>
                <a:cs typeface="Arial"/>
              </a:rPr>
              <a:t>ta</a:t>
            </a:r>
            <a:r>
              <a:rPr sz="1550" b="1" spc="-135" dirty="0">
                <a:solidFill>
                  <a:srgbClr val="7CA554"/>
                </a:solidFill>
                <a:latin typeface="Arial"/>
                <a:cs typeface="Arial"/>
              </a:rPr>
              <a:t>c</a:t>
            </a:r>
            <a:r>
              <a:rPr sz="1550" b="1" spc="-20" dirty="0">
                <a:solidFill>
                  <a:srgbClr val="7CA554"/>
                </a:solidFill>
                <a:latin typeface="Arial"/>
                <a:cs typeface="Arial"/>
              </a:rPr>
              <a:t>k</a:t>
            </a:r>
            <a:r>
              <a:rPr sz="1550" b="1" spc="-55" dirty="0">
                <a:solidFill>
                  <a:srgbClr val="7CA554"/>
                </a:solidFill>
                <a:latin typeface="Arial"/>
                <a:cs typeface="Arial"/>
              </a:rPr>
              <a:t> </a:t>
            </a:r>
            <a:r>
              <a:rPr sz="1550" b="1" spc="-80" dirty="0">
                <a:solidFill>
                  <a:srgbClr val="7CA554"/>
                </a:solidFill>
                <a:latin typeface="Arial"/>
                <a:cs typeface="Arial"/>
              </a:rPr>
              <a:t>h</a:t>
            </a:r>
            <a:r>
              <a:rPr sz="1550" b="1" spc="-45" dirty="0">
                <a:solidFill>
                  <a:srgbClr val="7CA554"/>
                </a:solidFill>
                <a:latin typeface="Arial"/>
                <a:cs typeface="Arial"/>
              </a:rPr>
              <a:t>e</a:t>
            </a:r>
            <a:r>
              <a:rPr sz="1550" b="1" spc="-70" dirty="0">
                <a:solidFill>
                  <a:srgbClr val="7CA554"/>
                </a:solidFill>
                <a:latin typeface="Arial"/>
                <a:cs typeface="Arial"/>
              </a:rPr>
              <a:t>r</a:t>
            </a:r>
            <a:r>
              <a:rPr sz="1550" b="1" spc="-45" dirty="0">
                <a:solidFill>
                  <a:srgbClr val="7CA554"/>
                </a:solidFill>
                <a:latin typeface="Arial"/>
                <a:cs typeface="Arial"/>
              </a:rPr>
              <a:t>e</a:t>
            </a:r>
            <a:r>
              <a:rPr sz="1400" spc="-204" dirty="0">
                <a:latin typeface="Tahoma"/>
                <a:cs typeface="Tahoma"/>
              </a:rPr>
              <a:t>:</a:t>
            </a:r>
            <a:endParaRPr sz="1400" dirty="0">
              <a:latin typeface="Tahoma"/>
              <a:cs typeface="Tahoma"/>
            </a:endParaRPr>
          </a:p>
          <a:p>
            <a:pPr marL="262255" indent="-250190">
              <a:lnSpc>
                <a:spcPct val="100000"/>
              </a:lnSpc>
              <a:spcBef>
                <a:spcPts val="875"/>
              </a:spcBef>
              <a:buFont typeface="Segoe UI Symbol"/>
              <a:buChar char="⮚"/>
              <a:tabLst>
                <a:tab pos="262890" algn="l"/>
              </a:tabLst>
            </a:pPr>
            <a:r>
              <a:rPr sz="1400" spc="50" dirty="0" smtClean="0">
                <a:latin typeface="Tahoma"/>
                <a:cs typeface="Tahoma"/>
              </a:rPr>
              <a:t>Python(flask</a:t>
            </a:r>
            <a:r>
              <a:rPr sz="1400" spc="-105" dirty="0" smtClean="0">
                <a:latin typeface="Tahoma"/>
                <a:cs typeface="Tahoma"/>
              </a:rPr>
              <a:t> </a:t>
            </a:r>
            <a:r>
              <a:rPr sz="1400" spc="40" dirty="0" smtClean="0">
                <a:latin typeface="Tahoma"/>
                <a:cs typeface="Tahoma"/>
              </a:rPr>
              <a:t>framework)</a:t>
            </a:r>
            <a:endParaRPr lang="en-US" sz="1400" dirty="0">
              <a:latin typeface="Tahoma"/>
              <a:cs typeface="Tahoma"/>
            </a:endParaRPr>
          </a:p>
          <a:p>
            <a:pPr marL="262255" indent="-250190">
              <a:lnSpc>
                <a:spcPct val="100000"/>
              </a:lnSpc>
              <a:spcBef>
                <a:spcPts val="875"/>
              </a:spcBef>
              <a:buFont typeface="Segoe UI Symbol"/>
              <a:buChar char="⮚"/>
              <a:tabLst>
                <a:tab pos="262890" algn="l"/>
              </a:tabLst>
            </a:pPr>
            <a:r>
              <a:rPr sz="1400" spc="90" dirty="0" smtClean="0">
                <a:latin typeface="Tahoma"/>
                <a:cs typeface="Tahoma"/>
              </a:rPr>
              <a:t>H</a:t>
            </a:r>
            <a:r>
              <a:rPr sz="1400" spc="65" dirty="0" smtClean="0">
                <a:latin typeface="Tahoma"/>
                <a:cs typeface="Tahoma"/>
              </a:rPr>
              <a:t>t</a:t>
            </a:r>
            <a:r>
              <a:rPr sz="1400" spc="100" dirty="0" smtClean="0">
                <a:latin typeface="Tahoma"/>
                <a:cs typeface="Tahoma"/>
              </a:rPr>
              <a:t>m</a:t>
            </a:r>
            <a:r>
              <a:rPr sz="1400" spc="15" dirty="0" smtClean="0">
                <a:latin typeface="Tahoma"/>
                <a:cs typeface="Tahoma"/>
              </a:rPr>
              <a:t>l</a:t>
            </a:r>
            <a:r>
              <a:rPr sz="1400" spc="-130" dirty="0" smtClean="0">
                <a:latin typeface="Tahoma"/>
                <a:cs typeface="Tahoma"/>
              </a:rPr>
              <a:t> </a:t>
            </a:r>
            <a:r>
              <a:rPr sz="1400" spc="-130" dirty="0">
                <a:latin typeface="Tahoma"/>
                <a:cs typeface="Tahoma"/>
              </a:rPr>
              <a:t>,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150" dirty="0">
                <a:latin typeface="Tahoma"/>
                <a:cs typeface="Tahoma"/>
              </a:rPr>
              <a:t>C</a:t>
            </a:r>
            <a:r>
              <a:rPr sz="1400" spc="114" dirty="0">
                <a:latin typeface="Tahoma"/>
                <a:cs typeface="Tahoma"/>
              </a:rPr>
              <a:t>S</a:t>
            </a:r>
            <a:r>
              <a:rPr sz="1400" spc="130" dirty="0">
                <a:latin typeface="Tahoma"/>
                <a:cs typeface="Tahoma"/>
              </a:rPr>
              <a:t>S</a:t>
            </a:r>
            <a:r>
              <a:rPr sz="1400" spc="-130" dirty="0">
                <a:latin typeface="Tahoma"/>
                <a:cs typeface="Tahoma"/>
              </a:rPr>
              <a:t>,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J</a:t>
            </a:r>
            <a:r>
              <a:rPr sz="1400" spc="120" dirty="0">
                <a:latin typeface="Tahoma"/>
                <a:cs typeface="Tahoma"/>
              </a:rPr>
              <a:t>S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f</a:t>
            </a:r>
            <a:r>
              <a:rPr sz="1400" spc="80" dirty="0">
                <a:latin typeface="Tahoma"/>
                <a:cs typeface="Tahoma"/>
              </a:rPr>
              <a:t>o</a:t>
            </a:r>
            <a:r>
              <a:rPr sz="1400" spc="30" dirty="0">
                <a:latin typeface="Tahoma"/>
                <a:cs typeface="Tahoma"/>
              </a:rPr>
              <a:t>r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05" dirty="0">
                <a:latin typeface="Tahoma"/>
                <a:cs typeface="Tahoma"/>
              </a:rPr>
              <a:t>F</a:t>
            </a:r>
            <a:r>
              <a:rPr sz="1400" spc="25" dirty="0">
                <a:latin typeface="Tahoma"/>
                <a:cs typeface="Tahoma"/>
              </a:rPr>
              <a:t>r</a:t>
            </a:r>
            <a:r>
              <a:rPr sz="1400" spc="80" dirty="0">
                <a:latin typeface="Tahoma"/>
                <a:cs typeface="Tahoma"/>
              </a:rPr>
              <a:t>o</a:t>
            </a:r>
            <a:r>
              <a:rPr sz="1400" spc="25" dirty="0">
                <a:latin typeface="Tahoma"/>
                <a:cs typeface="Tahoma"/>
              </a:rPr>
              <a:t>n</a:t>
            </a:r>
            <a:r>
              <a:rPr sz="1400" spc="65" dirty="0">
                <a:latin typeface="Tahoma"/>
                <a:cs typeface="Tahoma"/>
              </a:rPr>
              <a:t>t</a:t>
            </a:r>
            <a:r>
              <a:rPr sz="1400" spc="85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n</a:t>
            </a:r>
            <a:r>
              <a:rPr sz="1400" spc="65" dirty="0">
                <a:latin typeface="Tahoma"/>
                <a:cs typeface="Tahoma"/>
              </a:rPr>
              <a:t>d</a:t>
            </a:r>
            <a:endParaRPr sz="1400" dirty="0">
              <a:latin typeface="Tahoma"/>
              <a:cs typeface="Tahoma"/>
            </a:endParaRPr>
          </a:p>
          <a:p>
            <a:pPr marL="262255" indent="-250190">
              <a:lnSpc>
                <a:spcPct val="100000"/>
              </a:lnSpc>
              <a:spcBef>
                <a:spcPts val="880"/>
              </a:spcBef>
              <a:buFont typeface="Segoe UI Symbol"/>
              <a:buChar char="⮚"/>
              <a:tabLst>
                <a:tab pos="262890" algn="l"/>
              </a:tabLst>
            </a:pPr>
            <a:r>
              <a:rPr lang="en-US" sz="1400" spc="50" dirty="0" smtClean="0">
                <a:latin typeface="Tahoma"/>
                <a:cs typeface="Tahoma"/>
              </a:rPr>
              <a:t>IOT Sensors, GPS tracking</a:t>
            </a:r>
          </a:p>
          <a:p>
            <a:pPr marL="262255" indent="-250190">
              <a:lnSpc>
                <a:spcPct val="100000"/>
              </a:lnSpc>
              <a:spcBef>
                <a:spcPts val="880"/>
              </a:spcBef>
              <a:buFont typeface="Segoe UI Symbol"/>
              <a:buChar char="⮚"/>
              <a:tabLst>
                <a:tab pos="262890" algn="l"/>
              </a:tabLst>
            </a:pPr>
            <a:r>
              <a:rPr lang="en-US" sz="1400" spc="50" dirty="0" smtClean="0">
                <a:latin typeface="Tahoma"/>
                <a:cs typeface="Tahoma"/>
              </a:rPr>
              <a:t>Python for backend</a:t>
            </a:r>
            <a:endParaRPr sz="1400" dirty="0" smtClean="0">
              <a:latin typeface="Tahoma"/>
              <a:cs typeface="Tahom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55" y="522730"/>
            <a:ext cx="3990155" cy="28758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6675" y="2429255"/>
            <a:ext cx="1870075" cy="93345"/>
          </a:xfrm>
          <a:custGeom>
            <a:avLst/>
            <a:gdLst/>
            <a:ahLst/>
            <a:cxnLst/>
            <a:rect l="l" t="t" r="r" b="b"/>
            <a:pathLst>
              <a:path w="1870075" h="93344">
                <a:moveTo>
                  <a:pt x="1869948" y="92963"/>
                </a:moveTo>
                <a:lnTo>
                  <a:pt x="0" y="89916"/>
                </a:lnTo>
                <a:lnTo>
                  <a:pt x="0" y="0"/>
                </a:lnTo>
                <a:lnTo>
                  <a:pt x="1869948" y="3048"/>
                </a:lnTo>
                <a:lnTo>
                  <a:pt x="1869948" y="92963"/>
                </a:lnTo>
                <a:close/>
              </a:path>
            </a:pathLst>
          </a:custGeom>
          <a:solidFill>
            <a:srgbClr val="7CA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80019" y="774191"/>
            <a:ext cx="2912745" cy="2912745"/>
            <a:chOff x="7780019" y="774191"/>
            <a:chExt cx="2912745" cy="2912745"/>
          </a:xfrm>
        </p:grpSpPr>
        <p:sp>
          <p:nvSpPr>
            <p:cNvPr id="4" name="object 4"/>
            <p:cNvSpPr/>
            <p:nvPr/>
          </p:nvSpPr>
          <p:spPr>
            <a:xfrm>
              <a:off x="9226296" y="1729740"/>
              <a:ext cx="1466215" cy="1957070"/>
            </a:xfrm>
            <a:custGeom>
              <a:avLst/>
              <a:gdLst/>
              <a:ahLst/>
              <a:cxnLst/>
              <a:rect l="l" t="t" r="r" b="b"/>
              <a:pathLst>
                <a:path w="1466215" h="1957070">
                  <a:moveTo>
                    <a:pt x="1466088" y="1956816"/>
                  </a:moveTo>
                  <a:lnTo>
                    <a:pt x="0" y="490727"/>
                  </a:lnTo>
                  <a:lnTo>
                    <a:pt x="489203" y="0"/>
                  </a:lnTo>
                  <a:lnTo>
                    <a:pt x="1466088" y="976884"/>
                  </a:lnTo>
                  <a:lnTo>
                    <a:pt x="1466088" y="1956816"/>
                  </a:lnTo>
                  <a:close/>
                </a:path>
              </a:pathLst>
            </a:custGeom>
            <a:solidFill>
              <a:srgbClr val="4495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41408" y="774192"/>
              <a:ext cx="951230" cy="951230"/>
            </a:xfrm>
            <a:custGeom>
              <a:avLst/>
              <a:gdLst/>
              <a:ahLst/>
              <a:cxnLst/>
              <a:rect l="l" t="t" r="r" b="b"/>
              <a:pathLst>
                <a:path w="951229" h="951230">
                  <a:moveTo>
                    <a:pt x="950976" y="950976"/>
                  </a:moveTo>
                  <a:lnTo>
                    <a:pt x="0" y="0"/>
                  </a:lnTo>
                  <a:lnTo>
                    <a:pt x="950976" y="0"/>
                  </a:lnTo>
                  <a:lnTo>
                    <a:pt x="950976" y="950976"/>
                  </a:lnTo>
                  <a:close/>
                </a:path>
              </a:pathLst>
            </a:custGeom>
            <a:solidFill>
              <a:srgbClr val="7CA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80019" y="774191"/>
              <a:ext cx="1912620" cy="955675"/>
            </a:xfrm>
            <a:custGeom>
              <a:avLst/>
              <a:gdLst/>
              <a:ahLst/>
              <a:cxnLst/>
              <a:rect l="l" t="t" r="r" b="b"/>
              <a:pathLst>
                <a:path w="1912620" h="955675">
                  <a:moveTo>
                    <a:pt x="955548" y="955548"/>
                  </a:moveTo>
                  <a:lnTo>
                    <a:pt x="0" y="0"/>
                  </a:lnTo>
                  <a:lnTo>
                    <a:pt x="1912619" y="0"/>
                  </a:lnTo>
                  <a:lnTo>
                    <a:pt x="955548" y="955548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2354" y="1653095"/>
            <a:ext cx="476821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-30" dirty="0" smtClean="0"/>
              <a:t>Hardware </a:t>
            </a:r>
            <a:r>
              <a:rPr spc="-235" dirty="0" smtClean="0"/>
              <a:t>D</a:t>
            </a:r>
            <a:r>
              <a:rPr spc="-135" dirty="0" smtClean="0"/>
              <a:t>e</a:t>
            </a:r>
            <a:r>
              <a:rPr spc="-50" dirty="0" smtClean="0"/>
              <a:t>t</a:t>
            </a:r>
            <a:r>
              <a:rPr spc="-60" dirty="0" smtClean="0"/>
              <a:t>a</a:t>
            </a:r>
            <a:r>
              <a:rPr spc="-105" dirty="0" smtClean="0"/>
              <a:t>i</a:t>
            </a:r>
            <a:r>
              <a:rPr spc="-145" dirty="0" smtClean="0"/>
              <a:t>l</a:t>
            </a:r>
            <a:r>
              <a:rPr spc="-390" dirty="0" smtClean="0"/>
              <a:t>s</a:t>
            </a:r>
            <a:endParaRPr spc="-390" dirty="0"/>
          </a:p>
        </p:txBody>
      </p:sp>
      <p:sp>
        <p:nvSpPr>
          <p:cNvPr id="8" name="object 8"/>
          <p:cNvSpPr/>
          <p:nvPr/>
        </p:nvSpPr>
        <p:spPr>
          <a:xfrm>
            <a:off x="832104" y="3099816"/>
            <a:ext cx="4251960" cy="3447415"/>
          </a:xfrm>
          <a:custGeom>
            <a:avLst/>
            <a:gdLst/>
            <a:ahLst/>
            <a:cxnLst/>
            <a:rect l="l" t="t" r="r" b="b"/>
            <a:pathLst>
              <a:path w="4251960" h="3447415">
                <a:moveTo>
                  <a:pt x="4248912" y="3447288"/>
                </a:moveTo>
                <a:lnTo>
                  <a:pt x="1524" y="3447288"/>
                </a:lnTo>
                <a:lnTo>
                  <a:pt x="0" y="3445764"/>
                </a:lnTo>
                <a:lnTo>
                  <a:pt x="0" y="1524"/>
                </a:lnTo>
                <a:lnTo>
                  <a:pt x="1524" y="0"/>
                </a:lnTo>
                <a:lnTo>
                  <a:pt x="4248912" y="0"/>
                </a:lnTo>
                <a:lnTo>
                  <a:pt x="4251960" y="1524"/>
                </a:lnTo>
                <a:lnTo>
                  <a:pt x="4251960" y="3048"/>
                </a:lnTo>
                <a:lnTo>
                  <a:pt x="7620" y="3048"/>
                </a:lnTo>
                <a:lnTo>
                  <a:pt x="4572" y="7620"/>
                </a:lnTo>
                <a:lnTo>
                  <a:pt x="7620" y="7620"/>
                </a:lnTo>
                <a:lnTo>
                  <a:pt x="7620" y="3439667"/>
                </a:lnTo>
                <a:lnTo>
                  <a:pt x="4572" y="3439667"/>
                </a:lnTo>
                <a:lnTo>
                  <a:pt x="7620" y="3444240"/>
                </a:lnTo>
                <a:lnTo>
                  <a:pt x="4251960" y="3444240"/>
                </a:lnTo>
                <a:lnTo>
                  <a:pt x="4251960" y="3445764"/>
                </a:lnTo>
                <a:lnTo>
                  <a:pt x="4248912" y="3447288"/>
                </a:lnTo>
                <a:close/>
              </a:path>
              <a:path w="4251960" h="3447415">
                <a:moveTo>
                  <a:pt x="7620" y="7620"/>
                </a:moveTo>
                <a:lnTo>
                  <a:pt x="4572" y="7620"/>
                </a:lnTo>
                <a:lnTo>
                  <a:pt x="7620" y="3048"/>
                </a:lnTo>
                <a:lnTo>
                  <a:pt x="7620" y="7620"/>
                </a:lnTo>
                <a:close/>
              </a:path>
              <a:path w="4251960" h="3447415">
                <a:moveTo>
                  <a:pt x="4242816" y="7620"/>
                </a:moveTo>
                <a:lnTo>
                  <a:pt x="7620" y="7620"/>
                </a:lnTo>
                <a:lnTo>
                  <a:pt x="7620" y="3048"/>
                </a:lnTo>
                <a:lnTo>
                  <a:pt x="4242816" y="3048"/>
                </a:lnTo>
                <a:lnTo>
                  <a:pt x="4242816" y="7620"/>
                </a:lnTo>
                <a:close/>
              </a:path>
              <a:path w="4251960" h="3447415">
                <a:moveTo>
                  <a:pt x="4242816" y="3444240"/>
                </a:moveTo>
                <a:lnTo>
                  <a:pt x="4242816" y="3048"/>
                </a:lnTo>
                <a:lnTo>
                  <a:pt x="4247388" y="7620"/>
                </a:lnTo>
                <a:lnTo>
                  <a:pt x="4251960" y="7620"/>
                </a:lnTo>
                <a:lnTo>
                  <a:pt x="4251960" y="3439667"/>
                </a:lnTo>
                <a:lnTo>
                  <a:pt x="4247388" y="3439667"/>
                </a:lnTo>
                <a:lnTo>
                  <a:pt x="4242816" y="3444240"/>
                </a:lnTo>
                <a:close/>
              </a:path>
              <a:path w="4251960" h="3447415">
                <a:moveTo>
                  <a:pt x="4251960" y="7620"/>
                </a:moveTo>
                <a:lnTo>
                  <a:pt x="4247388" y="7620"/>
                </a:lnTo>
                <a:lnTo>
                  <a:pt x="4242816" y="3048"/>
                </a:lnTo>
                <a:lnTo>
                  <a:pt x="4251960" y="3048"/>
                </a:lnTo>
                <a:lnTo>
                  <a:pt x="4251960" y="7620"/>
                </a:lnTo>
                <a:close/>
              </a:path>
              <a:path w="4251960" h="3447415">
                <a:moveTo>
                  <a:pt x="7620" y="3444240"/>
                </a:moveTo>
                <a:lnTo>
                  <a:pt x="4572" y="3439667"/>
                </a:lnTo>
                <a:lnTo>
                  <a:pt x="7620" y="3439667"/>
                </a:lnTo>
                <a:lnTo>
                  <a:pt x="7620" y="3444240"/>
                </a:lnTo>
                <a:close/>
              </a:path>
              <a:path w="4251960" h="3447415">
                <a:moveTo>
                  <a:pt x="4242816" y="3444240"/>
                </a:moveTo>
                <a:lnTo>
                  <a:pt x="7620" y="3444240"/>
                </a:lnTo>
                <a:lnTo>
                  <a:pt x="7620" y="3439667"/>
                </a:lnTo>
                <a:lnTo>
                  <a:pt x="4242816" y="3439667"/>
                </a:lnTo>
                <a:lnTo>
                  <a:pt x="4242816" y="3444240"/>
                </a:lnTo>
                <a:close/>
              </a:path>
              <a:path w="4251960" h="3447415">
                <a:moveTo>
                  <a:pt x="4251960" y="3444240"/>
                </a:moveTo>
                <a:lnTo>
                  <a:pt x="4242816" y="3444240"/>
                </a:lnTo>
                <a:lnTo>
                  <a:pt x="4247388" y="3439667"/>
                </a:lnTo>
                <a:lnTo>
                  <a:pt x="4251960" y="3439667"/>
                </a:lnTo>
                <a:lnTo>
                  <a:pt x="4251960" y="3444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1345" y="2740660"/>
            <a:ext cx="3928745" cy="2293577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065" algn="ctr">
              <a:lnSpc>
                <a:spcPts val="1595"/>
              </a:lnSpc>
              <a:spcBef>
                <a:spcPts val="680"/>
              </a:spcBef>
              <a:tabLst>
                <a:tab pos="302260" algn="l"/>
                <a:tab pos="302895" algn="l"/>
              </a:tabLst>
            </a:pPr>
            <a:r>
              <a:rPr lang="en-US" sz="2400" b="1" dirty="0">
                <a:latin typeface="Arial Black" panose="020B0A04020102020204" pitchFamily="34" charset="0"/>
              </a:rPr>
              <a:t>WI-FI Product </a:t>
            </a:r>
            <a:endParaRPr lang="en-US" sz="2400" b="1" dirty="0" smtClean="0">
              <a:latin typeface="Arial Black" panose="020B0A04020102020204" pitchFamily="34" charset="0"/>
            </a:endParaRPr>
          </a:p>
          <a:p>
            <a:pPr marL="12065" algn="ctr">
              <a:lnSpc>
                <a:spcPts val="1595"/>
              </a:lnSpc>
              <a:spcBef>
                <a:spcPts val="680"/>
              </a:spcBef>
              <a:tabLst>
                <a:tab pos="302260" algn="l"/>
                <a:tab pos="302895" algn="l"/>
              </a:tabLst>
            </a:pPr>
            <a:endParaRPr lang="en-US" sz="2400" b="1" dirty="0" smtClean="0">
              <a:latin typeface="Arial Black" panose="020B0A04020102020204" pitchFamily="34" charset="0"/>
            </a:endParaRPr>
          </a:p>
          <a:p>
            <a:pPr marL="354965" indent="-342900">
              <a:lnSpc>
                <a:spcPts val="1595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02260" algn="l"/>
                <a:tab pos="302895" algn="l"/>
              </a:tabLst>
            </a:pPr>
            <a:r>
              <a:rPr lang="en-US" sz="2400" dirty="0"/>
              <a:t>Neo 6M [x 1] </a:t>
            </a:r>
            <a:endParaRPr lang="en-US" sz="2400" dirty="0" smtClean="0"/>
          </a:p>
          <a:p>
            <a:pPr marL="354965" indent="-342900">
              <a:lnSpc>
                <a:spcPts val="1595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02260" algn="l"/>
                <a:tab pos="302895" algn="l"/>
              </a:tabLst>
            </a:pPr>
            <a:r>
              <a:rPr lang="en-US" sz="2400" dirty="0"/>
              <a:t>ESP32 Dev [x 1] </a:t>
            </a:r>
            <a:endParaRPr lang="en-US" sz="2400" dirty="0" smtClean="0"/>
          </a:p>
          <a:p>
            <a:pPr marL="354965" indent="-342900">
              <a:lnSpc>
                <a:spcPts val="1595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02260" algn="l"/>
                <a:tab pos="302895" algn="l"/>
              </a:tabLst>
            </a:pPr>
            <a:r>
              <a:rPr lang="en-US" sz="2400" dirty="0"/>
              <a:t>DC – DC [x 1</a:t>
            </a:r>
            <a:r>
              <a:rPr lang="en-US" sz="2400" dirty="0" smtClean="0"/>
              <a:t>]</a:t>
            </a:r>
          </a:p>
          <a:p>
            <a:pPr marL="354965" indent="-342900">
              <a:lnSpc>
                <a:spcPts val="1595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02260" algn="l"/>
                <a:tab pos="302895" algn="l"/>
              </a:tabLst>
            </a:pPr>
            <a:r>
              <a:rPr lang="en-US" sz="2400" dirty="0"/>
              <a:t>6V 1A Power [x 1] </a:t>
            </a:r>
            <a:endParaRPr lang="en-US" sz="2400" dirty="0" smtClean="0"/>
          </a:p>
          <a:p>
            <a:pPr marL="354965" indent="-342900">
              <a:lnSpc>
                <a:spcPts val="1595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02260" algn="l"/>
                <a:tab pos="302895" algn="l"/>
              </a:tabLst>
            </a:pPr>
            <a:r>
              <a:rPr lang="en-US" sz="2400" dirty="0"/>
              <a:t>Breadboard [x 1] Jumper wire [x 4] </a:t>
            </a:r>
            <a:endParaRPr lang="en-US" sz="2400" b="1" spc="-120" dirty="0" smtClean="0">
              <a:latin typeface="Arial Black" panose="020B0A04020102020204" pitchFamily="34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276" y="6308852"/>
            <a:ext cx="1041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95" dirty="0">
                <a:latin typeface="Tahoma"/>
                <a:cs typeface="Tahoma"/>
              </a:rPr>
              <a:t>3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75732" y="3099816"/>
            <a:ext cx="4251960" cy="3447415"/>
          </a:xfrm>
          <a:custGeom>
            <a:avLst/>
            <a:gdLst/>
            <a:ahLst/>
            <a:cxnLst/>
            <a:rect l="l" t="t" r="r" b="b"/>
            <a:pathLst>
              <a:path w="4251959" h="3447415">
                <a:moveTo>
                  <a:pt x="4250436" y="3447288"/>
                </a:moveTo>
                <a:lnTo>
                  <a:pt x="1524" y="3447288"/>
                </a:lnTo>
                <a:lnTo>
                  <a:pt x="0" y="3445764"/>
                </a:lnTo>
                <a:lnTo>
                  <a:pt x="0" y="1524"/>
                </a:lnTo>
                <a:lnTo>
                  <a:pt x="1524" y="0"/>
                </a:lnTo>
                <a:lnTo>
                  <a:pt x="4250436" y="0"/>
                </a:lnTo>
                <a:lnTo>
                  <a:pt x="4251960" y="1524"/>
                </a:lnTo>
                <a:lnTo>
                  <a:pt x="4251960" y="3048"/>
                </a:lnTo>
                <a:lnTo>
                  <a:pt x="9144" y="3048"/>
                </a:lnTo>
                <a:lnTo>
                  <a:pt x="4572" y="7620"/>
                </a:lnTo>
                <a:lnTo>
                  <a:pt x="9144" y="7620"/>
                </a:lnTo>
                <a:lnTo>
                  <a:pt x="9144" y="3439667"/>
                </a:lnTo>
                <a:lnTo>
                  <a:pt x="4572" y="3439667"/>
                </a:lnTo>
                <a:lnTo>
                  <a:pt x="9144" y="3444240"/>
                </a:lnTo>
                <a:lnTo>
                  <a:pt x="4251960" y="3444240"/>
                </a:lnTo>
                <a:lnTo>
                  <a:pt x="4251960" y="3445764"/>
                </a:lnTo>
                <a:lnTo>
                  <a:pt x="4250436" y="3447288"/>
                </a:lnTo>
                <a:close/>
              </a:path>
              <a:path w="4251959" h="3447415">
                <a:moveTo>
                  <a:pt x="9144" y="7620"/>
                </a:moveTo>
                <a:lnTo>
                  <a:pt x="4572" y="7620"/>
                </a:lnTo>
                <a:lnTo>
                  <a:pt x="9144" y="3048"/>
                </a:lnTo>
                <a:lnTo>
                  <a:pt x="9144" y="7620"/>
                </a:lnTo>
                <a:close/>
              </a:path>
              <a:path w="4251959" h="3447415">
                <a:moveTo>
                  <a:pt x="4244340" y="7620"/>
                </a:moveTo>
                <a:lnTo>
                  <a:pt x="9144" y="7620"/>
                </a:lnTo>
                <a:lnTo>
                  <a:pt x="9144" y="3048"/>
                </a:lnTo>
                <a:lnTo>
                  <a:pt x="4244340" y="3048"/>
                </a:lnTo>
                <a:lnTo>
                  <a:pt x="4244340" y="7620"/>
                </a:lnTo>
                <a:close/>
              </a:path>
              <a:path w="4251959" h="3447415">
                <a:moveTo>
                  <a:pt x="4244340" y="3444240"/>
                </a:moveTo>
                <a:lnTo>
                  <a:pt x="4244340" y="3048"/>
                </a:lnTo>
                <a:lnTo>
                  <a:pt x="4247388" y="7620"/>
                </a:lnTo>
                <a:lnTo>
                  <a:pt x="4251960" y="7620"/>
                </a:lnTo>
                <a:lnTo>
                  <a:pt x="4251960" y="3439667"/>
                </a:lnTo>
                <a:lnTo>
                  <a:pt x="4247388" y="3439667"/>
                </a:lnTo>
                <a:lnTo>
                  <a:pt x="4244340" y="3444240"/>
                </a:lnTo>
                <a:close/>
              </a:path>
              <a:path w="4251959" h="3447415">
                <a:moveTo>
                  <a:pt x="4251960" y="7620"/>
                </a:moveTo>
                <a:lnTo>
                  <a:pt x="4247388" y="7620"/>
                </a:lnTo>
                <a:lnTo>
                  <a:pt x="4244340" y="3048"/>
                </a:lnTo>
                <a:lnTo>
                  <a:pt x="4251960" y="3048"/>
                </a:lnTo>
                <a:lnTo>
                  <a:pt x="4251960" y="7620"/>
                </a:lnTo>
                <a:close/>
              </a:path>
              <a:path w="4251959" h="3447415">
                <a:moveTo>
                  <a:pt x="9144" y="3444240"/>
                </a:moveTo>
                <a:lnTo>
                  <a:pt x="4572" y="3439667"/>
                </a:lnTo>
                <a:lnTo>
                  <a:pt x="9144" y="3439667"/>
                </a:lnTo>
                <a:lnTo>
                  <a:pt x="9144" y="3444240"/>
                </a:lnTo>
                <a:close/>
              </a:path>
              <a:path w="4251959" h="3447415">
                <a:moveTo>
                  <a:pt x="4244340" y="3444240"/>
                </a:moveTo>
                <a:lnTo>
                  <a:pt x="9144" y="3444240"/>
                </a:lnTo>
                <a:lnTo>
                  <a:pt x="9144" y="3439667"/>
                </a:lnTo>
                <a:lnTo>
                  <a:pt x="4244340" y="3439667"/>
                </a:lnTo>
                <a:lnTo>
                  <a:pt x="4244340" y="3444240"/>
                </a:lnTo>
                <a:close/>
              </a:path>
              <a:path w="4251959" h="3447415">
                <a:moveTo>
                  <a:pt x="4251960" y="3444240"/>
                </a:moveTo>
                <a:lnTo>
                  <a:pt x="4244340" y="3444240"/>
                </a:lnTo>
                <a:lnTo>
                  <a:pt x="4247388" y="3439667"/>
                </a:lnTo>
                <a:lnTo>
                  <a:pt x="4251960" y="3439667"/>
                </a:lnTo>
                <a:lnTo>
                  <a:pt x="4251960" y="3444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23534" y="2759538"/>
            <a:ext cx="4269105" cy="2976456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680"/>
              </a:spcBef>
              <a:tabLst>
                <a:tab pos="302260" algn="l"/>
                <a:tab pos="302895" algn="l"/>
              </a:tabLst>
            </a:pPr>
            <a:r>
              <a:rPr lang="en-US" sz="2400" b="1" dirty="0">
                <a:latin typeface="Arial Black" panose="020B0A04020102020204" pitchFamily="34" charset="0"/>
              </a:rPr>
              <a:t>GSM </a:t>
            </a:r>
            <a:r>
              <a:rPr lang="en-US" sz="2400" b="1" dirty="0" smtClean="0">
                <a:latin typeface="Arial Black" panose="020B0A04020102020204" pitchFamily="34" charset="0"/>
              </a:rPr>
              <a:t>Product</a:t>
            </a:r>
          </a:p>
          <a:p>
            <a:pPr algn="ctr">
              <a:lnSpc>
                <a:spcPts val="1595"/>
              </a:lnSpc>
              <a:spcBef>
                <a:spcPts val="680"/>
              </a:spcBef>
              <a:tabLst>
                <a:tab pos="302260" algn="l"/>
                <a:tab pos="302895" algn="l"/>
              </a:tabLst>
            </a:pPr>
            <a:endParaRPr lang="en-US" sz="2400" b="1" dirty="0" smtClean="0">
              <a:latin typeface="Arial Black" panose="020B0A04020102020204" pitchFamily="34" charset="0"/>
            </a:endParaRPr>
          </a:p>
          <a:p>
            <a:pPr marL="342900" indent="-342900">
              <a:lnSpc>
                <a:spcPts val="1595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02260" algn="l"/>
                <a:tab pos="302895" algn="l"/>
              </a:tabLst>
            </a:pPr>
            <a:r>
              <a:rPr lang="en-US" sz="2400" dirty="0" err="1"/>
              <a:t>Ardino</a:t>
            </a:r>
            <a:r>
              <a:rPr lang="en-US" sz="2400" dirty="0"/>
              <a:t> Uno [x 1] </a:t>
            </a:r>
            <a:endParaRPr lang="en-US" sz="2400" dirty="0" smtClean="0"/>
          </a:p>
          <a:p>
            <a:pPr marL="342900" indent="-342900">
              <a:lnSpc>
                <a:spcPts val="1595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02260" algn="l"/>
                <a:tab pos="302895" algn="l"/>
              </a:tabLst>
            </a:pPr>
            <a:r>
              <a:rPr lang="en-US" sz="2400" dirty="0"/>
              <a:t>Neo 6M [x 1</a:t>
            </a:r>
            <a:r>
              <a:rPr lang="en-US" sz="2400" dirty="0" smtClean="0"/>
              <a:t>]</a:t>
            </a:r>
          </a:p>
          <a:p>
            <a:pPr marL="342900" indent="-342900">
              <a:lnSpc>
                <a:spcPts val="1595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02260" algn="l"/>
                <a:tab pos="302895" algn="l"/>
              </a:tabLst>
            </a:pPr>
            <a:r>
              <a:rPr lang="en-US" sz="2400" dirty="0"/>
              <a:t>DC – DC [x 1</a:t>
            </a:r>
            <a:r>
              <a:rPr lang="en-US" sz="2400" dirty="0" smtClean="0"/>
              <a:t>]</a:t>
            </a:r>
          </a:p>
          <a:p>
            <a:pPr marL="342900" indent="-342900">
              <a:lnSpc>
                <a:spcPts val="1595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02260" algn="l"/>
                <a:tab pos="302895" algn="l"/>
              </a:tabLst>
            </a:pPr>
            <a:r>
              <a:rPr lang="en-US" sz="2400" dirty="0"/>
              <a:t>GSM SIM800L [x 1] </a:t>
            </a:r>
            <a:endParaRPr lang="en-US" sz="2400" dirty="0" smtClean="0"/>
          </a:p>
          <a:p>
            <a:pPr marL="342900" indent="-342900">
              <a:lnSpc>
                <a:spcPts val="1595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02260" algn="l"/>
                <a:tab pos="302895" algn="l"/>
              </a:tabLst>
            </a:pPr>
            <a:r>
              <a:rPr lang="en-US" sz="2400" dirty="0"/>
              <a:t>6V 1A Power [x 1[ </a:t>
            </a:r>
            <a:endParaRPr lang="en-US" sz="2400" dirty="0" smtClean="0"/>
          </a:p>
          <a:p>
            <a:pPr marL="342900" indent="-342900">
              <a:lnSpc>
                <a:spcPts val="1595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02260" algn="l"/>
                <a:tab pos="302895" algn="l"/>
              </a:tabLst>
            </a:pPr>
            <a:r>
              <a:rPr lang="en-US" sz="2400" dirty="0"/>
              <a:t>Breadboard [x 1] </a:t>
            </a:r>
            <a:endParaRPr lang="en-US" sz="2400" dirty="0" smtClean="0"/>
          </a:p>
          <a:p>
            <a:pPr marL="342900" indent="-342900">
              <a:lnSpc>
                <a:spcPts val="1595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02260" algn="l"/>
                <a:tab pos="302895" algn="l"/>
              </a:tabLst>
            </a:pPr>
            <a:r>
              <a:rPr lang="en-US" sz="2400" dirty="0" smtClean="0"/>
              <a:t>Jumper </a:t>
            </a:r>
            <a:r>
              <a:rPr lang="en-US" sz="2400" dirty="0"/>
              <a:t>wire [x 10] </a:t>
            </a:r>
            <a:endParaRPr lang="en-US" sz="2400" dirty="0" smtClean="0"/>
          </a:p>
          <a:p>
            <a:pPr marL="342900" indent="-342900">
              <a:lnSpc>
                <a:spcPts val="1595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02260" algn="l"/>
                <a:tab pos="302895" algn="l"/>
              </a:tabLst>
            </a:pPr>
            <a:r>
              <a:rPr lang="en-US" sz="2400" dirty="0" smtClean="0"/>
              <a:t>GSM </a:t>
            </a:r>
            <a:r>
              <a:rPr lang="en-US" sz="2400" dirty="0" err="1"/>
              <a:t>Simcard</a:t>
            </a:r>
            <a:r>
              <a:rPr lang="en-US" sz="2400" dirty="0"/>
              <a:t> [x 1] 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354</Words>
  <Application>Microsoft Office PowerPoint</Application>
  <PresentationFormat>Custom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Segoe UI Symbol</vt:lpstr>
      <vt:lpstr>Tahoma</vt:lpstr>
      <vt:lpstr>Wingdings</vt:lpstr>
      <vt:lpstr>Office Theme</vt:lpstr>
      <vt:lpstr>  Problem Definition and Design Thinking  </vt:lpstr>
      <vt:lpstr>Idea/Approach Details</vt:lpstr>
      <vt:lpstr>Hardware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Idea-Presentation-Format-SIH2023-College (1) (1).pptx</dc:title>
  <dc:creator>ADMIN</dc:creator>
  <cp:lastModifiedBy>Saran S</cp:lastModifiedBy>
  <cp:revision>8</cp:revision>
  <dcterms:created xsi:type="dcterms:W3CDTF">2023-09-28T02:16:22Z</dcterms:created>
  <dcterms:modified xsi:type="dcterms:W3CDTF">2023-10-04T15:16:52Z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2023-09-15T00:00:00Z</vt:filetime>
  </property>
  <property fmtid="{D5CDD505-2E9C-101B-9397-08002B2CF9AE}" pid="3" name="LastSaved">
    <vt:filetime>2023-09-28T00:00:00Z</vt:filetime>
  </property>
</Properties>
</file>