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65104" y="2057400"/>
            <a:ext cx="6636363" cy="1028487"/>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002060"/>
                </a:solidFill>
              </a:rPr>
              <a:t>CREDITCARD FRAUD DETECTION</a:t>
            </a:r>
            <a:endParaRPr b="0" spc="-50" dirty="0">
              <a:solidFill>
                <a:srgbClr val="002060"/>
              </a:solidFill>
            </a:endParaRP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14" name="TextBox 13"/>
          <p:cNvSpPr txBox="1"/>
          <p:nvPr/>
        </p:nvSpPr>
        <p:spPr>
          <a:xfrm>
            <a:off x="1943100" y="3359825"/>
            <a:ext cx="6248400" cy="2031325"/>
          </a:xfrm>
          <a:prstGeom prst="rect">
            <a:avLst/>
          </a:prstGeom>
          <a:noFill/>
        </p:spPr>
        <p:txBody>
          <a:bodyPr wrap="square" rtlCol="0">
            <a:spAutoFit/>
          </a:bodyPr>
          <a:lstStyle/>
          <a:p>
            <a:r>
              <a:rPr lang="en-US" dirty="0" smtClean="0"/>
              <a:t>NAME</a:t>
            </a:r>
            <a:r>
              <a:rPr lang="en-US" b="1" dirty="0" smtClean="0"/>
              <a:t> :</a:t>
            </a:r>
            <a:r>
              <a:rPr lang="en-US" dirty="0" smtClean="0"/>
              <a:t> SARAN N</a:t>
            </a:r>
          </a:p>
          <a:p>
            <a:r>
              <a:rPr lang="en-US" dirty="0" smtClean="0"/>
              <a:t>REG NO </a:t>
            </a:r>
            <a:r>
              <a:rPr lang="en-US" b="1" dirty="0" smtClean="0"/>
              <a:t>: </a:t>
            </a:r>
            <a:r>
              <a:rPr lang="en-US" dirty="0" smtClean="0"/>
              <a:t>311521104050</a:t>
            </a:r>
          </a:p>
          <a:p>
            <a:r>
              <a:rPr lang="en-US" dirty="0" smtClean="0"/>
              <a:t>DEPT </a:t>
            </a:r>
            <a:r>
              <a:rPr lang="en-US" b="1" dirty="0" smtClean="0"/>
              <a:t>:</a:t>
            </a:r>
            <a:r>
              <a:rPr lang="en-US" dirty="0" smtClean="0"/>
              <a:t> CSE</a:t>
            </a:r>
          </a:p>
          <a:p>
            <a:r>
              <a:rPr lang="en-US" dirty="0" smtClean="0"/>
              <a:t>COLLEGE </a:t>
            </a:r>
            <a:r>
              <a:rPr lang="en-US" b="1" dirty="0" smtClean="0"/>
              <a:t>: </a:t>
            </a:r>
            <a:r>
              <a:rPr lang="en-US" dirty="0" smtClean="0"/>
              <a:t>MEENAKSHI SUNDARARAJAN ENGINEERING COLLEGE</a:t>
            </a:r>
          </a:p>
          <a:p>
            <a:r>
              <a:rPr lang="en-US" dirty="0" smtClean="0"/>
              <a:t>NAAN MUDHALVAN ID </a:t>
            </a:r>
            <a:r>
              <a:rPr lang="en-US" b="1" dirty="0" smtClean="0"/>
              <a:t>: </a:t>
            </a:r>
            <a:r>
              <a:rPr lang="en-US" dirty="0" smtClean="0"/>
              <a:t>au311521104050</a:t>
            </a:r>
          </a:p>
          <a:p>
            <a:r>
              <a:rPr lang="en-US" dirty="0" smtClean="0"/>
              <a:t>GMAIL ID </a:t>
            </a:r>
            <a:r>
              <a:rPr lang="en-US" b="1" dirty="0" smtClean="0"/>
              <a:t>:</a:t>
            </a:r>
            <a:r>
              <a:rPr lang="en-US" dirty="0" smtClean="0"/>
              <a:t> sarannarasimhan07@gmail.com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914400" y="2057400"/>
            <a:ext cx="7280275" cy="4164329"/>
          </a:xfrm>
          <a:prstGeom prst="rect">
            <a:avLst/>
          </a:prstGeom>
        </p:spPr>
        <p:txBody>
          <a:bodyPr vert="horz" wrap="square" lIns="0" tIns="12065" rIns="0" bIns="0" rtlCol="0">
            <a:spAutoFit/>
          </a:bodyPr>
          <a:lstStyle/>
          <a:p>
            <a:pPr marL="17145" marR="88900" indent="207010">
              <a:lnSpc>
                <a:spcPct val="102400"/>
              </a:lnSpc>
              <a:spcBef>
                <a:spcPts val="95"/>
              </a:spcBef>
              <a:buAutoNum type="arabicPeriod"/>
              <a:tabLst>
                <a:tab pos="224154" algn="l"/>
              </a:tabLst>
            </a:pPr>
            <a:r>
              <a:rPr b="1" dirty="0" smtClean="0">
                <a:latin typeface="Arial"/>
                <a:cs typeface="Arial"/>
              </a:rPr>
              <a:t>Trained</a:t>
            </a:r>
            <a:r>
              <a:rPr b="1" spc="45" dirty="0" smtClean="0">
                <a:latin typeface="Arial"/>
                <a:cs typeface="Arial"/>
              </a:rPr>
              <a:t> </a:t>
            </a:r>
            <a:r>
              <a:rPr b="1" dirty="0" smtClean="0">
                <a:latin typeface="Arial"/>
                <a:cs typeface="Arial"/>
              </a:rPr>
              <a:t>Generative</a:t>
            </a:r>
            <a:r>
              <a:rPr b="1" spc="75" dirty="0" smtClean="0">
                <a:latin typeface="Arial"/>
                <a:cs typeface="Arial"/>
              </a:rPr>
              <a:t> </a:t>
            </a:r>
            <a:r>
              <a:rPr b="1" dirty="0" smtClean="0">
                <a:latin typeface="Arial"/>
                <a:cs typeface="Arial"/>
              </a:rPr>
              <a:t>AI</a:t>
            </a:r>
            <a:r>
              <a:rPr b="1" spc="105" dirty="0" smtClean="0">
                <a:latin typeface="Arial"/>
                <a:cs typeface="Arial"/>
              </a:rPr>
              <a:t> </a:t>
            </a:r>
            <a:r>
              <a:rPr b="1" dirty="0" smtClean="0">
                <a:latin typeface="Arial"/>
                <a:cs typeface="Arial"/>
              </a:rPr>
              <a:t>Model</a:t>
            </a:r>
            <a:r>
              <a:rPr dirty="0" smtClean="0"/>
              <a:t>:</a:t>
            </a:r>
            <a:r>
              <a:rPr spc="40" dirty="0" smtClean="0"/>
              <a:t> </a:t>
            </a:r>
            <a:r>
              <a:rPr dirty="0" smtClean="0"/>
              <a:t>The</a:t>
            </a:r>
            <a:r>
              <a:rPr spc="20" dirty="0" smtClean="0"/>
              <a:t> </a:t>
            </a:r>
            <a:r>
              <a:rPr dirty="0" smtClean="0"/>
              <a:t>project</a:t>
            </a:r>
            <a:r>
              <a:rPr spc="25" dirty="0" smtClean="0"/>
              <a:t> </a:t>
            </a:r>
            <a:r>
              <a:rPr dirty="0" smtClean="0"/>
              <a:t>will</a:t>
            </a:r>
            <a:r>
              <a:rPr spc="50" dirty="0" smtClean="0"/>
              <a:t> </a:t>
            </a:r>
            <a:r>
              <a:rPr dirty="0" smtClean="0"/>
              <a:t>result</a:t>
            </a:r>
            <a:r>
              <a:rPr spc="20" dirty="0" smtClean="0"/>
              <a:t> </a:t>
            </a:r>
            <a:r>
              <a:rPr dirty="0" smtClean="0"/>
              <a:t>in</a:t>
            </a:r>
            <a:r>
              <a:rPr spc="40" dirty="0" smtClean="0"/>
              <a:t> </a:t>
            </a:r>
            <a:r>
              <a:rPr dirty="0" smtClean="0"/>
              <a:t>a</a:t>
            </a:r>
            <a:r>
              <a:rPr spc="40" dirty="0" smtClean="0"/>
              <a:t> </a:t>
            </a:r>
            <a:r>
              <a:rPr dirty="0" smtClean="0"/>
              <a:t>fully</a:t>
            </a:r>
            <a:r>
              <a:rPr spc="30" dirty="0" smtClean="0"/>
              <a:t> </a:t>
            </a:r>
            <a:r>
              <a:rPr dirty="0" smtClean="0"/>
              <a:t>trained</a:t>
            </a:r>
            <a:r>
              <a:rPr spc="40" dirty="0" smtClean="0"/>
              <a:t> </a:t>
            </a:r>
            <a:r>
              <a:rPr dirty="0" smtClean="0"/>
              <a:t>generative</a:t>
            </a:r>
            <a:r>
              <a:rPr spc="55" dirty="0" smtClean="0"/>
              <a:t> </a:t>
            </a:r>
            <a:r>
              <a:rPr spc="-25" dirty="0" smtClean="0"/>
              <a:t>AI </a:t>
            </a:r>
            <a:r>
              <a:rPr dirty="0" smtClean="0"/>
              <a:t>model</a:t>
            </a:r>
            <a:r>
              <a:rPr spc="25" dirty="0" smtClean="0"/>
              <a:t> </a:t>
            </a:r>
            <a:r>
              <a:rPr dirty="0" smtClean="0"/>
              <a:t>capable</a:t>
            </a:r>
            <a:r>
              <a:rPr spc="30" dirty="0" smtClean="0"/>
              <a:t> </a:t>
            </a:r>
            <a:r>
              <a:rPr dirty="0" smtClean="0"/>
              <a:t>of</a:t>
            </a:r>
            <a:r>
              <a:rPr spc="45" dirty="0" smtClean="0"/>
              <a:t> </a:t>
            </a:r>
            <a:r>
              <a:rPr dirty="0" smtClean="0"/>
              <a:t>generating</a:t>
            </a:r>
            <a:r>
              <a:rPr spc="30" dirty="0" smtClean="0"/>
              <a:t> </a:t>
            </a:r>
            <a:r>
              <a:rPr dirty="0" smtClean="0"/>
              <a:t>film</a:t>
            </a:r>
            <a:r>
              <a:rPr spc="55" dirty="0" smtClean="0"/>
              <a:t> </a:t>
            </a:r>
            <a:r>
              <a:rPr dirty="0" smtClean="0"/>
              <a:t>names</a:t>
            </a:r>
            <a:r>
              <a:rPr spc="40" dirty="0" smtClean="0"/>
              <a:t> </a:t>
            </a:r>
            <a:r>
              <a:rPr dirty="0" smtClean="0"/>
              <a:t>based</a:t>
            </a:r>
            <a:r>
              <a:rPr spc="30" dirty="0" smtClean="0"/>
              <a:t> </a:t>
            </a:r>
            <a:r>
              <a:rPr dirty="0" smtClean="0"/>
              <a:t>on</a:t>
            </a:r>
            <a:r>
              <a:rPr spc="50" dirty="0" smtClean="0"/>
              <a:t> </a:t>
            </a:r>
            <a:r>
              <a:rPr dirty="0" smtClean="0"/>
              <a:t>learned</a:t>
            </a:r>
            <a:r>
              <a:rPr spc="30" dirty="0" smtClean="0"/>
              <a:t> </a:t>
            </a:r>
            <a:r>
              <a:rPr dirty="0" smtClean="0"/>
              <a:t>patterns</a:t>
            </a:r>
            <a:r>
              <a:rPr spc="40" dirty="0" smtClean="0"/>
              <a:t> </a:t>
            </a:r>
            <a:r>
              <a:rPr dirty="0" smtClean="0"/>
              <a:t>and</a:t>
            </a:r>
            <a:r>
              <a:rPr spc="35" dirty="0" smtClean="0"/>
              <a:t> </a:t>
            </a:r>
            <a:r>
              <a:rPr spc="-10" dirty="0" smtClean="0"/>
              <a:t>relationships </a:t>
            </a:r>
            <a:r>
              <a:rPr dirty="0" smtClean="0"/>
              <a:t>from</a:t>
            </a:r>
            <a:r>
              <a:rPr spc="35" dirty="0" smtClean="0"/>
              <a:t> </a:t>
            </a:r>
            <a:r>
              <a:rPr dirty="0" smtClean="0"/>
              <a:t>a</a:t>
            </a:r>
            <a:r>
              <a:rPr spc="35" dirty="0" smtClean="0"/>
              <a:t> </a:t>
            </a:r>
            <a:r>
              <a:rPr dirty="0" smtClean="0"/>
              <a:t>dataset</a:t>
            </a:r>
            <a:r>
              <a:rPr spc="35" dirty="0" smtClean="0"/>
              <a:t> </a:t>
            </a:r>
            <a:r>
              <a:rPr dirty="0" smtClean="0"/>
              <a:t>of</a:t>
            </a:r>
            <a:r>
              <a:rPr spc="50" dirty="0" smtClean="0"/>
              <a:t> </a:t>
            </a:r>
            <a:r>
              <a:rPr dirty="0" smtClean="0"/>
              <a:t>existing</a:t>
            </a:r>
            <a:r>
              <a:rPr spc="35" dirty="0" smtClean="0"/>
              <a:t> </a:t>
            </a:r>
            <a:r>
              <a:rPr dirty="0" smtClean="0"/>
              <a:t>film</a:t>
            </a:r>
            <a:r>
              <a:rPr spc="20" dirty="0" smtClean="0"/>
              <a:t> </a:t>
            </a:r>
            <a:r>
              <a:rPr spc="-10" dirty="0" smtClean="0"/>
              <a:t>titles.</a:t>
            </a:r>
          </a:p>
          <a:p>
            <a:pPr marL="17145" marR="85725" indent="207010">
              <a:lnSpc>
                <a:spcPct val="102299"/>
              </a:lnSpc>
              <a:spcBef>
                <a:spcPts val="10"/>
              </a:spcBef>
              <a:buAutoNum type="arabicPeriod"/>
              <a:tabLst>
                <a:tab pos="224154" algn="l"/>
              </a:tabLst>
            </a:pPr>
            <a:r>
              <a:rPr b="1" dirty="0" smtClean="0">
                <a:latin typeface="Arial"/>
                <a:cs typeface="Arial"/>
              </a:rPr>
              <a:t>Web-Based</a:t>
            </a:r>
            <a:r>
              <a:rPr b="1" spc="35" dirty="0" smtClean="0">
                <a:latin typeface="Arial"/>
                <a:cs typeface="Arial"/>
              </a:rPr>
              <a:t> </a:t>
            </a:r>
            <a:r>
              <a:rPr b="1" dirty="0" smtClean="0">
                <a:latin typeface="Arial"/>
                <a:cs typeface="Arial"/>
              </a:rPr>
              <a:t>User</a:t>
            </a:r>
            <a:r>
              <a:rPr b="1" spc="60" dirty="0" smtClean="0">
                <a:latin typeface="Arial"/>
                <a:cs typeface="Arial"/>
              </a:rPr>
              <a:t> </a:t>
            </a:r>
            <a:r>
              <a:rPr b="1" dirty="0" smtClean="0">
                <a:latin typeface="Arial"/>
                <a:cs typeface="Arial"/>
              </a:rPr>
              <a:t>Interface</a:t>
            </a:r>
            <a:r>
              <a:rPr dirty="0" smtClean="0"/>
              <a:t>:</a:t>
            </a:r>
            <a:r>
              <a:rPr spc="55" dirty="0" smtClean="0"/>
              <a:t> </a:t>
            </a:r>
            <a:r>
              <a:rPr dirty="0" smtClean="0"/>
              <a:t>A</a:t>
            </a:r>
            <a:r>
              <a:rPr spc="60" dirty="0" smtClean="0"/>
              <a:t> </a:t>
            </a:r>
            <a:r>
              <a:rPr dirty="0" smtClean="0"/>
              <a:t>user-friendly</a:t>
            </a:r>
            <a:r>
              <a:rPr spc="55" dirty="0" smtClean="0"/>
              <a:t> </a:t>
            </a:r>
            <a:r>
              <a:rPr dirty="0" smtClean="0"/>
              <a:t>web-based</a:t>
            </a:r>
            <a:r>
              <a:rPr spc="60" dirty="0" smtClean="0"/>
              <a:t> </a:t>
            </a:r>
            <a:r>
              <a:rPr dirty="0" smtClean="0"/>
              <a:t>interface</a:t>
            </a:r>
            <a:r>
              <a:rPr spc="60" dirty="0" smtClean="0"/>
              <a:t> </a:t>
            </a:r>
            <a:r>
              <a:rPr dirty="0" smtClean="0"/>
              <a:t>will</a:t>
            </a:r>
            <a:r>
              <a:rPr spc="70" dirty="0" smtClean="0"/>
              <a:t> </a:t>
            </a:r>
            <a:r>
              <a:rPr dirty="0" smtClean="0"/>
              <a:t>be</a:t>
            </a:r>
            <a:r>
              <a:rPr spc="60" dirty="0" smtClean="0"/>
              <a:t> </a:t>
            </a:r>
            <a:r>
              <a:rPr spc="-10" dirty="0" smtClean="0"/>
              <a:t>developed, </a:t>
            </a:r>
            <a:r>
              <a:rPr dirty="0" smtClean="0"/>
              <a:t>allowing</a:t>
            </a:r>
            <a:r>
              <a:rPr spc="5" dirty="0" smtClean="0"/>
              <a:t> </a:t>
            </a:r>
            <a:r>
              <a:rPr dirty="0" smtClean="0"/>
              <a:t>users</a:t>
            </a:r>
            <a:r>
              <a:rPr spc="50" dirty="0" smtClean="0"/>
              <a:t> </a:t>
            </a:r>
            <a:r>
              <a:rPr dirty="0" smtClean="0"/>
              <a:t>to</a:t>
            </a:r>
            <a:r>
              <a:rPr spc="60" dirty="0" smtClean="0"/>
              <a:t> </a:t>
            </a:r>
            <a:r>
              <a:rPr dirty="0" smtClean="0"/>
              <a:t>interact</a:t>
            </a:r>
            <a:r>
              <a:rPr spc="40" dirty="0" smtClean="0"/>
              <a:t> </a:t>
            </a:r>
            <a:r>
              <a:rPr dirty="0" smtClean="0"/>
              <a:t>with</a:t>
            </a:r>
            <a:r>
              <a:rPr spc="40" dirty="0" smtClean="0"/>
              <a:t> </a:t>
            </a:r>
            <a:r>
              <a:rPr dirty="0" smtClean="0"/>
              <a:t>the</a:t>
            </a:r>
            <a:r>
              <a:rPr spc="40" dirty="0" smtClean="0"/>
              <a:t> </a:t>
            </a:r>
            <a:r>
              <a:rPr dirty="0" smtClean="0"/>
              <a:t>generative</a:t>
            </a:r>
            <a:r>
              <a:rPr spc="55" dirty="0" smtClean="0"/>
              <a:t> </a:t>
            </a:r>
            <a:r>
              <a:rPr dirty="0" smtClean="0"/>
              <a:t>AI</a:t>
            </a:r>
            <a:r>
              <a:rPr spc="40" dirty="0" smtClean="0"/>
              <a:t> </a:t>
            </a:r>
            <a:r>
              <a:rPr dirty="0" smtClean="0"/>
              <a:t>model.</a:t>
            </a:r>
            <a:r>
              <a:rPr spc="40" dirty="0" smtClean="0"/>
              <a:t> </a:t>
            </a:r>
            <a:r>
              <a:rPr dirty="0" smtClean="0"/>
              <a:t>The</a:t>
            </a:r>
            <a:r>
              <a:rPr spc="40" dirty="0" smtClean="0"/>
              <a:t> </a:t>
            </a:r>
            <a:r>
              <a:rPr dirty="0" smtClean="0"/>
              <a:t>interface</a:t>
            </a:r>
            <a:r>
              <a:rPr spc="25" dirty="0" smtClean="0"/>
              <a:t> </a:t>
            </a:r>
            <a:r>
              <a:rPr dirty="0" smtClean="0"/>
              <a:t>will</a:t>
            </a:r>
            <a:r>
              <a:rPr spc="50" dirty="0" smtClean="0"/>
              <a:t> </a:t>
            </a:r>
            <a:r>
              <a:rPr spc="-10" dirty="0" smtClean="0"/>
              <a:t>include </a:t>
            </a:r>
            <a:r>
              <a:rPr dirty="0" smtClean="0"/>
              <a:t>customization</a:t>
            </a:r>
            <a:r>
              <a:rPr spc="25" dirty="0" smtClean="0"/>
              <a:t> </a:t>
            </a:r>
            <a:r>
              <a:rPr dirty="0" smtClean="0"/>
              <a:t>options</a:t>
            </a:r>
            <a:r>
              <a:rPr spc="35" dirty="0" smtClean="0"/>
              <a:t> </a:t>
            </a:r>
            <a:r>
              <a:rPr dirty="0" smtClean="0"/>
              <a:t>for</a:t>
            </a:r>
            <a:r>
              <a:rPr spc="85" dirty="0" smtClean="0"/>
              <a:t> </a:t>
            </a:r>
            <a:r>
              <a:rPr dirty="0" smtClean="0"/>
              <a:t>influencing</a:t>
            </a:r>
            <a:r>
              <a:rPr spc="25" dirty="0" smtClean="0"/>
              <a:t> </a:t>
            </a:r>
            <a:r>
              <a:rPr dirty="0" smtClean="0"/>
              <a:t>the</a:t>
            </a:r>
            <a:r>
              <a:rPr spc="60" dirty="0" smtClean="0"/>
              <a:t> </a:t>
            </a:r>
            <a:r>
              <a:rPr dirty="0" smtClean="0"/>
              <a:t>generation</a:t>
            </a:r>
            <a:r>
              <a:rPr spc="45" dirty="0" smtClean="0"/>
              <a:t> </a:t>
            </a:r>
            <a:r>
              <a:rPr dirty="0" smtClean="0"/>
              <a:t>process</a:t>
            </a:r>
            <a:r>
              <a:rPr spc="55" dirty="0" smtClean="0"/>
              <a:t> </a:t>
            </a:r>
            <a:r>
              <a:rPr dirty="0" smtClean="0"/>
              <a:t>and</a:t>
            </a:r>
            <a:r>
              <a:rPr spc="40" dirty="0" smtClean="0"/>
              <a:t> </a:t>
            </a:r>
            <a:r>
              <a:rPr dirty="0" smtClean="0"/>
              <a:t>providing</a:t>
            </a:r>
            <a:r>
              <a:rPr spc="65" dirty="0" smtClean="0"/>
              <a:t> </a:t>
            </a:r>
            <a:r>
              <a:rPr spc="-10" dirty="0" smtClean="0"/>
              <a:t>feedback</a:t>
            </a:r>
            <a:r>
              <a:rPr spc="500" dirty="0" smtClean="0"/>
              <a:t> </a:t>
            </a:r>
            <a:r>
              <a:rPr dirty="0" smtClean="0"/>
              <a:t>on</a:t>
            </a:r>
            <a:r>
              <a:rPr spc="15" dirty="0" smtClean="0"/>
              <a:t> </a:t>
            </a:r>
            <a:r>
              <a:rPr dirty="0" smtClean="0"/>
              <a:t>generated</a:t>
            </a:r>
            <a:r>
              <a:rPr spc="40" dirty="0" smtClean="0"/>
              <a:t> </a:t>
            </a:r>
            <a:r>
              <a:rPr dirty="0" smtClean="0"/>
              <a:t>film</a:t>
            </a:r>
            <a:r>
              <a:rPr spc="40" dirty="0" smtClean="0"/>
              <a:t> </a:t>
            </a:r>
            <a:r>
              <a:rPr spc="-10" dirty="0" smtClean="0"/>
              <a:t>names.</a:t>
            </a:r>
          </a:p>
          <a:p>
            <a:pPr marL="17145" marR="5080" indent="207010">
              <a:lnSpc>
                <a:spcPct val="102400"/>
              </a:lnSpc>
              <a:spcBef>
                <a:spcPts val="5"/>
              </a:spcBef>
              <a:buAutoNum type="arabicPeriod"/>
              <a:tabLst>
                <a:tab pos="224154" algn="l"/>
              </a:tabLst>
            </a:pPr>
            <a:r>
              <a:rPr b="1" dirty="0" smtClean="0">
                <a:latin typeface="Arial"/>
                <a:cs typeface="Arial"/>
              </a:rPr>
              <a:t>Generated</a:t>
            </a:r>
            <a:r>
              <a:rPr b="1" spc="20" dirty="0" smtClean="0">
                <a:latin typeface="Arial"/>
                <a:cs typeface="Arial"/>
              </a:rPr>
              <a:t> </a:t>
            </a:r>
            <a:r>
              <a:rPr b="1" dirty="0" smtClean="0">
                <a:latin typeface="Arial"/>
                <a:cs typeface="Arial"/>
              </a:rPr>
              <a:t>Film</a:t>
            </a:r>
            <a:r>
              <a:rPr b="1" spc="55" dirty="0" smtClean="0">
                <a:latin typeface="Arial"/>
                <a:cs typeface="Arial"/>
              </a:rPr>
              <a:t> </a:t>
            </a:r>
            <a:r>
              <a:rPr b="1" dirty="0" smtClean="0">
                <a:latin typeface="Arial"/>
                <a:cs typeface="Arial"/>
              </a:rPr>
              <a:t>Names:</a:t>
            </a:r>
            <a:r>
              <a:rPr b="1" spc="30" dirty="0" smtClean="0">
                <a:latin typeface="Arial"/>
                <a:cs typeface="Arial"/>
              </a:rPr>
              <a:t> </a:t>
            </a:r>
            <a:r>
              <a:rPr dirty="0" smtClean="0"/>
              <a:t>Users</a:t>
            </a:r>
            <a:r>
              <a:rPr spc="35" dirty="0" smtClean="0"/>
              <a:t> </a:t>
            </a:r>
            <a:r>
              <a:rPr dirty="0" smtClean="0"/>
              <a:t>will</a:t>
            </a:r>
            <a:r>
              <a:rPr spc="55" dirty="0" smtClean="0"/>
              <a:t> </a:t>
            </a:r>
            <a:r>
              <a:rPr dirty="0" smtClean="0"/>
              <a:t>be</a:t>
            </a:r>
            <a:r>
              <a:rPr spc="40" dirty="0" smtClean="0"/>
              <a:t> </a:t>
            </a:r>
            <a:r>
              <a:rPr dirty="0" smtClean="0"/>
              <a:t>able</a:t>
            </a:r>
            <a:r>
              <a:rPr spc="45" dirty="0" smtClean="0"/>
              <a:t> </a:t>
            </a:r>
            <a:r>
              <a:rPr dirty="0" smtClean="0"/>
              <a:t>to</a:t>
            </a:r>
            <a:r>
              <a:rPr spc="40" dirty="0" smtClean="0"/>
              <a:t> </a:t>
            </a:r>
            <a:r>
              <a:rPr dirty="0" smtClean="0"/>
              <a:t>explore</a:t>
            </a:r>
            <a:r>
              <a:rPr spc="60" dirty="0" smtClean="0"/>
              <a:t> </a:t>
            </a:r>
            <a:r>
              <a:rPr dirty="0" smtClean="0"/>
              <a:t>and</a:t>
            </a:r>
            <a:r>
              <a:rPr spc="45" dirty="0" smtClean="0"/>
              <a:t> </a:t>
            </a:r>
            <a:r>
              <a:rPr dirty="0" smtClean="0"/>
              <a:t>generate</a:t>
            </a:r>
            <a:r>
              <a:rPr spc="25" dirty="0" smtClean="0"/>
              <a:t> </a:t>
            </a:r>
            <a:r>
              <a:rPr dirty="0" smtClean="0"/>
              <a:t>new</a:t>
            </a:r>
            <a:r>
              <a:rPr spc="35" dirty="0" smtClean="0"/>
              <a:t> </a:t>
            </a:r>
            <a:r>
              <a:rPr dirty="0" smtClean="0"/>
              <a:t>film</a:t>
            </a:r>
            <a:r>
              <a:rPr spc="50" dirty="0" smtClean="0"/>
              <a:t> </a:t>
            </a:r>
            <a:r>
              <a:rPr spc="-10" dirty="0" smtClean="0"/>
              <a:t>names </a:t>
            </a:r>
            <a:r>
              <a:rPr dirty="0" smtClean="0"/>
              <a:t>using</a:t>
            </a:r>
            <a:r>
              <a:rPr spc="5" dirty="0" smtClean="0"/>
              <a:t> </a:t>
            </a:r>
            <a:r>
              <a:rPr dirty="0" smtClean="0"/>
              <a:t>the</a:t>
            </a:r>
            <a:r>
              <a:rPr spc="40" dirty="0" smtClean="0"/>
              <a:t> </a:t>
            </a:r>
            <a:r>
              <a:rPr dirty="0" smtClean="0"/>
              <a:t>system.</a:t>
            </a:r>
            <a:r>
              <a:rPr spc="90" dirty="0" smtClean="0"/>
              <a:t> </a:t>
            </a:r>
            <a:r>
              <a:rPr dirty="0" smtClean="0"/>
              <a:t>The</a:t>
            </a:r>
            <a:r>
              <a:rPr spc="20" dirty="0" smtClean="0"/>
              <a:t> </a:t>
            </a:r>
            <a:r>
              <a:rPr dirty="0" smtClean="0"/>
              <a:t>generated</a:t>
            </a:r>
            <a:r>
              <a:rPr spc="40" dirty="0" smtClean="0"/>
              <a:t> </a:t>
            </a:r>
            <a:r>
              <a:rPr dirty="0" smtClean="0"/>
              <a:t>film</a:t>
            </a:r>
            <a:r>
              <a:rPr spc="45" dirty="0" smtClean="0"/>
              <a:t> </a:t>
            </a:r>
            <a:r>
              <a:rPr dirty="0" smtClean="0"/>
              <a:t>names</a:t>
            </a:r>
            <a:r>
              <a:rPr spc="35" dirty="0" smtClean="0"/>
              <a:t> </a:t>
            </a:r>
            <a:r>
              <a:rPr dirty="0" smtClean="0"/>
              <a:t>will</a:t>
            </a:r>
            <a:r>
              <a:rPr spc="50" dirty="0" smtClean="0"/>
              <a:t> </a:t>
            </a:r>
            <a:r>
              <a:rPr dirty="0" smtClean="0"/>
              <a:t>exhibit</a:t>
            </a:r>
            <a:r>
              <a:rPr spc="60" dirty="0" smtClean="0"/>
              <a:t> </a:t>
            </a:r>
            <a:r>
              <a:rPr dirty="0" smtClean="0"/>
              <a:t>creativity</a:t>
            </a:r>
            <a:r>
              <a:rPr spc="65" dirty="0" smtClean="0"/>
              <a:t> </a:t>
            </a:r>
            <a:r>
              <a:rPr dirty="0" smtClean="0"/>
              <a:t>and</a:t>
            </a:r>
            <a:r>
              <a:rPr spc="25" dirty="0" smtClean="0"/>
              <a:t> </a:t>
            </a:r>
            <a:r>
              <a:rPr spc="-10" dirty="0" smtClean="0"/>
              <a:t>relevance, </a:t>
            </a:r>
            <a:r>
              <a:rPr dirty="0" smtClean="0"/>
              <a:t>aligning</a:t>
            </a:r>
            <a:r>
              <a:rPr spc="10" dirty="0" smtClean="0"/>
              <a:t> </a:t>
            </a:r>
            <a:r>
              <a:rPr dirty="0" smtClean="0"/>
              <a:t>with</a:t>
            </a:r>
            <a:r>
              <a:rPr spc="50" dirty="0" smtClean="0"/>
              <a:t> </a:t>
            </a:r>
            <a:r>
              <a:rPr dirty="0" smtClean="0"/>
              <a:t>user</a:t>
            </a:r>
            <a:r>
              <a:rPr spc="50" dirty="0" smtClean="0"/>
              <a:t> </a:t>
            </a:r>
            <a:r>
              <a:rPr dirty="0" smtClean="0"/>
              <a:t>preferences</a:t>
            </a:r>
            <a:r>
              <a:rPr spc="40" dirty="0" smtClean="0"/>
              <a:t> </a:t>
            </a:r>
            <a:r>
              <a:rPr dirty="0" smtClean="0"/>
              <a:t>and</a:t>
            </a:r>
            <a:r>
              <a:rPr spc="30" dirty="0" smtClean="0"/>
              <a:t> </a:t>
            </a:r>
            <a:r>
              <a:rPr spc="-10" dirty="0" smtClean="0"/>
              <a:t>input.</a:t>
            </a:r>
          </a:p>
          <a:p>
            <a:pPr marL="224154" indent="-207010">
              <a:lnSpc>
                <a:spcPct val="100000"/>
              </a:lnSpc>
              <a:spcBef>
                <a:spcPts val="35"/>
              </a:spcBef>
              <a:buAutoNum type="arabicPeriod"/>
              <a:tabLst>
                <a:tab pos="224154" algn="l"/>
              </a:tabLst>
            </a:pPr>
            <a:r>
              <a:rPr b="1" dirty="0" smtClean="0">
                <a:latin typeface="Arial"/>
                <a:cs typeface="Arial"/>
              </a:rPr>
              <a:t>Documentation:</a:t>
            </a:r>
            <a:r>
              <a:rPr b="1" spc="65" dirty="0" smtClean="0">
                <a:latin typeface="Arial"/>
                <a:cs typeface="Arial"/>
              </a:rPr>
              <a:t> </a:t>
            </a:r>
            <a:r>
              <a:rPr dirty="0" smtClean="0"/>
              <a:t>Comprehensive</a:t>
            </a:r>
            <a:r>
              <a:rPr spc="85" dirty="0" smtClean="0"/>
              <a:t> </a:t>
            </a:r>
            <a:r>
              <a:rPr dirty="0" smtClean="0"/>
              <a:t>documentation,</a:t>
            </a:r>
            <a:r>
              <a:rPr spc="90" dirty="0" smtClean="0"/>
              <a:t> </a:t>
            </a:r>
            <a:r>
              <a:rPr dirty="0" smtClean="0"/>
              <a:t>including</a:t>
            </a:r>
            <a:r>
              <a:rPr spc="65" dirty="0" smtClean="0"/>
              <a:t> </a:t>
            </a:r>
            <a:r>
              <a:rPr dirty="0" smtClean="0"/>
              <a:t>user</a:t>
            </a:r>
            <a:r>
              <a:rPr spc="95" dirty="0" smtClean="0"/>
              <a:t> </a:t>
            </a:r>
            <a:r>
              <a:rPr dirty="0" smtClean="0"/>
              <a:t>guides,</a:t>
            </a:r>
            <a:r>
              <a:rPr spc="85" dirty="0" smtClean="0"/>
              <a:t> </a:t>
            </a:r>
            <a:r>
              <a:rPr spc="-10" dirty="0" smtClean="0"/>
              <a:t>technical</a:t>
            </a:r>
          </a:p>
          <a:p>
            <a:pPr marL="17145" marR="811530">
              <a:lnSpc>
                <a:spcPct val="102099"/>
              </a:lnSpc>
              <a:spcBef>
                <a:spcPts val="10"/>
              </a:spcBef>
            </a:pPr>
            <a:r>
              <a:rPr dirty="0" smtClean="0"/>
              <a:t>specifications,</a:t>
            </a:r>
            <a:r>
              <a:rPr spc="5" dirty="0" smtClean="0"/>
              <a:t> </a:t>
            </a:r>
            <a:r>
              <a:rPr dirty="0" smtClean="0"/>
              <a:t>and</a:t>
            </a:r>
            <a:r>
              <a:rPr spc="55" dirty="0" smtClean="0"/>
              <a:t> </a:t>
            </a:r>
            <a:r>
              <a:rPr dirty="0" smtClean="0"/>
              <a:t>deployment</a:t>
            </a:r>
            <a:r>
              <a:rPr spc="75" dirty="0" smtClean="0"/>
              <a:t> </a:t>
            </a:r>
            <a:r>
              <a:rPr dirty="0" smtClean="0"/>
              <a:t>instructions,</a:t>
            </a:r>
            <a:r>
              <a:rPr spc="45" dirty="0" smtClean="0"/>
              <a:t> </a:t>
            </a:r>
            <a:r>
              <a:rPr dirty="0" smtClean="0"/>
              <a:t>will</a:t>
            </a:r>
            <a:r>
              <a:rPr spc="50" dirty="0" smtClean="0"/>
              <a:t> </a:t>
            </a:r>
            <a:r>
              <a:rPr dirty="0" smtClean="0"/>
              <a:t>be</a:t>
            </a:r>
            <a:r>
              <a:rPr spc="60" dirty="0" smtClean="0"/>
              <a:t> </a:t>
            </a:r>
            <a:r>
              <a:rPr dirty="0" smtClean="0"/>
              <a:t>provided</a:t>
            </a:r>
            <a:r>
              <a:rPr spc="55" dirty="0" smtClean="0"/>
              <a:t> </a:t>
            </a:r>
            <a:r>
              <a:rPr dirty="0" smtClean="0"/>
              <a:t>to</a:t>
            </a:r>
            <a:r>
              <a:rPr spc="60" dirty="0" smtClean="0"/>
              <a:t> </a:t>
            </a:r>
            <a:r>
              <a:rPr dirty="0" smtClean="0"/>
              <a:t>assist</a:t>
            </a:r>
            <a:r>
              <a:rPr spc="60" dirty="0" smtClean="0"/>
              <a:t> </a:t>
            </a:r>
            <a:r>
              <a:rPr dirty="0" smtClean="0"/>
              <a:t>users</a:t>
            </a:r>
            <a:r>
              <a:rPr spc="50" dirty="0" smtClean="0"/>
              <a:t> </a:t>
            </a:r>
            <a:r>
              <a:rPr spc="-25" dirty="0" smtClean="0"/>
              <a:t>in </a:t>
            </a:r>
            <a:r>
              <a:rPr dirty="0" smtClean="0"/>
              <a:t>understanding</a:t>
            </a:r>
            <a:r>
              <a:rPr spc="10" dirty="0" smtClean="0"/>
              <a:t> </a:t>
            </a:r>
            <a:r>
              <a:rPr dirty="0" smtClean="0"/>
              <a:t>and</a:t>
            </a:r>
            <a:r>
              <a:rPr spc="45" dirty="0" smtClean="0"/>
              <a:t> </a:t>
            </a:r>
            <a:r>
              <a:rPr dirty="0" smtClean="0"/>
              <a:t>utilizing</a:t>
            </a:r>
            <a:r>
              <a:rPr spc="30" dirty="0" smtClean="0"/>
              <a:t> </a:t>
            </a:r>
            <a:r>
              <a:rPr dirty="0" smtClean="0"/>
              <a:t>the</a:t>
            </a:r>
            <a:r>
              <a:rPr spc="50" dirty="0" smtClean="0"/>
              <a:t> </a:t>
            </a:r>
            <a:r>
              <a:rPr dirty="0" smtClean="0"/>
              <a:t>system</a:t>
            </a:r>
            <a:r>
              <a:rPr spc="85" dirty="0" smtClean="0"/>
              <a:t> </a:t>
            </a:r>
            <a:r>
              <a:rPr spc="-10" dirty="0" smtClean="0"/>
              <a:t>effectively.</a:t>
            </a:r>
          </a:p>
          <a:p>
            <a:pPr marL="17145" marR="234950" indent="207010" algn="just">
              <a:lnSpc>
                <a:spcPct val="102400"/>
              </a:lnSpc>
              <a:spcBef>
                <a:spcPts val="10"/>
              </a:spcBef>
              <a:buAutoNum type="arabicPeriod" startAt="5"/>
              <a:tabLst>
                <a:tab pos="224154" algn="l"/>
              </a:tabLst>
            </a:pPr>
            <a:r>
              <a:rPr b="1" dirty="0" smtClean="0">
                <a:latin typeface="Arial"/>
                <a:cs typeface="Arial"/>
              </a:rPr>
              <a:t>Deployment</a:t>
            </a:r>
            <a:r>
              <a:rPr b="1" spc="70" dirty="0" smtClean="0">
                <a:latin typeface="Arial"/>
                <a:cs typeface="Arial"/>
              </a:rPr>
              <a:t> </a:t>
            </a:r>
            <a:r>
              <a:rPr b="1" dirty="0" smtClean="0">
                <a:latin typeface="Arial"/>
                <a:cs typeface="Arial"/>
              </a:rPr>
              <a:t>Package:</a:t>
            </a:r>
            <a:r>
              <a:rPr b="1" spc="35" dirty="0" smtClean="0">
                <a:latin typeface="Arial"/>
                <a:cs typeface="Arial"/>
              </a:rPr>
              <a:t> </a:t>
            </a:r>
            <a:r>
              <a:rPr dirty="0" smtClean="0"/>
              <a:t>A</a:t>
            </a:r>
            <a:r>
              <a:rPr spc="50" dirty="0" smtClean="0"/>
              <a:t> </a:t>
            </a:r>
            <a:r>
              <a:rPr dirty="0" smtClean="0"/>
              <a:t>deployment</a:t>
            </a:r>
            <a:r>
              <a:rPr spc="65" dirty="0" smtClean="0"/>
              <a:t> </a:t>
            </a:r>
            <a:r>
              <a:rPr dirty="0" smtClean="0"/>
              <a:t>package</a:t>
            </a:r>
            <a:r>
              <a:rPr spc="30" dirty="0" smtClean="0"/>
              <a:t> </a:t>
            </a:r>
            <a:r>
              <a:rPr dirty="0" smtClean="0"/>
              <a:t>will</a:t>
            </a:r>
            <a:r>
              <a:rPr spc="45" dirty="0" smtClean="0"/>
              <a:t> </a:t>
            </a:r>
            <a:r>
              <a:rPr dirty="0" smtClean="0"/>
              <a:t>be</a:t>
            </a:r>
            <a:r>
              <a:rPr spc="50" dirty="0" smtClean="0"/>
              <a:t> </a:t>
            </a:r>
            <a:r>
              <a:rPr dirty="0" smtClean="0"/>
              <a:t>prepared</a:t>
            </a:r>
            <a:r>
              <a:rPr spc="50" dirty="0" smtClean="0"/>
              <a:t> </a:t>
            </a:r>
            <a:r>
              <a:rPr dirty="0" smtClean="0"/>
              <a:t>for</a:t>
            </a:r>
            <a:r>
              <a:rPr spc="50" dirty="0" smtClean="0"/>
              <a:t> </a:t>
            </a:r>
            <a:r>
              <a:rPr dirty="0" smtClean="0"/>
              <a:t>deploying</a:t>
            </a:r>
            <a:r>
              <a:rPr spc="65" dirty="0" smtClean="0"/>
              <a:t> </a:t>
            </a:r>
            <a:r>
              <a:rPr spc="-25" dirty="0" smtClean="0"/>
              <a:t>the </a:t>
            </a:r>
            <a:r>
              <a:rPr dirty="0" smtClean="0"/>
              <a:t>system</a:t>
            </a:r>
            <a:r>
              <a:rPr spc="70" dirty="0" smtClean="0"/>
              <a:t> </a:t>
            </a:r>
            <a:r>
              <a:rPr dirty="0" smtClean="0"/>
              <a:t>to</a:t>
            </a:r>
            <a:r>
              <a:rPr spc="70" dirty="0" smtClean="0"/>
              <a:t> </a:t>
            </a:r>
            <a:r>
              <a:rPr dirty="0" smtClean="0"/>
              <a:t>production</a:t>
            </a:r>
            <a:r>
              <a:rPr spc="50" dirty="0" smtClean="0"/>
              <a:t> </a:t>
            </a:r>
            <a:r>
              <a:rPr dirty="0" smtClean="0"/>
              <a:t>environments.</a:t>
            </a:r>
            <a:r>
              <a:rPr spc="50" dirty="0" smtClean="0"/>
              <a:t> </a:t>
            </a:r>
            <a:r>
              <a:rPr dirty="0" smtClean="0"/>
              <a:t>This</a:t>
            </a:r>
            <a:r>
              <a:rPr spc="45" dirty="0" smtClean="0"/>
              <a:t> </a:t>
            </a:r>
            <a:r>
              <a:rPr dirty="0" smtClean="0"/>
              <a:t>package</a:t>
            </a:r>
            <a:r>
              <a:rPr spc="50" dirty="0" smtClean="0"/>
              <a:t> </a:t>
            </a:r>
            <a:r>
              <a:rPr dirty="0" smtClean="0"/>
              <a:t>will</a:t>
            </a:r>
            <a:r>
              <a:rPr spc="45" dirty="0" smtClean="0"/>
              <a:t> </a:t>
            </a:r>
            <a:r>
              <a:rPr dirty="0" smtClean="0"/>
              <a:t>include</a:t>
            </a:r>
            <a:r>
              <a:rPr spc="20" dirty="0" smtClean="0"/>
              <a:t> </a:t>
            </a:r>
            <a:r>
              <a:rPr dirty="0" smtClean="0"/>
              <a:t>all</a:t>
            </a:r>
            <a:r>
              <a:rPr spc="60" dirty="0" smtClean="0"/>
              <a:t> </a:t>
            </a:r>
            <a:r>
              <a:rPr dirty="0" smtClean="0"/>
              <a:t>necessary</a:t>
            </a:r>
            <a:r>
              <a:rPr spc="45" dirty="0" smtClean="0"/>
              <a:t> </a:t>
            </a:r>
            <a:r>
              <a:rPr dirty="0" smtClean="0"/>
              <a:t>files</a:t>
            </a:r>
            <a:r>
              <a:rPr spc="45" dirty="0" smtClean="0"/>
              <a:t> </a:t>
            </a:r>
            <a:r>
              <a:rPr spc="-25" dirty="0" smtClean="0"/>
              <a:t>and </a:t>
            </a:r>
            <a:r>
              <a:rPr dirty="0" smtClean="0"/>
              <a:t>instructions for</a:t>
            </a:r>
            <a:r>
              <a:rPr spc="50" dirty="0" smtClean="0"/>
              <a:t> </a:t>
            </a:r>
            <a:r>
              <a:rPr dirty="0" smtClean="0"/>
              <a:t>setting</a:t>
            </a:r>
            <a:r>
              <a:rPr spc="40" dirty="0" smtClean="0"/>
              <a:t> </a:t>
            </a:r>
            <a:r>
              <a:rPr dirty="0" smtClean="0"/>
              <a:t>up</a:t>
            </a:r>
            <a:r>
              <a:rPr spc="25" dirty="0" smtClean="0"/>
              <a:t> </a:t>
            </a:r>
            <a:r>
              <a:rPr dirty="0" smtClean="0"/>
              <a:t>and</a:t>
            </a:r>
            <a:r>
              <a:rPr spc="45" dirty="0" smtClean="0"/>
              <a:t> </a:t>
            </a:r>
            <a:r>
              <a:rPr dirty="0" smtClean="0"/>
              <a:t>running</a:t>
            </a:r>
            <a:r>
              <a:rPr spc="25" dirty="0" smtClean="0"/>
              <a:t> </a:t>
            </a:r>
            <a:r>
              <a:rPr dirty="0" smtClean="0"/>
              <a:t>the</a:t>
            </a:r>
            <a:r>
              <a:rPr spc="45" dirty="0" smtClean="0"/>
              <a:t> </a:t>
            </a:r>
            <a:r>
              <a:rPr spc="-10" dirty="0" smtClean="0"/>
              <a:t>system.</a:t>
            </a:r>
          </a:p>
          <a:p>
            <a:pPr>
              <a:lnSpc>
                <a:spcPct val="100000"/>
              </a:lnSpc>
              <a:spcBef>
                <a:spcPts val="420"/>
              </a:spcBef>
            </a:pPr>
            <a:endParaRPr spc="-10" dirty="0"/>
          </a:p>
          <a:p>
            <a:pPr marL="12700">
              <a:lnSpc>
                <a:spcPct val="100000"/>
              </a:lnSpc>
            </a:pPr>
            <a:r>
              <a:rPr lang="en-US" sz="1650" u="sng" dirty="0">
                <a:solidFill>
                  <a:srgbClr val="006EBF"/>
                </a:solidFill>
                <a:uFill>
                  <a:solidFill>
                    <a:srgbClr val="006EBF"/>
                  </a:solidFill>
                </a:uFill>
                <a:latin typeface="Times New Roman"/>
                <a:cs typeface="Times New Roman"/>
              </a:rPr>
              <a:t>https://github.com/SARAN022003/creditcard-fraud-detection</a:t>
            </a:r>
            <a:endParaRPr sz="16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a:t>CREDITCARD FRAUD DETECTION</a:t>
            </a:r>
            <a:endParaRPr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331023"/>
          </a:xfrm>
          <a:prstGeom prst="rect">
            <a:avLst/>
          </a:prstGeom>
        </p:spPr>
        <p:txBody>
          <a:bodyPr vert="horz" wrap="square" lIns="0" tIns="12065" rIns="0" bIns="0" rtlCol="0">
            <a:spAutoFit/>
          </a:bodyPr>
          <a:lstStyle/>
          <a:p>
            <a:pPr marL="12700" marR="142875" indent="311785">
              <a:lnSpc>
                <a:spcPct val="119400"/>
              </a:lnSpc>
              <a:spcBef>
                <a:spcPts val="95"/>
              </a:spcBef>
            </a:pPr>
            <a:r>
              <a:rPr lang="en-US" sz="1600" dirty="0"/>
              <a:t>Credit card fraud detection utilizes machine learning to analyze transactional data, identifying fraudulent patterns. Through preprocessing and feature engineering, relevant attributes are extracted to enhance model accuracy. Various machine learning algorithms are trained on historical data to differentiate between legitimate and fraudulent transactions. Evaluation metrics such as accuracy and precision assess model performance. The goal is to deploy a robust system capable of real-time detection, minimizing financial losses and maintaining trust in the financial ecosystem.</a:t>
            </a:r>
            <a:endParaRPr sz="1650" dirty="0">
              <a:latin typeface="Times New Roman"/>
              <a:cs typeface="Times New Roman"/>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2229456"/>
          </a:xfrm>
          <a:prstGeom prst="rect">
            <a:avLst/>
          </a:prstGeom>
        </p:spPr>
        <p:txBody>
          <a:bodyPr vert="horz" wrap="square" lIns="0" tIns="13335" rIns="0" bIns="0" rtlCol="0">
            <a:spAutoFit/>
          </a:bodyPr>
          <a:lstStyle/>
          <a:p>
            <a:pPr marL="12700" marR="5080" indent="217804">
              <a:lnSpc>
                <a:spcPct val="100400"/>
              </a:lnSpc>
              <a:spcBef>
                <a:spcPts val="105"/>
              </a:spcBef>
            </a:pPr>
            <a:r>
              <a:rPr lang="en-US" dirty="0"/>
              <a:t>"How can advanced machine learning algorithms and statistical techniques be harnessed to develop a robust credit card fraud detection system capable of accurately distinguishing between legitimate and fraudulent transactions in real-time, thereby safeguarding financial institutions and consumers from potential financial losses and maintaining trust in the integrity of the financial ecosystem?"</a:t>
            </a:r>
            <a:endParaRPr dirty="0">
              <a:latin typeface="Times New Roman"/>
              <a:cs typeface="Times New Roman"/>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73277"/>
          </a:xfrm>
          <a:prstGeom prst="rect">
            <a:avLst/>
          </a:prstGeom>
        </p:spPr>
        <p:txBody>
          <a:bodyPr vert="horz" wrap="square" lIns="0" tIns="13335" rIns="0" bIns="0" rtlCol="0">
            <a:spAutoFit/>
          </a:bodyPr>
          <a:lstStyle/>
          <a:p>
            <a:pPr marL="12700" marR="5080" indent="144145">
              <a:lnSpc>
                <a:spcPct val="100400"/>
              </a:lnSpc>
              <a:spcBef>
                <a:spcPts val="105"/>
              </a:spcBef>
            </a:pPr>
            <a:r>
              <a:rPr lang="en-US" dirty="0"/>
              <a:t>The project aims to develop a real-time credit card fraud detection system using machine learning. It involves collecting and preprocessing historical transaction data, developing and optimizing machine learning models, and implementing a system capable of detecting fraudulent transactions in real-time</a:t>
            </a:r>
            <a:r>
              <a:rPr lang="en-US" dirty="0" smtClean="0"/>
              <a:t>.</a:t>
            </a:r>
            <a:endParaRPr lang="en-US" dirty="0"/>
          </a:p>
          <a:p>
            <a:pPr marL="12700" marR="5080" indent="144145">
              <a:lnSpc>
                <a:spcPct val="100400"/>
              </a:lnSpc>
              <a:spcBef>
                <a:spcPts val="105"/>
              </a:spcBef>
            </a:pPr>
            <a:r>
              <a:rPr lang="en-US" dirty="0"/>
              <a:t>The project focuses on building a real-time credit card fraud detection system using machine learning. It involves collecting historical transaction data, training machine learning models to identify fraudulent patterns, and implementing a system capable of flagging suspicious transactions as they occur, thereby enhancing fraud prevention measures.</a:t>
            </a:r>
            <a:endParaRPr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214341"/>
          </a:xfrm>
          <a:prstGeom prst="rect">
            <a:avLst/>
          </a:prstGeom>
        </p:spPr>
        <p:txBody>
          <a:bodyPr vert="horz" wrap="square" lIns="0" tIns="13335" rIns="0" bIns="0" rtlCol="0">
            <a:spAutoFit/>
          </a:bodyPr>
          <a:lstStyle/>
          <a:p>
            <a:r>
              <a:rPr lang="en-US" sz="1600" b="1" dirty="0"/>
              <a:t>Financial Institutions: </a:t>
            </a:r>
            <a:r>
              <a:rPr lang="en-US" sz="1600" dirty="0"/>
              <a:t>Banks, credit card companies, and other financial institutions are primary users. They utilize the system to monitor transactions and detect fraudulent activity to protect their customers' accounts and minimize financial losses</a:t>
            </a:r>
            <a:r>
              <a:rPr lang="en-US" sz="1600" dirty="0" smtClean="0"/>
              <a:t>.</a:t>
            </a:r>
          </a:p>
          <a:p>
            <a:endParaRPr lang="en-US" sz="1600" dirty="0" smtClean="0"/>
          </a:p>
          <a:p>
            <a:r>
              <a:rPr lang="en-US" sz="1600" b="1" dirty="0"/>
              <a:t>Merchants: </a:t>
            </a:r>
            <a:r>
              <a:rPr lang="en-US" sz="1600" dirty="0"/>
              <a:t>Online and brick-and-mortar merchants benefit from the fraud detection system as it helps prevent chargebacks and fraudulent transactions, safeguarding their revenue and reputation</a:t>
            </a:r>
            <a:r>
              <a:rPr lang="en-US" sz="1600" dirty="0" smtClean="0"/>
              <a:t>.</a:t>
            </a:r>
          </a:p>
          <a:p>
            <a:endParaRPr lang="en-US" sz="1600" dirty="0" smtClean="0"/>
          </a:p>
          <a:p>
            <a:r>
              <a:rPr lang="en-US" sz="1600" b="1" dirty="0"/>
              <a:t>Credit Cardholders: </a:t>
            </a:r>
            <a:r>
              <a:rPr lang="en-US" sz="1600" dirty="0"/>
              <a:t>Consumers who use credit cards are indirect users. They benefit from the system by having their accounts protected from unauthorized transactions, reducing the risk of identity theft and financial fraud.</a:t>
            </a: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138045"/>
          </a:xfrm>
          <a:prstGeom prst="rect">
            <a:avLst/>
          </a:prstGeom>
        </p:spPr>
        <p:txBody>
          <a:bodyPr vert="horz" wrap="square" lIns="0" tIns="12065" rIns="0" bIns="0" rtlCol="0">
            <a:spAutoFit/>
          </a:bodyPr>
          <a:lstStyle/>
          <a:p>
            <a:pPr marL="12700" marR="5080" indent="187325">
              <a:lnSpc>
                <a:spcPct val="101499"/>
              </a:lnSpc>
              <a:spcBef>
                <a:spcPts val="95"/>
              </a:spcBef>
            </a:pPr>
            <a:r>
              <a:rPr sz="1950" smtClean="0">
                <a:latin typeface="Times New Roman"/>
                <a:cs typeface="Times New Roman"/>
              </a:rPr>
              <a:t>Develop</a:t>
            </a:r>
            <a:r>
              <a:rPr sz="1950" spc="60"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web-based</a:t>
            </a:r>
            <a:r>
              <a:rPr sz="1950" spc="65" smtClean="0">
                <a:latin typeface="Times New Roman"/>
                <a:cs typeface="Times New Roman"/>
              </a:rPr>
              <a:t> </a:t>
            </a:r>
            <a:r>
              <a:rPr sz="1950" smtClean="0">
                <a:latin typeface="Times New Roman"/>
                <a:cs typeface="Times New Roman"/>
              </a:rPr>
              <a:t>application</a:t>
            </a:r>
            <a:r>
              <a:rPr sz="1950" spc="-5" smtClean="0">
                <a:latin typeface="Times New Roman"/>
                <a:cs typeface="Times New Roman"/>
              </a:rPr>
              <a:t> </a:t>
            </a:r>
            <a:r>
              <a:rPr sz="1950" smtClean="0">
                <a:latin typeface="Times New Roman"/>
                <a:cs typeface="Times New Roman"/>
              </a:rPr>
              <a:t>that</a:t>
            </a:r>
            <a:r>
              <a:rPr sz="1950" spc="45" smtClean="0">
                <a:latin typeface="Times New Roman"/>
                <a:cs typeface="Times New Roman"/>
              </a:rPr>
              <a:t> </a:t>
            </a:r>
            <a:r>
              <a:rPr sz="1950" smtClean="0">
                <a:latin typeface="Times New Roman"/>
                <a:cs typeface="Times New Roman"/>
              </a:rPr>
              <a:t>utilizes</a:t>
            </a:r>
            <a:r>
              <a:rPr sz="1950" spc="40" smtClean="0">
                <a:latin typeface="Times New Roman"/>
                <a:cs typeface="Times New Roman"/>
              </a:rPr>
              <a:t> </a:t>
            </a:r>
            <a:r>
              <a:rPr sz="1950" smtClean="0">
                <a:latin typeface="Times New Roman"/>
                <a:cs typeface="Times New Roman"/>
              </a:rPr>
              <a:t>generative</a:t>
            </a:r>
            <a:r>
              <a:rPr sz="1950" spc="35" smtClean="0">
                <a:latin typeface="Times New Roman"/>
                <a:cs typeface="Times New Roman"/>
              </a:rPr>
              <a:t> </a:t>
            </a:r>
            <a:r>
              <a:rPr sz="1950" smtClean="0">
                <a:latin typeface="Times New Roman"/>
                <a:cs typeface="Times New Roman"/>
              </a:rPr>
              <a:t>AI</a:t>
            </a:r>
            <a:r>
              <a:rPr sz="1950" spc="60" smtClean="0">
                <a:latin typeface="Times New Roman"/>
                <a:cs typeface="Times New Roman"/>
              </a:rPr>
              <a:t> </a:t>
            </a:r>
            <a:r>
              <a:rPr sz="1950" spc="-10" smtClean="0">
                <a:latin typeface="Times New Roman"/>
                <a:cs typeface="Times New Roman"/>
              </a:rPr>
              <a:t>techniques </a:t>
            </a:r>
            <a:r>
              <a:rPr sz="1950" smtClean="0">
                <a:latin typeface="Times New Roman"/>
                <a:cs typeface="Times New Roman"/>
              </a:rPr>
              <a:t>to</a:t>
            </a:r>
            <a:r>
              <a:rPr sz="1950" spc="20" smtClean="0">
                <a:latin typeface="Times New Roman"/>
                <a:cs typeface="Times New Roman"/>
              </a:rPr>
              <a:t> </a:t>
            </a:r>
            <a:r>
              <a:rPr sz="1950" smtClean="0">
                <a:latin typeface="Times New Roman"/>
                <a:cs typeface="Times New Roman"/>
              </a:rPr>
              <a:t>explore</a:t>
            </a:r>
            <a:r>
              <a:rPr sz="1950" spc="30" smtClean="0">
                <a:latin typeface="Times New Roman"/>
                <a:cs typeface="Times New Roman"/>
              </a:rPr>
              <a:t> </a:t>
            </a:r>
            <a:r>
              <a:rPr sz="1950" smtClean="0">
                <a:latin typeface="Times New Roman"/>
                <a:cs typeface="Times New Roman"/>
              </a:rPr>
              <a:t>and</a:t>
            </a:r>
            <a:r>
              <a:rPr sz="1950" spc="45"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5" smtClean="0">
                <a:latin typeface="Times New Roman"/>
                <a:cs typeface="Times New Roman"/>
              </a:rPr>
              <a:t> </a:t>
            </a:r>
            <a:r>
              <a:rPr sz="1950" smtClean="0">
                <a:latin typeface="Times New Roman"/>
                <a:cs typeface="Times New Roman"/>
              </a:rPr>
              <a:t>automatically.</a:t>
            </a:r>
            <a:r>
              <a:rPr sz="1950" spc="40" smtClean="0">
                <a:latin typeface="Times New Roman"/>
                <a:cs typeface="Times New Roman"/>
              </a:rPr>
              <a:t> </a:t>
            </a:r>
            <a:r>
              <a:rPr sz="1950" smtClean="0">
                <a:latin typeface="Times New Roman"/>
                <a:cs typeface="Times New Roman"/>
              </a:rPr>
              <a:t>Develop</a:t>
            </a:r>
            <a:r>
              <a:rPr sz="1950" spc="45" smtClean="0">
                <a:latin typeface="Times New Roman"/>
                <a:cs typeface="Times New Roman"/>
              </a:rPr>
              <a:t> </a:t>
            </a:r>
            <a:r>
              <a:rPr sz="1950" smtClean="0">
                <a:latin typeface="Times New Roman"/>
                <a:cs typeface="Times New Roman"/>
              </a:rPr>
              <a:t>a</a:t>
            </a:r>
            <a:r>
              <a:rPr sz="1950" spc="30" smtClean="0">
                <a:latin typeface="Times New Roman"/>
                <a:cs typeface="Times New Roman"/>
              </a:rPr>
              <a:t> </a:t>
            </a:r>
            <a:r>
              <a:rPr sz="1950" spc="-10" smtClean="0">
                <a:latin typeface="Times New Roman"/>
                <a:cs typeface="Times New Roman"/>
              </a:rPr>
              <a:t>generative </a:t>
            </a:r>
            <a:r>
              <a:rPr sz="1950" smtClean="0">
                <a:latin typeface="Times New Roman"/>
                <a:cs typeface="Times New Roman"/>
              </a:rPr>
              <a:t>AI</a:t>
            </a:r>
            <a:r>
              <a:rPr sz="1950" spc="30" smtClean="0">
                <a:latin typeface="Times New Roman"/>
                <a:cs typeface="Times New Roman"/>
              </a:rPr>
              <a:t> </a:t>
            </a:r>
            <a:r>
              <a:rPr sz="1950" smtClean="0">
                <a:latin typeface="Times New Roman"/>
                <a:cs typeface="Times New Roman"/>
              </a:rPr>
              <a:t>model</a:t>
            </a:r>
            <a:r>
              <a:rPr sz="1950" spc="45" smtClean="0">
                <a:latin typeface="Times New Roman"/>
                <a:cs typeface="Times New Roman"/>
              </a:rPr>
              <a:t> </a:t>
            </a:r>
            <a:r>
              <a:rPr sz="1950" smtClean="0">
                <a:latin typeface="Times New Roman"/>
                <a:cs typeface="Times New Roman"/>
              </a:rPr>
              <a:t>trained</a:t>
            </a:r>
            <a:r>
              <a:rPr sz="1950" spc="20" smtClean="0">
                <a:latin typeface="Times New Roman"/>
                <a:cs typeface="Times New Roman"/>
              </a:rPr>
              <a:t> </a:t>
            </a:r>
            <a:r>
              <a:rPr sz="1950" smtClean="0">
                <a:latin typeface="Times New Roman"/>
                <a:cs typeface="Times New Roman"/>
              </a:rPr>
              <a:t>on</a:t>
            </a:r>
            <a:r>
              <a:rPr sz="1950" spc="15"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dataset</a:t>
            </a:r>
            <a:r>
              <a:rPr sz="1950" spc="25" smtClean="0">
                <a:latin typeface="Times New Roman"/>
                <a:cs typeface="Times New Roman"/>
              </a:rPr>
              <a:t> </a:t>
            </a:r>
            <a:r>
              <a:rPr sz="1950" smtClean="0">
                <a:latin typeface="Times New Roman"/>
                <a:cs typeface="Times New Roman"/>
              </a:rPr>
              <a:t>of</a:t>
            </a:r>
            <a:r>
              <a:rPr sz="1950" spc="35" smtClean="0">
                <a:latin typeface="Times New Roman"/>
                <a:cs typeface="Times New Roman"/>
              </a:rPr>
              <a:t> </a:t>
            </a:r>
            <a:r>
              <a:rPr sz="1950" smtClean="0">
                <a:latin typeface="Times New Roman"/>
                <a:cs typeface="Times New Roman"/>
              </a:rPr>
              <a:t>existing</a:t>
            </a:r>
            <a:r>
              <a:rPr sz="1950" spc="15"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0" smtClean="0">
                <a:latin typeface="Times New Roman"/>
                <a:cs typeface="Times New Roman"/>
              </a:rPr>
              <a:t> </a:t>
            </a:r>
            <a:r>
              <a:rPr sz="1950" smtClean="0">
                <a:latin typeface="Times New Roman"/>
                <a:cs typeface="Times New Roman"/>
              </a:rPr>
              <a:t>to</a:t>
            </a:r>
            <a:r>
              <a:rPr sz="1950" spc="40"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pc="-20" smtClean="0">
                <a:latin typeface="Times New Roman"/>
                <a:cs typeface="Times New Roman"/>
              </a:rPr>
              <a:t>new, </a:t>
            </a:r>
            <a:r>
              <a:rPr sz="1950" smtClean="0">
                <a:latin typeface="Times New Roman"/>
                <a:cs typeface="Times New Roman"/>
              </a:rPr>
              <a:t>creative</a:t>
            </a:r>
            <a:r>
              <a:rPr sz="1950" spc="30"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mtClean="0">
                <a:latin typeface="Times New Roman"/>
                <a:cs typeface="Times New Roman"/>
              </a:rPr>
              <a:t>titles.</a:t>
            </a:r>
            <a:r>
              <a:rPr sz="1950" spc="55" smtClean="0">
                <a:latin typeface="Times New Roman"/>
                <a:cs typeface="Times New Roman"/>
              </a:rPr>
              <a:t> </a:t>
            </a:r>
            <a:r>
              <a:rPr sz="1950" smtClean="0">
                <a:latin typeface="Times New Roman"/>
                <a:cs typeface="Times New Roman"/>
              </a:rPr>
              <a:t>Provide</a:t>
            </a:r>
            <a:r>
              <a:rPr sz="1950" spc="30" smtClean="0">
                <a:latin typeface="Times New Roman"/>
                <a:cs typeface="Times New Roman"/>
              </a:rPr>
              <a:t> </a:t>
            </a:r>
            <a:r>
              <a:rPr sz="1950" smtClean="0">
                <a:latin typeface="Times New Roman"/>
                <a:cs typeface="Times New Roman"/>
              </a:rPr>
              <a:t>users</a:t>
            </a:r>
            <a:r>
              <a:rPr sz="1950" spc="60" smtClean="0">
                <a:latin typeface="Times New Roman"/>
                <a:cs typeface="Times New Roman"/>
              </a:rPr>
              <a:t> </a:t>
            </a:r>
            <a:r>
              <a:rPr sz="1950" smtClean="0">
                <a:latin typeface="Times New Roman"/>
                <a:cs typeface="Times New Roman"/>
              </a:rPr>
              <a:t>with</a:t>
            </a:r>
            <a:r>
              <a:rPr sz="1950" spc="35" smtClean="0">
                <a:latin typeface="Times New Roman"/>
                <a:cs typeface="Times New Roman"/>
              </a:rPr>
              <a:t> </a:t>
            </a:r>
            <a:r>
              <a:rPr sz="1950" smtClean="0">
                <a:latin typeface="Times New Roman"/>
                <a:cs typeface="Times New Roman"/>
              </a:rPr>
              <a:t>customization</a:t>
            </a:r>
            <a:r>
              <a:rPr sz="1950" spc="35" smtClean="0">
                <a:latin typeface="Times New Roman"/>
                <a:cs typeface="Times New Roman"/>
              </a:rPr>
              <a:t> </a:t>
            </a:r>
            <a:r>
              <a:rPr sz="1950" smtClean="0">
                <a:latin typeface="Times New Roman"/>
                <a:cs typeface="Times New Roman"/>
              </a:rPr>
              <a:t>options</a:t>
            </a:r>
            <a:r>
              <a:rPr sz="1950" spc="15" smtClean="0">
                <a:latin typeface="Times New Roman"/>
                <a:cs typeface="Times New Roman"/>
              </a:rPr>
              <a:t> </a:t>
            </a:r>
            <a:r>
              <a:rPr sz="1950" smtClean="0">
                <a:latin typeface="Times New Roman"/>
                <a:cs typeface="Times New Roman"/>
              </a:rPr>
              <a:t>to</a:t>
            </a:r>
            <a:r>
              <a:rPr sz="1950" spc="60" smtClean="0">
                <a:latin typeface="Times New Roman"/>
                <a:cs typeface="Times New Roman"/>
              </a:rPr>
              <a:t> </a:t>
            </a:r>
            <a:r>
              <a:rPr sz="1950" spc="-10" smtClean="0">
                <a:latin typeface="Times New Roman"/>
                <a:cs typeface="Times New Roman"/>
              </a:rPr>
              <a:t>influence </a:t>
            </a:r>
            <a:r>
              <a:rPr sz="1950" smtClean="0">
                <a:latin typeface="Times New Roman"/>
                <a:cs typeface="Times New Roman"/>
              </a:rPr>
              <a:t>the</a:t>
            </a:r>
            <a:r>
              <a:rPr sz="1950" spc="20" smtClean="0">
                <a:latin typeface="Times New Roman"/>
                <a:cs typeface="Times New Roman"/>
              </a:rPr>
              <a:t> </a:t>
            </a:r>
            <a:r>
              <a:rPr sz="1950" smtClean="0">
                <a:latin typeface="Times New Roman"/>
                <a:cs typeface="Times New Roman"/>
              </a:rPr>
              <a:t>generation</a:t>
            </a:r>
            <a:r>
              <a:rPr sz="1950" spc="25" smtClean="0">
                <a:latin typeface="Times New Roman"/>
                <a:cs typeface="Times New Roman"/>
              </a:rPr>
              <a:t> </a:t>
            </a:r>
            <a:r>
              <a:rPr sz="1950" smtClean="0">
                <a:latin typeface="Times New Roman"/>
                <a:cs typeface="Times New Roman"/>
              </a:rPr>
              <a:t>process,</a:t>
            </a:r>
            <a:r>
              <a:rPr sz="1950" spc="25" smtClean="0">
                <a:latin typeface="Times New Roman"/>
                <a:cs typeface="Times New Roman"/>
              </a:rPr>
              <a:t> </a:t>
            </a:r>
            <a:r>
              <a:rPr sz="1950" smtClean="0">
                <a:latin typeface="Times New Roman"/>
                <a:cs typeface="Times New Roman"/>
              </a:rPr>
              <a:t>such</a:t>
            </a:r>
            <a:r>
              <a:rPr sz="1950" spc="45" smtClean="0">
                <a:latin typeface="Times New Roman"/>
                <a:cs typeface="Times New Roman"/>
              </a:rPr>
              <a:t> </a:t>
            </a:r>
            <a:r>
              <a:rPr sz="1950" smtClean="0">
                <a:latin typeface="Times New Roman"/>
                <a:cs typeface="Times New Roman"/>
              </a:rPr>
              <a:t>as</a:t>
            </a:r>
            <a:r>
              <a:rPr sz="1950" spc="50" smtClean="0">
                <a:latin typeface="Times New Roman"/>
                <a:cs typeface="Times New Roman"/>
              </a:rPr>
              <a:t> </a:t>
            </a:r>
            <a:r>
              <a:rPr sz="1950" smtClean="0">
                <a:latin typeface="Times New Roman"/>
                <a:cs typeface="Times New Roman"/>
              </a:rPr>
              <a:t>specifying</a:t>
            </a:r>
            <a:r>
              <a:rPr sz="1950" spc="45" smtClean="0">
                <a:latin typeface="Times New Roman"/>
                <a:cs typeface="Times New Roman"/>
              </a:rPr>
              <a:t> </a:t>
            </a:r>
            <a:r>
              <a:rPr sz="1950" smtClean="0">
                <a:latin typeface="Times New Roman"/>
                <a:cs typeface="Times New Roman"/>
              </a:rPr>
              <a:t>genres</a:t>
            </a:r>
            <a:r>
              <a:rPr sz="1950" spc="45" smtClean="0">
                <a:latin typeface="Times New Roman"/>
                <a:cs typeface="Times New Roman"/>
              </a:rPr>
              <a:t> </a:t>
            </a:r>
            <a:r>
              <a:rPr sz="1950" smtClean="0">
                <a:latin typeface="Times New Roman"/>
                <a:cs typeface="Times New Roman"/>
              </a:rPr>
              <a:t>or</a:t>
            </a:r>
            <a:r>
              <a:rPr sz="1950" spc="45" smtClean="0">
                <a:latin typeface="Times New Roman"/>
                <a:cs typeface="Times New Roman"/>
              </a:rPr>
              <a:t> </a:t>
            </a:r>
            <a:r>
              <a:rPr sz="1950" smtClean="0">
                <a:latin typeface="Times New Roman"/>
                <a:cs typeface="Times New Roman"/>
              </a:rPr>
              <a:t>themes.</a:t>
            </a:r>
            <a:r>
              <a:rPr sz="1950" spc="70" smtClean="0">
                <a:latin typeface="Times New Roman"/>
                <a:cs typeface="Times New Roman"/>
              </a:rPr>
              <a:t> </a:t>
            </a:r>
            <a:r>
              <a:rPr sz="1950" smtClean="0">
                <a:latin typeface="Times New Roman"/>
                <a:cs typeface="Times New Roman"/>
              </a:rPr>
              <a:t>Design</a:t>
            </a:r>
            <a:r>
              <a:rPr sz="1950" spc="45" smtClean="0">
                <a:latin typeface="Times New Roman"/>
                <a:cs typeface="Times New Roman"/>
              </a:rPr>
              <a:t> </a:t>
            </a:r>
            <a:r>
              <a:rPr sz="1950" spc="-25" smtClean="0">
                <a:latin typeface="Times New Roman"/>
                <a:cs typeface="Times New Roman"/>
              </a:rPr>
              <a:t>an </a:t>
            </a:r>
            <a:r>
              <a:rPr sz="1950" smtClean="0">
                <a:latin typeface="Times New Roman"/>
                <a:cs typeface="Times New Roman"/>
              </a:rPr>
              <a:t>intuitive user</a:t>
            </a:r>
            <a:r>
              <a:rPr sz="1950" spc="50" smtClean="0">
                <a:latin typeface="Times New Roman"/>
                <a:cs typeface="Times New Roman"/>
              </a:rPr>
              <a:t> </a:t>
            </a:r>
            <a:r>
              <a:rPr sz="1950" smtClean="0">
                <a:latin typeface="Times New Roman"/>
                <a:cs typeface="Times New Roman"/>
              </a:rPr>
              <a:t>interface</a:t>
            </a:r>
            <a:r>
              <a:rPr sz="1950" spc="30" smtClean="0">
                <a:latin typeface="Times New Roman"/>
                <a:cs typeface="Times New Roman"/>
              </a:rPr>
              <a:t> </a:t>
            </a:r>
            <a:r>
              <a:rPr sz="1950" smtClean="0">
                <a:latin typeface="Times New Roman"/>
                <a:cs typeface="Times New Roman"/>
              </a:rPr>
              <a:t>for</a:t>
            </a:r>
            <a:r>
              <a:rPr sz="1950" spc="45" smtClean="0">
                <a:latin typeface="Times New Roman"/>
                <a:cs typeface="Times New Roman"/>
              </a:rPr>
              <a:t> </a:t>
            </a:r>
            <a:r>
              <a:rPr sz="1950" smtClean="0">
                <a:latin typeface="Times New Roman"/>
                <a:cs typeface="Times New Roman"/>
              </a:rPr>
              <a:t>interacting</a:t>
            </a:r>
            <a:r>
              <a:rPr sz="1950" spc="35" smtClean="0">
                <a:latin typeface="Times New Roman"/>
                <a:cs typeface="Times New Roman"/>
              </a:rPr>
              <a:t> </a:t>
            </a:r>
            <a:r>
              <a:rPr sz="1950" smtClean="0">
                <a:latin typeface="Times New Roman"/>
                <a:cs typeface="Times New Roman"/>
              </a:rPr>
              <a:t>with</a:t>
            </a:r>
            <a:r>
              <a:rPr sz="1950" spc="30" smtClean="0">
                <a:latin typeface="Times New Roman"/>
                <a:cs typeface="Times New Roman"/>
              </a:rPr>
              <a:t> </a:t>
            </a:r>
            <a:r>
              <a:rPr sz="1950" smtClean="0">
                <a:latin typeface="Times New Roman"/>
                <a:cs typeface="Times New Roman"/>
              </a:rPr>
              <a:t>the</a:t>
            </a:r>
            <a:r>
              <a:rPr sz="1950" spc="45" smtClean="0">
                <a:latin typeface="Times New Roman"/>
                <a:cs typeface="Times New Roman"/>
              </a:rPr>
              <a:t> </a:t>
            </a:r>
            <a:r>
              <a:rPr sz="1950" smtClean="0">
                <a:latin typeface="Times New Roman"/>
                <a:cs typeface="Times New Roman"/>
              </a:rPr>
              <a:t>system,</a:t>
            </a:r>
            <a:r>
              <a:rPr sz="1950" spc="100" smtClean="0">
                <a:latin typeface="Times New Roman"/>
                <a:cs typeface="Times New Roman"/>
              </a:rPr>
              <a:t> </a:t>
            </a:r>
            <a:r>
              <a:rPr sz="1950" smtClean="0">
                <a:latin typeface="Times New Roman"/>
                <a:cs typeface="Times New Roman"/>
              </a:rPr>
              <a:t>allowing</a:t>
            </a:r>
            <a:r>
              <a:rPr sz="1950" spc="30" smtClean="0">
                <a:latin typeface="Times New Roman"/>
                <a:cs typeface="Times New Roman"/>
              </a:rPr>
              <a:t> </a:t>
            </a:r>
            <a:r>
              <a:rPr sz="1950" smtClean="0">
                <a:latin typeface="Times New Roman"/>
                <a:cs typeface="Times New Roman"/>
              </a:rPr>
              <a:t>users</a:t>
            </a:r>
            <a:r>
              <a:rPr sz="1950" spc="55" smtClean="0">
                <a:latin typeface="Times New Roman"/>
                <a:cs typeface="Times New Roman"/>
              </a:rPr>
              <a:t> </a:t>
            </a:r>
            <a:r>
              <a:rPr sz="1950" spc="-25" smtClean="0">
                <a:latin typeface="Times New Roman"/>
                <a:cs typeface="Times New Roman"/>
              </a:rPr>
              <a:t>to </a:t>
            </a:r>
            <a:r>
              <a:rPr sz="1950" smtClean="0">
                <a:latin typeface="Times New Roman"/>
                <a:cs typeface="Times New Roman"/>
              </a:rPr>
              <a:t>explore</a:t>
            </a:r>
            <a:r>
              <a:rPr sz="1950" spc="25" smtClean="0">
                <a:latin typeface="Times New Roman"/>
                <a:cs typeface="Times New Roman"/>
              </a:rPr>
              <a:t> </a:t>
            </a:r>
            <a:r>
              <a:rPr sz="1950" smtClean="0">
                <a:latin typeface="Times New Roman"/>
                <a:cs typeface="Times New Roman"/>
              </a:rPr>
              <a:t>and</a:t>
            </a:r>
            <a:r>
              <a:rPr sz="1950" spc="55" smtClean="0">
                <a:latin typeface="Times New Roman"/>
                <a:cs typeface="Times New Roman"/>
              </a:rPr>
              <a:t> </a:t>
            </a:r>
            <a:r>
              <a:rPr sz="1950" smtClean="0">
                <a:latin typeface="Times New Roman"/>
                <a:cs typeface="Times New Roman"/>
              </a:rPr>
              <a:t>evaluate</a:t>
            </a:r>
            <a:r>
              <a:rPr sz="1950" spc="25" smtClean="0">
                <a:latin typeface="Times New Roman"/>
                <a:cs typeface="Times New Roman"/>
              </a:rPr>
              <a:t> </a:t>
            </a:r>
            <a:r>
              <a:rPr sz="1950" smtClean="0">
                <a:latin typeface="Times New Roman"/>
                <a:cs typeface="Times New Roman"/>
              </a:rPr>
              <a:t>generated</a:t>
            </a:r>
            <a:r>
              <a:rPr sz="1950" spc="55"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pc="-10" smtClean="0">
                <a:latin typeface="Times New Roman"/>
                <a:cs typeface="Times New Roman"/>
              </a:rPr>
              <a:t>names.</a:t>
            </a:r>
            <a:endParaRPr sz="19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3648075"/>
          </a:xfrm>
          <a:prstGeom prst="rect">
            <a:avLst/>
          </a:prstGeom>
        </p:spPr>
        <p:txBody>
          <a:bodyPr vert="horz" wrap="square" lIns="0" tIns="12065" rIns="0" bIns="0" rtlCol="0">
            <a:spAutoFit/>
          </a:bodyPr>
          <a:lstStyle/>
          <a:p>
            <a:pPr marL="12700" marR="64769" indent="167005">
              <a:lnSpc>
                <a:spcPct val="102400"/>
              </a:lnSpc>
              <a:spcBef>
                <a:spcPts val="95"/>
              </a:spcBef>
              <a:buSzPct val="93103"/>
              <a:buFont typeface="Wingdings"/>
              <a:buChar char=""/>
              <a:tabLst>
                <a:tab pos="179705" algn="l"/>
              </a:tabLst>
            </a:pPr>
            <a:r>
              <a:rPr sz="1450" b="1" dirty="0" smtClean="0">
                <a:latin typeface="Times New Roman"/>
                <a:cs typeface="Times New Roman"/>
              </a:rPr>
              <a:t>Idea</a:t>
            </a:r>
            <a:r>
              <a:rPr sz="1450" b="1" spc="40" dirty="0" smtClean="0">
                <a:latin typeface="Times New Roman"/>
                <a:cs typeface="Times New Roman"/>
              </a:rPr>
              <a:t> </a:t>
            </a:r>
            <a:r>
              <a:rPr sz="1450" b="1" dirty="0" smtClean="0">
                <a:latin typeface="Times New Roman"/>
                <a:cs typeface="Times New Roman"/>
              </a:rPr>
              <a:t>Generation:</a:t>
            </a:r>
            <a:r>
              <a:rPr sz="1450" b="1" spc="60"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60" dirty="0" smtClean="0">
                <a:latin typeface="Times New Roman"/>
                <a:cs typeface="Times New Roman"/>
              </a:rPr>
              <a:t> </a:t>
            </a:r>
            <a:r>
              <a:rPr sz="1450" dirty="0" smtClean="0">
                <a:latin typeface="Times New Roman"/>
                <a:cs typeface="Times New Roman"/>
              </a:rPr>
              <a:t>produce</a:t>
            </a:r>
            <a:r>
              <a:rPr sz="1450" spc="50" dirty="0" smtClean="0">
                <a:latin typeface="Times New Roman"/>
                <a:cs typeface="Times New Roman"/>
              </a:rPr>
              <a:t> </a:t>
            </a:r>
            <a:r>
              <a:rPr sz="1450" dirty="0" smtClean="0">
                <a:latin typeface="Times New Roman"/>
                <a:cs typeface="Times New Roman"/>
              </a:rPr>
              <a:t>a</a:t>
            </a:r>
            <a:r>
              <a:rPr sz="1450" spc="75" dirty="0" smtClean="0">
                <a:latin typeface="Times New Roman"/>
                <a:cs typeface="Times New Roman"/>
              </a:rPr>
              <a:t> </a:t>
            </a:r>
            <a:r>
              <a:rPr sz="1450" dirty="0" smtClean="0">
                <a:latin typeface="Times New Roman"/>
                <a:cs typeface="Times New Roman"/>
              </a:rPr>
              <a:t>vast</a:t>
            </a:r>
            <a:r>
              <a:rPr sz="1450" spc="45" dirty="0" smtClean="0">
                <a:latin typeface="Times New Roman"/>
                <a:cs typeface="Times New Roman"/>
              </a:rPr>
              <a:t> </a:t>
            </a:r>
            <a:r>
              <a:rPr sz="1450" dirty="0" smtClean="0">
                <a:latin typeface="Times New Roman"/>
                <a:cs typeface="Times New Roman"/>
              </a:rPr>
              <a:t>number</a:t>
            </a:r>
            <a:r>
              <a:rPr sz="1450" spc="60" dirty="0" smtClean="0">
                <a:latin typeface="Times New Roman"/>
                <a:cs typeface="Times New Roman"/>
              </a:rPr>
              <a:t> </a:t>
            </a:r>
            <a:r>
              <a:rPr sz="1450" dirty="0" smtClean="0">
                <a:latin typeface="Times New Roman"/>
                <a:cs typeface="Times New Roman"/>
              </a:rPr>
              <a:t>of</a:t>
            </a:r>
            <a:r>
              <a:rPr sz="1450" spc="60" dirty="0" smtClean="0">
                <a:latin typeface="Times New Roman"/>
                <a:cs typeface="Times New Roman"/>
              </a:rPr>
              <a:t> </a:t>
            </a:r>
            <a:r>
              <a:rPr sz="1450" dirty="0" smtClean="0">
                <a:latin typeface="Times New Roman"/>
                <a:cs typeface="Times New Roman"/>
              </a:rPr>
              <a:t>name</a:t>
            </a:r>
            <a:r>
              <a:rPr sz="1450" spc="70" dirty="0" smtClean="0">
                <a:latin typeface="Times New Roman"/>
                <a:cs typeface="Times New Roman"/>
              </a:rPr>
              <a:t> </a:t>
            </a:r>
            <a:r>
              <a:rPr sz="1450" dirty="0" smtClean="0">
                <a:latin typeface="Times New Roman"/>
                <a:cs typeface="Times New Roman"/>
              </a:rPr>
              <a:t>options</a:t>
            </a:r>
            <a:r>
              <a:rPr sz="1450" spc="65" dirty="0" smtClean="0">
                <a:latin typeface="Times New Roman"/>
                <a:cs typeface="Times New Roman"/>
              </a:rPr>
              <a:t> </a:t>
            </a:r>
            <a:r>
              <a:rPr sz="1450" dirty="0" smtClean="0">
                <a:latin typeface="Times New Roman"/>
                <a:cs typeface="Times New Roman"/>
              </a:rPr>
              <a:t>based</a:t>
            </a:r>
            <a:r>
              <a:rPr sz="1450" spc="60" dirty="0" smtClean="0">
                <a:latin typeface="Times New Roman"/>
                <a:cs typeface="Times New Roman"/>
              </a:rPr>
              <a:t> </a:t>
            </a:r>
            <a:r>
              <a:rPr sz="1450" dirty="0" smtClean="0">
                <a:latin typeface="Times New Roman"/>
                <a:cs typeface="Times New Roman"/>
              </a:rPr>
              <a:t>on</a:t>
            </a:r>
            <a:r>
              <a:rPr sz="1450" spc="45" dirty="0" smtClean="0">
                <a:latin typeface="Times New Roman"/>
                <a:cs typeface="Times New Roman"/>
              </a:rPr>
              <a:t> </a:t>
            </a:r>
            <a:r>
              <a:rPr sz="1450" spc="-10" dirty="0" smtClean="0">
                <a:latin typeface="Times New Roman"/>
                <a:cs typeface="Times New Roman"/>
              </a:rPr>
              <a:t>keywords, </a:t>
            </a:r>
            <a:r>
              <a:rPr sz="1450" dirty="0" smtClean="0">
                <a:latin typeface="Times New Roman"/>
                <a:cs typeface="Times New Roman"/>
              </a:rPr>
              <a:t>themes,</a:t>
            </a:r>
            <a:r>
              <a:rPr sz="1450" spc="70" dirty="0" smtClean="0">
                <a:latin typeface="Times New Roman"/>
                <a:cs typeface="Times New Roman"/>
              </a:rPr>
              <a:t> </a:t>
            </a:r>
            <a:r>
              <a:rPr sz="1450" dirty="0" smtClean="0">
                <a:latin typeface="Times New Roman"/>
                <a:cs typeface="Times New Roman"/>
              </a:rPr>
              <a:t>genre,</a:t>
            </a:r>
            <a:r>
              <a:rPr sz="1450" spc="55" dirty="0" smtClean="0">
                <a:latin typeface="Times New Roman"/>
                <a:cs typeface="Times New Roman"/>
              </a:rPr>
              <a:t> </a:t>
            </a:r>
            <a:r>
              <a:rPr sz="1450" dirty="0" smtClean="0">
                <a:latin typeface="Times New Roman"/>
                <a:cs typeface="Times New Roman"/>
              </a:rPr>
              <a:t>or</a:t>
            </a:r>
            <a:r>
              <a:rPr sz="1450" spc="75" dirty="0" smtClean="0">
                <a:latin typeface="Times New Roman"/>
                <a:cs typeface="Times New Roman"/>
              </a:rPr>
              <a:t> </a:t>
            </a:r>
            <a:r>
              <a:rPr sz="1450" dirty="0" smtClean="0">
                <a:latin typeface="Times New Roman"/>
                <a:cs typeface="Times New Roman"/>
              </a:rPr>
              <a:t>desired</a:t>
            </a:r>
            <a:r>
              <a:rPr sz="1450" spc="90" dirty="0" smtClean="0">
                <a:latin typeface="Times New Roman"/>
                <a:cs typeface="Times New Roman"/>
              </a:rPr>
              <a:t> </a:t>
            </a:r>
            <a:r>
              <a:rPr sz="1450" dirty="0" smtClean="0">
                <a:latin typeface="Times New Roman"/>
                <a:cs typeface="Times New Roman"/>
              </a:rPr>
              <a:t>tone.</a:t>
            </a:r>
            <a:r>
              <a:rPr sz="1450" spc="75" dirty="0" smtClean="0">
                <a:latin typeface="Times New Roman"/>
                <a:cs typeface="Times New Roman"/>
              </a:rPr>
              <a:t> </a:t>
            </a:r>
            <a:r>
              <a:rPr sz="1450" dirty="0" smtClean="0">
                <a:latin typeface="Times New Roman"/>
                <a:cs typeface="Times New Roman"/>
              </a:rPr>
              <a:t>This</a:t>
            </a:r>
            <a:r>
              <a:rPr sz="1450" spc="80" dirty="0" smtClean="0">
                <a:latin typeface="Times New Roman"/>
                <a:cs typeface="Times New Roman"/>
              </a:rPr>
              <a:t> </a:t>
            </a:r>
            <a:r>
              <a:rPr sz="1450" dirty="0" smtClean="0">
                <a:latin typeface="Times New Roman"/>
                <a:cs typeface="Times New Roman"/>
              </a:rPr>
              <a:t>helps</a:t>
            </a:r>
            <a:r>
              <a:rPr sz="1450" spc="80" dirty="0" smtClean="0">
                <a:latin typeface="Times New Roman"/>
                <a:cs typeface="Times New Roman"/>
              </a:rPr>
              <a:t> </a:t>
            </a:r>
            <a:r>
              <a:rPr sz="1450" dirty="0" smtClean="0">
                <a:latin typeface="Times New Roman"/>
                <a:cs typeface="Times New Roman"/>
              </a:rPr>
              <a:t>overcome</a:t>
            </a:r>
            <a:r>
              <a:rPr sz="1450" spc="65" dirty="0" smtClean="0">
                <a:latin typeface="Times New Roman"/>
                <a:cs typeface="Times New Roman"/>
              </a:rPr>
              <a:t> </a:t>
            </a:r>
            <a:r>
              <a:rPr sz="1450" dirty="0" smtClean="0">
                <a:latin typeface="Times New Roman"/>
                <a:cs typeface="Times New Roman"/>
              </a:rPr>
              <a:t>creative</a:t>
            </a:r>
            <a:r>
              <a:rPr sz="1450" spc="85" dirty="0" smtClean="0">
                <a:latin typeface="Times New Roman"/>
                <a:cs typeface="Times New Roman"/>
              </a:rPr>
              <a:t> </a:t>
            </a:r>
            <a:r>
              <a:rPr sz="1450" dirty="0" smtClean="0">
                <a:latin typeface="Times New Roman"/>
                <a:cs typeface="Times New Roman"/>
              </a:rPr>
              <a:t>roadblocks</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explore </a:t>
            </a:r>
            <a:r>
              <a:rPr sz="1450" dirty="0" smtClean="0">
                <a:latin typeface="Times New Roman"/>
                <a:cs typeface="Times New Roman"/>
              </a:rPr>
              <a:t>unexpected</a:t>
            </a:r>
            <a:r>
              <a:rPr sz="1450" spc="125" dirty="0" smtClean="0">
                <a:latin typeface="Times New Roman"/>
                <a:cs typeface="Times New Roman"/>
              </a:rPr>
              <a:t> </a:t>
            </a:r>
            <a:r>
              <a:rPr sz="1450" spc="-10" dirty="0" smtClean="0">
                <a:latin typeface="Times New Roman"/>
                <a:cs typeface="Times New Roman"/>
              </a:rPr>
              <a:t>possibilities.</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66040" indent="167005">
              <a:lnSpc>
                <a:spcPct val="102400"/>
              </a:lnSpc>
              <a:buSzPct val="93103"/>
              <a:buFont typeface="Wingdings"/>
              <a:buChar char=""/>
              <a:tabLst>
                <a:tab pos="179705" algn="l"/>
              </a:tabLst>
            </a:pPr>
            <a:r>
              <a:rPr sz="1450" b="1" dirty="0" smtClean="0">
                <a:latin typeface="Times New Roman"/>
                <a:cs typeface="Times New Roman"/>
              </a:rPr>
              <a:t>Uniqueness</a:t>
            </a:r>
            <a:r>
              <a:rPr sz="1450" b="1" spc="40" dirty="0" smtClean="0">
                <a:latin typeface="Times New Roman"/>
                <a:cs typeface="Times New Roman"/>
              </a:rPr>
              <a:t> </a:t>
            </a:r>
            <a:r>
              <a:rPr sz="1450" b="1" dirty="0" smtClean="0">
                <a:latin typeface="Times New Roman"/>
                <a:cs typeface="Times New Roman"/>
              </a:rPr>
              <a:t>and</a:t>
            </a:r>
            <a:r>
              <a:rPr sz="1450" b="1" spc="65" dirty="0" smtClean="0">
                <a:latin typeface="Times New Roman"/>
                <a:cs typeface="Times New Roman"/>
              </a:rPr>
              <a:t> </a:t>
            </a:r>
            <a:r>
              <a:rPr sz="1450" b="1" dirty="0" smtClean="0">
                <a:latin typeface="Times New Roman"/>
                <a:cs typeface="Times New Roman"/>
              </a:rPr>
              <a:t>Relevance:</a:t>
            </a:r>
            <a:r>
              <a:rPr sz="1450" b="1" spc="70" dirty="0" smtClean="0">
                <a:latin typeface="Times New Roman"/>
                <a:cs typeface="Times New Roman"/>
              </a:rPr>
              <a:t> </a:t>
            </a:r>
            <a:r>
              <a:rPr sz="1450" dirty="0" smtClean="0">
                <a:latin typeface="Times New Roman"/>
                <a:cs typeface="Times New Roman"/>
              </a:rPr>
              <a:t>AI</a:t>
            </a:r>
            <a:r>
              <a:rPr sz="1450" spc="55" dirty="0" smtClean="0">
                <a:latin typeface="Times New Roman"/>
                <a:cs typeface="Times New Roman"/>
              </a:rPr>
              <a:t> </a:t>
            </a:r>
            <a:r>
              <a:rPr sz="1450" dirty="0" smtClean="0">
                <a:latin typeface="Times New Roman"/>
                <a:cs typeface="Times New Roman"/>
              </a:rPr>
              <a:t>can</a:t>
            </a:r>
            <a:r>
              <a:rPr sz="1450" spc="70" dirty="0" smtClean="0">
                <a:latin typeface="Times New Roman"/>
                <a:cs typeface="Times New Roman"/>
              </a:rPr>
              <a:t> </a:t>
            </a:r>
            <a:r>
              <a:rPr sz="1450" dirty="0" smtClean="0">
                <a:latin typeface="Times New Roman"/>
                <a:cs typeface="Times New Roman"/>
              </a:rPr>
              <a:t>generate</a:t>
            </a:r>
            <a:r>
              <a:rPr sz="1450" spc="65" dirty="0" smtClean="0">
                <a:latin typeface="Times New Roman"/>
                <a:cs typeface="Times New Roman"/>
              </a:rPr>
              <a:t> </a:t>
            </a:r>
            <a:r>
              <a:rPr sz="1450" dirty="0" smtClean="0">
                <a:latin typeface="Times New Roman"/>
                <a:cs typeface="Times New Roman"/>
              </a:rPr>
              <a:t>names</a:t>
            </a:r>
            <a:r>
              <a:rPr sz="1450" spc="80" dirty="0" smtClean="0">
                <a:latin typeface="Times New Roman"/>
                <a:cs typeface="Times New Roman"/>
              </a:rPr>
              <a:t> </a:t>
            </a:r>
            <a:r>
              <a:rPr sz="1450" dirty="0" smtClean="0">
                <a:latin typeface="Times New Roman"/>
                <a:cs typeface="Times New Roman"/>
              </a:rPr>
              <a:t>that</a:t>
            </a:r>
            <a:r>
              <a:rPr sz="1450" spc="60" dirty="0" smtClean="0">
                <a:latin typeface="Times New Roman"/>
                <a:cs typeface="Times New Roman"/>
              </a:rPr>
              <a:t> </a:t>
            </a:r>
            <a:r>
              <a:rPr sz="1450" dirty="0" smtClean="0">
                <a:latin typeface="Times New Roman"/>
                <a:cs typeface="Times New Roman"/>
              </a:rPr>
              <a:t>are</a:t>
            </a:r>
            <a:r>
              <a:rPr sz="1450" spc="65" dirty="0" smtClean="0">
                <a:latin typeface="Times New Roman"/>
                <a:cs typeface="Times New Roman"/>
              </a:rPr>
              <a:t> </a:t>
            </a:r>
            <a:r>
              <a:rPr sz="1450" dirty="0" smtClean="0">
                <a:latin typeface="Times New Roman"/>
                <a:cs typeface="Times New Roman"/>
              </a:rPr>
              <a:t>both</a:t>
            </a:r>
            <a:r>
              <a:rPr sz="1450" spc="75" dirty="0" smtClean="0">
                <a:latin typeface="Times New Roman"/>
                <a:cs typeface="Times New Roman"/>
              </a:rPr>
              <a:t> </a:t>
            </a:r>
            <a:r>
              <a:rPr sz="1450" dirty="0" smtClean="0">
                <a:latin typeface="Times New Roman"/>
                <a:cs typeface="Times New Roman"/>
              </a:rPr>
              <a:t>unique</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relevant </a:t>
            </a:r>
            <a:r>
              <a:rPr sz="1450" dirty="0" smtClean="0">
                <a:latin typeface="Times New Roman"/>
                <a:cs typeface="Times New Roman"/>
              </a:rPr>
              <a:t>to</a:t>
            </a:r>
            <a:r>
              <a:rPr sz="1450" spc="55" dirty="0" smtClean="0">
                <a:latin typeface="Times New Roman"/>
                <a:cs typeface="Times New Roman"/>
              </a:rPr>
              <a:t> </a:t>
            </a:r>
            <a:r>
              <a:rPr sz="1450" dirty="0" smtClean="0">
                <a:latin typeface="Times New Roman"/>
                <a:cs typeface="Times New Roman"/>
              </a:rPr>
              <a:t>the</a:t>
            </a:r>
            <a:r>
              <a:rPr sz="1450" spc="55" dirty="0" smtClean="0">
                <a:latin typeface="Times New Roman"/>
                <a:cs typeface="Times New Roman"/>
              </a:rPr>
              <a:t> </a:t>
            </a:r>
            <a:r>
              <a:rPr sz="1450" dirty="0" smtClean="0">
                <a:latin typeface="Times New Roman"/>
                <a:cs typeface="Times New Roman"/>
              </a:rPr>
              <a:t>film's</a:t>
            </a:r>
            <a:r>
              <a:rPr sz="1450" spc="65" dirty="0" smtClean="0">
                <a:latin typeface="Times New Roman"/>
                <a:cs typeface="Times New Roman"/>
              </a:rPr>
              <a:t> </a:t>
            </a:r>
            <a:r>
              <a:rPr sz="1450" dirty="0" smtClean="0">
                <a:latin typeface="Times New Roman"/>
                <a:cs typeface="Times New Roman"/>
              </a:rPr>
              <a:t>content.</a:t>
            </a:r>
            <a:r>
              <a:rPr sz="1450" spc="60" dirty="0" smtClean="0">
                <a:latin typeface="Times New Roman"/>
                <a:cs typeface="Times New Roman"/>
              </a:rPr>
              <a:t> </a:t>
            </a:r>
            <a:r>
              <a:rPr sz="1450" dirty="0" smtClean="0">
                <a:latin typeface="Times New Roman"/>
                <a:cs typeface="Times New Roman"/>
              </a:rPr>
              <a:t>It</a:t>
            </a:r>
            <a:r>
              <a:rPr sz="1450" spc="8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analyze</a:t>
            </a:r>
            <a:r>
              <a:rPr sz="1450" spc="55" dirty="0" smtClean="0">
                <a:latin typeface="Times New Roman"/>
                <a:cs typeface="Times New Roman"/>
              </a:rPr>
              <a:t> </a:t>
            </a:r>
            <a:r>
              <a:rPr sz="1450" dirty="0" smtClean="0">
                <a:latin typeface="Times New Roman"/>
                <a:cs typeface="Times New Roman"/>
              </a:rPr>
              <a:t>existing</a:t>
            </a:r>
            <a:r>
              <a:rPr sz="1450" spc="80" dirty="0" smtClean="0">
                <a:latin typeface="Times New Roman"/>
                <a:cs typeface="Times New Roman"/>
              </a:rPr>
              <a:t> </a:t>
            </a:r>
            <a:r>
              <a:rPr sz="1450" dirty="0" smtClean="0">
                <a:latin typeface="Times New Roman"/>
                <a:cs typeface="Times New Roman"/>
              </a:rPr>
              <a:t>film</a:t>
            </a:r>
            <a:r>
              <a:rPr sz="1450" spc="45" dirty="0" smtClean="0">
                <a:latin typeface="Times New Roman"/>
                <a:cs typeface="Times New Roman"/>
              </a:rPr>
              <a:t> </a:t>
            </a:r>
            <a:r>
              <a:rPr sz="1450" dirty="0" smtClean="0">
                <a:latin typeface="Times New Roman"/>
                <a:cs typeface="Times New Roman"/>
              </a:rPr>
              <a:t>titles</a:t>
            </a:r>
            <a:r>
              <a:rPr sz="1450" spc="85" dirty="0" smtClean="0">
                <a:latin typeface="Times New Roman"/>
                <a:cs typeface="Times New Roman"/>
              </a:rPr>
              <a:t> </a:t>
            </a:r>
            <a:r>
              <a:rPr sz="1450" dirty="0" smtClean="0">
                <a:latin typeface="Times New Roman"/>
                <a:cs typeface="Times New Roman"/>
              </a:rPr>
              <a:t>and</a:t>
            </a:r>
            <a:r>
              <a:rPr sz="1450" spc="60" dirty="0" smtClean="0">
                <a:latin typeface="Times New Roman"/>
                <a:cs typeface="Times New Roman"/>
              </a:rPr>
              <a:t> </a:t>
            </a:r>
            <a:r>
              <a:rPr sz="1450" dirty="0" smtClean="0">
                <a:latin typeface="Times New Roman"/>
                <a:cs typeface="Times New Roman"/>
              </a:rPr>
              <a:t>avoid</a:t>
            </a:r>
            <a:r>
              <a:rPr sz="1450" spc="55" dirty="0" smtClean="0">
                <a:latin typeface="Times New Roman"/>
                <a:cs typeface="Times New Roman"/>
              </a:rPr>
              <a:t> </a:t>
            </a:r>
            <a:r>
              <a:rPr sz="1450" dirty="0" smtClean="0">
                <a:latin typeface="Times New Roman"/>
                <a:cs typeface="Times New Roman"/>
              </a:rPr>
              <a:t>redundancy</a:t>
            </a:r>
            <a:r>
              <a:rPr sz="1450" spc="45" dirty="0" smtClean="0">
                <a:latin typeface="Times New Roman"/>
                <a:cs typeface="Times New Roman"/>
              </a:rPr>
              <a:t> </a:t>
            </a:r>
            <a:r>
              <a:rPr sz="1450" spc="-10" dirty="0" smtClean="0">
                <a:latin typeface="Times New Roman"/>
                <a:cs typeface="Times New Roman"/>
              </a:rPr>
              <a:t>while </a:t>
            </a:r>
            <a:r>
              <a:rPr sz="1450" dirty="0" smtClean="0">
                <a:latin typeface="Times New Roman"/>
                <a:cs typeface="Times New Roman"/>
              </a:rPr>
              <a:t>staying</a:t>
            </a:r>
            <a:r>
              <a:rPr sz="1450" spc="75" dirty="0" smtClean="0">
                <a:latin typeface="Times New Roman"/>
                <a:cs typeface="Times New Roman"/>
              </a:rPr>
              <a:t> </a:t>
            </a:r>
            <a:r>
              <a:rPr sz="1450" dirty="0" smtClean="0">
                <a:latin typeface="Times New Roman"/>
                <a:cs typeface="Times New Roman"/>
              </a:rPr>
              <a:t>thematically</a:t>
            </a:r>
            <a:r>
              <a:rPr sz="1450" spc="140" dirty="0" smtClean="0">
                <a:latin typeface="Times New Roman"/>
                <a:cs typeface="Times New Roman"/>
              </a:rPr>
              <a:t> </a:t>
            </a:r>
            <a:r>
              <a:rPr sz="1450" spc="-10" dirty="0" smtClean="0">
                <a:latin typeface="Times New Roman"/>
                <a:cs typeface="Times New Roman"/>
              </a:rPr>
              <a:t>appropriate.</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5080" indent="167005">
              <a:lnSpc>
                <a:spcPct val="102800"/>
              </a:lnSpc>
              <a:spcBef>
                <a:spcPts val="5"/>
              </a:spcBef>
              <a:buSzPct val="93103"/>
              <a:buFont typeface="Wingdings"/>
              <a:buChar char=""/>
              <a:tabLst>
                <a:tab pos="179705" algn="l"/>
              </a:tabLst>
            </a:pPr>
            <a:r>
              <a:rPr sz="1450" b="1" dirty="0" smtClean="0">
                <a:latin typeface="Times New Roman"/>
                <a:cs typeface="Times New Roman"/>
              </a:rPr>
              <a:t>Multilingual</a:t>
            </a:r>
            <a:r>
              <a:rPr sz="1450" b="1" spc="75" dirty="0" smtClean="0">
                <a:latin typeface="Times New Roman"/>
                <a:cs typeface="Times New Roman"/>
              </a:rPr>
              <a:t> </a:t>
            </a:r>
            <a:r>
              <a:rPr sz="1450" b="1" dirty="0" smtClean="0">
                <a:latin typeface="Times New Roman"/>
                <a:cs typeface="Times New Roman"/>
              </a:rPr>
              <a:t>Exploration:</a:t>
            </a:r>
            <a:r>
              <a:rPr sz="1450" b="1" spc="90" dirty="0" smtClean="0">
                <a:latin typeface="Times New Roman"/>
                <a:cs typeface="Times New Roman"/>
              </a:rPr>
              <a:t> </a:t>
            </a:r>
            <a:r>
              <a:rPr sz="1450" dirty="0" smtClean="0">
                <a:latin typeface="Times New Roman"/>
                <a:cs typeface="Times New Roman"/>
              </a:rPr>
              <a:t>AI</a:t>
            </a:r>
            <a:r>
              <a:rPr sz="1450" spc="75" dirty="0" smtClean="0">
                <a:latin typeface="Times New Roman"/>
                <a:cs typeface="Times New Roman"/>
              </a:rPr>
              <a:t> </a:t>
            </a:r>
            <a:r>
              <a:rPr sz="1450" dirty="0" smtClean="0">
                <a:latin typeface="Times New Roman"/>
                <a:cs typeface="Times New Roman"/>
              </a:rPr>
              <a:t>can</a:t>
            </a:r>
            <a:r>
              <a:rPr sz="1450" spc="90" dirty="0" smtClean="0">
                <a:latin typeface="Times New Roman"/>
                <a:cs typeface="Times New Roman"/>
              </a:rPr>
              <a:t> </a:t>
            </a:r>
            <a:r>
              <a:rPr sz="1450" dirty="0" smtClean="0">
                <a:latin typeface="Times New Roman"/>
                <a:cs typeface="Times New Roman"/>
              </a:rPr>
              <a:t>generate</a:t>
            </a:r>
            <a:r>
              <a:rPr sz="1450" spc="85" dirty="0" smtClean="0">
                <a:latin typeface="Times New Roman"/>
                <a:cs typeface="Times New Roman"/>
              </a:rPr>
              <a:t> </a:t>
            </a:r>
            <a:r>
              <a:rPr sz="1450" dirty="0" smtClean="0">
                <a:latin typeface="Times New Roman"/>
                <a:cs typeface="Times New Roman"/>
              </a:rPr>
              <a:t>names</a:t>
            </a:r>
            <a:r>
              <a:rPr sz="1450" spc="100"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consider</a:t>
            </a:r>
            <a:r>
              <a:rPr sz="1450" spc="90" dirty="0" smtClean="0">
                <a:latin typeface="Times New Roman"/>
                <a:cs typeface="Times New Roman"/>
              </a:rPr>
              <a:t> </a:t>
            </a:r>
            <a:r>
              <a:rPr sz="1450" dirty="0" smtClean="0">
                <a:latin typeface="Times New Roman"/>
                <a:cs typeface="Times New Roman"/>
              </a:rPr>
              <a:t>international</a:t>
            </a:r>
            <a:r>
              <a:rPr sz="1450" spc="120" dirty="0" smtClean="0">
                <a:latin typeface="Times New Roman"/>
                <a:cs typeface="Times New Roman"/>
              </a:rPr>
              <a:t> </a:t>
            </a:r>
            <a:r>
              <a:rPr sz="1450" spc="-10" dirty="0" smtClean="0">
                <a:latin typeface="Times New Roman"/>
                <a:cs typeface="Times New Roman"/>
              </a:rPr>
              <a:t>markets. </a:t>
            </a:r>
            <a:r>
              <a:rPr sz="1450" dirty="0" smtClean="0">
                <a:latin typeface="Times New Roman"/>
                <a:cs typeface="Times New Roman"/>
              </a:rPr>
              <a:t>It</a:t>
            </a:r>
            <a:r>
              <a:rPr sz="1450" spc="5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translate</a:t>
            </a:r>
            <a:r>
              <a:rPr sz="1450" spc="100" dirty="0" smtClean="0">
                <a:latin typeface="Times New Roman"/>
                <a:cs typeface="Times New Roman"/>
              </a:rPr>
              <a:t> </a:t>
            </a:r>
            <a:r>
              <a:rPr sz="1450" dirty="0" smtClean="0">
                <a:latin typeface="Times New Roman"/>
                <a:cs typeface="Times New Roman"/>
              </a:rPr>
              <a:t>concepts</a:t>
            </a:r>
            <a:r>
              <a:rPr sz="1450" spc="60"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suggest</a:t>
            </a:r>
            <a:r>
              <a:rPr sz="1450" spc="80" dirty="0" smtClean="0">
                <a:latin typeface="Times New Roman"/>
                <a:cs typeface="Times New Roman"/>
              </a:rPr>
              <a:t> </a:t>
            </a:r>
            <a:r>
              <a:rPr sz="1450" dirty="0" smtClean="0">
                <a:latin typeface="Times New Roman"/>
                <a:cs typeface="Times New Roman"/>
              </a:rPr>
              <a:t>names</a:t>
            </a:r>
            <a:r>
              <a:rPr sz="1450" spc="55" dirty="0" smtClean="0">
                <a:latin typeface="Times New Roman"/>
                <a:cs typeface="Times New Roman"/>
              </a:rPr>
              <a:t> </a:t>
            </a:r>
            <a:r>
              <a:rPr sz="1450" dirty="0" smtClean="0">
                <a:latin typeface="Times New Roman"/>
                <a:cs typeface="Times New Roman"/>
              </a:rPr>
              <a:t>with</a:t>
            </a:r>
            <a:r>
              <a:rPr sz="1450" spc="75" dirty="0" smtClean="0">
                <a:latin typeface="Times New Roman"/>
                <a:cs typeface="Times New Roman"/>
              </a:rPr>
              <a:t> </a:t>
            </a:r>
            <a:r>
              <a:rPr sz="1450" dirty="0" smtClean="0">
                <a:latin typeface="Times New Roman"/>
                <a:cs typeface="Times New Roman"/>
              </a:rPr>
              <a:t>strong</a:t>
            </a:r>
            <a:r>
              <a:rPr sz="1450" spc="70" dirty="0" smtClean="0">
                <a:latin typeface="Times New Roman"/>
                <a:cs typeface="Times New Roman"/>
              </a:rPr>
              <a:t> </a:t>
            </a:r>
            <a:r>
              <a:rPr sz="1450" dirty="0" smtClean="0">
                <a:latin typeface="Times New Roman"/>
                <a:cs typeface="Times New Roman"/>
              </a:rPr>
              <a:t>cross-cultural</a:t>
            </a:r>
            <a:r>
              <a:rPr sz="1450" spc="95" dirty="0" smtClean="0">
                <a:latin typeface="Times New Roman"/>
                <a:cs typeface="Times New Roman"/>
              </a:rPr>
              <a:t> </a:t>
            </a:r>
            <a:r>
              <a:rPr sz="1450" spc="-10" dirty="0" smtClean="0">
                <a:latin typeface="Times New Roman"/>
                <a:cs typeface="Times New Roman"/>
              </a:rPr>
              <a:t>appeal.</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472440" indent="167005">
              <a:lnSpc>
                <a:spcPct val="102099"/>
              </a:lnSpc>
              <a:spcBef>
                <a:spcPts val="5"/>
              </a:spcBef>
              <a:buSzPct val="93103"/>
              <a:buFont typeface="Wingdings"/>
              <a:buChar char=""/>
              <a:tabLst>
                <a:tab pos="179705" algn="l"/>
              </a:tabLst>
            </a:pPr>
            <a:r>
              <a:rPr sz="1450" b="1" dirty="0" smtClean="0">
                <a:latin typeface="Times New Roman"/>
                <a:cs typeface="Times New Roman"/>
              </a:rPr>
              <a:t>Brand</a:t>
            </a:r>
            <a:r>
              <a:rPr sz="1450" b="1" spc="40" dirty="0" smtClean="0">
                <a:latin typeface="Times New Roman"/>
                <a:cs typeface="Times New Roman"/>
              </a:rPr>
              <a:t> </a:t>
            </a:r>
            <a:r>
              <a:rPr sz="1450" b="1" dirty="0" smtClean="0">
                <a:latin typeface="Times New Roman"/>
                <a:cs typeface="Times New Roman"/>
              </a:rPr>
              <a:t>Alignment:</a:t>
            </a:r>
            <a:r>
              <a:rPr sz="1450" b="1" spc="80" dirty="0" smtClean="0">
                <a:latin typeface="Times New Roman"/>
                <a:cs typeface="Times New Roman"/>
              </a:rPr>
              <a:t> </a:t>
            </a:r>
            <a:r>
              <a:rPr sz="1450" dirty="0" smtClean="0">
                <a:latin typeface="Times New Roman"/>
                <a:cs typeface="Times New Roman"/>
              </a:rPr>
              <a:t>AI</a:t>
            </a:r>
            <a:r>
              <a:rPr sz="1450" spc="45" dirty="0" smtClean="0">
                <a:latin typeface="Times New Roman"/>
                <a:cs typeface="Times New Roman"/>
              </a:rPr>
              <a:t> </a:t>
            </a:r>
            <a:r>
              <a:rPr sz="1450" dirty="0" smtClean="0">
                <a:latin typeface="Times New Roman"/>
                <a:cs typeface="Times New Roman"/>
              </a:rPr>
              <a:t>can</a:t>
            </a:r>
            <a:r>
              <a:rPr sz="1450" spc="65" dirty="0" smtClean="0">
                <a:latin typeface="Times New Roman"/>
                <a:cs typeface="Times New Roman"/>
              </a:rPr>
              <a:t> </a:t>
            </a:r>
            <a:r>
              <a:rPr sz="1450" dirty="0" smtClean="0">
                <a:latin typeface="Times New Roman"/>
                <a:cs typeface="Times New Roman"/>
              </a:rPr>
              <a:t>be</a:t>
            </a:r>
            <a:r>
              <a:rPr sz="1450" spc="60" dirty="0" smtClean="0">
                <a:latin typeface="Times New Roman"/>
                <a:cs typeface="Times New Roman"/>
              </a:rPr>
              <a:t> </a:t>
            </a:r>
            <a:r>
              <a:rPr sz="1450" dirty="0" smtClean="0">
                <a:latin typeface="Times New Roman"/>
                <a:cs typeface="Times New Roman"/>
              </a:rPr>
              <a:t>trained</a:t>
            </a:r>
            <a:r>
              <a:rPr sz="1450" spc="65" dirty="0" smtClean="0">
                <a:latin typeface="Times New Roman"/>
                <a:cs typeface="Times New Roman"/>
              </a:rPr>
              <a:t> </a:t>
            </a:r>
            <a:r>
              <a:rPr sz="1450" dirty="0" smtClean="0">
                <a:latin typeface="Times New Roman"/>
                <a:cs typeface="Times New Roman"/>
              </a:rPr>
              <a:t>on</a:t>
            </a:r>
            <a:r>
              <a:rPr sz="1450" spc="60" dirty="0" smtClean="0">
                <a:latin typeface="Times New Roman"/>
                <a:cs typeface="Times New Roman"/>
              </a:rPr>
              <a:t> </a:t>
            </a:r>
            <a:r>
              <a:rPr sz="1450" dirty="0" smtClean="0">
                <a:latin typeface="Times New Roman"/>
                <a:cs typeface="Times New Roman"/>
              </a:rPr>
              <a:t>a</a:t>
            </a:r>
            <a:r>
              <a:rPr sz="1450" spc="60" dirty="0" smtClean="0">
                <a:latin typeface="Times New Roman"/>
                <a:cs typeface="Times New Roman"/>
              </a:rPr>
              <a:t> </a:t>
            </a:r>
            <a:r>
              <a:rPr sz="1450" dirty="0" smtClean="0">
                <a:latin typeface="Times New Roman"/>
                <a:cs typeface="Times New Roman"/>
              </a:rPr>
              <a:t>specific</a:t>
            </a:r>
            <a:r>
              <a:rPr sz="1450" spc="60" dirty="0" smtClean="0">
                <a:latin typeface="Times New Roman"/>
                <a:cs typeface="Times New Roman"/>
              </a:rPr>
              <a:t> </a:t>
            </a:r>
            <a:r>
              <a:rPr sz="1450" dirty="0" smtClean="0">
                <a:latin typeface="Times New Roman"/>
                <a:cs typeface="Times New Roman"/>
              </a:rPr>
              <a:t>studio's</a:t>
            </a:r>
            <a:r>
              <a:rPr sz="1450" spc="70" dirty="0" smtClean="0">
                <a:latin typeface="Times New Roman"/>
                <a:cs typeface="Times New Roman"/>
              </a:rPr>
              <a:t> </a:t>
            </a:r>
            <a:r>
              <a:rPr sz="1450" dirty="0" smtClean="0">
                <a:latin typeface="Times New Roman"/>
                <a:cs typeface="Times New Roman"/>
              </a:rPr>
              <a:t>filmography</a:t>
            </a:r>
            <a:r>
              <a:rPr sz="1450" spc="60" dirty="0" smtClean="0">
                <a:latin typeface="Times New Roman"/>
                <a:cs typeface="Times New Roman"/>
              </a:rPr>
              <a:t> </a:t>
            </a:r>
            <a:r>
              <a:rPr sz="1450" dirty="0" smtClean="0">
                <a:latin typeface="Times New Roman"/>
                <a:cs typeface="Times New Roman"/>
              </a:rPr>
              <a:t>or</a:t>
            </a:r>
            <a:r>
              <a:rPr sz="1450" spc="65" dirty="0" smtClean="0">
                <a:latin typeface="Times New Roman"/>
                <a:cs typeface="Times New Roman"/>
              </a:rPr>
              <a:t> </a:t>
            </a:r>
            <a:r>
              <a:rPr sz="1450" spc="-10" dirty="0" smtClean="0">
                <a:latin typeface="Times New Roman"/>
                <a:cs typeface="Times New Roman"/>
              </a:rPr>
              <a:t>genre </a:t>
            </a:r>
            <a:r>
              <a:rPr sz="1450" dirty="0" smtClean="0">
                <a:latin typeface="Times New Roman"/>
                <a:cs typeface="Times New Roman"/>
              </a:rPr>
              <a:t>preferences</a:t>
            </a:r>
            <a:r>
              <a:rPr sz="1450" spc="55" dirty="0" smtClean="0">
                <a:latin typeface="Times New Roman"/>
                <a:cs typeface="Times New Roman"/>
              </a:rPr>
              <a:t> </a:t>
            </a:r>
            <a:r>
              <a:rPr sz="1450" dirty="0" smtClean="0">
                <a:latin typeface="Times New Roman"/>
                <a:cs typeface="Times New Roman"/>
              </a:rPr>
              <a:t>to</a:t>
            </a:r>
            <a:r>
              <a:rPr sz="1450" spc="70" dirty="0" smtClean="0">
                <a:latin typeface="Times New Roman"/>
                <a:cs typeface="Times New Roman"/>
              </a:rPr>
              <a:t> </a:t>
            </a:r>
            <a:r>
              <a:rPr sz="1450" dirty="0" smtClean="0">
                <a:latin typeface="Times New Roman"/>
                <a:cs typeface="Times New Roman"/>
              </a:rPr>
              <a:t>suggest</a:t>
            </a:r>
            <a:r>
              <a:rPr sz="1450" spc="55" dirty="0" smtClean="0">
                <a:latin typeface="Times New Roman"/>
                <a:cs typeface="Times New Roman"/>
              </a:rPr>
              <a:t> </a:t>
            </a:r>
            <a:r>
              <a:rPr sz="1450" dirty="0" smtClean="0">
                <a:latin typeface="Times New Roman"/>
                <a:cs typeface="Times New Roman"/>
              </a:rPr>
              <a:t>names</a:t>
            </a:r>
            <a:r>
              <a:rPr sz="1450" spc="75"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align</a:t>
            </a:r>
            <a:r>
              <a:rPr sz="1450" spc="70" dirty="0" smtClean="0">
                <a:latin typeface="Times New Roman"/>
                <a:cs typeface="Times New Roman"/>
              </a:rPr>
              <a:t> </a:t>
            </a:r>
            <a:r>
              <a:rPr sz="1450" dirty="0" smtClean="0">
                <a:latin typeface="Times New Roman"/>
                <a:cs typeface="Times New Roman"/>
              </a:rPr>
              <a:t>with</a:t>
            </a:r>
            <a:r>
              <a:rPr sz="1450" spc="70" dirty="0" smtClean="0">
                <a:latin typeface="Times New Roman"/>
                <a:cs typeface="Times New Roman"/>
              </a:rPr>
              <a:t> </a:t>
            </a:r>
            <a:r>
              <a:rPr sz="1450" dirty="0" smtClean="0">
                <a:latin typeface="Times New Roman"/>
                <a:cs typeface="Times New Roman"/>
              </a:rPr>
              <a:t>their</a:t>
            </a:r>
            <a:r>
              <a:rPr sz="1450" spc="80" dirty="0" smtClean="0">
                <a:latin typeface="Times New Roman"/>
                <a:cs typeface="Times New Roman"/>
              </a:rPr>
              <a:t> </a:t>
            </a:r>
            <a:r>
              <a:rPr sz="1450" dirty="0" smtClean="0">
                <a:latin typeface="Times New Roman"/>
                <a:cs typeface="Times New Roman"/>
              </a:rPr>
              <a:t>branding</a:t>
            </a:r>
            <a:r>
              <a:rPr sz="1450" spc="70" dirty="0" smtClean="0">
                <a:latin typeface="Times New Roman"/>
                <a:cs typeface="Times New Roman"/>
              </a:rPr>
              <a:t> </a:t>
            </a:r>
            <a:r>
              <a:rPr sz="1450" spc="-10" dirty="0" smtClean="0">
                <a:latin typeface="Times New Roman"/>
                <a:cs typeface="Times New Roman"/>
              </a:rPr>
              <a:t>strategy.</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344805" indent="167005">
              <a:lnSpc>
                <a:spcPct val="102699"/>
              </a:lnSpc>
              <a:spcBef>
                <a:spcPts val="5"/>
              </a:spcBef>
              <a:buSzPct val="93103"/>
              <a:buFont typeface="Wingdings"/>
              <a:buChar char=""/>
              <a:tabLst>
                <a:tab pos="179705" algn="l"/>
              </a:tabLst>
            </a:pPr>
            <a:r>
              <a:rPr sz="1450" b="1" dirty="0" smtClean="0">
                <a:latin typeface="Times New Roman"/>
                <a:cs typeface="Times New Roman"/>
              </a:rPr>
              <a:t>Audience</a:t>
            </a:r>
            <a:r>
              <a:rPr sz="1450" b="1" spc="35" dirty="0" smtClean="0">
                <a:latin typeface="Times New Roman"/>
                <a:cs typeface="Times New Roman"/>
              </a:rPr>
              <a:t> </a:t>
            </a:r>
            <a:r>
              <a:rPr sz="1450" b="1" dirty="0" smtClean="0">
                <a:latin typeface="Times New Roman"/>
                <a:cs typeface="Times New Roman"/>
              </a:rPr>
              <a:t>Targeting:</a:t>
            </a:r>
            <a:r>
              <a:rPr sz="1450" b="1" spc="85"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85" dirty="0" smtClean="0">
                <a:latin typeface="Times New Roman"/>
                <a:cs typeface="Times New Roman"/>
              </a:rPr>
              <a:t> </a:t>
            </a:r>
            <a:r>
              <a:rPr sz="1450" dirty="0" smtClean="0">
                <a:latin typeface="Times New Roman"/>
                <a:cs typeface="Times New Roman"/>
              </a:rPr>
              <a:t>analyze</a:t>
            </a:r>
            <a:r>
              <a:rPr sz="1450" spc="75" dirty="0" smtClean="0">
                <a:latin typeface="Times New Roman"/>
                <a:cs typeface="Times New Roman"/>
              </a:rPr>
              <a:t> </a:t>
            </a:r>
            <a:r>
              <a:rPr sz="1450" dirty="0" smtClean="0">
                <a:latin typeface="Times New Roman"/>
                <a:cs typeface="Times New Roman"/>
              </a:rPr>
              <a:t>audience</a:t>
            </a:r>
            <a:r>
              <a:rPr sz="1450" spc="75" dirty="0" smtClean="0">
                <a:latin typeface="Times New Roman"/>
                <a:cs typeface="Times New Roman"/>
              </a:rPr>
              <a:t> </a:t>
            </a:r>
            <a:r>
              <a:rPr sz="1450" dirty="0" smtClean="0">
                <a:latin typeface="Times New Roman"/>
                <a:cs typeface="Times New Roman"/>
              </a:rPr>
              <a:t>data</a:t>
            </a:r>
            <a:r>
              <a:rPr sz="1450" spc="75" dirty="0" smtClean="0">
                <a:latin typeface="Times New Roman"/>
                <a:cs typeface="Times New Roman"/>
              </a:rPr>
              <a:t> </a:t>
            </a:r>
            <a:r>
              <a:rPr sz="1450" dirty="0" smtClean="0">
                <a:latin typeface="Times New Roman"/>
                <a:cs typeface="Times New Roman"/>
              </a:rPr>
              <a:t>and</a:t>
            </a:r>
            <a:r>
              <a:rPr sz="1450" spc="80" dirty="0" smtClean="0">
                <a:latin typeface="Times New Roman"/>
                <a:cs typeface="Times New Roman"/>
              </a:rPr>
              <a:t> </a:t>
            </a:r>
            <a:r>
              <a:rPr sz="1450" dirty="0" smtClean="0">
                <a:latin typeface="Times New Roman"/>
                <a:cs typeface="Times New Roman"/>
              </a:rPr>
              <a:t>generate</a:t>
            </a:r>
            <a:r>
              <a:rPr sz="1450" spc="95" dirty="0" smtClean="0">
                <a:latin typeface="Times New Roman"/>
                <a:cs typeface="Times New Roman"/>
              </a:rPr>
              <a:t> </a:t>
            </a:r>
            <a:r>
              <a:rPr sz="1450" dirty="0" smtClean="0">
                <a:latin typeface="Times New Roman"/>
                <a:cs typeface="Times New Roman"/>
              </a:rPr>
              <a:t>names</a:t>
            </a:r>
            <a:r>
              <a:rPr sz="1450" spc="70" dirty="0" smtClean="0">
                <a:latin typeface="Times New Roman"/>
                <a:cs typeface="Times New Roman"/>
              </a:rPr>
              <a:t> </a:t>
            </a:r>
            <a:r>
              <a:rPr sz="1450" dirty="0" smtClean="0">
                <a:latin typeface="Times New Roman"/>
                <a:cs typeface="Times New Roman"/>
              </a:rPr>
              <a:t>with</a:t>
            </a:r>
            <a:r>
              <a:rPr sz="1450" spc="80" dirty="0" smtClean="0">
                <a:latin typeface="Times New Roman"/>
                <a:cs typeface="Times New Roman"/>
              </a:rPr>
              <a:t> </a:t>
            </a:r>
            <a:r>
              <a:rPr sz="1450" spc="-20" dirty="0" smtClean="0">
                <a:latin typeface="Times New Roman"/>
                <a:cs typeface="Times New Roman"/>
              </a:rPr>
              <a:t>high </a:t>
            </a:r>
            <a:r>
              <a:rPr sz="1450" dirty="0" smtClean="0">
                <a:latin typeface="Times New Roman"/>
                <a:cs typeface="Times New Roman"/>
              </a:rPr>
              <a:t>memorability</a:t>
            </a:r>
            <a:r>
              <a:rPr sz="1450" spc="75"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emotional</a:t>
            </a:r>
            <a:r>
              <a:rPr sz="1450" spc="75" dirty="0" smtClean="0">
                <a:latin typeface="Times New Roman"/>
                <a:cs typeface="Times New Roman"/>
              </a:rPr>
              <a:t> </a:t>
            </a:r>
            <a:r>
              <a:rPr sz="1450" dirty="0" smtClean="0">
                <a:latin typeface="Times New Roman"/>
                <a:cs typeface="Times New Roman"/>
              </a:rPr>
              <a:t>impact</a:t>
            </a:r>
            <a:r>
              <a:rPr sz="1450" spc="75" dirty="0" smtClean="0">
                <a:latin typeface="Times New Roman"/>
                <a:cs typeface="Times New Roman"/>
              </a:rPr>
              <a:t> </a:t>
            </a:r>
            <a:r>
              <a:rPr sz="1450" dirty="0" smtClean="0">
                <a:latin typeface="Times New Roman"/>
                <a:cs typeface="Times New Roman"/>
              </a:rPr>
              <a:t>for</a:t>
            </a:r>
            <a:r>
              <a:rPr sz="1450" spc="50" dirty="0" smtClean="0">
                <a:latin typeface="Times New Roman"/>
                <a:cs typeface="Times New Roman"/>
              </a:rPr>
              <a:t> </a:t>
            </a:r>
            <a:r>
              <a:rPr sz="1450" dirty="0" smtClean="0">
                <a:latin typeface="Times New Roman"/>
                <a:cs typeface="Times New Roman"/>
              </a:rPr>
              <a:t>the</a:t>
            </a:r>
            <a:r>
              <a:rPr sz="1450" spc="65" dirty="0" smtClean="0">
                <a:latin typeface="Times New Roman"/>
                <a:cs typeface="Times New Roman"/>
              </a:rPr>
              <a:t> </a:t>
            </a:r>
            <a:r>
              <a:rPr sz="1450" dirty="0" smtClean="0">
                <a:latin typeface="Times New Roman"/>
                <a:cs typeface="Times New Roman"/>
              </a:rPr>
              <a:t>target</a:t>
            </a:r>
            <a:r>
              <a:rPr sz="1450" spc="75" dirty="0" smtClean="0">
                <a:latin typeface="Times New Roman"/>
                <a:cs typeface="Times New Roman"/>
              </a:rPr>
              <a:t> </a:t>
            </a:r>
            <a:r>
              <a:rPr sz="1450" spc="-10" dirty="0" smtClean="0">
                <a:latin typeface="Times New Roman"/>
                <a:cs typeface="Times New Roman"/>
              </a:rPr>
              <a:t>demographic.</a:t>
            </a:r>
            <a:endParaRPr sz="14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295650"/>
          </a:xfrm>
          <a:prstGeom prst="rect">
            <a:avLst/>
          </a:prstGeom>
        </p:spPr>
        <p:txBody>
          <a:bodyPr vert="horz" wrap="square" lIns="0" tIns="13335" rIns="0" bIns="0" rtlCol="0">
            <a:spAutoFit/>
          </a:bodyPr>
          <a:lstStyle/>
          <a:p>
            <a:pPr marL="295910" marR="501015" indent="-283845">
              <a:lnSpc>
                <a:spcPct val="100000"/>
              </a:lnSpc>
              <a:spcBef>
                <a:spcPts val="105"/>
              </a:spcBef>
              <a:buAutoNum type="arabicPeriod"/>
              <a:tabLst>
                <a:tab pos="295910" algn="l"/>
              </a:tabLst>
            </a:pPr>
            <a:r>
              <a:rPr sz="1650" b="1" dirty="0" smtClean="0">
                <a:latin typeface="Times New Roman"/>
                <a:cs typeface="Times New Roman"/>
              </a:rPr>
              <a:t>Recurrent</a:t>
            </a:r>
            <a:r>
              <a:rPr sz="1650" b="1" spc="-65" dirty="0" smtClean="0">
                <a:latin typeface="Times New Roman"/>
                <a:cs typeface="Times New Roman"/>
              </a:rPr>
              <a:t> </a:t>
            </a:r>
            <a:r>
              <a:rPr sz="1650" b="1" dirty="0" smtClean="0">
                <a:latin typeface="Times New Roman"/>
                <a:cs typeface="Times New Roman"/>
              </a:rPr>
              <a:t>Neural</a:t>
            </a:r>
            <a:r>
              <a:rPr sz="1650" b="1" spc="-30" dirty="0" smtClean="0">
                <a:latin typeface="Times New Roman"/>
                <a:cs typeface="Times New Roman"/>
              </a:rPr>
              <a:t> </a:t>
            </a:r>
            <a:r>
              <a:rPr sz="1650" b="1" dirty="0" smtClean="0">
                <a:latin typeface="Times New Roman"/>
                <a:cs typeface="Times New Roman"/>
              </a:rPr>
              <a:t>Networks</a:t>
            </a:r>
            <a:r>
              <a:rPr sz="1650" b="1" spc="-30" dirty="0" smtClean="0">
                <a:latin typeface="Times New Roman"/>
                <a:cs typeface="Times New Roman"/>
              </a:rPr>
              <a:t> </a:t>
            </a:r>
            <a:r>
              <a:rPr sz="1650" b="1" dirty="0" smtClean="0">
                <a:latin typeface="Times New Roman"/>
                <a:cs typeface="Times New Roman"/>
              </a:rPr>
              <a:t>(RNNs)</a:t>
            </a:r>
            <a:r>
              <a:rPr sz="1650" b="1" spc="-50" dirty="0" smtClean="0">
                <a:latin typeface="Times New Roman"/>
                <a:cs typeface="Times New Roman"/>
              </a:rPr>
              <a:t> </a:t>
            </a:r>
            <a:r>
              <a:rPr sz="1650" b="1" dirty="0" smtClean="0">
                <a:latin typeface="Times New Roman"/>
                <a:cs typeface="Times New Roman"/>
              </a:rPr>
              <a:t>with</a:t>
            </a:r>
            <a:r>
              <a:rPr sz="1650" b="1" spc="-45" dirty="0" smtClean="0">
                <a:latin typeface="Times New Roman"/>
                <a:cs typeface="Times New Roman"/>
              </a:rPr>
              <a:t> </a:t>
            </a:r>
            <a:r>
              <a:rPr sz="1650" b="1" dirty="0" smtClean="0">
                <a:latin typeface="Times New Roman"/>
                <a:cs typeface="Times New Roman"/>
              </a:rPr>
              <a:t>Long</a:t>
            </a:r>
            <a:r>
              <a:rPr sz="1650" b="1" spc="-15" dirty="0" smtClean="0">
                <a:latin typeface="Times New Roman"/>
                <a:cs typeface="Times New Roman"/>
              </a:rPr>
              <a:t> </a:t>
            </a:r>
            <a:r>
              <a:rPr sz="1650" b="1" spc="-10" dirty="0" smtClean="0">
                <a:latin typeface="Times New Roman"/>
                <a:cs typeface="Times New Roman"/>
              </a:rPr>
              <a:t>Short-</a:t>
            </a:r>
            <a:r>
              <a:rPr sz="1650" b="1" dirty="0" smtClean="0">
                <a:latin typeface="Times New Roman"/>
                <a:cs typeface="Times New Roman"/>
              </a:rPr>
              <a:t>Term</a:t>
            </a:r>
            <a:r>
              <a:rPr sz="1650" b="1" spc="-65" dirty="0" smtClean="0">
                <a:latin typeface="Times New Roman"/>
                <a:cs typeface="Times New Roman"/>
              </a:rPr>
              <a:t> </a:t>
            </a:r>
            <a:r>
              <a:rPr sz="1650" b="1" spc="-10" dirty="0" smtClean="0">
                <a:latin typeface="Times New Roman"/>
                <a:cs typeface="Times New Roman"/>
              </a:rPr>
              <a:t>Memory (LSTM):</a:t>
            </a:r>
            <a:endParaRPr sz="1650" dirty="0" smtClean="0">
              <a:latin typeface="Times New Roman"/>
              <a:cs typeface="Times New Roman"/>
            </a:endParaRPr>
          </a:p>
          <a:p>
            <a:pPr marL="326390">
              <a:lnSpc>
                <a:spcPct val="100000"/>
              </a:lnSpc>
            </a:pPr>
            <a:r>
              <a:rPr sz="1650" dirty="0" smtClean="0">
                <a:latin typeface="Times New Roman"/>
                <a:cs typeface="Times New Roman"/>
              </a:rPr>
              <a:t>RNN’s</a:t>
            </a:r>
            <a:r>
              <a:rPr sz="1650" spc="-60" dirty="0" smtClean="0">
                <a:latin typeface="Times New Roman"/>
                <a:cs typeface="Times New Roman"/>
              </a:rPr>
              <a:t> </a:t>
            </a:r>
            <a:r>
              <a:rPr sz="1650" dirty="0" smtClean="0">
                <a:latin typeface="Times New Roman"/>
                <a:cs typeface="Times New Roman"/>
              </a:rPr>
              <a:t>are</a:t>
            </a:r>
            <a:r>
              <a:rPr sz="1650" spc="-35" dirty="0" smtClean="0">
                <a:latin typeface="Times New Roman"/>
                <a:cs typeface="Times New Roman"/>
              </a:rPr>
              <a:t> </a:t>
            </a:r>
            <a:r>
              <a:rPr sz="1650" dirty="0" smtClean="0">
                <a:latin typeface="Times New Roman"/>
                <a:cs typeface="Times New Roman"/>
              </a:rPr>
              <a:t>powerful</a:t>
            </a:r>
            <a:r>
              <a:rPr sz="1650" spc="-40" dirty="0" smtClean="0">
                <a:latin typeface="Times New Roman"/>
                <a:cs typeface="Times New Roman"/>
              </a:rPr>
              <a:t> </a:t>
            </a:r>
            <a:r>
              <a:rPr sz="1650" dirty="0" smtClean="0">
                <a:latin typeface="Times New Roman"/>
                <a:cs typeface="Times New Roman"/>
              </a:rPr>
              <a:t>for</a:t>
            </a:r>
            <a:r>
              <a:rPr sz="1650" spc="-30" dirty="0" smtClean="0">
                <a:latin typeface="Times New Roman"/>
                <a:cs typeface="Times New Roman"/>
              </a:rPr>
              <a:t> </a:t>
            </a:r>
            <a:r>
              <a:rPr sz="1650" dirty="0" smtClean="0">
                <a:latin typeface="Times New Roman"/>
                <a:cs typeface="Times New Roman"/>
              </a:rPr>
              <a:t>sequence</a:t>
            </a:r>
            <a:r>
              <a:rPr sz="1650" spc="-55" dirty="0" smtClean="0">
                <a:latin typeface="Times New Roman"/>
                <a:cs typeface="Times New Roman"/>
              </a:rPr>
              <a:t> </a:t>
            </a:r>
            <a:r>
              <a:rPr sz="1650" dirty="0" smtClean="0">
                <a:latin typeface="Times New Roman"/>
                <a:cs typeface="Times New Roman"/>
              </a:rPr>
              <a:t>prediction</a:t>
            </a:r>
            <a:r>
              <a:rPr sz="1650" spc="-45" dirty="0" smtClean="0">
                <a:latin typeface="Times New Roman"/>
                <a:cs typeface="Times New Roman"/>
              </a:rPr>
              <a:t> </a:t>
            </a:r>
            <a:r>
              <a:rPr sz="1650" dirty="0" smtClean="0">
                <a:latin typeface="Times New Roman"/>
                <a:cs typeface="Times New Roman"/>
              </a:rPr>
              <a:t>tasks</a:t>
            </a:r>
            <a:r>
              <a:rPr sz="1650" spc="-40" dirty="0" smtClean="0">
                <a:latin typeface="Times New Roman"/>
                <a:cs typeface="Times New Roman"/>
              </a:rPr>
              <a:t> </a:t>
            </a:r>
            <a:r>
              <a:rPr sz="1650" dirty="0" smtClean="0">
                <a:latin typeface="Times New Roman"/>
                <a:cs typeface="Times New Roman"/>
              </a:rPr>
              <a:t>like</a:t>
            </a:r>
            <a:r>
              <a:rPr sz="1650" spc="-50" dirty="0" smtClean="0">
                <a:latin typeface="Times New Roman"/>
                <a:cs typeface="Times New Roman"/>
              </a:rPr>
              <a:t> </a:t>
            </a:r>
            <a:r>
              <a:rPr sz="1650" dirty="0" smtClean="0">
                <a:latin typeface="Times New Roman"/>
                <a:cs typeface="Times New Roman"/>
              </a:rPr>
              <a:t>text</a:t>
            </a:r>
            <a:r>
              <a:rPr sz="1650" spc="-40"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marR="90805">
              <a:lnSpc>
                <a:spcPct val="100000"/>
              </a:lnSpc>
            </a:pPr>
            <a:r>
              <a:rPr sz="1650" dirty="0" smtClean="0">
                <a:latin typeface="Times New Roman"/>
                <a:cs typeface="Times New Roman"/>
              </a:rPr>
              <a:t>LSTM’s</a:t>
            </a:r>
            <a:r>
              <a:rPr sz="1650" spc="-60" dirty="0" smtClean="0">
                <a:latin typeface="Times New Roman"/>
                <a:cs typeface="Times New Roman"/>
              </a:rPr>
              <a:t> </a:t>
            </a:r>
            <a:r>
              <a:rPr sz="1650" dirty="0" smtClean="0">
                <a:latin typeface="Times New Roman"/>
                <a:cs typeface="Times New Roman"/>
              </a:rPr>
              <a:t>address</a:t>
            </a:r>
            <a:r>
              <a:rPr sz="1650" spc="-35" dirty="0" smtClean="0">
                <a:latin typeface="Times New Roman"/>
                <a:cs typeface="Times New Roman"/>
              </a:rPr>
              <a:t> </a:t>
            </a:r>
            <a:r>
              <a:rPr sz="1650" dirty="0" smtClean="0">
                <a:latin typeface="Times New Roman"/>
                <a:cs typeface="Times New Roman"/>
              </a:rPr>
              <a:t>the</a:t>
            </a:r>
            <a:r>
              <a:rPr sz="1650" spc="-25" dirty="0" smtClean="0">
                <a:latin typeface="Times New Roman"/>
                <a:cs typeface="Times New Roman"/>
              </a:rPr>
              <a:t> </a:t>
            </a:r>
            <a:r>
              <a:rPr sz="1650" dirty="0" smtClean="0">
                <a:latin typeface="Times New Roman"/>
                <a:cs typeface="Times New Roman"/>
              </a:rPr>
              <a:t>vanishing</a:t>
            </a:r>
            <a:r>
              <a:rPr sz="1650" spc="-55" dirty="0" smtClean="0">
                <a:latin typeface="Times New Roman"/>
                <a:cs typeface="Times New Roman"/>
              </a:rPr>
              <a:t> </a:t>
            </a:r>
            <a:r>
              <a:rPr sz="1650" dirty="0" smtClean="0">
                <a:latin typeface="Times New Roman"/>
                <a:cs typeface="Times New Roman"/>
              </a:rPr>
              <a:t>gradient</a:t>
            </a:r>
            <a:r>
              <a:rPr sz="1650" spc="-50" dirty="0" smtClean="0">
                <a:latin typeface="Times New Roman"/>
                <a:cs typeface="Times New Roman"/>
              </a:rPr>
              <a:t> </a:t>
            </a:r>
            <a:r>
              <a:rPr sz="1650" dirty="0" smtClean="0">
                <a:latin typeface="Times New Roman"/>
                <a:cs typeface="Times New Roman"/>
              </a:rPr>
              <a:t>problem</a:t>
            </a:r>
            <a:r>
              <a:rPr sz="1650" spc="-50" dirty="0" smtClean="0">
                <a:latin typeface="Times New Roman"/>
                <a:cs typeface="Times New Roman"/>
              </a:rPr>
              <a:t> </a:t>
            </a:r>
            <a:r>
              <a:rPr sz="1650" dirty="0" smtClean="0">
                <a:latin typeface="Times New Roman"/>
                <a:cs typeface="Times New Roman"/>
              </a:rPr>
              <a:t>in</a:t>
            </a:r>
            <a:r>
              <a:rPr sz="1650" spc="-45"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allowing</a:t>
            </a:r>
            <a:r>
              <a:rPr sz="1650" spc="-40" dirty="0" smtClean="0">
                <a:latin typeface="Times New Roman"/>
                <a:cs typeface="Times New Roman"/>
              </a:rPr>
              <a:t> </a:t>
            </a:r>
            <a:r>
              <a:rPr sz="1650" dirty="0" smtClean="0">
                <a:latin typeface="Times New Roman"/>
                <a:cs typeface="Times New Roman"/>
              </a:rPr>
              <a:t>them</a:t>
            </a:r>
            <a:r>
              <a:rPr sz="1650" spc="-35" dirty="0" smtClean="0">
                <a:latin typeface="Times New Roman"/>
                <a:cs typeface="Times New Roman"/>
              </a:rPr>
              <a:t> </a:t>
            </a:r>
            <a:r>
              <a:rPr sz="1650" dirty="0" smtClean="0">
                <a:latin typeface="Times New Roman"/>
                <a:cs typeface="Times New Roman"/>
              </a:rPr>
              <a:t>to</a:t>
            </a:r>
            <a:r>
              <a:rPr sz="1650" spc="-25" dirty="0" smtClean="0">
                <a:latin typeface="Times New Roman"/>
                <a:cs typeface="Times New Roman"/>
              </a:rPr>
              <a:t> </a:t>
            </a:r>
            <a:r>
              <a:rPr sz="1650" spc="-10" dirty="0" smtClean="0">
                <a:latin typeface="Times New Roman"/>
                <a:cs typeface="Times New Roman"/>
              </a:rPr>
              <a:t>learn long-</a:t>
            </a:r>
            <a:r>
              <a:rPr sz="1650" dirty="0" smtClean="0">
                <a:latin typeface="Times New Roman"/>
                <a:cs typeface="Times New Roman"/>
              </a:rPr>
              <a:t>term</a:t>
            </a:r>
            <a:r>
              <a:rPr sz="1650" spc="-70" dirty="0" smtClean="0">
                <a:latin typeface="Times New Roman"/>
                <a:cs typeface="Times New Roman"/>
              </a:rPr>
              <a:t> </a:t>
            </a:r>
            <a:r>
              <a:rPr sz="1650" dirty="0" smtClean="0">
                <a:latin typeface="Times New Roman"/>
                <a:cs typeface="Times New Roman"/>
              </a:rPr>
              <a:t>dependencies</a:t>
            </a:r>
            <a:r>
              <a:rPr sz="1650" spc="-60" dirty="0" smtClean="0">
                <a:latin typeface="Times New Roman"/>
                <a:cs typeface="Times New Roman"/>
              </a:rPr>
              <a:t> </a:t>
            </a:r>
            <a:r>
              <a:rPr sz="1650" dirty="0" smtClean="0">
                <a:latin typeface="Times New Roman"/>
                <a:cs typeface="Times New Roman"/>
              </a:rPr>
              <a:t>within</a:t>
            </a:r>
            <a:r>
              <a:rPr sz="1650" spc="-50" dirty="0" smtClean="0">
                <a:latin typeface="Times New Roman"/>
                <a:cs typeface="Times New Roman"/>
              </a:rPr>
              <a:t> </a:t>
            </a:r>
            <a:r>
              <a:rPr sz="1650" spc="-10" dirty="0" smtClean="0">
                <a:latin typeface="Times New Roman"/>
                <a:cs typeface="Times New Roman"/>
              </a:rPr>
              <a:t>sequences.</a:t>
            </a:r>
            <a:endParaRPr sz="1650" dirty="0" smtClean="0">
              <a:latin typeface="Times New Roman"/>
              <a:cs typeface="Times New Roman"/>
            </a:endParaRPr>
          </a:p>
          <a:p>
            <a:pPr marL="12700" marR="343535">
              <a:lnSpc>
                <a:spcPct val="100000"/>
              </a:lnSpc>
            </a:pPr>
            <a:r>
              <a:rPr sz="1650" b="1" dirty="0" smtClean="0">
                <a:latin typeface="Times New Roman"/>
                <a:cs typeface="Times New Roman"/>
              </a:rPr>
              <a:t>Training:</a:t>
            </a:r>
            <a:r>
              <a:rPr sz="1650" b="1" spc="-75" dirty="0" smtClean="0">
                <a:latin typeface="Times New Roman"/>
                <a:cs typeface="Times New Roman"/>
              </a:rPr>
              <a:t> </a:t>
            </a:r>
            <a:r>
              <a:rPr sz="1650" dirty="0" smtClean="0">
                <a:latin typeface="Times New Roman"/>
                <a:cs typeface="Times New Roman"/>
              </a:rPr>
              <a:t>The</a:t>
            </a:r>
            <a:r>
              <a:rPr sz="1650" spc="-40" dirty="0" smtClean="0">
                <a:latin typeface="Times New Roman"/>
                <a:cs typeface="Times New Roman"/>
              </a:rPr>
              <a:t> </a:t>
            </a:r>
            <a:r>
              <a:rPr sz="1650" dirty="0" smtClean="0">
                <a:latin typeface="Times New Roman"/>
                <a:cs typeface="Times New Roman"/>
              </a:rPr>
              <a:t>model</a:t>
            </a:r>
            <a:r>
              <a:rPr sz="1650" spc="-20" dirty="0" smtClean="0">
                <a:latin typeface="Times New Roman"/>
                <a:cs typeface="Times New Roman"/>
              </a:rPr>
              <a:t> </a:t>
            </a:r>
            <a:r>
              <a:rPr sz="1650" dirty="0" smtClean="0">
                <a:latin typeface="Times New Roman"/>
                <a:cs typeface="Times New Roman"/>
              </a:rPr>
              <a:t>would</a:t>
            </a:r>
            <a:r>
              <a:rPr sz="1650" spc="-50" dirty="0" smtClean="0">
                <a:latin typeface="Times New Roman"/>
                <a:cs typeface="Times New Roman"/>
              </a:rPr>
              <a:t> </a:t>
            </a:r>
            <a:r>
              <a:rPr sz="1650" dirty="0" smtClean="0">
                <a:latin typeface="Times New Roman"/>
                <a:cs typeface="Times New Roman"/>
              </a:rPr>
              <a:t>be</a:t>
            </a:r>
            <a:r>
              <a:rPr sz="1650" spc="-30" dirty="0" smtClean="0">
                <a:latin typeface="Times New Roman"/>
                <a:cs typeface="Times New Roman"/>
              </a:rPr>
              <a:t> </a:t>
            </a:r>
            <a:r>
              <a:rPr sz="1650" dirty="0" smtClean="0">
                <a:latin typeface="Times New Roman"/>
                <a:cs typeface="Times New Roman"/>
              </a:rPr>
              <a:t>trained</a:t>
            </a:r>
            <a:r>
              <a:rPr sz="1650" spc="-45" dirty="0" smtClean="0">
                <a:latin typeface="Times New Roman"/>
                <a:cs typeface="Times New Roman"/>
              </a:rPr>
              <a:t> </a:t>
            </a:r>
            <a:r>
              <a:rPr sz="1650" dirty="0" smtClean="0">
                <a:latin typeface="Times New Roman"/>
                <a:cs typeface="Times New Roman"/>
              </a:rPr>
              <a:t>on</a:t>
            </a:r>
            <a:r>
              <a:rPr sz="1650" spc="-30"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large</a:t>
            </a:r>
            <a:r>
              <a:rPr sz="1650" spc="-35" dirty="0" smtClean="0">
                <a:latin typeface="Times New Roman"/>
                <a:cs typeface="Times New Roman"/>
              </a:rPr>
              <a:t> </a:t>
            </a:r>
            <a:r>
              <a:rPr sz="1650" dirty="0" smtClean="0">
                <a:latin typeface="Times New Roman"/>
                <a:cs typeface="Times New Roman"/>
              </a:rPr>
              <a:t>dataset</a:t>
            </a:r>
            <a:r>
              <a:rPr sz="1650" spc="-55" dirty="0" smtClean="0">
                <a:latin typeface="Times New Roman"/>
                <a:cs typeface="Times New Roman"/>
              </a:rPr>
              <a:t> </a:t>
            </a:r>
            <a:r>
              <a:rPr sz="1650" dirty="0" smtClean="0">
                <a:latin typeface="Times New Roman"/>
                <a:cs typeface="Times New Roman"/>
              </a:rPr>
              <a:t>of</a:t>
            </a:r>
            <a:r>
              <a:rPr sz="1650" spc="-30" dirty="0" smtClean="0">
                <a:latin typeface="Times New Roman"/>
                <a:cs typeface="Times New Roman"/>
              </a:rPr>
              <a:t> </a:t>
            </a:r>
            <a:r>
              <a:rPr sz="1650" dirty="0" smtClean="0">
                <a:latin typeface="Times New Roman"/>
                <a:cs typeface="Times New Roman"/>
              </a:rPr>
              <a:t>existing</a:t>
            </a:r>
            <a:r>
              <a:rPr sz="1650" spc="-50"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spc="-10" dirty="0" smtClean="0">
                <a:latin typeface="Times New Roman"/>
                <a:cs typeface="Times New Roman"/>
              </a:rPr>
              <a:t>titles </a:t>
            </a:r>
            <a:r>
              <a:rPr sz="1650" dirty="0" smtClean="0">
                <a:latin typeface="Times New Roman"/>
                <a:cs typeface="Times New Roman"/>
              </a:rPr>
              <a:t>with</a:t>
            </a:r>
            <a:r>
              <a:rPr sz="1650" spc="-75" dirty="0" smtClean="0">
                <a:latin typeface="Times New Roman"/>
                <a:cs typeface="Times New Roman"/>
              </a:rPr>
              <a:t> </a:t>
            </a:r>
            <a:r>
              <a:rPr sz="1650" dirty="0" smtClean="0">
                <a:latin typeface="Times New Roman"/>
                <a:cs typeface="Times New Roman"/>
              </a:rPr>
              <a:t>relevant</a:t>
            </a:r>
            <a:r>
              <a:rPr sz="1650" spc="-60" dirty="0" smtClean="0">
                <a:latin typeface="Times New Roman"/>
                <a:cs typeface="Times New Roman"/>
              </a:rPr>
              <a:t> </a:t>
            </a:r>
            <a:r>
              <a:rPr sz="1650" dirty="0" smtClean="0">
                <a:latin typeface="Times New Roman"/>
                <a:cs typeface="Times New Roman"/>
              </a:rPr>
              <a:t>information</a:t>
            </a:r>
            <a:r>
              <a:rPr sz="1650" spc="-60" dirty="0" smtClean="0">
                <a:latin typeface="Times New Roman"/>
                <a:cs typeface="Times New Roman"/>
              </a:rPr>
              <a:t> </a:t>
            </a:r>
            <a:r>
              <a:rPr sz="1650" dirty="0" smtClean="0">
                <a:latin typeface="Times New Roman"/>
                <a:cs typeface="Times New Roman"/>
              </a:rPr>
              <a:t>like</a:t>
            </a:r>
            <a:r>
              <a:rPr sz="1650" spc="-45" dirty="0" smtClean="0">
                <a:latin typeface="Times New Roman"/>
                <a:cs typeface="Times New Roman"/>
              </a:rPr>
              <a:t> </a:t>
            </a:r>
            <a:r>
              <a:rPr sz="1650" dirty="0" smtClean="0">
                <a:latin typeface="Times New Roman"/>
                <a:cs typeface="Times New Roman"/>
              </a:rPr>
              <a:t>genre,</a:t>
            </a:r>
            <a:r>
              <a:rPr sz="1650" spc="-45" dirty="0" smtClean="0">
                <a:latin typeface="Times New Roman"/>
                <a:cs typeface="Times New Roman"/>
              </a:rPr>
              <a:t> </a:t>
            </a:r>
            <a:r>
              <a:rPr sz="1650" dirty="0" smtClean="0">
                <a:latin typeface="Times New Roman"/>
                <a:cs typeface="Times New Roman"/>
              </a:rPr>
              <a:t>plot</a:t>
            </a:r>
            <a:r>
              <a:rPr sz="1650" spc="-55" dirty="0" smtClean="0">
                <a:latin typeface="Times New Roman"/>
                <a:cs typeface="Times New Roman"/>
              </a:rPr>
              <a:t> </a:t>
            </a:r>
            <a:r>
              <a:rPr sz="1650" dirty="0" smtClean="0">
                <a:latin typeface="Times New Roman"/>
                <a:cs typeface="Times New Roman"/>
              </a:rPr>
              <a:t>keywords,</a:t>
            </a:r>
            <a:r>
              <a:rPr sz="1650" spc="-45" dirty="0" smtClean="0">
                <a:latin typeface="Times New Roman"/>
                <a:cs typeface="Times New Roman"/>
              </a:rPr>
              <a:t> </a:t>
            </a:r>
            <a:r>
              <a:rPr sz="1650" dirty="0" smtClean="0">
                <a:latin typeface="Times New Roman"/>
                <a:cs typeface="Times New Roman"/>
              </a:rPr>
              <a:t>and</a:t>
            </a:r>
            <a:r>
              <a:rPr sz="1650" spc="-40" dirty="0" smtClean="0">
                <a:latin typeface="Times New Roman"/>
                <a:cs typeface="Times New Roman"/>
              </a:rPr>
              <a:t> </a:t>
            </a:r>
            <a:r>
              <a:rPr sz="1650" dirty="0" smtClean="0">
                <a:latin typeface="Times New Roman"/>
                <a:cs typeface="Times New Roman"/>
              </a:rPr>
              <a:t>release</a:t>
            </a:r>
            <a:r>
              <a:rPr sz="1650" spc="-65" dirty="0" smtClean="0">
                <a:latin typeface="Times New Roman"/>
                <a:cs typeface="Times New Roman"/>
              </a:rPr>
              <a:t> </a:t>
            </a:r>
            <a:r>
              <a:rPr sz="1650" spc="-10" dirty="0" smtClean="0">
                <a:latin typeface="Times New Roman"/>
                <a:cs typeface="Times New Roman"/>
              </a:rPr>
              <a:t>year.</a:t>
            </a:r>
            <a:endParaRPr sz="1650" dirty="0" smtClean="0">
              <a:latin typeface="Times New Roman"/>
              <a:cs typeface="Times New Roman"/>
            </a:endParaRPr>
          </a:p>
          <a:p>
            <a:pPr>
              <a:lnSpc>
                <a:spcPct val="100000"/>
              </a:lnSpc>
              <a:spcBef>
                <a:spcPts val="80"/>
              </a:spcBef>
            </a:pPr>
            <a:endParaRPr sz="1650" dirty="0" smtClean="0">
              <a:latin typeface="Times New Roman"/>
              <a:cs typeface="Times New Roman"/>
            </a:endParaRPr>
          </a:p>
          <a:p>
            <a:pPr marL="219710" indent="-207010">
              <a:lnSpc>
                <a:spcPct val="100000"/>
              </a:lnSpc>
              <a:spcBef>
                <a:spcPts val="5"/>
              </a:spcBef>
              <a:buAutoNum type="arabicPeriod" startAt="2"/>
              <a:tabLst>
                <a:tab pos="219710" algn="l"/>
              </a:tabLst>
            </a:pPr>
            <a:r>
              <a:rPr sz="1650" b="1" spc="-10" dirty="0" smtClean="0">
                <a:latin typeface="Times New Roman"/>
                <a:cs typeface="Times New Roman"/>
              </a:rPr>
              <a:t>Transformer-</a:t>
            </a:r>
            <a:r>
              <a:rPr sz="1650" b="1" dirty="0" smtClean="0">
                <a:latin typeface="Times New Roman"/>
                <a:cs typeface="Times New Roman"/>
              </a:rPr>
              <a:t>based</a:t>
            </a:r>
            <a:r>
              <a:rPr sz="1650" b="1" spc="15" dirty="0" smtClean="0">
                <a:latin typeface="Times New Roman"/>
                <a:cs typeface="Times New Roman"/>
              </a:rPr>
              <a:t> </a:t>
            </a:r>
            <a:r>
              <a:rPr sz="1650" b="1" spc="-10" dirty="0" smtClean="0">
                <a:latin typeface="Times New Roman"/>
                <a:cs typeface="Times New Roman"/>
              </a:rPr>
              <a:t>models:</a:t>
            </a:r>
            <a:endParaRPr sz="1650" dirty="0" smtClean="0">
              <a:latin typeface="Times New Roman"/>
              <a:cs typeface="Times New Roman"/>
            </a:endParaRPr>
          </a:p>
          <a:p>
            <a:pPr marL="12700" marR="5080" indent="208279">
              <a:lnSpc>
                <a:spcPct val="100000"/>
              </a:lnSpc>
            </a:pPr>
            <a:r>
              <a:rPr sz="1650" dirty="0" smtClean="0">
                <a:latin typeface="Times New Roman"/>
                <a:cs typeface="Times New Roman"/>
              </a:rPr>
              <a:t>Transformers</a:t>
            </a:r>
            <a:r>
              <a:rPr sz="1650" spc="-65" dirty="0" smtClean="0">
                <a:latin typeface="Times New Roman"/>
                <a:cs typeface="Times New Roman"/>
              </a:rPr>
              <a:t> </a:t>
            </a:r>
            <a:r>
              <a:rPr sz="1650" dirty="0" smtClean="0">
                <a:latin typeface="Times New Roman"/>
                <a:cs typeface="Times New Roman"/>
              </a:rPr>
              <a:t>are</a:t>
            </a:r>
            <a:r>
              <a:rPr sz="1650" spc="-40" dirty="0" smtClean="0">
                <a:latin typeface="Times New Roman"/>
                <a:cs typeface="Times New Roman"/>
              </a:rPr>
              <a:t> </a:t>
            </a:r>
            <a:r>
              <a:rPr sz="1650" dirty="0" smtClean="0">
                <a:latin typeface="Times New Roman"/>
                <a:cs typeface="Times New Roman"/>
              </a:rPr>
              <a:t>a</a:t>
            </a:r>
            <a:r>
              <a:rPr sz="1650" spc="-55" dirty="0" smtClean="0">
                <a:latin typeface="Times New Roman"/>
                <a:cs typeface="Times New Roman"/>
              </a:rPr>
              <a:t> </a:t>
            </a:r>
            <a:r>
              <a:rPr sz="1650" dirty="0" smtClean="0">
                <a:latin typeface="Times New Roman"/>
                <a:cs typeface="Times New Roman"/>
              </a:rPr>
              <a:t>recent</a:t>
            </a:r>
            <a:r>
              <a:rPr sz="1650" spc="-45" dirty="0" smtClean="0">
                <a:latin typeface="Times New Roman"/>
                <a:cs typeface="Times New Roman"/>
              </a:rPr>
              <a:t> </a:t>
            </a:r>
            <a:r>
              <a:rPr sz="1650" dirty="0" smtClean="0">
                <a:latin typeface="Times New Roman"/>
                <a:cs typeface="Times New Roman"/>
              </a:rPr>
              <a:t>advancement</a:t>
            </a:r>
            <a:r>
              <a:rPr sz="1650" spc="-45" dirty="0" smtClean="0">
                <a:latin typeface="Times New Roman"/>
                <a:cs typeface="Times New Roman"/>
              </a:rPr>
              <a:t> </a:t>
            </a:r>
            <a:r>
              <a:rPr sz="1650" dirty="0" smtClean="0">
                <a:latin typeface="Times New Roman"/>
                <a:cs typeface="Times New Roman"/>
              </a:rPr>
              <a:t>in</a:t>
            </a:r>
            <a:r>
              <a:rPr sz="1650" spc="-30" dirty="0" smtClean="0">
                <a:latin typeface="Times New Roman"/>
                <a:cs typeface="Times New Roman"/>
              </a:rPr>
              <a:t> </a:t>
            </a:r>
            <a:r>
              <a:rPr sz="1650" dirty="0" smtClean="0">
                <a:latin typeface="Times New Roman"/>
                <a:cs typeface="Times New Roman"/>
              </a:rPr>
              <a:t>NLP,</a:t>
            </a:r>
            <a:r>
              <a:rPr sz="1650" spc="-50" dirty="0" smtClean="0">
                <a:latin typeface="Times New Roman"/>
                <a:cs typeface="Times New Roman"/>
              </a:rPr>
              <a:t> </a:t>
            </a:r>
            <a:r>
              <a:rPr sz="1650" dirty="0" smtClean="0">
                <a:latin typeface="Times New Roman"/>
                <a:cs typeface="Times New Roman"/>
              </a:rPr>
              <a:t>achieving</a:t>
            </a:r>
            <a:r>
              <a:rPr sz="1650" spc="-50" dirty="0" smtClean="0">
                <a:latin typeface="Times New Roman"/>
                <a:cs typeface="Times New Roman"/>
              </a:rPr>
              <a:t> </a:t>
            </a:r>
            <a:r>
              <a:rPr sz="1650" spc="-10" dirty="0" smtClean="0">
                <a:latin typeface="Times New Roman"/>
                <a:cs typeface="Times New Roman"/>
              </a:rPr>
              <a:t>state-of-the-</a:t>
            </a:r>
            <a:r>
              <a:rPr sz="1650" spc="-25" dirty="0" smtClean="0">
                <a:latin typeface="Times New Roman"/>
                <a:cs typeface="Times New Roman"/>
              </a:rPr>
              <a:t>art </a:t>
            </a:r>
            <a:r>
              <a:rPr sz="1650" dirty="0" smtClean="0">
                <a:latin typeface="Times New Roman"/>
                <a:cs typeface="Times New Roman"/>
              </a:rPr>
              <a:t>performance</a:t>
            </a:r>
            <a:r>
              <a:rPr sz="1650" spc="-60" dirty="0" smtClean="0">
                <a:latin typeface="Times New Roman"/>
                <a:cs typeface="Times New Roman"/>
              </a:rPr>
              <a:t> </a:t>
            </a:r>
            <a:r>
              <a:rPr sz="1650" dirty="0" smtClean="0">
                <a:latin typeface="Times New Roman"/>
                <a:cs typeface="Times New Roman"/>
              </a:rPr>
              <a:t>in</a:t>
            </a:r>
            <a:r>
              <a:rPr sz="1650" spc="-40" dirty="0" smtClean="0">
                <a:latin typeface="Times New Roman"/>
                <a:cs typeface="Times New Roman"/>
              </a:rPr>
              <a:t> </a:t>
            </a:r>
            <a:r>
              <a:rPr sz="1650" dirty="0" smtClean="0">
                <a:latin typeface="Times New Roman"/>
                <a:cs typeface="Times New Roman"/>
              </a:rPr>
              <a:t>various</a:t>
            </a:r>
            <a:r>
              <a:rPr sz="1650" spc="-70" dirty="0" smtClean="0">
                <a:latin typeface="Times New Roman"/>
                <a:cs typeface="Times New Roman"/>
              </a:rPr>
              <a:t> </a:t>
            </a:r>
            <a:r>
              <a:rPr sz="1650" dirty="0" smtClean="0">
                <a:latin typeface="Times New Roman"/>
                <a:cs typeface="Times New Roman"/>
              </a:rPr>
              <a:t>tasks.</a:t>
            </a:r>
            <a:r>
              <a:rPr sz="1650" spc="-55" dirty="0" smtClean="0">
                <a:latin typeface="Times New Roman"/>
                <a:cs typeface="Times New Roman"/>
              </a:rPr>
              <a:t> </a:t>
            </a:r>
            <a:r>
              <a:rPr sz="1650" dirty="0" smtClean="0">
                <a:latin typeface="Times New Roman"/>
                <a:cs typeface="Times New Roman"/>
              </a:rPr>
              <a:t>They</a:t>
            </a:r>
            <a:r>
              <a:rPr sz="1650" spc="-35" dirty="0" smtClean="0">
                <a:latin typeface="Times New Roman"/>
                <a:cs typeface="Times New Roman"/>
              </a:rPr>
              <a:t> </a:t>
            </a:r>
            <a:r>
              <a:rPr sz="1650" dirty="0" smtClean="0">
                <a:latin typeface="Times New Roman"/>
                <a:cs typeface="Times New Roman"/>
              </a:rPr>
              <a:t>excel</a:t>
            </a:r>
            <a:r>
              <a:rPr sz="1650" spc="-50" dirty="0" smtClean="0">
                <a:latin typeface="Times New Roman"/>
                <a:cs typeface="Times New Roman"/>
              </a:rPr>
              <a:t> </a:t>
            </a:r>
            <a:r>
              <a:rPr sz="1650" dirty="0" smtClean="0">
                <a:latin typeface="Times New Roman"/>
                <a:cs typeface="Times New Roman"/>
              </a:rPr>
              <a:t>at</a:t>
            </a:r>
            <a:r>
              <a:rPr sz="1650" spc="-50" dirty="0" smtClean="0">
                <a:latin typeface="Times New Roman"/>
                <a:cs typeface="Times New Roman"/>
              </a:rPr>
              <a:t> </a:t>
            </a:r>
            <a:r>
              <a:rPr sz="1650" dirty="0" smtClean="0">
                <a:latin typeface="Times New Roman"/>
                <a:cs typeface="Times New Roman"/>
              </a:rPr>
              <a:t>capturing</a:t>
            </a:r>
            <a:r>
              <a:rPr sz="1650" spc="-70" dirty="0" smtClean="0">
                <a:latin typeface="Times New Roman"/>
                <a:cs typeface="Times New Roman"/>
              </a:rPr>
              <a:t> </a:t>
            </a:r>
            <a:r>
              <a:rPr sz="1650" dirty="0" smtClean="0">
                <a:latin typeface="Times New Roman"/>
                <a:cs typeface="Times New Roman"/>
              </a:rPr>
              <a:t>relationships</a:t>
            </a:r>
            <a:r>
              <a:rPr sz="1650" spc="-85" dirty="0" smtClean="0">
                <a:latin typeface="Times New Roman"/>
                <a:cs typeface="Times New Roman"/>
              </a:rPr>
              <a:t> </a:t>
            </a:r>
            <a:r>
              <a:rPr sz="1650" dirty="0" smtClean="0">
                <a:latin typeface="Times New Roman"/>
                <a:cs typeface="Times New Roman"/>
              </a:rPr>
              <a:t>between</a:t>
            </a:r>
            <a:r>
              <a:rPr sz="1650" spc="-55" dirty="0" smtClean="0">
                <a:latin typeface="Times New Roman"/>
                <a:cs typeface="Times New Roman"/>
              </a:rPr>
              <a:t> </a:t>
            </a:r>
            <a:r>
              <a:rPr sz="1650" spc="-10" dirty="0" smtClean="0">
                <a:latin typeface="Times New Roman"/>
                <a:cs typeface="Times New Roman"/>
              </a:rPr>
              <a:t>words </a:t>
            </a:r>
            <a:r>
              <a:rPr sz="1650" dirty="0" smtClean="0">
                <a:latin typeface="Times New Roman"/>
                <a:cs typeface="Times New Roman"/>
              </a:rPr>
              <a:t>in</a:t>
            </a:r>
            <a:r>
              <a:rPr sz="1650" spc="-75"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sequence,</a:t>
            </a:r>
            <a:r>
              <a:rPr sz="1650" spc="-45" dirty="0" smtClean="0">
                <a:latin typeface="Times New Roman"/>
                <a:cs typeface="Times New Roman"/>
              </a:rPr>
              <a:t> </a:t>
            </a:r>
            <a:r>
              <a:rPr sz="1650" dirty="0" smtClean="0">
                <a:latin typeface="Times New Roman"/>
                <a:cs typeface="Times New Roman"/>
              </a:rPr>
              <a:t>making</a:t>
            </a:r>
            <a:r>
              <a:rPr sz="1650" spc="-30" dirty="0" smtClean="0">
                <a:latin typeface="Times New Roman"/>
                <a:cs typeface="Times New Roman"/>
              </a:rPr>
              <a:t> </a:t>
            </a:r>
            <a:r>
              <a:rPr sz="1650" dirty="0" smtClean="0">
                <a:latin typeface="Times New Roman"/>
                <a:cs typeface="Times New Roman"/>
              </a:rPr>
              <a:t>them</a:t>
            </a:r>
            <a:r>
              <a:rPr sz="1650" spc="-40" dirty="0" smtClean="0">
                <a:latin typeface="Times New Roman"/>
                <a:cs typeface="Times New Roman"/>
              </a:rPr>
              <a:t> </a:t>
            </a:r>
            <a:r>
              <a:rPr sz="1650" spc="-10" dirty="0" smtClean="0">
                <a:latin typeface="Times New Roman"/>
                <a:cs typeface="Times New Roman"/>
              </a:rPr>
              <a:t>well-</a:t>
            </a:r>
            <a:r>
              <a:rPr sz="1650" dirty="0" smtClean="0">
                <a:latin typeface="Times New Roman"/>
                <a:cs typeface="Times New Roman"/>
              </a:rPr>
              <a:t>suited</a:t>
            </a:r>
            <a:r>
              <a:rPr sz="1650" spc="-45" dirty="0" smtClean="0">
                <a:latin typeface="Times New Roman"/>
                <a:cs typeface="Times New Roman"/>
              </a:rPr>
              <a:t> </a:t>
            </a:r>
            <a:r>
              <a:rPr sz="1650" dirty="0" smtClean="0">
                <a:latin typeface="Times New Roman"/>
                <a:cs typeface="Times New Roman"/>
              </a:rPr>
              <a:t>for</a:t>
            </a:r>
            <a:r>
              <a:rPr sz="1650" spc="-35"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dirty="0" smtClean="0">
                <a:latin typeface="Times New Roman"/>
                <a:cs typeface="Times New Roman"/>
              </a:rPr>
              <a:t>name</a:t>
            </a:r>
            <a:r>
              <a:rPr sz="1650" spc="-15"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a:lnSpc>
                <a:spcPct val="100000"/>
              </a:lnSpc>
            </a:pPr>
            <a:r>
              <a:rPr sz="1650" b="1" dirty="0" smtClean="0">
                <a:latin typeface="Times New Roman"/>
                <a:cs typeface="Times New Roman"/>
              </a:rPr>
              <a:t>Training:</a:t>
            </a:r>
            <a:r>
              <a:rPr sz="1650" b="1" spc="-80" dirty="0" smtClean="0">
                <a:latin typeface="Times New Roman"/>
                <a:cs typeface="Times New Roman"/>
              </a:rPr>
              <a:t> </a:t>
            </a:r>
            <a:r>
              <a:rPr sz="1650" dirty="0" smtClean="0">
                <a:latin typeface="Times New Roman"/>
                <a:cs typeface="Times New Roman"/>
              </a:rPr>
              <a:t>Similar</a:t>
            </a:r>
            <a:r>
              <a:rPr sz="1650" spc="-40" dirty="0" smtClean="0">
                <a:latin typeface="Times New Roman"/>
                <a:cs typeface="Times New Roman"/>
              </a:rPr>
              <a:t> </a:t>
            </a:r>
            <a:r>
              <a:rPr sz="1650" dirty="0" smtClean="0">
                <a:latin typeface="Times New Roman"/>
                <a:cs typeface="Times New Roman"/>
              </a:rPr>
              <a:t>to</a:t>
            </a:r>
            <a:r>
              <a:rPr sz="1650" spc="-30"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a:t>
            </a:r>
            <a:r>
              <a:rPr sz="1650" spc="-35" dirty="0" smtClean="0">
                <a:latin typeface="Times New Roman"/>
                <a:cs typeface="Times New Roman"/>
              </a:rPr>
              <a:t> </a:t>
            </a:r>
            <a:r>
              <a:rPr sz="1650" dirty="0" smtClean="0">
                <a:latin typeface="Times New Roman"/>
                <a:cs typeface="Times New Roman"/>
              </a:rPr>
              <a:t>large</a:t>
            </a:r>
            <a:r>
              <a:rPr sz="1650" spc="-40" dirty="0" smtClean="0">
                <a:latin typeface="Times New Roman"/>
                <a:cs typeface="Times New Roman"/>
              </a:rPr>
              <a:t> </a:t>
            </a:r>
            <a:r>
              <a:rPr sz="1650" dirty="0" smtClean="0">
                <a:latin typeface="Times New Roman"/>
                <a:cs typeface="Times New Roman"/>
              </a:rPr>
              <a:t>dataset</a:t>
            </a:r>
            <a:r>
              <a:rPr sz="1650" spc="-60" dirty="0" smtClean="0">
                <a:latin typeface="Times New Roman"/>
                <a:cs typeface="Times New Roman"/>
              </a:rPr>
              <a:t> </a:t>
            </a:r>
            <a:r>
              <a:rPr sz="1650" dirty="0" smtClean="0">
                <a:latin typeface="Times New Roman"/>
                <a:cs typeface="Times New Roman"/>
              </a:rPr>
              <a:t>of</a:t>
            </a:r>
            <a:r>
              <a:rPr sz="1650" spc="-35" dirty="0" smtClean="0">
                <a:latin typeface="Times New Roman"/>
                <a:cs typeface="Times New Roman"/>
              </a:rPr>
              <a:t> </a:t>
            </a:r>
            <a:r>
              <a:rPr sz="1650" dirty="0" smtClean="0">
                <a:latin typeface="Times New Roman"/>
                <a:cs typeface="Times New Roman"/>
              </a:rPr>
              <a:t>film</a:t>
            </a:r>
            <a:r>
              <a:rPr sz="1650" spc="-45" dirty="0" smtClean="0">
                <a:latin typeface="Times New Roman"/>
                <a:cs typeface="Times New Roman"/>
              </a:rPr>
              <a:t> </a:t>
            </a:r>
            <a:r>
              <a:rPr sz="1650" dirty="0" smtClean="0">
                <a:latin typeface="Times New Roman"/>
                <a:cs typeface="Times New Roman"/>
              </a:rPr>
              <a:t>titles</a:t>
            </a:r>
            <a:r>
              <a:rPr sz="1650" spc="-50" dirty="0" smtClean="0">
                <a:latin typeface="Times New Roman"/>
                <a:cs typeface="Times New Roman"/>
              </a:rPr>
              <a:t> </a:t>
            </a:r>
            <a:r>
              <a:rPr sz="1650" dirty="0" smtClean="0">
                <a:latin typeface="Times New Roman"/>
                <a:cs typeface="Times New Roman"/>
              </a:rPr>
              <a:t>and</a:t>
            </a:r>
            <a:r>
              <a:rPr sz="1650" spc="-30" dirty="0" smtClean="0">
                <a:latin typeface="Times New Roman"/>
                <a:cs typeface="Times New Roman"/>
              </a:rPr>
              <a:t> </a:t>
            </a:r>
            <a:r>
              <a:rPr sz="1650" dirty="0" smtClean="0">
                <a:latin typeface="Times New Roman"/>
                <a:cs typeface="Times New Roman"/>
              </a:rPr>
              <a:t>information</a:t>
            </a:r>
            <a:r>
              <a:rPr sz="1650" spc="-35" dirty="0" smtClean="0">
                <a:latin typeface="Times New Roman"/>
                <a:cs typeface="Times New Roman"/>
              </a:rPr>
              <a:t> </a:t>
            </a:r>
            <a:r>
              <a:rPr sz="1650" dirty="0" smtClean="0">
                <a:latin typeface="Times New Roman"/>
                <a:cs typeface="Times New Roman"/>
              </a:rPr>
              <a:t>is</a:t>
            </a:r>
            <a:r>
              <a:rPr sz="1650" spc="-45" dirty="0" smtClean="0">
                <a:latin typeface="Times New Roman"/>
                <a:cs typeface="Times New Roman"/>
              </a:rPr>
              <a:t> </a:t>
            </a:r>
            <a:r>
              <a:rPr sz="1650" spc="-10" dirty="0" smtClean="0">
                <a:latin typeface="Times New Roman"/>
                <a:cs typeface="Times New Roman"/>
              </a:rPr>
              <a:t>used.</a:t>
            </a:r>
            <a:endParaRPr sz="1650" dirty="0">
              <a:latin typeface="Times New Roman"/>
              <a:cs typeface="Times New Roman"/>
            </a:endParaRP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139782"/>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SARAN N</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1034</Words>
  <Application>Microsoft Office PowerPoint</Application>
  <PresentationFormat>Custom</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CREDITCARD FRAUD DETECTION</vt:lpstr>
      <vt:lpstr>CREDITCARD FRAUD DETECTION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8</cp:revision>
  <dcterms:created xsi:type="dcterms:W3CDTF">2024-04-01T15:21:13Z</dcterms:created>
  <dcterms:modified xsi:type="dcterms:W3CDTF">2024-04-04T13:43:51Z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