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0058400" cy="7772400"/>
  <p:notesSz cx="10058400" cy="77724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7" d="100"/>
          <a:sy n="67" d="100"/>
        </p:scale>
        <p:origin x="-1272"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367016" y="1057656"/>
            <a:ext cx="2691383" cy="2828543"/>
          </a:xfrm>
          <a:prstGeom prst="rect">
            <a:avLst/>
          </a:prstGeom>
        </p:spPr>
      </p:pic>
      <p:sp>
        <p:nvSpPr>
          <p:cNvPr id="17" name="bg object 17"/>
          <p:cNvSpPr/>
          <p:nvPr/>
        </p:nvSpPr>
        <p:spPr>
          <a:xfrm>
            <a:off x="614172" y="2197608"/>
            <a:ext cx="1013460" cy="871855"/>
          </a:xfrm>
          <a:custGeom>
            <a:avLst/>
            <a:gdLst/>
            <a:ahLst/>
            <a:cxnLst/>
            <a:rect l="l" t="t" r="r" b="b"/>
            <a:pathLst>
              <a:path w="1013460" h="871855">
                <a:moveTo>
                  <a:pt x="795527" y="871727"/>
                </a:moveTo>
                <a:lnTo>
                  <a:pt x="217931" y="871727"/>
                </a:lnTo>
                <a:lnTo>
                  <a:pt x="0" y="435864"/>
                </a:lnTo>
                <a:lnTo>
                  <a:pt x="217931" y="0"/>
                </a:lnTo>
                <a:lnTo>
                  <a:pt x="795527" y="0"/>
                </a:lnTo>
                <a:lnTo>
                  <a:pt x="1013460" y="435864"/>
                </a:lnTo>
                <a:lnTo>
                  <a:pt x="795527" y="871727"/>
                </a:lnTo>
                <a:close/>
              </a:path>
            </a:pathLst>
          </a:custGeom>
          <a:solidFill>
            <a:srgbClr val="5ECAED"/>
          </a:solidFill>
        </p:spPr>
        <p:txBody>
          <a:bodyPr wrap="square" lIns="0" tIns="0" rIns="0" bIns="0" rtlCol="0"/>
          <a:lstStyle/>
          <a:p>
            <a:endParaRPr/>
          </a:p>
        </p:txBody>
      </p:sp>
      <p:sp>
        <p:nvSpPr>
          <p:cNvPr id="18" name="bg object 18"/>
          <p:cNvSpPr/>
          <p:nvPr/>
        </p:nvSpPr>
        <p:spPr>
          <a:xfrm>
            <a:off x="1517903" y="1970532"/>
            <a:ext cx="533400" cy="463550"/>
          </a:xfrm>
          <a:custGeom>
            <a:avLst/>
            <a:gdLst/>
            <a:ahLst/>
            <a:cxnLst/>
            <a:rect l="l" t="t" r="r" b="b"/>
            <a:pathLst>
              <a:path w="533400" h="463550">
                <a:moveTo>
                  <a:pt x="417575" y="463295"/>
                </a:moveTo>
                <a:lnTo>
                  <a:pt x="115824" y="463295"/>
                </a:lnTo>
                <a:lnTo>
                  <a:pt x="0" y="231647"/>
                </a:lnTo>
                <a:lnTo>
                  <a:pt x="115824" y="0"/>
                </a:lnTo>
                <a:lnTo>
                  <a:pt x="417575" y="0"/>
                </a:lnTo>
                <a:lnTo>
                  <a:pt x="533400" y="231647"/>
                </a:lnTo>
                <a:lnTo>
                  <a:pt x="417575" y="463295"/>
                </a:lnTo>
                <a:close/>
              </a:path>
            </a:pathLst>
          </a:custGeom>
          <a:solidFill>
            <a:srgbClr val="2D936B"/>
          </a:solidFill>
        </p:spPr>
        <p:txBody>
          <a:bodyPr wrap="square" lIns="0" tIns="0" rIns="0" bIns="0" rtlCol="0"/>
          <a:lstStyle/>
          <a:p>
            <a:endParaRPr/>
          </a:p>
        </p:txBody>
      </p:sp>
      <p:sp>
        <p:nvSpPr>
          <p:cNvPr id="19" name="bg object 19"/>
          <p:cNvSpPr/>
          <p:nvPr/>
        </p:nvSpPr>
        <p:spPr>
          <a:xfrm>
            <a:off x="3096767" y="2040636"/>
            <a:ext cx="1374775" cy="1187450"/>
          </a:xfrm>
          <a:custGeom>
            <a:avLst/>
            <a:gdLst/>
            <a:ahLst/>
            <a:cxnLst/>
            <a:rect l="l" t="t" r="r" b="b"/>
            <a:pathLst>
              <a:path w="1374775" h="1187450">
                <a:moveTo>
                  <a:pt x="1078991" y="1187196"/>
                </a:moveTo>
                <a:lnTo>
                  <a:pt x="297180" y="1187196"/>
                </a:lnTo>
                <a:lnTo>
                  <a:pt x="0" y="592836"/>
                </a:lnTo>
                <a:lnTo>
                  <a:pt x="297180" y="0"/>
                </a:lnTo>
                <a:lnTo>
                  <a:pt x="1078991" y="0"/>
                </a:lnTo>
                <a:lnTo>
                  <a:pt x="1374648" y="592836"/>
                </a:lnTo>
                <a:lnTo>
                  <a:pt x="1078991" y="1187196"/>
                </a:lnTo>
                <a:close/>
              </a:path>
            </a:pathLst>
          </a:custGeom>
          <a:solidFill>
            <a:srgbClr val="42CFA1"/>
          </a:solidFill>
        </p:spPr>
        <p:txBody>
          <a:bodyPr wrap="square" lIns="0" tIns="0" rIns="0" bIns="0" rtlCol="0"/>
          <a:lstStyle/>
          <a:p>
            <a:endParaRPr/>
          </a:p>
        </p:txBody>
      </p:sp>
      <p:sp>
        <p:nvSpPr>
          <p:cNvPr id="2" name="Holder 2"/>
          <p:cNvSpPr>
            <a:spLocks noGrp="1"/>
          </p:cNvSpPr>
          <p:nvPr>
            <p:ph type="ctrTitle"/>
          </p:nvPr>
        </p:nvSpPr>
        <p:spPr>
          <a:xfrm>
            <a:off x="5275559" y="2750324"/>
            <a:ext cx="2199004" cy="528320"/>
          </a:xfrm>
          <a:prstGeom prst="rect">
            <a:avLst/>
          </a:prstGeom>
        </p:spPr>
        <p:txBody>
          <a:bodyPr wrap="square" lIns="0" tIns="0" rIns="0" bIns="0">
            <a:spAutoFit/>
          </a:bodyPr>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367016" y="1057656"/>
            <a:ext cx="2691383" cy="2828543"/>
          </a:xfrm>
          <a:prstGeom prst="rect">
            <a:avLst/>
          </a:prstGeom>
        </p:spPr>
      </p:pic>
      <p:sp>
        <p:nvSpPr>
          <p:cNvPr id="2" name="Holder 2"/>
          <p:cNvSpPr>
            <a:spLocks noGrp="1"/>
          </p:cNvSpPr>
          <p:nvPr>
            <p:ph type="title"/>
          </p:nvPr>
        </p:nvSpPr>
        <p:spPr>
          <a:xfrm>
            <a:off x="458172" y="1340618"/>
            <a:ext cx="9029299" cy="938164"/>
          </a:xfrm>
          <a:prstGeom prst="rect">
            <a:avLst/>
          </a:prstGeom>
        </p:spPr>
        <p:txBody>
          <a:bodyPr wrap="square" lIns="0" tIns="0" rIns="0" bIns="0">
            <a:spAutoFit/>
          </a:bodyPr>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561860" y="2207772"/>
            <a:ext cx="7280275" cy="4164329"/>
          </a:xfrm>
          <a:prstGeom prst="rect">
            <a:avLst/>
          </a:prstGeom>
        </p:spPr>
        <p:txBody>
          <a:bodyPr wrap="square" lIns="0" tIns="0" rIns="0" bIns="0">
            <a:spAutoFit/>
          </a:bodyPr>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75939" y="6402162"/>
            <a:ext cx="1627601" cy="153670"/>
          </a:xfrm>
          <a:prstGeom prst="rect">
            <a:avLst/>
          </a:prstGeom>
        </p:spPr>
        <p:txBody>
          <a:bodyPr wrap="square" lIns="0" tIns="0" rIns="0" bIns="0">
            <a:spAutoFit/>
          </a:bodyPr>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9297853" y="6393580"/>
            <a:ext cx="212281" cy="160020"/>
          </a:xfrm>
          <a:prstGeom prst="rect">
            <a:avLst/>
          </a:prstGeom>
        </p:spPr>
        <p:txBody>
          <a:bodyPr wrap="square" lIns="0" tIns="0" rIns="0" bIns="0">
            <a:spAutoFit/>
          </a:bodyPr>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lang="en-US" b="0" dirty="0" smtClean="0">
                <a:solidFill>
                  <a:srgbClr val="000000"/>
                </a:solidFill>
              </a:rPr>
              <a:t>SARAN N</a:t>
            </a:r>
            <a:endParaRPr b="0" spc="-50" dirty="0">
              <a:solidFill>
                <a:srgbClr val="000000"/>
              </a:solidFill>
              <a:latin typeface="Times New Roman"/>
              <a:cs typeface="Times New Roman"/>
            </a:endParaRPr>
          </a:p>
        </p:txBody>
      </p:sp>
      <p:sp>
        <p:nvSpPr>
          <p:cNvPr id="3" name="object 3"/>
          <p:cNvSpPr txBox="1"/>
          <p:nvPr/>
        </p:nvSpPr>
        <p:spPr>
          <a:xfrm>
            <a:off x="5347202" y="3372027"/>
            <a:ext cx="1880870" cy="427990"/>
          </a:xfrm>
          <a:prstGeom prst="rect">
            <a:avLst/>
          </a:prstGeom>
        </p:spPr>
        <p:txBody>
          <a:bodyPr vert="horz" wrap="square" lIns="0" tIns="11430" rIns="0" bIns="0" rtlCol="0">
            <a:spAutoFit/>
          </a:bodyPr>
          <a:lstStyle/>
          <a:p>
            <a:pPr marL="12700">
              <a:lnSpc>
                <a:spcPct val="100000"/>
              </a:lnSpc>
              <a:spcBef>
                <a:spcPts val="90"/>
              </a:spcBef>
            </a:pPr>
            <a:r>
              <a:rPr sz="2650" b="1" dirty="0">
                <a:solidFill>
                  <a:srgbClr val="2D936B"/>
                </a:solidFill>
                <a:latin typeface="Times New Roman"/>
                <a:cs typeface="Times New Roman"/>
              </a:rPr>
              <a:t>Final</a:t>
            </a:r>
            <a:r>
              <a:rPr sz="2650" b="1" spc="-114" dirty="0">
                <a:solidFill>
                  <a:srgbClr val="2D936B"/>
                </a:solidFill>
                <a:latin typeface="Times New Roman"/>
                <a:cs typeface="Times New Roman"/>
              </a:rPr>
              <a:t> </a:t>
            </a:r>
            <a:r>
              <a:rPr sz="2650" b="1" spc="-10" dirty="0">
                <a:solidFill>
                  <a:srgbClr val="2D936B"/>
                </a:solidFill>
                <a:latin typeface="Times New Roman"/>
                <a:cs typeface="Times New Roman"/>
              </a:rPr>
              <a:t>Project</a:t>
            </a:r>
            <a:endParaRPr sz="2650">
              <a:latin typeface="Times New Roman"/>
              <a:cs typeface="Times New Roman"/>
            </a:endParaRP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grpSp>
      <p:grpSp>
        <p:nvGrpSpPr>
          <p:cNvPr id="8" name="object 8"/>
          <p:cNvGrpSpPr/>
          <p:nvPr/>
        </p:nvGrpSpPr>
        <p:grpSpPr>
          <a:xfrm>
            <a:off x="3047" y="4367784"/>
            <a:ext cx="368935" cy="2348865"/>
            <a:chOff x="3047" y="4367784"/>
            <a:chExt cx="368935" cy="2348865"/>
          </a:xfrm>
        </p:grpSpPr>
        <p:pic>
          <p:nvPicPr>
            <p:cNvPr id="9" name="object 9"/>
            <p:cNvPicPr/>
            <p:nvPr/>
          </p:nvPicPr>
          <p:blipFill>
            <a:blip r:embed="rId4" cstate="print"/>
            <a:stretch>
              <a:fillRect/>
            </a:stretch>
          </p:blipFill>
          <p:spPr>
            <a:xfrm>
              <a:off x="3047" y="4367784"/>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1" name="object 11"/>
          <p:cNvSpPr/>
          <p:nvPr/>
        </p:nvSpPr>
        <p:spPr>
          <a:xfrm>
            <a:off x="3136392" y="5372100"/>
            <a:ext cx="597535" cy="510540"/>
          </a:xfrm>
          <a:custGeom>
            <a:avLst/>
            <a:gdLst/>
            <a:ahLst/>
            <a:cxnLst/>
            <a:rect l="l" t="t" r="r" b="b"/>
            <a:pathLst>
              <a:path w="597535" h="510539">
                <a:moveTo>
                  <a:pt x="469391" y="510539"/>
                </a:moveTo>
                <a:lnTo>
                  <a:pt x="128016" y="510539"/>
                </a:lnTo>
                <a:lnTo>
                  <a:pt x="0" y="256032"/>
                </a:lnTo>
                <a:lnTo>
                  <a:pt x="128016" y="0"/>
                </a:lnTo>
                <a:lnTo>
                  <a:pt x="469391" y="0"/>
                </a:lnTo>
                <a:lnTo>
                  <a:pt x="597408" y="256032"/>
                </a:lnTo>
                <a:lnTo>
                  <a:pt x="469391" y="510539"/>
                </a:lnTo>
                <a:close/>
              </a:path>
            </a:pathLst>
          </a:custGeom>
          <a:solidFill>
            <a:srgbClr val="42AF50"/>
          </a:solid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1</a:t>
            </a:fld>
            <a:endParaRPr spc="-50" dirty="0"/>
          </a:p>
        </p:txBody>
      </p:sp>
      <p:sp>
        <p:nvSpPr>
          <p:cNvPr id="13" name="object 13"/>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55244">
              <a:lnSpc>
                <a:spcPct val="100000"/>
              </a:lnSpc>
              <a:spcBef>
                <a:spcPts val="10"/>
              </a:spcBef>
            </a:pPr>
            <a:r>
              <a:rPr lang="en-US" dirty="0" smtClean="0"/>
              <a:t>SARAN N</a:t>
            </a:r>
            <a:r>
              <a:rPr spc="250" dirty="0" smtClean="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89419" y="1624583"/>
            <a:ext cx="260985" cy="266700"/>
          </a:xfrm>
          <a:custGeom>
            <a:avLst/>
            <a:gdLst/>
            <a:ahLst/>
            <a:cxnLst/>
            <a:rect l="l" t="t" r="r" b="b"/>
            <a:pathLst>
              <a:path w="260984" h="266700">
                <a:moveTo>
                  <a:pt x="260603" y="266700"/>
                </a:moveTo>
                <a:lnTo>
                  <a:pt x="0" y="266700"/>
                </a:lnTo>
                <a:lnTo>
                  <a:pt x="0" y="0"/>
                </a:lnTo>
                <a:lnTo>
                  <a:pt x="260603" y="0"/>
                </a:lnTo>
                <a:lnTo>
                  <a:pt x="260603" y="266700"/>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570927" y="1357352"/>
            <a:ext cx="1897380" cy="528320"/>
          </a:xfrm>
          <a:prstGeom prst="rect">
            <a:avLst/>
          </a:prstGeom>
        </p:spPr>
        <p:txBody>
          <a:bodyPr vert="horz" wrap="square" lIns="0" tIns="12700" rIns="0" bIns="0" rtlCol="0">
            <a:spAutoFit/>
          </a:bodyPr>
          <a:lstStyle/>
          <a:p>
            <a:pPr marL="12700">
              <a:lnSpc>
                <a:spcPct val="100000"/>
              </a:lnSpc>
              <a:spcBef>
                <a:spcPts val="100"/>
              </a:spcBef>
            </a:pPr>
            <a:r>
              <a:rPr spc="-45" dirty="0"/>
              <a:t>RESULTS</a:t>
            </a: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sp>
          <p:nvSpPr>
            <p:cNvPr id="8" name="object 8"/>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9" name="object 9"/>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grpSp>
        <p:nvGrpSpPr>
          <p:cNvPr id="10" name="object 10"/>
          <p:cNvGrpSpPr/>
          <p:nvPr/>
        </p:nvGrpSpPr>
        <p:grpSpPr>
          <a:xfrm>
            <a:off x="3047" y="4367784"/>
            <a:ext cx="368935" cy="2348865"/>
            <a:chOff x="3047" y="4367784"/>
            <a:chExt cx="368935" cy="2348865"/>
          </a:xfrm>
        </p:grpSpPr>
        <p:pic>
          <p:nvPicPr>
            <p:cNvPr id="11" name="object 11"/>
            <p:cNvPicPr/>
            <p:nvPr/>
          </p:nvPicPr>
          <p:blipFill>
            <a:blip r:embed="rId4" cstate="print"/>
            <a:stretch>
              <a:fillRect/>
            </a:stretch>
          </p:blipFill>
          <p:spPr>
            <a:xfrm>
              <a:off x="3047" y="4367784"/>
              <a:ext cx="365760" cy="2346959"/>
            </a:xfrm>
            <a:prstGeom prst="rect">
              <a:avLst/>
            </a:prstGeom>
          </p:spPr>
        </p:pic>
        <p:sp>
          <p:nvSpPr>
            <p:cNvPr id="12" name="object 12"/>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3" name="object 13"/>
          <p:cNvPicPr/>
          <p:nvPr/>
        </p:nvPicPr>
        <p:blipFill>
          <a:blip r:embed="rId5" cstate="print"/>
          <a:stretch>
            <a:fillRect/>
          </a:stretch>
        </p:blipFill>
        <p:spPr>
          <a:xfrm>
            <a:off x="1376172" y="6394703"/>
            <a:ext cx="62483" cy="146303"/>
          </a:xfrm>
          <a:prstGeom prst="rect">
            <a:avLst/>
          </a:prstGeom>
        </p:spPr>
      </p:pic>
      <p:sp>
        <p:nvSpPr>
          <p:cNvPr id="14" name="object 14"/>
          <p:cNvSpPr txBox="1"/>
          <p:nvPr/>
        </p:nvSpPr>
        <p:spPr>
          <a:xfrm>
            <a:off x="9323253" y="6386511"/>
            <a:ext cx="144145" cy="164465"/>
          </a:xfrm>
          <a:prstGeom prst="rect">
            <a:avLst/>
          </a:prstGeom>
        </p:spPr>
        <p:txBody>
          <a:bodyPr vert="horz" wrap="square" lIns="0" tIns="13970" rIns="0" bIns="0" rtlCol="0">
            <a:spAutoFit/>
          </a:bodyPr>
          <a:lstStyle/>
          <a:p>
            <a:pPr marL="12700">
              <a:lnSpc>
                <a:spcPct val="100000"/>
              </a:lnSpc>
              <a:spcBef>
                <a:spcPts val="110"/>
              </a:spcBef>
            </a:pPr>
            <a:r>
              <a:rPr sz="900" spc="-25" dirty="0">
                <a:solidFill>
                  <a:srgbClr val="2D936B"/>
                </a:solidFill>
                <a:latin typeface="Trebuchet MS"/>
                <a:cs typeface="Trebuchet MS"/>
              </a:rPr>
              <a:t>10</a:t>
            </a:r>
            <a:endParaRPr sz="900">
              <a:latin typeface="Trebuchet MS"/>
              <a:cs typeface="Trebuchet MS"/>
            </a:endParaRPr>
          </a:p>
        </p:txBody>
      </p:sp>
      <p:sp>
        <p:nvSpPr>
          <p:cNvPr id="15" name="object 15"/>
          <p:cNvSpPr txBox="1">
            <a:spLocks noGrp="1"/>
          </p:cNvSpPr>
          <p:nvPr>
            <p:ph type="body" idx="1"/>
          </p:nvPr>
        </p:nvSpPr>
        <p:spPr>
          <a:xfrm>
            <a:off x="914400" y="2057400"/>
            <a:ext cx="7280275" cy="4164329"/>
          </a:xfrm>
          <a:prstGeom prst="rect">
            <a:avLst/>
          </a:prstGeom>
        </p:spPr>
        <p:txBody>
          <a:bodyPr vert="horz" wrap="square" lIns="0" tIns="12065" rIns="0" bIns="0" rtlCol="0">
            <a:spAutoFit/>
          </a:bodyPr>
          <a:lstStyle/>
          <a:p>
            <a:pPr marL="17145" marR="88900" indent="207010">
              <a:lnSpc>
                <a:spcPct val="102400"/>
              </a:lnSpc>
              <a:spcBef>
                <a:spcPts val="95"/>
              </a:spcBef>
              <a:buAutoNum type="arabicPeriod"/>
              <a:tabLst>
                <a:tab pos="224154" algn="l"/>
              </a:tabLst>
            </a:pPr>
            <a:r>
              <a:rPr b="1" dirty="0" smtClean="0">
                <a:latin typeface="Arial"/>
                <a:cs typeface="Arial"/>
              </a:rPr>
              <a:t>Trained</a:t>
            </a:r>
            <a:r>
              <a:rPr b="1" spc="45" dirty="0" smtClean="0">
                <a:latin typeface="Arial"/>
                <a:cs typeface="Arial"/>
              </a:rPr>
              <a:t> </a:t>
            </a:r>
            <a:r>
              <a:rPr b="1" dirty="0" smtClean="0">
                <a:latin typeface="Arial"/>
                <a:cs typeface="Arial"/>
              </a:rPr>
              <a:t>Generative</a:t>
            </a:r>
            <a:r>
              <a:rPr b="1" spc="75" dirty="0" smtClean="0">
                <a:latin typeface="Arial"/>
                <a:cs typeface="Arial"/>
              </a:rPr>
              <a:t> </a:t>
            </a:r>
            <a:r>
              <a:rPr b="1" dirty="0" smtClean="0">
                <a:latin typeface="Arial"/>
                <a:cs typeface="Arial"/>
              </a:rPr>
              <a:t>AI</a:t>
            </a:r>
            <a:r>
              <a:rPr b="1" spc="105" dirty="0" smtClean="0">
                <a:latin typeface="Arial"/>
                <a:cs typeface="Arial"/>
              </a:rPr>
              <a:t> </a:t>
            </a:r>
            <a:r>
              <a:rPr b="1" dirty="0" smtClean="0">
                <a:latin typeface="Arial"/>
                <a:cs typeface="Arial"/>
              </a:rPr>
              <a:t>Model</a:t>
            </a:r>
            <a:r>
              <a:rPr dirty="0" smtClean="0"/>
              <a:t>:</a:t>
            </a:r>
            <a:r>
              <a:rPr spc="40" dirty="0" smtClean="0"/>
              <a:t> </a:t>
            </a:r>
            <a:r>
              <a:rPr dirty="0" smtClean="0"/>
              <a:t>The</a:t>
            </a:r>
            <a:r>
              <a:rPr spc="20" dirty="0" smtClean="0"/>
              <a:t> </a:t>
            </a:r>
            <a:r>
              <a:rPr dirty="0" smtClean="0"/>
              <a:t>project</a:t>
            </a:r>
            <a:r>
              <a:rPr spc="25" dirty="0" smtClean="0"/>
              <a:t> </a:t>
            </a:r>
            <a:r>
              <a:rPr dirty="0" smtClean="0"/>
              <a:t>will</a:t>
            </a:r>
            <a:r>
              <a:rPr spc="50" dirty="0" smtClean="0"/>
              <a:t> </a:t>
            </a:r>
            <a:r>
              <a:rPr dirty="0" smtClean="0"/>
              <a:t>result</a:t>
            </a:r>
            <a:r>
              <a:rPr spc="20" dirty="0" smtClean="0"/>
              <a:t> </a:t>
            </a:r>
            <a:r>
              <a:rPr dirty="0" smtClean="0"/>
              <a:t>in</a:t>
            </a:r>
            <a:r>
              <a:rPr spc="40" dirty="0" smtClean="0"/>
              <a:t> </a:t>
            </a:r>
            <a:r>
              <a:rPr dirty="0" smtClean="0"/>
              <a:t>a</a:t>
            </a:r>
            <a:r>
              <a:rPr spc="40" dirty="0" smtClean="0"/>
              <a:t> </a:t>
            </a:r>
            <a:r>
              <a:rPr dirty="0" smtClean="0"/>
              <a:t>fully</a:t>
            </a:r>
            <a:r>
              <a:rPr spc="30" dirty="0" smtClean="0"/>
              <a:t> </a:t>
            </a:r>
            <a:r>
              <a:rPr dirty="0" smtClean="0"/>
              <a:t>trained</a:t>
            </a:r>
            <a:r>
              <a:rPr spc="40" dirty="0" smtClean="0"/>
              <a:t> </a:t>
            </a:r>
            <a:r>
              <a:rPr dirty="0" smtClean="0"/>
              <a:t>generative</a:t>
            </a:r>
            <a:r>
              <a:rPr spc="55" dirty="0" smtClean="0"/>
              <a:t> </a:t>
            </a:r>
            <a:r>
              <a:rPr spc="-25" dirty="0" smtClean="0"/>
              <a:t>AI </a:t>
            </a:r>
            <a:r>
              <a:rPr dirty="0" smtClean="0"/>
              <a:t>model</a:t>
            </a:r>
            <a:r>
              <a:rPr spc="25" dirty="0" smtClean="0"/>
              <a:t> </a:t>
            </a:r>
            <a:r>
              <a:rPr dirty="0" smtClean="0"/>
              <a:t>capable</a:t>
            </a:r>
            <a:r>
              <a:rPr spc="30" dirty="0" smtClean="0"/>
              <a:t> </a:t>
            </a:r>
            <a:r>
              <a:rPr dirty="0" smtClean="0"/>
              <a:t>of</a:t>
            </a:r>
            <a:r>
              <a:rPr spc="45" dirty="0" smtClean="0"/>
              <a:t> </a:t>
            </a:r>
            <a:r>
              <a:rPr dirty="0" smtClean="0"/>
              <a:t>generating</a:t>
            </a:r>
            <a:r>
              <a:rPr spc="30" dirty="0" smtClean="0"/>
              <a:t> </a:t>
            </a:r>
            <a:r>
              <a:rPr dirty="0" smtClean="0"/>
              <a:t>film</a:t>
            </a:r>
            <a:r>
              <a:rPr spc="55" dirty="0" smtClean="0"/>
              <a:t> </a:t>
            </a:r>
            <a:r>
              <a:rPr dirty="0" smtClean="0"/>
              <a:t>names</a:t>
            </a:r>
            <a:r>
              <a:rPr spc="40" dirty="0" smtClean="0"/>
              <a:t> </a:t>
            </a:r>
            <a:r>
              <a:rPr dirty="0" smtClean="0"/>
              <a:t>based</a:t>
            </a:r>
            <a:r>
              <a:rPr spc="30" dirty="0" smtClean="0"/>
              <a:t> </a:t>
            </a:r>
            <a:r>
              <a:rPr dirty="0" smtClean="0"/>
              <a:t>on</a:t>
            </a:r>
            <a:r>
              <a:rPr spc="50" dirty="0" smtClean="0"/>
              <a:t> </a:t>
            </a:r>
            <a:r>
              <a:rPr dirty="0" smtClean="0"/>
              <a:t>learned</a:t>
            </a:r>
            <a:r>
              <a:rPr spc="30" dirty="0" smtClean="0"/>
              <a:t> </a:t>
            </a:r>
            <a:r>
              <a:rPr dirty="0" smtClean="0"/>
              <a:t>patterns</a:t>
            </a:r>
            <a:r>
              <a:rPr spc="40" dirty="0" smtClean="0"/>
              <a:t> </a:t>
            </a:r>
            <a:r>
              <a:rPr dirty="0" smtClean="0"/>
              <a:t>and</a:t>
            </a:r>
            <a:r>
              <a:rPr spc="35" dirty="0" smtClean="0"/>
              <a:t> </a:t>
            </a:r>
            <a:r>
              <a:rPr spc="-10" dirty="0" smtClean="0"/>
              <a:t>relationships </a:t>
            </a:r>
            <a:r>
              <a:rPr dirty="0" smtClean="0"/>
              <a:t>from</a:t>
            </a:r>
            <a:r>
              <a:rPr spc="35" dirty="0" smtClean="0"/>
              <a:t> </a:t>
            </a:r>
            <a:r>
              <a:rPr dirty="0" smtClean="0"/>
              <a:t>a</a:t>
            </a:r>
            <a:r>
              <a:rPr spc="35" dirty="0" smtClean="0"/>
              <a:t> </a:t>
            </a:r>
            <a:r>
              <a:rPr dirty="0" smtClean="0"/>
              <a:t>dataset</a:t>
            </a:r>
            <a:r>
              <a:rPr spc="35" dirty="0" smtClean="0"/>
              <a:t> </a:t>
            </a:r>
            <a:r>
              <a:rPr dirty="0" smtClean="0"/>
              <a:t>of</a:t>
            </a:r>
            <a:r>
              <a:rPr spc="50" dirty="0" smtClean="0"/>
              <a:t> </a:t>
            </a:r>
            <a:r>
              <a:rPr dirty="0" smtClean="0"/>
              <a:t>existing</a:t>
            </a:r>
            <a:r>
              <a:rPr spc="35" dirty="0" smtClean="0"/>
              <a:t> </a:t>
            </a:r>
            <a:r>
              <a:rPr dirty="0" smtClean="0"/>
              <a:t>film</a:t>
            </a:r>
            <a:r>
              <a:rPr spc="20" dirty="0" smtClean="0"/>
              <a:t> </a:t>
            </a:r>
            <a:r>
              <a:rPr spc="-10" dirty="0" smtClean="0"/>
              <a:t>titles.</a:t>
            </a:r>
          </a:p>
          <a:p>
            <a:pPr marL="17145" marR="85725" indent="207010">
              <a:lnSpc>
                <a:spcPct val="102299"/>
              </a:lnSpc>
              <a:spcBef>
                <a:spcPts val="10"/>
              </a:spcBef>
              <a:buAutoNum type="arabicPeriod"/>
              <a:tabLst>
                <a:tab pos="224154" algn="l"/>
              </a:tabLst>
            </a:pPr>
            <a:r>
              <a:rPr b="1" dirty="0" smtClean="0">
                <a:latin typeface="Arial"/>
                <a:cs typeface="Arial"/>
              </a:rPr>
              <a:t>Web-Based</a:t>
            </a:r>
            <a:r>
              <a:rPr b="1" spc="35" dirty="0" smtClean="0">
                <a:latin typeface="Arial"/>
                <a:cs typeface="Arial"/>
              </a:rPr>
              <a:t> </a:t>
            </a:r>
            <a:r>
              <a:rPr b="1" dirty="0" smtClean="0">
                <a:latin typeface="Arial"/>
                <a:cs typeface="Arial"/>
              </a:rPr>
              <a:t>User</a:t>
            </a:r>
            <a:r>
              <a:rPr b="1" spc="60" dirty="0" smtClean="0">
                <a:latin typeface="Arial"/>
                <a:cs typeface="Arial"/>
              </a:rPr>
              <a:t> </a:t>
            </a:r>
            <a:r>
              <a:rPr b="1" dirty="0" smtClean="0">
                <a:latin typeface="Arial"/>
                <a:cs typeface="Arial"/>
              </a:rPr>
              <a:t>Interface</a:t>
            </a:r>
            <a:r>
              <a:rPr dirty="0" smtClean="0"/>
              <a:t>:</a:t>
            </a:r>
            <a:r>
              <a:rPr spc="55" dirty="0" smtClean="0"/>
              <a:t> </a:t>
            </a:r>
            <a:r>
              <a:rPr dirty="0" smtClean="0"/>
              <a:t>A</a:t>
            </a:r>
            <a:r>
              <a:rPr spc="60" dirty="0" smtClean="0"/>
              <a:t> </a:t>
            </a:r>
            <a:r>
              <a:rPr dirty="0" smtClean="0"/>
              <a:t>user-friendly</a:t>
            </a:r>
            <a:r>
              <a:rPr spc="55" dirty="0" smtClean="0"/>
              <a:t> </a:t>
            </a:r>
            <a:r>
              <a:rPr dirty="0" smtClean="0"/>
              <a:t>web-based</a:t>
            </a:r>
            <a:r>
              <a:rPr spc="60" dirty="0" smtClean="0"/>
              <a:t> </a:t>
            </a:r>
            <a:r>
              <a:rPr dirty="0" smtClean="0"/>
              <a:t>interface</a:t>
            </a:r>
            <a:r>
              <a:rPr spc="60" dirty="0" smtClean="0"/>
              <a:t> </a:t>
            </a:r>
            <a:r>
              <a:rPr dirty="0" smtClean="0"/>
              <a:t>will</a:t>
            </a:r>
            <a:r>
              <a:rPr spc="70" dirty="0" smtClean="0"/>
              <a:t> </a:t>
            </a:r>
            <a:r>
              <a:rPr dirty="0" smtClean="0"/>
              <a:t>be</a:t>
            </a:r>
            <a:r>
              <a:rPr spc="60" dirty="0" smtClean="0"/>
              <a:t> </a:t>
            </a:r>
            <a:r>
              <a:rPr spc="-10" dirty="0" smtClean="0"/>
              <a:t>developed, </a:t>
            </a:r>
            <a:r>
              <a:rPr dirty="0" smtClean="0"/>
              <a:t>allowing</a:t>
            </a:r>
            <a:r>
              <a:rPr spc="5" dirty="0" smtClean="0"/>
              <a:t> </a:t>
            </a:r>
            <a:r>
              <a:rPr dirty="0" smtClean="0"/>
              <a:t>users</a:t>
            </a:r>
            <a:r>
              <a:rPr spc="50" dirty="0" smtClean="0"/>
              <a:t> </a:t>
            </a:r>
            <a:r>
              <a:rPr dirty="0" smtClean="0"/>
              <a:t>to</a:t>
            </a:r>
            <a:r>
              <a:rPr spc="60" dirty="0" smtClean="0"/>
              <a:t> </a:t>
            </a:r>
            <a:r>
              <a:rPr dirty="0" smtClean="0"/>
              <a:t>interact</a:t>
            </a:r>
            <a:r>
              <a:rPr spc="40" dirty="0" smtClean="0"/>
              <a:t> </a:t>
            </a:r>
            <a:r>
              <a:rPr dirty="0" smtClean="0"/>
              <a:t>with</a:t>
            </a:r>
            <a:r>
              <a:rPr spc="40" dirty="0" smtClean="0"/>
              <a:t> </a:t>
            </a:r>
            <a:r>
              <a:rPr dirty="0" smtClean="0"/>
              <a:t>the</a:t>
            </a:r>
            <a:r>
              <a:rPr spc="40" dirty="0" smtClean="0"/>
              <a:t> </a:t>
            </a:r>
            <a:r>
              <a:rPr dirty="0" smtClean="0"/>
              <a:t>generative</a:t>
            </a:r>
            <a:r>
              <a:rPr spc="55" dirty="0" smtClean="0"/>
              <a:t> </a:t>
            </a:r>
            <a:r>
              <a:rPr dirty="0" smtClean="0"/>
              <a:t>AI</a:t>
            </a:r>
            <a:r>
              <a:rPr spc="40" dirty="0" smtClean="0"/>
              <a:t> </a:t>
            </a:r>
            <a:r>
              <a:rPr dirty="0" smtClean="0"/>
              <a:t>model.</a:t>
            </a:r>
            <a:r>
              <a:rPr spc="40" dirty="0" smtClean="0"/>
              <a:t> </a:t>
            </a:r>
            <a:r>
              <a:rPr dirty="0" smtClean="0"/>
              <a:t>The</a:t>
            </a:r>
            <a:r>
              <a:rPr spc="40" dirty="0" smtClean="0"/>
              <a:t> </a:t>
            </a:r>
            <a:r>
              <a:rPr dirty="0" smtClean="0"/>
              <a:t>interface</a:t>
            </a:r>
            <a:r>
              <a:rPr spc="25" dirty="0" smtClean="0"/>
              <a:t> </a:t>
            </a:r>
            <a:r>
              <a:rPr dirty="0" smtClean="0"/>
              <a:t>will</a:t>
            </a:r>
            <a:r>
              <a:rPr spc="50" dirty="0" smtClean="0"/>
              <a:t> </a:t>
            </a:r>
            <a:r>
              <a:rPr spc="-10" dirty="0" smtClean="0"/>
              <a:t>include </a:t>
            </a:r>
            <a:r>
              <a:rPr dirty="0" smtClean="0"/>
              <a:t>customization</a:t>
            </a:r>
            <a:r>
              <a:rPr spc="25" dirty="0" smtClean="0"/>
              <a:t> </a:t>
            </a:r>
            <a:r>
              <a:rPr dirty="0" smtClean="0"/>
              <a:t>options</a:t>
            </a:r>
            <a:r>
              <a:rPr spc="35" dirty="0" smtClean="0"/>
              <a:t> </a:t>
            </a:r>
            <a:r>
              <a:rPr dirty="0" smtClean="0"/>
              <a:t>for</a:t>
            </a:r>
            <a:r>
              <a:rPr spc="85" dirty="0" smtClean="0"/>
              <a:t> </a:t>
            </a:r>
            <a:r>
              <a:rPr dirty="0" smtClean="0"/>
              <a:t>influencing</a:t>
            </a:r>
            <a:r>
              <a:rPr spc="25" dirty="0" smtClean="0"/>
              <a:t> </a:t>
            </a:r>
            <a:r>
              <a:rPr dirty="0" smtClean="0"/>
              <a:t>the</a:t>
            </a:r>
            <a:r>
              <a:rPr spc="60" dirty="0" smtClean="0"/>
              <a:t> </a:t>
            </a:r>
            <a:r>
              <a:rPr dirty="0" smtClean="0"/>
              <a:t>generation</a:t>
            </a:r>
            <a:r>
              <a:rPr spc="45" dirty="0" smtClean="0"/>
              <a:t> </a:t>
            </a:r>
            <a:r>
              <a:rPr dirty="0" smtClean="0"/>
              <a:t>process</a:t>
            </a:r>
            <a:r>
              <a:rPr spc="55" dirty="0" smtClean="0"/>
              <a:t> </a:t>
            </a:r>
            <a:r>
              <a:rPr dirty="0" smtClean="0"/>
              <a:t>and</a:t>
            </a:r>
            <a:r>
              <a:rPr spc="40" dirty="0" smtClean="0"/>
              <a:t> </a:t>
            </a:r>
            <a:r>
              <a:rPr dirty="0" smtClean="0"/>
              <a:t>providing</a:t>
            </a:r>
            <a:r>
              <a:rPr spc="65" dirty="0" smtClean="0"/>
              <a:t> </a:t>
            </a:r>
            <a:r>
              <a:rPr spc="-10" dirty="0" smtClean="0"/>
              <a:t>feedback</a:t>
            </a:r>
            <a:r>
              <a:rPr spc="500" dirty="0" smtClean="0"/>
              <a:t> </a:t>
            </a:r>
            <a:r>
              <a:rPr dirty="0" smtClean="0"/>
              <a:t>on</a:t>
            </a:r>
            <a:r>
              <a:rPr spc="15" dirty="0" smtClean="0"/>
              <a:t> </a:t>
            </a:r>
            <a:r>
              <a:rPr dirty="0" smtClean="0"/>
              <a:t>generated</a:t>
            </a:r>
            <a:r>
              <a:rPr spc="40" dirty="0" smtClean="0"/>
              <a:t> </a:t>
            </a:r>
            <a:r>
              <a:rPr dirty="0" smtClean="0"/>
              <a:t>film</a:t>
            </a:r>
            <a:r>
              <a:rPr spc="40" dirty="0" smtClean="0"/>
              <a:t> </a:t>
            </a:r>
            <a:r>
              <a:rPr spc="-10" dirty="0" smtClean="0"/>
              <a:t>names.</a:t>
            </a:r>
          </a:p>
          <a:p>
            <a:pPr marL="17145" marR="5080" indent="207010">
              <a:lnSpc>
                <a:spcPct val="102400"/>
              </a:lnSpc>
              <a:spcBef>
                <a:spcPts val="5"/>
              </a:spcBef>
              <a:buAutoNum type="arabicPeriod"/>
              <a:tabLst>
                <a:tab pos="224154" algn="l"/>
              </a:tabLst>
            </a:pPr>
            <a:r>
              <a:rPr b="1" dirty="0" smtClean="0">
                <a:latin typeface="Arial"/>
                <a:cs typeface="Arial"/>
              </a:rPr>
              <a:t>Generated</a:t>
            </a:r>
            <a:r>
              <a:rPr b="1" spc="20" dirty="0" smtClean="0">
                <a:latin typeface="Arial"/>
                <a:cs typeface="Arial"/>
              </a:rPr>
              <a:t> </a:t>
            </a:r>
            <a:r>
              <a:rPr b="1" dirty="0" smtClean="0">
                <a:latin typeface="Arial"/>
                <a:cs typeface="Arial"/>
              </a:rPr>
              <a:t>Film</a:t>
            </a:r>
            <a:r>
              <a:rPr b="1" spc="55" dirty="0" smtClean="0">
                <a:latin typeface="Arial"/>
                <a:cs typeface="Arial"/>
              </a:rPr>
              <a:t> </a:t>
            </a:r>
            <a:r>
              <a:rPr b="1" dirty="0" smtClean="0">
                <a:latin typeface="Arial"/>
                <a:cs typeface="Arial"/>
              </a:rPr>
              <a:t>Names:</a:t>
            </a:r>
            <a:r>
              <a:rPr b="1" spc="30" dirty="0" smtClean="0">
                <a:latin typeface="Arial"/>
                <a:cs typeface="Arial"/>
              </a:rPr>
              <a:t> </a:t>
            </a:r>
            <a:r>
              <a:rPr dirty="0" smtClean="0"/>
              <a:t>Users</a:t>
            </a:r>
            <a:r>
              <a:rPr spc="35" dirty="0" smtClean="0"/>
              <a:t> </a:t>
            </a:r>
            <a:r>
              <a:rPr dirty="0" smtClean="0"/>
              <a:t>will</a:t>
            </a:r>
            <a:r>
              <a:rPr spc="55" dirty="0" smtClean="0"/>
              <a:t> </a:t>
            </a:r>
            <a:r>
              <a:rPr dirty="0" smtClean="0"/>
              <a:t>be</a:t>
            </a:r>
            <a:r>
              <a:rPr spc="40" dirty="0" smtClean="0"/>
              <a:t> </a:t>
            </a:r>
            <a:r>
              <a:rPr dirty="0" smtClean="0"/>
              <a:t>able</a:t>
            </a:r>
            <a:r>
              <a:rPr spc="45" dirty="0" smtClean="0"/>
              <a:t> </a:t>
            </a:r>
            <a:r>
              <a:rPr dirty="0" smtClean="0"/>
              <a:t>to</a:t>
            </a:r>
            <a:r>
              <a:rPr spc="40" dirty="0" smtClean="0"/>
              <a:t> </a:t>
            </a:r>
            <a:r>
              <a:rPr dirty="0" smtClean="0"/>
              <a:t>explore</a:t>
            </a:r>
            <a:r>
              <a:rPr spc="60" dirty="0" smtClean="0"/>
              <a:t> </a:t>
            </a:r>
            <a:r>
              <a:rPr dirty="0" smtClean="0"/>
              <a:t>and</a:t>
            </a:r>
            <a:r>
              <a:rPr spc="45" dirty="0" smtClean="0"/>
              <a:t> </a:t>
            </a:r>
            <a:r>
              <a:rPr dirty="0" smtClean="0"/>
              <a:t>generate</a:t>
            </a:r>
            <a:r>
              <a:rPr spc="25" dirty="0" smtClean="0"/>
              <a:t> </a:t>
            </a:r>
            <a:r>
              <a:rPr dirty="0" smtClean="0"/>
              <a:t>new</a:t>
            </a:r>
            <a:r>
              <a:rPr spc="35" dirty="0" smtClean="0"/>
              <a:t> </a:t>
            </a:r>
            <a:r>
              <a:rPr dirty="0" smtClean="0"/>
              <a:t>film</a:t>
            </a:r>
            <a:r>
              <a:rPr spc="50" dirty="0" smtClean="0"/>
              <a:t> </a:t>
            </a:r>
            <a:r>
              <a:rPr spc="-10" dirty="0" smtClean="0"/>
              <a:t>names </a:t>
            </a:r>
            <a:r>
              <a:rPr dirty="0" smtClean="0"/>
              <a:t>using</a:t>
            </a:r>
            <a:r>
              <a:rPr spc="5" dirty="0" smtClean="0"/>
              <a:t> </a:t>
            </a:r>
            <a:r>
              <a:rPr dirty="0" smtClean="0"/>
              <a:t>the</a:t>
            </a:r>
            <a:r>
              <a:rPr spc="40" dirty="0" smtClean="0"/>
              <a:t> </a:t>
            </a:r>
            <a:r>
              <a:rPr dirty="0" smtClean="0"/>
              <a:t>system.</a:t>
            </a:r>
            <a:r>
              <a:rPr spc="90" dirty="0" smtClean="0"/>
              <a:t> </a:t>
            </a:r>
            <a:r>
              <a:rPr dirty="0" smtClean="0"/>
              <a:t>The</a:t>
            </a:r>
            <a:r>
              <a:rPr spc="20" dirty="0" smtClean="0"/>
              <a:t> </a:t>
            </a:r>
            <a:r>
              <a:rPr dirty="0" smtClean="0"/>
              <a:t>generated</a:t>
            </a:r>
            <a:r>
              <a:rPr spc="40" dirty="0" smtClean="0"/>
              <a:t> </a:t>
            </a:r>
            <a:r>
              <a:rPr dirty="0" smtClean="0"/>
              <a:t>film</a:t>
            </a:r>
            <a:r>
              <a:rPr spc="45" dirty="0" smtClean="0"/>
              <a:t> </a:t>
            </a:r>
            <a:r>
              <a:rPr dirty="0" smtClean="0"/>
              <a:t>names</a:t>
            </a:r>
            <a:r>
              <a:rPr spc="35" dirty="0" smtClean="0"/>
              <a:t> </a:t>
            </a:r>
            <a:r>
              <a:rPr dirty="0" smtClean="0"/>
              <a:t>will</a:t>
            </a:r>
            <a:r>
              <a:rPr spc="50" dirty="0" smtClean="0"/>
              <a:t> </a:t>
            </a:r>
            <a:r>
              <a:rPr dirty="0" smtClean="0"/>
              <a:t>exhibit</a:t>
            </a:r>
            <a:r>
              <a:rPr spc="60" dirty="0" smtClean="0"/>
              <a:t> </a:t>
            </a:r>
            <a:r>
              <a:rPr dirty="0" smtClean="0"/>
              <a:t>creativity</a:t>
            </a:r>
            <a:r>
              <a:rPr spc="65" dirty="0" smtClean="0"/>
              <a:t> </a:t>
            </a:r>
            <a:r>
              <a:rPr dirty="0" smtClean="0"/>
              <a:t>and</a:t>
            </a:r>
            <a:r>
              <a:rPr spc="25" dirty="0" smtClean="0"/>
              <a:t> </a:t>
            </a:r>
            <a:r>
              <a:rPr spc="-10" dirty="0" smtClean="0"/>
              <a:t>relevance, </a:t>
            </a:r>
            <a:r>
              <a:rPr dirty="0" smtClean="0"/>
              <a:t>aligning</a:t>
            </a:r>
            <a:r>
              <a:rPr spc="10" dirty="0" smtClean="0"/>
              <a:t> </a:t>
            </a:r>
            <a:r>
              <a:rPr dirty="0" smtClean="0"/>
              <a:t>with</a:t>
            </a:r>
            <a:r>
              <a:rPr spc="50" dirty="0" smtClean="0"/>
              <a:t> </a:t>
            </a:r>
            <a:r>
              <a:rPr dirty="0" smtClean="0"/>
              <a:t>user</a:t>
            </a:r>
            <a:r>
              <a:rPr spc="50" dirty="0" smtClean="0"/>
              <a:t> </a:t>
            </a:r>
            <a:r>
              <a:rPr dirty="0" smtClean="0"/>
              <a:t>preferences</a:t>
            </a:r>
            <a:r>
              <a:rPr spc="40" dirty="0" smtClean="0"/>
              <a:t> </a:t>
            </a:r>
            <a:r>
              <a:rPr dirty="0" smtClean="0"/>
              <a:t>and</a:t>
            </a:r>
            <a:r>
              <a:rPr spc="30" dirty="0" smtClean="0"/>
              <a:t> </a:t>
            </a:r>
            <a:r>
              <a:rPr spc="-10" dirty="0" smtClean="0"/>
              <a:t>input.</a:t>
            </a:r>
          </a:p>
          <a:p>
            <a:pPr marL="224154" indent="-207010">
              <a:lnSpc>
                <a:spcPct val="100000"/>
              </a:lnSpc>
              <a:spcBef>
                <a:spcPts val="35"/>
              </a:spcBef>
              <a:buAutoNum type="arabicPeriod"/>
              <a:tabLst>
                <a:tab pos="224154" algn="l"/>
              </a:tabLst>
            </a:pPr>
            <a:r>
              <a:rPr b="1" dirty="0" smtClean="0">
                <a:latin typeface="Arial"/>
                <a:cs typeface="Arial"/>
              </a:rPr>
              <a:t>Documentation:</a:t>
            </a:r>
            <a:r>
              <a:rPr b="1" spc="65" dirty="0" smtClean="0">
                <a:latin typeface="Arial"/>
                <a:cs typeface="Arial"/>
              </a:rPr>
              <a:t> </a:t>
            </a:r>
            <a:r>
              <a:rPr dirty="0" smtClean="0"/>
              <a:t>Comprehensive</a:t>
            </a:r>
            <a:r>
              <a:rPr spc="85" dirty="0" smtClean="0"/>
              <a:t> </a:t>
            </a:r>
            <a:r>
              <a:rPr dirty="0" smtClean="0"/>
              <a:t>documentation,</a:t>
            </a:r>
            <a:r>
              <a:rPr spc="90" dirty="0" smtClean="0"/>
              <a:t> </a:t>
            </a:r>
            <a:r>
              <a:rPr dirty="0" smtClean="0"/>
              <a:t>including</a:t>
            </a:r>
            <a:r>
              <a:rPr spc="65" dirty="0" smtClean="0"/>
              <a:t> </a:t>
            </a:r>
            <a:r>
              <a:rPr dirty="0" smtClean="0"/>
              <a:t>user</a:t>
            </a:r>
            <a:r>
              <a:rPr spc="95" dirty="0" smtClean="0"/>
              <a:t> </a:t>
            </a:r>
            <a:r>
              <a:rPr dirty="0" smtClean="0"/>
              <a:t>guides,</a:t>
            </a:r>
            <a:r>
              <a:rPr spc="85" dirty="0" smtClean="0"/>
              <a:t> </a:t>
            </a:r>
            <a:r>
              <a:rPr spc="-10" dirty="0" smtClean="0"/>
              <a:t>technical</a:t>
            </a:r>
          </a:p>
          <a:p>
            <a:pPr marL="17145" marR="811530">
              <a:lnSpc>
                <a:spcPct val="102099"/>
              </a:lnSpc>
              <a:spcBef>
                <a:spcPts val="10"/>
              </a:spcBef>
            </a:pPr>
            <a:r>
              <a:rPr dirty="0" smtClean="0"/>
              <a:t>specifications,</a:t>
            </a:r>
            <a:r>
              <a:rPr spc="5" dirty="0" smtClean="0"/>
              <a:t> </a:t>
            </a:r>
            <a:r>
              <a:rPr dirty="0" smtClean="0"/>
              <a:t>and</a:t>
            </a:r>
            <a:r>
              <a:rPr spc="55" dirty="0" smtClean="0"/>
              <a:t> </a:t>
            </a:r>
            <a:r>
              <a:rPr dirty="0" smtClean="0"/>
              <a:t>deployment</a:t>
            </a:r>
            <a:r>
              <a:rPr spc="75" dirty="0" smtClean="0"/>
              <a:t> </a:t>
            </a:r>
            <a:r>
              <a:rPr dirty="0" smtClean="0"/>
              <a:t>instructions,</a:t>
            </a:r>
            <a:r>
              <a:rPr spc="45" dirty="0" smtClean="0"/>
              <a:t> </a:t>
            </a:r>
            <a:r>
              <a:rPr dirty="0" smtClean="0"/>
              <a:t>will</a:t>
            </a:r>
            <a:r>
              <a:rPr spc="50" dirty="0" smtClean="0"/>
              <a:t> </a:t>
            </a:r>
            <a:r>
              <a:rPr dirty="0" smtClean="0"/>
              <a:t>be</a:t>
            </a:r>
            <a:r>
              <a:rPr spc="60" dirty="0" smtClean="0"/>
              <a:t> </a:t>
            </a:r>
            <a:r>
              <a:rPr dirty="0" smtClean="0"/>
              <a:t>provided</a:t>
            </a:r>
            <a:r>
              <a:rPr spc="55" dirty="0" smtClean="0"/>
              <a:t> </a:t>
            </a:r>
            <a:r>
              <a:rPr dirty="0" smtClean="0"/>
              <a:t>to</a:t>
            </a:r>
            <a:r>
              <a:rPr spc="60" dirty="0" smtClean="0"/>
              <a:t> </a:t>
            </a:r>
            <a:r>
              <a:rPr dirty="0" smtClean="0"/>
              <a:t>assist</a:t>
            </a:r>
            <a:r>
              <a:rPr spc="60" dirty="0" smtClean="0"/>
              <a:t> </a:t>
            </a:r>
            <a:r>
              <a:rPr dirty="0" smtClean="0"/>
              <a:t>users</a:t>
            </a:r>
            <a:r>
              <a:rPr spc="50" dirty="0" smtClean="0"/>
              <a:t> </a:t>
            </a:r>
            <a:r>
              <a:rPr spc="-25" dirty="0" smtClean="0"/>
              <a:t>in </a:t>
            </a:r>
            <a:r>
              <a:rPr dirty="0" smtClean="0"/>
              <a:t>understanding</a:t>
            </a:r>
            <a:r>
              <a:rPr spc="10" dirty="0" smtClean="0"/>
              <a:t> </a:t>
            </a:r>
            <a:r>
              <a:rPr dirty="0" smtClean="0"/>
              <a:t>and</a:t>
            </a:r>
            <a:r>
              <a:rPr spc="45" dirty="0" smtClean="0"/>
              <a:t> </a:t>
            </a:r>
            <a:r>
              <a:rPr dirty="0" smtClean="0"/>
              <a:t>utilizing</a:t>
            </a:r>
            <a:r>
              <a:rPr spc="30" dirty="0" smtClean="0"/>
              <a:t> </a:t>
            </a:r>
            <a:r>
              <a:rPr dirty="0" smtClean="0"/>
              <a:t>the</a:t>
            </a:r>
            <a:r>
              <a:rPr spc="50" dirty="0" smtClean="0"/>
              <a:t> </a:t>
            </a:r>
            <a:r>
              <a:rPr dirty="0" smtClean="0"/>
              <a:t>system</a:t>
            </a:r>
            <a:r>
              <a:rPr spc="85" dirty="0" smtClean="0"/>
              <a:t> </a:t>
            </a:r>
            <a:r>
              <a:rPr spc="-10" dirty="0" smtClean="0"/>
              <a:t>effectively.</a:t>
            </a:r>
          </a:p>
          <a:p>
            <a:pPr marL="17145" marR="234950" indent="207010" algn="just">
              <a:lnSpc>
                <a:spcPct val="102400"/>
              </a:lnSpc>
              <a:spcBef>
                <a:spcPts val="10"/>
              </a:spcBef>
              <a:buAutoNum type="arabicPeriod" startAt="5"/>
              <a:tabLst>
                <a:tab pos="224154" algn="l"/>
              </a:tabLst>
            </a:pPr>
            <a:r>
              <a:rPr b="1" dirty="0" smtClean="0">
                <a:latin typeface="Arial"/>
                <a:cs typeface="Arial"/>
              </a:rPr>
              <a:t>Deployment</a:t>
            </a:r>
            <a:r>
              <a:rPr b="1" spc="70" dirty="0" smtClean="0">
                <a:latin typeface="Arial"/>
                <a:cs typeface="Arial"/>
              </a:rPr>
              <a:t> </a:t>
            </a:r>
            <a:r>
              <a:rPr b="1" dirty="0" smtClean="0">
                <a:latin typeface="Arial"/>
                <a:cs typeface="Arial"/>
              </a:rPr>
              <a:t>Package:</a:t>
            </a:r>
            <a:r>
              <a:rPr b="1" spc="35" dirty="0" smtClean="0">
                <a:latin typeface="Arial"/>
                <a:cs typeface="Arial"/>
              </a:rPr>
              <a:t> </a:t>
            </a:r>
            <a:r>
              <a:rPr dirty="0" smtClean="0"/>
              <a:t>A</a:t>
            </a:r>
            <a:r>
              <a:rPr spc="50" dirty="0" smtClean="0"/>
              <a:t> </a:t>
            </a:r>
            <a:r>
              <a:rPr dirty="0" smtClean="0"/>
              <a:t>deployment</a:t>
            </a:r>
            <a:r>
              <a:rPr spc="65" dirty="0" smtClean="0"/>
              <a:t> </a:t>
            </a:r>
            <a:r>
              <a:rPr dirty="0" smtClean="0"/>
              <a:t>package</a:t>
            </a:r>
            <a:r>
              <a:rPr spc="30" dirty="0" smtClean="0"/>
              <a:t> </a:t>
            </a:r>
            <a:r>
              <a:rPr dirty="0" smtClean="0"/>
              <a:t>will</a:t>
            </a:r>
            <a:r>
              <a:rPr spc="45" dirty="0" smtClean="0"/>
              <a:t> </a:t>
            </a:r>
            <a:r>
              <a:rPr dirty="0" smtClean="0"/>
              <a:t>be</a:t>
            </a:r>
            <a:r>
              <a:rPr spc="50" dirty="0" smtClean="0"/>
              <a:t> </a:t>
            </a:r>
            <a:r>
              <a:rPr dirty="0" smtClean="0"/>
              <a:t>prepared</a:t>
            </a:r>
            <a:r>
              <a:rPr spc="50" dirty="0" smtClean="0"/>
              <a:t> </a:t>
            </a:r>
            <a:r>
              <a:rPr dirty="0" smtClean="0"/>
              <a:t>for</a:t>
            </a:r>
            <a:r>
              <a:rPr spc="50" dirty="0" smtClean="0"/>
              <a:t> </a:t>
            </a:r>
            <a:r>
              <a:rPr dirty="0" smtClean="0"/>
              <a:t>deploying</a:t>
            </a:r>
            <a:r>
              <a:rPr spc="65" dirty="0" smtClean="0"/>
              <a:t> </a:t>
            </a:r>
            <a:r>
              <a:rPr spc="-25" dirty="0" smtClean="0"/>
              <a:t>the </a:t>
            </a:r>
            <a:r>
              <a:rPr dirty="0" smtClean="0"/>
              <a:t>system</a:t>
            </a:r>
            <a:r>
              <a:rPr spc="70" dirty="0" smtClean="0"/>
              <a:t> </a:t>
            </a:r>
            <a:r>
              <a:rPr dirty="0" smtClean="0"/>
              <a:t>to</a:t>
            </a:r>
            <a:r>
              <a:rPr spc="70" dirty="0" smtClean="0"/>
              <a:t> </a:t>
            </a:r>
            <a:r>
              <a:rPr dirty="0" smtClean="0"/>
              <a:t>production</a:t>
            </a:r>
            <a:r>
              <a:rPr spc="50" dirty="0" smtClean="0"/>
              <a:t> </a:t>
            </a:r>
            <a:r>
              <a:rPr dirty="0" smtClean="0"/>
              <a:t>environments.</a:t>
            </a:r>
            <a:r>
              <a:rPr spc="50" dirty="0" smtClean="0"/>
              <a:t> </a:t>
            </a:r>
            <a:r>
              <a:rPr dirty="0" smtClean="0"/>
              <a:t>This</a:t>
            </a:r>
            <a:r>
              <a:rPr spc="45" dirty="0" smtClean="0"/>
              <a:t> </a:t>
            </a:r>
            <a:r>
              <a:rPr dirty="0" smtClean="0"/>
              <a:t>package</a:t>
            </a:r>
            <a:r>
              <a:rPr spc="50" dirty="0" smtClean="0"/>
              <a:t> </a:t>
            </a:r>
            <a:r>
              <a:rPr dirty="0" smtClean="0"/>
              <a:t>will</a:t>
            </a:r>
            <a:r>
              <a:rPr spc="45" dirty="0" smtClean="0"/>
              <a:t> </a:t>
            </a:r>
            <a:r>
              <a:rPr dirty="0" smtClean="0"/>
              <a:t>include</a:t>
            </a:r>
            <a:r>
              <a:rPr spc="20" dirty="0" smtClean="0"/>
              <a:t> </a:t>
            </a:r>
            <a:r>
              <a:rPr dirty="0" smtClean="0"/>
              <a:t>all</a:t>
            </a:r>
            <a:r>
              <a:rPr spc="60" dirty="0" smtClean="0"/>
              <a:t> </a:t>
            </a:r>
            <a:r>
              <a:rPr dirty="0" smtClean="0"/>
              <a:t>necessary</a:t>
            </a:r>
            <a:r>
              <a:rPr spc="45" dirty="0" smtClean="0"/>
              <a:t> </a:t>
            </a:r>
            <a:r>
              <a:rPr dirty="0" smtClean="0"/>
              <a:t>files</a:t>
            </a:r>
            <a:r>
              <a:rPr spc="45" dirty="0" smtClean="0"/>
              <a:t> </a:t>
            </a:r>
            <a:r>
              <a:rPr spc="-25" dirty="0" smtClean="0"/>
              <a:t>and </a:t>
            </a:r>
            <a:r>
              <a:rPr dirty="0" smtClean="0"/>
              <a:t>instructions for</a:t>
            </a:r>
            <a:r>
              <a:rPr spc="50" dirty="0" smtClean="0"/>
              <a:t> </a:t>
            </a:r>
            <a:r>
              <a:rPr dirty="0" smtClean="0"/>
              <a:t>setting</a:t>
            </a:r>
            <a:r>
              <a:rPr spc="40" dirty="0" smtClean="0"/>
              <a:t> </a:t>
            </a:r>
            <a:r>
              <a:rPr dirty="0" smtClean="0"/>
              <a:t>up</a:t>
            </a:r>
            <a:r>
              <a:rPr spc="25" dirty="0" smtClean="0"/>
              <a:t> </a:t>
            </a:r>
            <a:r>
              <a:rPr dirty="0" smtClean="0"/>
              <a:t>and</a:t>
            </a:r>
            <a:r>
              <a:rPr spc="45" dirty="0" smtClean="0"/>
              <a:t> </a:t>
            </a:r>
            <a:r>
              <a:rPr dirty="0" smtClean="0"/>
              <a:t>running</a:t>
            </a:r>
            <a:r>
              <a:rPr spc="25" dirty="0" smtClean="0"/>
              <a:t> </a:t>
            </a:r>
            <a:r>
              <a:rPr dirty="0" smtClean="0"/>
              <a:t>the</a:t>
            </a:r>
            <a:r>
              <a:rPr spc="45" dirty="0" smtClean="0"/>
              <a:t> </a:t>
            </a:r>
            <a:r>
              <a:rPr spc="-10" dirty="0" smtClean="0"/>
              <a:t>system.</a:t>
            </a:r>
          </a:p>
          <a:p>
            <a:pPr>
              <a:lnSpc>
                <a:spcPct val="100000"/>
              </a:lnSpc>
              <a:spcBef>
                <a:spcPts val="420"/>
              </a:spcBef>
            </a:pPr>
            <a:endParaRPr spc="-10" dirty="0"/>
          </a:p>
          <a:p>
            <a:pPr marL="12700">
              <a:lnSpc>
                <a:spcPct val="100000"/>
              </a:lnSpc>
            </a:pPr>
            <a:r>
              <a:rPr lang="en-US" sz="1650" u="sng" dirty="0">
                <a:solidFill>
                  <a:srgbClr val="006EBF"/>
                </a:solidFill>
                <a:uFill>
                  <a:solidFill>
                    <a:srgbClr val="006EBF"/>
                  </a:solidFill>
                </a:uFill>
                <a:latin typeface="Times New Roman"/>
                <a:cs typeface="Times New Roman"/>
              </a:rPr>
              <a:t>https://github.com/SARAN022003/creditcard-fraud-detection</a:t>
            </a:r>
            <a:endParaRPr sz="165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57655"/>
            <a:ext cx="10058400" cy="2828925"/>
          </a:xfrm>
          <a:custGeom>
            <a:avLst/>
            <a:gdLst/>
            <a:ahLst/>
            <a:cxnLst/>
            <a:rect l="l" t="t" r="r" b="b"/>
            <a:pathLst>
              <a:path w="10058400" h="2828925">
                <a:moveTo>
                  <a:pt x="10058400" y="2828543"/>
                </a:moveTo>
                <a:lnTo>
                  <a:pt x="0" y="2828543"/>
                </a:lnTo>
                <a:lnTo>
                  <a:pt x="0" y="0"/>
                </a:lnTo>
                <a:lnTo>
                  <a:pt x="10058400" y="0"/>
                </a:lnTo>
                <a:lnTo>
                  <a:pt x="10058400" y="2828543"/>
                </a:lnTo>
                <a:close/>
              </a:path>
            </a:pathLst>
          </a:custGeom>
          <a:solidFill>
            <a:srgbClr val="F0F0F0"/>
          </a:solidFill>
        </p:spPr>
        <p:txBody>
          <a:bodyPr wrap="square" lIns="0" tIns="0" rIns="0" bIns="0" rtlCol="0"/>
          <a:lstStyle/>
          <a:p>
            <a:endParaRPr/>
          </a:p>
        </p:txBody>
      </p:sp>
      <p:pic>
        <p:nvPicPr>
          <p:cNvPr id="3" name="object 3"/>
          <p:cNvPicPr/>
          <p:nvPr/>
        </p:nvPicPr>
        <p:blipFill>
          <a:blip r:embed="rId2" cstate="print"/>
          <a:stretch>
            <a:fillRect/>
          </a:stretch>
        </p:blipFill>
        <p:spPr>
          <a:xfrm>
            <a:off x="7367016" y="1057656"/>
            <a:ext cx="2691383" cy="2828543"/>
          </a:xfrm>
          <a:prstGeom prst="rect">
            <a:avLst/>
          </a:prstGeom>
        </p:spPr>
      </p:pic>
      <p:sp>
        <p:nvSpPr>
          <p:cNvPr id="4" name="object 4"/>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607558" y="1729180"/>
            <a:ext cx="7392670" cy="528320"/>
          </a:xfrm>
          <a:prstGeom prst="rect">
            <a:avLst/>
          </a:prstGeom>
        </p:spPr>
        <p:txBody>
          <a:bodyPr vert="horz" wrap="square" lIns="0" tIns="12700" rIns="0" bIns="0" rtlCol="0">
            <a:spAutoFit/>
          </a:bodyPr>
          <a:lstStyle/>
          <a:p>
            <a:pPr marL="12700">
              <a:lnSpc>
                <a:spcPct val="100000"/>
              </a:lnSpc>
              <a:spcBef>
                <a:spcPts val="100"/>
              </a:spcBef>
            </a:pPr>
            <a:r>
              <a:rPr lang="en-US" dirty="0"/>
              <a:t>CREDITCARD FRAUD DETECTION</a:t>
            </a:r>
            <a:endParaRPr spc="-10" dirty="0"/>
          </a:p>
        </p:txBody>
      </p:sp>
      <p:grpSp>
        <p:nvGrpSpPr>
          <p:cNvPr id="7" name="object 7"/>
          <p:cNvGrpSpPr/>
          <p:nvPr/>
        </p:nvGrpSpPr>
        <p:grpSpPr>
          <a:xfrm>
            <a:off x="0" y="3886200"/>
            <a:ext cx="10058400" cy="2830830"/>
            <a:chOff x="0" y="3886200"/>
            <a:chExt cx="10058400" cy="2830830"/>
          </a:xfrm>
        </p:grpSpPr>
        <p:sp>
          <p:nvSpPr>
            <p:cNvPr id="8" name="object 8"/>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0F0F0"/>
            </a:solidFill>
          </p:spPr>
          <p:txBody>
            <a:bodyPr wrap="square" lIns="0" tIns="0" rIns="0" bIns="0" rtlCol="0"/>
            <a:lstStyle/>
            <a:p>
              <a:endParaRPr/>
            </a:p>
          </p:txBody>
        </p:sp>
        <p:sp>
          <p:nvSpPr>
            <p:cNvPr id="9" name="object 9"/>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10" name="object 10"/>
            <p:cNvPicPr/>
            <p:nvPr/>
          </p:nvPicPr>
          <p:blipFill>
            <a:blip r:embed="rId3" cstate="print"/>
            <a:stretch>
              <a:fillRect/>
            </a:stretch>
          </p:blipFill>
          <p:spPr>
            <a:xfrm>
              <a:off x="7641335" y="3886200"/>
              <a:ext cx="2414015" cy="2517648"/>
            </a:xfrm>
            <a:prstGeom prst="rect">
              <a:avLst/>
            </a:prstGeom>
          </p:spPr>
        </p:pic>
        <p:pic>
          <p:nvPicPr>
            <p:cNvPr id="11" name="object 11"/>
            <p:cNvPicPr/>
            <p:nvPr/>
          </p:nvPicPr>
          <p:blipFill>
            <a:blip r:embed="rId4" cstate="print"/>
            <a:stretch>
              <a:fillRect/>
            </a:stretch>
          </p:blipFill>
          <p:spPr>
            <a:xfrm>
              <a:off x="7376159" y="6403848"/>
              <a:ext cx="2679191" cy="310895"/>
            </a:xfrm>
            <a:prstGeom prst="rect">
              <a:avLst/>
            </a:prstGeom>
          </p:spPr>
        </p:pic>
        <p:pic>
          <p:nvPicPr>
            <p:cNvPr id="12" name="object 12"/>
            <p:cNvPicPr/>
            <p:nvPr/>
          </p:nvPicPr>
          <p:blipFill>
            <a:blip r:embed="rId5" cstate="print"/>
            <a:stretch>
              <a:fillRect/>
            </a:stretch>
          </p:blipFill>
          <p:spPr>
            <a:xfrm>
              <a:off x="3047" y="4367783"/>
              <a:ext cx="365760" cy="2346959"/>
            </a:xfrm>
            <a:prstGeom prst="rect">
              <a:avLst/>
            </a:prstGeom>
          </p:spPr>
        </p:pic>
        <p:sp>
          <p:nvSpPr>
            <p:cNvPr id="13" name="object 13"/>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4" name="object 14"/>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5" name="object 15"/>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6" name="object 16"/>
          <p:cNvSpPr txBox="1"/>
          <p:nvPr/>
        </p:nvSpPr>
        <p:spPr>
          <a:xfrm>
            <a:off x="607557" y="2896104"/>
            <a:ext cx="7901940" cy="2331023"/>
          </a:xfrm>
          <a:prstGeom prst="rect">
            <a:avLst/>
          </a:prstGeom>
        </p:spPr>
        <p:txBody>
          <a:bodyPr vert="horz" wrap="square" lIns="0" tIns="12065" rIns="0" bIns="0" rtlCol="0">
            <a:spAutoFit/>
          </a:bodyPr>
          <a:lstStyle/>
          <a:p>
            <a:pPr marL="12700" marR="142875" indent="311785">
              <a:lnSpc>
                <a:spcPct val="119400"/>
              </a:lnSpc>
              <a:spcBef>
                <a:spcPts val="95"/>
              </a:spcBef>
            </a:pPr>
            <a:r>
              <a:rPr lang="en-US" sz="1600" dirty="0"/>
              <a:t>Credit card fraud detection utilizes machine learning to analyze transactional data, identifying fraudulent patterns. Through preprocessing and feature engineering, relevant attributes are extracted to enhance model accuracy. Various machine learning algorithms are trained on historical data to differentiate between legitimate and fraudulent transactions. Evaluation metrics such as accuracy and precision assess model performance. The goal is to deploy a robust system capable of real-time detection, minimizing financial losses and maintaining trust in the financial ecosystem.</a:t>
            </a:r>
            <a:endParaRPr sz="1650" dirty="0">
              <a:latin typeface="Times New Roman"/>
              <a:cs typeface="Times New Roman"/>
            </a:endParaRPr>
          </a:p>
        </p:txBody>
      </p:sp>
      <p:grpSp>
        <p:nvGrpSpPr>
          <p:cNvPr id="17" name="object 17"/>
          <p:cNvGrpSpPr/>
          <p:nvPr/>
        </p:nvGrpSpPr>
        <p:grpSpPr>
          <a:xfrm>
            <a:off x="385572" y="6347460"/>
            <a:ext cx="3057525" cy="242570"/>
            <a:chOff x="385572" y="6347460"/>
            <a:chExt cx="3057525" cy="242570"/>
          </a:xfrm>
        </p:grpSpPr>
        <p:pic>
          <p:nvPicPr>
            <p:cNvPr id="18" name="object 18"/>
            <p:cNvPicPr/>
            <p:nvPr/>
          </p:nvPicPr>
          <p:blipFill>
            <a:blip r:embed="rId6" cstate="print"/>
            <a:stretch>
              <a:fillRect/>
            </a:stretch>
          </p:blipFill>
          <p:spPr>
            <a:xfrm>
              <a:off x="559308" y="6394704"/>
              <a:ext cx="1767840" cy="164592"/>
            </a:xfrm>
            <a:prstGeom prst="rect">
              <a:avLst/>
            </a:prstGeom>
          </p:spPr>
        </p:pic>
        <p:pic>
          <p:nvPicPr>
            <p:cNvPr id="19" name="object 19"/>
            <p:cNvPicPr/>
            <p:nvPr/>
          </p:nvPicPr>
          <p:blipFill>
            <a:blip r:embed="rId7" cstate="print"/>
            <a:stretch>
              <a:fillRect/>
            </a:stretch>
          </p:blipFill>
          <p:spPr>
            <a:xfrm>
              <a:off x="385572" y="6347460"/>
              <a:ext cx="3057143" cy="242316"/>
            </a:xfrm>
            <a:prstGeom prst="rect">
              <a:avLst/>
            </a:prstGeom>
          </p:spPr>
        </p:pic>
      </p:grpSp>
      <p:sp>
        <p:nvSpPr>
          <p:cNvPr id="20" name="object 20"/>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2</a:t>
            </a:fld>
            <a:endParaRPr spc="-50" dirty="0"/>
          </a:p>
        </p:txBody>
      </p:sp>
      <p:sp>
        <p:nvSpPr>
          <p:cNvPr id="21" name="object 21"/>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55244">
              <a:lnSpc>
                <a:spcPct val="100000"/>
              </a:lnSpc>
              <a:spcBef>
                <a:spcPts val="10"/>
              </a:spcBef>
            </a:pPr>
            <a:r>
              <a:rPr lang="en-US" dirty="0" smtClean="0"/>
              <a:t>SARAN N</a:t>
            </a:r>
            <a:r>
              <a:rPr spc="250" dirty="0" smtClean="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057655"/>
            <a:ext cx="10058400" cy="2828925"/>
            <a:chOff x="0" y="1057655"/>
            <a:chExt cx="10058400" cy="2828925"/>
          </a:xfrm>
        </p:grpSpPr>
        <p:sp>
          <p:nvSpPr>
            <p:cNvPr id="3" name="object 3"/>
            <p:cNvSpPr/>
            <p:nvPr/>
          </p:nvSpPr>
          <p:spPr>
            <a:xfrm>
              <a:off x="0" y="1057655"/>
              <a:ext cx="10058400" cy="2828925"/>
            </a:xfrm>
            <a:custGeom>
              <a:avLst/>
              <a:gdLst/>
              <a:ahLst/>
              <a:cxnLst/>
              <a:rect l="l" t="t" r="r" b="b"/>
              <a:pathLst>
                <a:path w="10058400" h="2828925">
                  <a:moveTo>
                    <a:pt x="10058400" y="2828543"/>
                  </a:moveTo>
                  <a:lnTo>
                    <a:pt x="0" y="2828543"/>
                  </a:lnTo>
                  <a:lnTo>
                    <a:pt x="0" y="0"/>
                  </a:lnTo>
                  <a:lnTo>
                    <a:pt x="10058400" y="0"/>
                  </a:lnTo>
                  <a:lnTo>
                    <a:pt x="10058400" y="2828543"/>
                  </a:lnTo>
                  <a:close/>
                </a:path>
              </a:pathLst>
            </a:custGeom>
            <a:solidFill>
              <a:srgbClr val="F0F0F0"/>
            </a:solidFill>
          </p:spPr>
          <p:txBody>
            <a:bodyPr wrap="square" lIns="0" tIns="0" rIns="0" bIns="0" rtlCol="0"/>
            <a:lstStyle/>
            <a:p>
              <a:endParaRPr/>
            </a:p>
          </p:txBody>
        </p:sp>
        <p:pic>
          <p:nvPicPr>
            <p:cNvPr id="4" name="object 4"/>
            <p:cNvPicPr/>
            <p:nvPr/>
          </p:nvPicPr>
          <p:blipFill>
            <a:blip r:embed="rId2" cstate="print"/>
            <a:stretch>
              <a:fillRect/>
            </a:stretch>
          </p:blipFill>
          <p:spPr>
            <a:xfrm>
              <a:off x="7367016" y="1057656"/>
              <a:ext cx="2691383" cy="2828543"/>
            </a:xfrm>
            <a:prstGeom prst="rect">
              <a:avLst/>
            </a:prstGeom>
          </p:spPr>
        </p:pic>
        <p:sp>
          <p:nvSpPr>
            <p:cNvPr id="5" name="object 5"/>
            <p:cNvSpPr/>
            <p:nvPr/>
          </p:nvSpPr>
          <p:spPr>
            <a:xfrm>
              <a:off x="6074664" y="1427987"/>
              <a:ext cx="299085" cy="299085"/>
            </a:xfrm>
            <a:custGeom>
              <a:avLst/>
              <a:gdLst/>
              <a:ahLst/>
              <a:cxnLst/>
              <a:rect l="l" t="t" r="r" b="b"/>
              <a:pathLst>
                <a:path w="299085" h="299085">
                  <a:moveTo>
                    <a:pt x="149351" y="298704"/>
                  </a:moveTo>
                  <a:lnTo>
                    <a:pt x="109727" y="292607"/>
                  </a:lnTo>
                  <a:lnTo>
                    <a:pt x="74675" y="277368"/>
                  </a:lnTo>
                  <a:lnTo>
                    <a:pt x="44195" y="254507"/>
                  </a:lnTo>
                  <a:lnTo>
                    <a:pt x="6095" y="188976"/>
                  </a:lnTo>
                  <a:lnTo>
                    <a:pt x="0" y="149352"/>
                  </a:lnTo>
                  <a:lnTo>
                    <a:pt x="6095" y="109728"/>
                  </a:lnTo>
                  <a:lnTo>
                    <a:pt x="21335" y="73152"/>
                  </a:lnTo>
                  <a:lnTo>
                    <a:pt x="74675" y="19812"/>
                  </a:lnTo>
                  <a:lnTo>
                    <a:pt x="109727" y="4572"/>
                  </a:lnTo>
                  <a:lnTo>
                    <a:pt x="149351" y="0"/>
                  </a:lnTo>
                  <a:lnTo>
                    <a:pt x="188975" y="4572"/>
                  </a:lnTo>
                  <a:lnTo>
                    <a:pt x="225551" y="19812"/>
                  </a:lnTo>
                  <a:lnTo>
                    <a:pt x="278891" y="73152"/>
                  </a:lnTo>
                  <a:lnTo>
                    <a:pt x="294131" y="109728"/>
                  </a:lnTo>
                  <a:lnTo>
                    <a:pt x="298703" y="149352"/>
                  </a:lnTo>
                  <a:lnTo>
                    <a:pt x="294131" y="188976"/>
                  </a:lnTo>
                  <a:lnTo>
                    <a:pt x="278891" y="224028"/>
                  </a:lnTo>
                  <a:lnTo>
                    <a:pt x="254507" y="254507"/>
                  </a:lnTo>
                  <a:lnTo>
                    <a:pt x="188975" y="292607"/>
                  </a:lnTo>
                  <a:lnTo>
                    <a:pt x="149351" y="298704"/>
                  </a:lnTo>
                  <a:close/>
                </a:path>
              </a:pathLst>
            </a:custGeom>
            <a:solidFill>
              <a:srgbClr val="EBEBEB"/>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3970" rIns="0" bIns="0" rtlCol="0">
            <a:spAutoFit/>
          </a:bodyPr>
          <a:lstStyle/>
          <a:p>
            <a:pPr marL="833755">
              <a:lnSpc>
                <a:spcPct val="100000"/>
              </a:lnSpc>
              <a:spcBef>
                <a:spcPts val="110"/>
              </a:spcBef>
            </a:pPr>
            <a:r>
              <a:rPr sz="3950" spc="-10" dirty="0"/>
              <a:t>AGENDA</a:t>
            </a:r>
            <a:endParaRPr sz="3950"/>
          </a:p>
        </p:txBody>
      </p:sp>
      <p:grpSp>
        <p:nvGrpSpPr>
          <p:cNvPr id="7" name="object 7"/>
          <p:cNvGrpSpPr/>
          <p:nvPr/>
        </p:nvGrpSpPr>
        <p:grpSpPr>
          <a:xfrm>
            <a:off x="0" y="3886200"/>
            <a:ext cx="10058400" cy="2830830"/>
            <a:chOff x="0" y="3886200"/>
            <a:chExt cx="10058400" cy="2830830"/>
          </a:xfrm>
        </p:grpSpPr>
        <p:sp>
          <p:nvSpPr>
            <p:cNvPr id="8" name="object 8"/>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0F0F0"/>
            </a:solidFill>
          </p:spPr>
          <p:txBody>
            <a:bodyPr wrap="square" lIns="0" tIns="0" rIns="0" bIns="0" rtlCol="0"/>
            <a:lstStyle/>
            <a:p>
              <a:endParaRPr/>
            </a:p>
          </p:txBody>
        </p:sp>
        <p:sp>
          <p:nvSpPr>
            <p:cNvPr id="9" name="object 9"/>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10" name="object 10"/>
            <p:cNvPicPr/>
            <p:nvPr/>
          </p:nvPicPr>
          <p:blipFill>
            <a:blip r:embed="rId3" cstate="print"/>
            <a:stretch>
              <a:fillRect/>
            </a:stretch>
          </p:blipFill>
          <p:spPr>
            <a:xfrm>
              <a:off x="7641335" y="3886200"/>
              <a:ext cx="2414015" cy="2517648"/>
            </a:xfrm>
            <a:prstGeom prst="rect">
              <a:avLst/>
            </a:prstGeom>
          </p:spPr>
        </p:pic>
        <p:pic>
          <p:nvPicPr>
            <p:cNvPr id="11" name="object 11"/>
            <p:cNvPicPr/>
            <p:nvPr/>
          </p:nvPicPr>
          <p:blipFill>
            <a:blip r:embed="rId4" cstate="print"/>
            <a:stretch>
              <a:fillRect/>
            </a:stretch>
          </p:blipFill>
          <p:spPr>
            <a:xfrm>
              <a:off x="7376159" y="6403848"/>
              <a:ext cx="2679191" cy="310895"/>
            </a:xfrm>
            <a:prstGeom prst="rect">
              <a:avLst/>
            </a:prstGeom>
          </p:spPr>
        </p:pic>
        <p:pic>
          <p:nvPicPr>
            <p:cNvPr id="12" name="object 12"/>
            <p:cNvPicPr/>
            <p:nvPr/>
          </p:nvPicPr>
          <p:blipFill>
            <a:blip r:embed="rId5" cstate="print"/>
            <a:stretch>
              <a:fillRect/>
            </a:stretch>
          </p:blipFill>
          <p:spPr>
            <a:xfrm>
              <a:off x="3047" y="4367783"/>
              <a:ext cx="365760" cy="2346959"/>
            </a:xfrm>
            <a:prstGeom prst="rect">
              <a:avLst/>
            </a:prstGeom>
          </p:spPr>
        </p:pic>
        <p:sp>
          <p:nvSpPr>
            <p:cNvPr id="13" name="object 13"/>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4" name="object 14"/>
          <p:cNvSpPr txBox="1"/>
          <p:nvPr/>
        </p:nvSpPr>
        <p:spPr>
          <a:xfrm>
            <a:off x="620285" y="6409320"/>
            <a:ext cx="1433830" cy="134620"/>
          </a:xfrm>
          <a:prstGeom prst="rect">
            <a:avLst/>
          </a:prstGeom>
        </p:spPr>
        <p:txBody>
          <a:bodyPr vert="horz" wrap="square" lIns="0" tIns="0" rIns="0" bIns="0" rtlCol="0">
            <a:spAutoFit/>
          </a:bodyPr>
          <a:lstStyle/>
          <a:p>
            <a:pPr>
              <a:lnSpc>
                <a:spcPts val="1035"/>
              </a:lnSpc>
            </a:pPr>
            <a:r>
              <a:rPr sz="900" dirty="0">
                <a:solidFill>
                  <a:srgbClr val="2D83C3"/>
                </a:solidFill>
                <a:latin typeface="Trebuchet MS"/>
                <a:cs typeface="Trebuchet MS"/>
              </a:rPr>
              <a:t>3/21/2024</a:t>
            </a:r>
            <a:r>
              <a:rPr sz="900" spc="145" dirty="0">
                <a:solidFill>
                  <a:srgbClr val="2D83C3"/>
                </a:solidFill>
                <a:latin typeface="Trebuchet MS"/>
                <a:cs typeface="Trebuchet MS"/>
              </a:rPr>
              <a:t>  </a:t>
            </a:r>
            <a:r>
              <a:rPr sz="900" b="1" spc="-10" dirty="0">
                <a:solidFill>
                  <a:srgbClr val="2D83C3"/>
                </a:solidFill>
                <a:latin typeface="Trebuchet MS"/>
                <a:cs typeface="Trebuchet MS"/>
              </a:rPr>
              <a:t>Annual</a:t>
            </a:r>
            <a:r>
              <a:rPr sz="900" b="1" spc="-45" dirty="0">
                <a:solidFill>
                  <a:srgbClr val="2D83C3"/>
                </a:solidFill>
                <a:latin typeface="Trebuchet MS"/>
                <a:cs typeface="Trebuchet MS"/>
              </a:rPr>
              <a:t> </a:t>
            </a:r>
            <a:r>
              <a:rPr sz="900" b="1" spc="-10" dirty="0">
                <a:solidFill>
                  <a:srgbClr val="2D83C3"/>
                </a:solidFill>
                <a:latin typeface="Trebuchet MS"/>
                <a:cs typeface="Trebuchet MS"/>
              </a:rPr>
              <a:t>Review</a:t>
            </a:r>
            <a:endParaRPr sz="900">
              <a:latin typeface="Trebuchet MS"/>
              <a:cs typeface="Trebuchet MS"/>
            </a:endParaRPr>
          </a:p>
        </p:txBody>
      </p:sp>
      <p:grpSp>
        <p:nvGrpSpPr>
          <p:cNvPr id="15" name="object 15"/>
          <p:cNvGrpSpPr/>
          <p:nvPr/>
        </p:nvGrpSpPr>
        <p:grpSpPr>
          <a:xfrm>
            <a:off x="0" y="4390644"/>
            <a:ext cx="9619615" cy="2326005"/>
            <a:chOff x="0" y="4390644"/>
            <a:chExt cx="9619615" cy="2326005"/>
          </a:xfrm>
        </p:grpSpPr>
        <p:sp>
          <p:nvSpPr>
            <p:cNvPr id="16" name="object 16"/>
            <p:cNvSpPr/>
            <p:nvPr/>
          </p:nvSpPr>
          <p:spPr>
            <a:xfrm>
              <a:off x="9084564" y="5686044"/>
              <a:ext cx="535305" cy="535305"/>
            </a:xfrm>
            <a:custGeom>
              <a:avLst/>
              <a:gdLst/>
              <a:ahLst/>
              <a:cxnLst/>
              <a:rect l="l" t="t" r="r" b="b"/>
              <a:pathLst>
                <a:path w="535304" h="535304">
                  <a:moveTo>
                    <a:pt x="266700" y="534924"/>
                  </a:moveTo>
                  <a:lnTo>
                    <a:pt x="228600" y="531876"/>
                  </a:lnTo>
                  <a:lnTo>
                    <a:pt x="190500" y="524256"/>
                  </a:lnTo>
                  <a:lnTo>
                    <a:pt x="121920" y="492252"/>
                  </a:lnTo>
                  <a:lnTo>
                    <a:pt x="91440" y="469391"/>
                  </a:lnTo>
                  <a:lnTo>
                    <a:pt x="42671" y="413004"/>
                  </a:lnTo>
                  <a:lnTo>
                    <a:pt x="12192" y="344423"/>
                  </a:lnTo>
                  <a:lnTo>
                    <a:pt x="0" y="268224"/>
                  </a:lnTo>
                  <a:lnTo>
                    <a:pt x="3048" y="228600"/>
                  </a:lnTo>
                  <a:lnTo>
                    <a:pt x="12192" y="190500"/>
                  </a:lnTo>
                  <a:lnTo>
                    <a:pt x="42671" y="121920"/>
                  </a:lnTo>
                  <a:lnTo>
                    <a:pt x="91440" y="67056"/>
                  </a:lnTo>
                  <a:lnTo>
                    <a:pt x="121920" y="44195"/>
                  </a:lnTo>
                  <a:lnTo>
                    <a:pt x="155448" y="25908"/>
                  </a:lnTo>
                  <a:lnTo>
                    <a:pt x="228600" y="3048"/>
                  </a:lnTo>
                  <a:lnTo>
                    <a:pt x="266700" y="0"/>
                  </a:lnTo>
                  <a:lnTo>
                    <a:pt x="306324" y="3048"/>
                  </a:lnTo>
                  <a:lnTo>
                    <a:pt x="344424" y="12192"/>
                  </a:lnTo>
                  <a:lnTo>
                    <a:pt x="413003" y="44195"/>
                  </a:lnTo>
                  <a:lnTo>
                    <a:pt x="469392" y="92964"/>
                  </a:lnTo>
                  <a:lnTo>
                    <a:pt x="509016" y="155448"/>
                  </a:lnTo>
                  <a:lnTo>
                    <a:pt x="531876" y="228600"/>
                  </a:lnTo>
                  <a:lnTo>
                    <a:pt x="534924" y="268224"/>
                  </a:lnTo>
                  <a:lnTo>
                    <a:pt x="531876" y="307848"/>
                  </a:lnTo>
                  <a:lnTo>
                    <a:pt x="509016" y="381000"/>
                  </a:lnTo>
                  <a:lnTo>
                    <a:pt x="469392" y="443484"/>
                  </a:lnTo>
                  <a:lnTo>
                    <a:pt x="413003" y="492252"/>
                  </a:lnTo>
                  <a:lnTo>
                    <a:pt x="379476" y="510539"/>
                  </a:lnTo>
                  <a:lnTo>
                    <a:pt x="306324" y="531876"/>
                  </a:lnTo>
                  <a:lnTo>
                    <a:pt x="266700" y="534924"/>
                  </a:lnTo>
                  <a:close/>
                </a:path>
              </a:pathLst>
            </a:custGeom>
            <a:solidFill>
              <a:srgbClr val="2D83C3"/>
            </a:solidFill>
          </p:spPr>
          <p:txBody>
            <a:bodyPr wrap="square" lIns="0" tIns="0" rIns="0" bIns="0" rtlCol="0"/>
            <a:lstStyle/>
            <a:p>
              <a:endParaRPr/>
            </a:p>
          </p:txBody>
        </p:sp>
        <p:pic>
          <p:nvPicPr>
            <p:cNvPr id="17" name="object 17"/>
            <p:cNvPicPr/>
            <p:nvPr/>
          </p:nvPicPr>
          <p:blipFill>
            <a:blip r:embed="rId6" cstate="print"/>
            <a:stretch>
              <a:fillRect/>
            </a:stretch>
          </p:blipFill>
          <p:spPr>
            <a:xfrm>
              <a:off x="8817864" y="6120384"/>
              <a:ext cx="204216" cy="204216"/>
            </a:xfrm>
            <a:prstGeom prst="rect">
              <a:avLst/>
            </a:prstGeom>
          </p:spPr>
        </p:pic>
        <p:pic>
          <p:nvPicPr>
            <p:cNvPr id="18" name="object 18"/>
            <p:cNvPicPr/>
            <p:nvPr/>
          </p:nvPicPr>
          <p:blipFill>
            <a:blip r:embed="rId7" cstate="print"/>
            <a:stretch>
              <a:fillRect/>
            </a:stretch>
          </p:blipFill>
          <p:spPr>
            <a:xfrm>
              <a:off x="345947" y="6391655"/>
              <a:ext cx="3049524" cy="228600"/>
            </a:xfrm>
            <a:prstGeom prst="rect">
              <a:avLst/>
            </a:prstGeom>
          </p:spPr>
        </p:pic>
        <p:pic>
          <p:nvPicPr>
            <p:cNvPr id="19" name="object 19"/>
            <p:cNvPicPr/>
            <p:nvPr/>
          </p:nvPicPr>
          <p:blipFill>
            <a:blip r:embed="rId8" cstate="print"/>
            <a:stretch>
              <a:fillRect/>
            </a:stretch>
          </p:blipFill>
          <p:spPr>
            <a:xfrm>
              <a:off x="0" y="4390644"/>
              <a:ext cx="1427987" cy="2325624"/>
            </a:xfrm>
            <a:prstGeom prst="rect">
              <a:avLst/>
            </a:prstGeom>
          </p:spPr>
        </p:pic>
      </p:grpSp>
      <p:sp>
        <p:nvSpPr>
          <p:cNvPr id="20" name="object 20"/>
          <p:cNvSpPr txBox="1"/>
          <p:nvPr/>
        </p:nvSpPr>
        <p:spPr>
          <a:xfrm>
            <a:off x="1256745" y="2518723"/>
            <a:ext cx="4909185" cy="2138680"/>
          </a:xfrm>
          <a:prstGeom prst="rect">
            <a:avLst/>
          </a:prstGeom>
        </p:spPr>
        <p:txBody>
          <a:bodyPr vert="horz" wrap="square" lIns="0" tIns="14604" rIns="0" bIns="0" rtlCol="0">
            <a:spAutoFit/>
          </a:bodyPr>
          <a:lstStyle/>
          <a:p>
            <a:pPr marL="314960" indent="-302260">
              <a:lnSpc>
                <a:spcPct val="100000"/>
              </a:lnSpc>
              <a:spcBef>
                <a:spcPts val="114"/>
              </a:spcBef>
              <a:buFont typeface="Wingdings"/>
              <a:buChar char=""/>
              <a:tabLst>
                <a:tab pos="314960" algn="l"/>
              </a:tabLst>
            </a:pPr>
            <a:r>
              <a:rPr sz="2300" dirty="0">
                <a:latin typeface="Times New Roman"/>
                <a:cs typeface="Times New Roman"/>
              </a:rPr>
              <a:t>PROBLEM</a:t>
            </a:r>
            <a:r>
              <a:rPr sz="2300" spc="-75" dirty="0">
                <a:latin typeface="Times New Roman"/>
                <a:cs typeface="Times New Roman"/>
              </a:rPr>
              <a:t> </a:t>
            </a:r>
            <a:r>
              <a:rPr sz="2300" spc="-10" dirty="0">
                <a:latin typeface="Times New Roman"/>
                <a:cs typeface="Times New Roman"/>
              </a:rPr>
              <a:t>STATEMENT</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dirty="0">
                <a:latin typeface="Times New Roman"/>
                <a:cs typeface="Times New Roman"/>
              </a:rPr>
              <a:t>PROJECT</a:t>
            </a:r>
            <a:r>
              <a:rPr sz="2300" spc="-50" dirty="0">
                <a:latin typeface="Times New Roman"/>
                <a:cs typeface="Times New Roman"/>
              </a:rPr>
              <a:t> </a:t>
            </a:r>
            <a:r>
              <a:rPr sz="2300" spc="-10" dirty="0">
                <a:latin typeface="Times New Roman"/>
                <a:cs typeface="Times New Roman"/>
              </a:rPr>
              <a:t>OVERVIEW</a:t>
            </a:r>
            <a:endParaRPr sz="2300" dirty="0">
              <a:latin typeface="Times New Roman"/>
              <a:cs typeface="Times New Roman"/>
            </a:endParaRPr>
          </a:p>
          <a:p>
            <a:pPr marL="314960" indent="-302260">
              <a:lnSpc>
                <a:spcPct val="100000"/>
              </a:lnSpc>
              <a:spcBef>
                <a:spcPts val="15"/>
              </a:spcBef>
              <a:buFont typeface="Wingdings"/>
              <a:buChar char=""/>
              <a:tabLst>
                <a:tab pos="314960" algn="l"/>
              </a:tabLst>
            </a:pPr>
            <a:r>
              <a:rPr sz="2300" dirty="0">
                <a:latin typeface="Times New Roman"/>
                <a:cs typeface="Times New Roman"/>
              </a:rPr>
              <a:t>END</a:t>
            </a:r>
            <a:r>
              <a:rPr sz="2300" spc="-30" dirty="0">
                <a:latin typeface="Times New Roman"/>
                <a:cs typeface="Times New Roman"/>
              </a:rPr>
              <a:t> </a:t>
            </a:r>
            <a:r>
              <a:rPr sz="2300" spc="-20" dirty="0">
                <a:latin typeface="Times New Roman"/>
                <a:cs typeface="Times New Roman"/>
              </a:rPr>
              <a:t>USERS</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dirty="0">
                <a:latin typeface="Times New Roman"/>
                <a:cs typeface="Times New Roman"/>
              </a:rPr>
              <a:t>SOLUTION AND</a:t>
            </a:r>
            <a:r>
              <a:rPr sz="2300" spc="-40" dirty="0">
                <a:latin typeface="Times New Roman"/>
                <a:cs typeface="Times New Roman"/>
              </a:rPr>
              <a:t> </a:t>
            </a:r>
            <a:r>
              <a:rPr sz="2300" dirty="0">
                <a:latin typeface="Times New Roman"/>
                <a:cs typeface="Times New Roman"/>
              </a:rPr>
              <a:t>ITS</a:t>
            </a:r>
            <a:r>
              <a:rPr sz="2300" spc="-55" dirty="0">
                <a:latin typeface="Times New Roman"/>
                <a:cs typeface="Times New Roman"/>
              </a:rPr>
              <a:t> </a:t>
            </a:r>
            <a:r>
              <a:rPr sz="2300" spc="-10" dirty="0">
                <a:latin typeface="Times New Roman"/>
                <a:cs typeface="Times New Roman"/>
              </a:rPr>
              <a:t>PROPORTION</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spc="-10" dirty="0">
                <a:latin typeface="Times New Roman"/>
                <a:cs typeface="Times New Roman"/>
              </a:rPr>
              <a:t>MODELLING</a:t>
            </a:r>
            <a:endParaRPr sz="2300" dirty="0">
              <a:latin typeface="Times New Roman"/>
              <a:cs typeface="Times New Roman"/>
            </a:endParaRPr>
          </a:p>
          <a:p>
            <a:pPr marL="314960" indent="-302260">
              <a:lnSpc>
                <a:spcPct val="100000"/>
              </a:lnSpc>
              <a:spcBef>
                <a:spcPts val="15"/>
              </a:spcBef>
              <a:buFont typeface="Wingdings"/>
              <a:buChar char=""/>
              <a:tabLst>
                <a:tab pos="314960" algn="l"/>
              </a:tabLst>
            </a:pPr>
            <a:r>
              <a:rPr sz="2300" spc="-10" dirty="0">
                <a:latin typeface="Times New Roman"/>
                <a:cs typeface="Times New Roman"/>
              </a:rPr>
              <a:t>RESULTS</a:t>
            </a:r>
            <a:endParaRPr sz="2300" dirty="0">
              <a:latin typeface="Times New Roman"/>
              <a:cs typeface="Times New Roman"/>
            </a:endParaRPr>
          </a:p>
        </p:txBody>
      </p:sp>
      <p:sp>
        <p:nvSpPr>
          <p:cNvPr id="21" name="object 21"/>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89776" y="1057656"/>
            <a:ext cx="3468623" cy="2828543"/>
          </a:xfrm>
          <a:prstGeom prst="rect">
            <a:avLst/>
          </a:prstGeom>
        </p:spPr>
      </p:pic>
      <p:sp>
        <p:nvSpPr>
          <p:cNvPr id="3" name="object 3"/>
          <p:cNvSpPr/>
          <p:nvPr/>
        </p:nvSpPr>
        <p:spPr>
          <a:xfrm>
            <a:off x="6224015" y="2127504"/>
            <a:ext cx="259079" cy="266700"/>
          </a:xfrm>
          <a:custGeom>
            <a:avLst/>
            <a:gdLst/>
            <a:ahLst/>
            <a:cxnLst/>
            <a:rect l="l" t="t" r="r" b="b"/>
            <a:pathLst>
              <a:path w="259079" h="266700">
                <a:moveTo>
                  <a:pt x="259080" y="266700"/>
                </a:moveTo>
                <a:lnTo>
                  <a:pt x="0" y="266700"/>
                </a:lnTo>
                <a:lnTo>
                  <a:pt x="0" y="0"/>
                </a:lnTo>
                <a:lnTo>
                  <a:pt x="259080" y="0"/>
                </a:lnTo>
                <a:lnTo>
                  <a:pt x="259080" y="266700"/>
                </a:lnTo>
                <a:close/>
              </a:path>
            </a:pathLst>
          </a:custGeom>
          <a:solidFill>
            <a:srgbClr val="2D83C3"/>
          </a:solidFill>
        </p:spPr>
        <p:txBody>
          <a:bodyPr wrap="square" lIns="0" tIns="0" rIns="0" bIns="0" rtlCol="0"/>
          <a:lstStyle/>
          <a:p>
            <a:endParaRPr/>
          </a:p>
        </p:txBody>
      </p:sp>
      <p:sp>
        <p:nvSpPr>
          <p:cNvPr id="4" name="object 4"/>
          <p:cNvSpPr txBox="1">
            <a:spLocks noGrp="1"/>
          </p:cNvSpPr>
          <p:nvPr>
            <p:ph type="title"/>
          </p:nvPr>
        </p:nvSpPr>
        <p:spPr>
          <a:xfrm>
            <a:off x="686753" y="1519016"/>
            <a:ext cx="4940300" cy="528320"/>
          </a:xfrm>
          <a:prstGeom prst="rect">
            <a:avLst/>
          </a:prstGeom>
        </p:spPr>
        <p:txBody>
          <a:bodyPr vert="horz" wrap="square" lIns="0" tIns="12700" rIns="0" bIns="0" rtlCol="0">
            <a:spAutoFit/>
          </a:bodyPr>
          <a:lstStyle/>
          <a:p>
            <a:pPr marL="12700">
              <a:lnSpc>
                <a:spcPct val="100000"/>
              </a:lnSpc>
              <a:spcBef>
                <a:spcPts val="100"/>
              </a:spcBef>
              <a:tabLst>
                <a:tab pos="2355215" algn="l"/>
              </a:tabLst>
            </a:pPr>
            <a:r>
              <a:rPr spc="-10" dirty="0"/>
              <a:t>PROBLEM</a:t>
            </a:r>
            <a:r>
              <a:rPr dirty="0"/>
              <a:t>	</a:t>
            </a:r>
            <a:r>
              <a:rPr spc="-55" dirty="0"/>
              <a:t>STATEMENT</a:t>
            </a: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3" cstate="print"/>
            <a:stretch>
              <a:fillRect/>
            </a:stretch>
          </p:blipFill>
          <p:spPr>
            <a:xfrm>
              <a:off x="7641335" y="3886200"/>
              <a:ext cx="2414015" cy="2517648"/>
            </a:xfrm>
            <a:prstGeom prst="rect">
              <a:avLst/>
            </a:prstGeom>
          </p:spPr>
        </p:pic>
        <p:pic>
          <p:nvPicPr>
            <p:cNvPr id="8" name="object 8"/>
            <p:cNvPicPr/>
            <p:nvPr/>
          </p:nvPicPr>
          <p:blipFill>
            <a:blip r:embed="rId4"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pic>
          <p:nvPicPr>
            <p:cNvPr id="11" name="object 11"/>
            <p:cNvPicPr/>
            <p:nvPr/>
          </p:nvPicPr>
          <p:blipFill>
            <a:blip r:embed="rId5" cstate="print"/>
            <a:stretch>
              <a:fillRect/>
            </a:stretch>
          </p:blipFill>
          <p:spPr>
            <a:xfrm>
              <a:off x="7037831" y="3886200"/>
              <a:ext cx="1222248" cy="176783"/>
            </a:xfrm>
            <a:prstGeom prst="rect">
              <a:avLst/>
            </a:prstGeom>
          </p:spPr>
        </p:pic>
        <p:pic>
          <p:nvPicPr>
            <p:cNvPr id="12" name="object 12"/>
            <p:cNvPicPr/>
            <p:nvPr/>
          </p:nvPicPr>
          <p:blipFill>
            <a:blip r:embed="rId6" cstate="print"/>
            <a:stretch>
              <a:fillRect/>
            </a:stretch>
          </p:blipFill>
          <p:spPr>
            <a:xfrm>
              <a:off x="6644639" y="4075175"/>
              <a:ext cx="2185416" cy="2057399"/>
            </a:xfrm>
            <a:prstGeom prst="rect">
              <a:avLst/>
            </a:prstGeom>
          </p:spPr>
        </p:pic>
      </p:grpSp>
      <p:sp>
        <p:nvSpPr>
          <p:cNvPr id="13" name="object 13"/>
          <p:cNvSpPr txBox="1"/>
          <p:nvPr/>
        </p:nvSpPr>
        <p:spPr>
          <a:xfrm>
            <a:off x="566370" y="2770056"/>
            <a:ext cx="5699125" cy="2229456"/>
          </a:xfrm>
          <a:prstGeom prst="rect">
            <a:avLst/>
          </a:prstGeom>
        </p:spPr>
        <p:txBody>
          <a:bodyPr vert="horz" wrap="square" lIns="0" tIns="13335" rIns="0" bIns="0" rtlCol="0">
            <a:spAutoFit/>
          </a:bodyPr>
          <a:lstStyle/>
          <a:p>
            <a:pPr marL="12700" marR="5080" indent="217804">
              <a:lnSpc>
                <a:spcPct val="100400"/>
              </a:lnSpc>
              <a:spcBef>
                <a:spcPts val="105"/>
              </a:spcBef>
            </a:pPr>
            <a:r>
              <a:rPr lang="en-US" dirty="0"/>
              <a:t>"How can advanced machine learning algorithms and statistical techniques be harnessed to develop a robust credit card fraud detection system capable of accurately distinguishing between legitimate and fraudulent transactions in real-time, thereby safeguarding financial institutions and consumers from potential financial losses and maintaining trust in the integrity of the financial ecosystem?"</a:t>
            </a:r>
            <a:endParaRPr dirty="0">
              <a:latin typeface="Times New Roman"/>
              <a:cs typeface="Times New Roman"/>
            </a:endParaRPr>
          </a:p>
        </p:txBody>
      </p:sp>
      <p:grpSp>
        <p:nvGrpSpPr>
          <p:cNvPr id="14" name="object 14"/>
          <p:cNvGrpSpPr/>
          <p:nvPr/>
        </p:nvGrpSpPr>
        <p:grpSpPr>
          <a:xfrm>
            <a:off x="3047" y="4367784"/>
            <a:ext cx="368935" cy="2348865"/>
            <a:chOff x="3047" y="4367784"/>
            <a:chExt cx="368935" cy="2348865"/>
          </a:xfrm>
        </p:grpSpPr>
        <p:pic>
          <p:nvPicPr>
            <p:cNvPr id="15" name="object 15"/>
            <p:cNvPicPr/>
            <p:nvPr/>
          </p:nvPicPr>
          <p:blipFill>
            <a:blip r:embed="rId7" cstate="print"/>
            <a:stretch>
              <a:fillRect/>
            </a:stretch>
          </p:blipFill>
          <p:spPr>
            <a:xfrm>
              <a:off x="3047" y="4367784"/>
              <a:ext cx="365760" cy="2346959"/>
            </a:xfrm>
            <a:prstGeom prst="rect">
              <a:avLst/>
            </a:prstGeom>
          </p:spPr>
        </p:pic>
        <p:sp>
          <p:nvSpPr>
            <p:cNvPr id="16" name="object 16"/>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7" name="object 17"/>
          <p:cNvPicPr/>
          <p:nvPr/>
        </p:nvPicPr>
        <p:blipFill>
          <a:blip r:embed="rId8" cstate="print"/>
          <a:stretch>
            <a:fillRect/>
          </a:stretch>
        </p:blipFill>
        <p:spPr>
          <a:xfrm>
            <a:off x="1376442" y="6394704"/>
            <a:ext cx="62856" cy="146304"/>
          </a:xfrm>
          <a:prstGeom prst="rect">
            <a:avLst/>
          </a:prstGeom>
        </p:spPr>
      </p:pic>
      <p:sp>
        <p:nvSpPr>
          <p:cNvPr id="18" name="object 18"/>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4</a:t>
            </a:fld>
            <a:endParaRPr spc="-50" dirty="0"/>
          </a:p>
        </p:txBody>
      </p:sp>
      <p:sp>
        <p:nvSpPr>
          <p:cNvPr id="19" name="object 19"/>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12700">
              <a:lnSpc>
                <a:spcPct val="100000"/>
              </a:lnSpc>
              <a:spcBef>
                <a:spcPts val="10"/>
              </a:spcBef>
            </a:pPr>
            <a:r>
              <a:rPr lang="en-US" dirty="0" smtClean="0"/>
              <a:t>SARAN N</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608990" y="1729180"/>
            <a:ext cx="4560570" cy="528320"/>
          </a:xfrm>
          <a:prstGeom prst="rect">
            <a:avLst/>
          </a:prstGeom>
        </p:spPr>
        <p:txBody>
          <a:bodyPr vert="horz" wrap="square" lIns="0" tIns="12700" rIns="0" bIns="0" rtlCol="0">
            <a:spAutoFit/>
          </a:bodyPr>
          <a:lstStyle/>
          <a:p>
            <a:pPr marL="12700">
              <a:lnSpc>
                <a:spcPct val="100000"/>
              </a:lnSpc>
              <a:spcBef>
                <a:spcPts val="100"/>
              </a:spcBef>
              <a:tabLst>
                <a:tab pos="2183130" algn="l"/>
              </a:tabLst>
            </a:pPr>
            <a:r>
              <a:rPr spc="-10" dirty="0"/>
              <a:t>PROJECT</a:t>
            </a:r>
            <a:r>
              <a:rPr dirty="0"/>
              <a:t>	</a:t>
            </a:r>
            <a:r>
              <a:rPr spc="-10" dirty="0"/>
              <a:t>OVERVIEW</a:t>
            </a: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sp>
          <p:nvSpPr>
            <p:cNvPr id="8" name="object 8"/>
            <p:cNvSpPr/>
            <p:nvPr/>
          </p:nvSpPr>
          <p:spPr>
            <a:xfrm>
              <a:off x="8292083" y="5980176"/>
              <a:ext cx="245745" cy="306705"/>
            </a:xfrm>
            <a:custGeom>
              <a:avLst/>
              <a:gdLst/>
              <a:ahLst/>
              <a:cxnLst/>
              <a:rect l="l" t="t" r="r" b="b"/>
              <a:pathLst>
                <a:path w="245745" h="306704">
                  <a:moveTo>
                    <a:pt x="245364" y="306323"/>
                  </a:moveTo>
                  <a:lnTo>
                    <a:pt x="0" y="306323"/>
                  </a:lnTo>
                  <a:lnTo>
                    <a:pt x="0" y="0"/>
                  </a:lnTo>
                  <a:lnTo>
                    <a:pt x="245364" y="0"/>
                  </a:lnTo>
                  <a:lnTo>
                    <a:pt x="245364" y="306323"/>
                  </a:lnTo>
                  <a:close/>
                </a:path>
              </a:pathLst>
            </a:custGeom>
            <a:solidFill>
              <a:srgbClr val="42AF50"/>
            </a:solidFill>
          </p:spPr>
          <p:txBody>
            <a:bodyPr wrap="square" lIns="0" tIns="0" rIns="0" bIns="0" rtlCol="0"/>
            <a:lstStyle/>
            <a:p>
              <a:endParaRPr/>
            </a:p>
          </p:txBody>
        </p:sp>
        <p:sp>
          <p:nvSpPr>
            <p:cNvPr id="9" name="object 9"/>
            <p:cNvSpPr/>
            <p:nvPr/>
          </p:nvSpPr>
          <p:spPr>
            <a:xfrm>
              <a:off x="8292083" y="6338316"/>
              <a:ext cx="97790" cy="121920"/>
            </a:xfrm>
            <a:custGeom>
              <a:avLst/>
              <a:gdLst/>
              <a:ahLst/>
              <a:cxnLst/>
              <a:rect l="l" t="t" r="r" b="b"/>
              <a:pathLst>
                <a:path w="97790" h="121920">
                  <a:moveTo>
                    <a:pt x="97535" y="121919"/>
                  </a:moveTo>
                  <a:lnTo>
                    <a:pt x="0" y="121919"/>
                  </a:lnTo>
                  <a:lnTo>
                    <a:pt x="0" y="0"/>
                  </a:lnTo>
                  <a:lnTo>
                    <a:pt x="97535" y="0"/>
                  </a:lnTo>
                  <a:lnTo>
                    <a:pt x="97535" y="121919"/>
                  </a:lnTo>
                  <a:close/>
                </a:path>
              </a:pathLst>
            </a:custGeom>
            <a:solidFill>
              <a:srgbClr val="2D936B"/>
            </a:solidFill>
          </p:spPr>
          <p:txBody>
            <a:bodyPr wrap="square" lIns="0" tIns="0" rIns="0" bIns="0" rtlCol="0"/>
            <a:lstStyle/>
            <a:p>
              <a:endParaRPr/>
            </a:p>
          </p:txBody>
        </p:sp>
        <p:pic>
          <p:nvPicPr>
            <p:cNvPr id="10" name="object 10"/>
            <p:cNvPicPr/>
            <p:nvPr/>
          </p:nvPicPr>
          <p:blipFill>
            <a:blip r:embed="rId4" cstate="print"/>
            <a:stretch>
              <a:fillRect/>
            </a:stretch>
          </p:blipFill>
          <p:spPr>
            <a:xfrm>
              <a:off x="8223503" y="4337303"/>
              <a:ext cx="1368551" cy="2203703"/>
            </a:xfrm>
            <a:prstGeom prst="rect">
              <a:avLst/>
            </a:prstGeom>
          </p:spPr>
        </p:pic>
      </p:grpSp>
      <p:sp>
        <p:nvSpPr>
          <p:cNvPr id="11" name="object 11"/>
          <p:cNvSpPr txBox="1"/>
          <p:nvPr/>
        </p:nvSpPr>
        <p:spPr>
          <a:xfrm>
            <a:off x="628844" y="3021532"/>
            <a:ext cx="7302500" cy="3073277"/>
          </a:xfrm>
          <a:prstGeom prst="rect">
            <a:avLst/>
          </a:prstGeom>
        </p:spPr>
        <p:txBody>
          <a:bodyPr vert="horz" wrap="square" lIns="0" tIns="13335" rIns="0" bIns="0" rtlCol="0">
            <a:spAutoFit/>
          </a:bodyPr>
          <a:lstStyle/>
          <a:p>
            <a:pPr marL="12700" marR="5080" indent="144145">
              <a:lnSpc>
                <a:spcPct val="100400"/>
              </a:lnSpc>
              <a:spcBef>
                <a:spcPts val="105"/>
              </a:spcBef>
            </a:pPr>
            <a:r>
              <a:rPr lang="en-US" dirty="0"/>
              <a:t>The project aims to develop a real-time credit card fraud detection system using machine learning. It involves collecting and preprocessing historical transaction data, developing and optimizing machine learning models, and implementing a system capable of detecting fraudulent transactions in real-time</a:t>
            </a:r>
            <a:r>
              <a:rPr lang="en-US" dirty="0" smtClean="0"/>
              <a:t>.</a:t>
            </a:r>
            <a:endParaRPr lang="en-US" dirty="0"/>
          </a:p>
          <a:p>
            <a:pPr marL="12700" marR="5080" indent="144145">
              <a:lnSpc>
                <a:spcPct val="100400"/>
              </a:lnSpc>
              <a:spcBef>
                <a:spcPts val="105"/>
              </a:spcBef>
            </a:pPr>
            <a:r>
              <a:rPr lang="en-US" dirty="0"/>
              <a:t>The project focuses on building a real-time credit card fraud detection system using machine learning. It involves collecting historical transaction data, training machine learning models to identify fraudulent patterns, and implementing a system capable of flagging suspicious transactions as they occur, thereby enhancing fraud prevention measures.</a:t>
            </a:r>
            <a:endParaRPr dirty="0">
              <a:latin typeface="Times New Roman"/>
              <a:cs typeface="Times New Roman"/>
            </a:endParaRPr>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5"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5" name="object 15"/>
          <p:cNvPicPr/>
          <p:nvPr/>
        </p:nvPicPr>
        <p:blipFill>
          <a:blip r:embed="rId6" cstate="print"/>
          <a:stretch>
            <a:fillRect/>
          </a:stretch>
        </p:blipFill>
        <p:spPr>
          <a:xfrm>
            <a:off x="1376442" y="6394704"/>
            <a:ext cx="62856" cy="146304"/>
          </a:xfrm>
          <a:prstGeom prst="rect">
            <a:avLst/>
          </a:prstGeom>
        </p:spPr>
      </p:pic>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5</a:t>
            </a:fld>
            <a:endParaRPr spc="-50" dirty="0"/>
          </a:p>
        </p:txBody>
      </p:sp>
      <p:sp>
        <p:nvSpPr>
          <p:cNvPr id="17" name="object 17"/>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12700">
              <a:lnSpc>
                <a:spcPct val="100000"/>
              </a:lnSpc>
              <a:spcBef>
                <a:spcPts val="10"/>
              </a:spcBef>
            </a:pPr>
            <a:r>
              <a:rPr lang="en-US" dirty="0" smtClean="0"/>
              <a:t>SARAN N</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29855" y="1812036"/>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323499" rIns="0" bIns="0" rtlCol="0">
            <a:spAutoFit/>
          </a:bodyPr>
          <a:lstStyle/>
          <a:p>
            <a:pPr marL="170815">
              <a:lnSpc>
                <a:spcPct val="100000"/>
              </a:lnSpc>
              <a:spcBef>
                <a:spcPts val="100"/>
              </a:spcBef>
            </a:pPr>
            <a:r>
              <a:rPr dirty="0"/>
              <a:t>WHO</a:t>
            </a:r>
            <a:r>
              <a:rPr spc="-225" dirty="0"/>
              <a:t> </a:t>
            </a:r>
            <a:r>
              <a:rPr dirty="0"/>
              <a:t>ARE</a:t>
            </a:r>
            <a:r>
              <a:rPr spc="-125" dirty="0"/>
              <a:t> </a:t>
            </a:r>
            <a:r>
              <a:rPr dirty="0"/>
              <a:t>THE</a:t>
            </a:r>
            <a:r>
              <a:rPr spc="-75" dirty="0"/>
              <a:t> </a:t>
            </a:r>
            <a:r>
              <a:rPr dirty="0"/>
              <a:t>END</a:t>
            </a:r>
            <a:r>
              <a:rPr spc="-95" dirty="0"/>
              <a:t> </a:t>
            </a:r>
            <a:r>
              <a:rPr spc="-10" dirty="0"/>
              <a:t>USERS?</a:t>
            </a:r>
          </a:p>
        </p:txBody>
      </p:sp>
      <p:grpSp>
        <p:nvGrpSpPr>
          <p:cNvPr id="4" name="object 4"/>
          <p:cNvGrpSpPr/>
          <p:nvPr/>
        </p:nvGrpSpPr>
        <p:grpSpPr>
          <a:xfrm>
            <a:off x="0" y="3886200"/>
            <a:ext cx="10058400" cy="2830195"/>
            <a:chOff x="0" y="3886200"/>
            <a:chExt cx="10058400" cy="2830195"/>
          </a:xfrm>
        </p:grpSpPr>
        <p:sp>
          <p:nvSpPr>
            <p:cNvPr id="5" name="object 5"/>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FFFFF"/>
            </a:solidFill>
          </p:spPr>
          <p:txBody>
            <a:bodyPr wrap="square" lIns="0" tIns="0" rIns="0" bIns="0" rtlCol="0"/>
            <a:lstStyle/>
            <a:p>
              <a:endParaRPr/>
            </a:p>
          </p:txBody>
        </p:sp>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59" y="6403848"/>
              <a:ext cx="2679191" cy="310895"/>
            </a:xfrm>
            <a:prstGeom prst="rect">
              <a:avLst/>
            </a:prstGeom>
          </p:spPr>
        </p:pic>
        <p:pic>
          <p:nvPicPr>
            <p:cNvPr id="9" name="object 9"/>
            <p:cNvPicPr/>
            <p:nvPr/>
          </p:nvPicPr>
          <p:blipFill>
            <a:blip r:embed="rId4" cstate="print"/>
            <a:stretch>
              <a:fillRect/>
            </a:stretch>
          </p:blipFill>
          <p:spPr>
            <a:xfrm>
              <a:off x="3047" y="4367783"/>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1" name="object 11"/>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pic>
          <p:nvPicPr>
            <p:cNvPr id="12" name="object 12"/>
            <p:cNvPicPr/>
            <p:nvPr/>
          </p:nvPicPr>
          <p:blipFill>
            <a:blip r:embed="rId5" cstate="print"/>
            <a:stretch>
              <a:fillRect/>
            </a:stretch>
          </p:blipFill>
          <p:spPr>
            <a:xfrm>
              <a:off x="597408" y="6150864"/>
              <a:ext cx="1799843" cy="400812"/>
            </a:xfrm>
            <a:prstGeom prst="rect">
              <a:avLst/>
            </a:prstGeom>
          </p:spPr>
        </p:pic>
      </p:grpSp>
      <p:sp>
        <p:nvSpPr>
          <p:cNvPr id="13" name="object 13"/>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sp>
        <p:nvSpPr>
          <p:cNvPr id="14" name="object 14"/>
          <p:cNvSpPr txBox="1"/>
          <p:nvPr/>
        </p:nvSpPr>
        <p:spPr>
          <a:xfrm>
            <a:off x="566378" y="2395214"/>
            <a:ext cx="7037705" cy="3214341"/>
          </a:xfrm>
          <a:prstGeom prst="rect">
            <a:avLst/>
          </a:prstGeom>
        </p:spPr>
        <p:txBody>
          <a:bodyPr vert="horz" wrap="square" lIns="0" tIns="13335" rIns="0" bIns="0" rtlCol="0">
            <a:spAutoFit/>
          </a:bodyPr>
          <a:lstStyle/>
          <a:p>
            <a:r>
              <a:rPr lang="en-US" sz="1600" b="1" dirty="0"/>
              <a:t>Financial Institutions: </a:t>
            </a:r>
            <a:r>
              <a:rPr lang="en-US" sz="1600" dirty="0"/>
              <a:t>Banks, credit card companies, and other financial institutions are primary users. They utilize the system to monitor transactions and detect fraudulent activity to protect their customers' accounts and minimize financial losses</a:t>
            </a:r>
            <a:r>
              <a:rPr lang="en-US" sz="1600" dirty="0" smtClean="0"/>
              <a:t>.</a:t>
            </a:r>
          </a:p>
          <a:p>
            <a:endParaRPr lang="en-US" sz="1600" dirty="0" smtClean="0"/>
          </a:p>
          <a:p>
            <a:r>
              <a:rPr lang="en-US" sz="1600" b="1" dirty="0"/>
              <a:t>Merchants: </a:t>
            </a:r>
            <a:r>
              <a:rPr lang="en-US" sz="1600" dirty="0"/>
              <a:t>Online and brick-and-mortar merchants benefit from the fraud detection system as it helps prevent chargebacks and fraudulent transactions, safeguarding their revenue and reputation</a:t>
            </a:r>
            <a:r>
              <a:rPr lang="en-US" sz="1600" dirty="0" smtClean="0"/>
              <a:t>.</a:t>
            </a:r>
          </a:p>
          <a:p>
            <a:endParaRPr lang="en-US" sz="1600" dirty="0" smtClean="0"/>
          </a:p>
          <a:p>
            <a:r>
              <a:rPr lang="en-US" sz="1600" b="1" dirty="0"/>
              <a:t>Credit Cardholders: </a:t>
            </a:r>
            <a:r>
              <a:rPr lang="en-US" sz="1600" dirty="0"/>
              <a:t>Consumers who use credit cards are indirect users. They benefit from the system by having their accounts protected from unauthorized transactions, reducing the risk of identity theft and financial fraud.</a:t>
            </a:r>
          </a:p>
        </p:txBody>
      </p:sp>
      <p:sp>
        <p:nvSpPr>
          <p:cNvPr id="15" name="object 15"/>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6</a:t>
            </a:fld>
            <a:endParaRPr spc="-50" dirty="0"/>
          </a:p>
        </p:txBody>
      </p:sp>
      <p:sp>
        <p:nvSpPr>
          <p:cNvPr id="16" name="object 16"/>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12700">
              <a:lnSpc>
                <a:spcPct val="100000"/>
              </a:lnSpc>
              <a:spcBef>
                <a:spcPts val="10"/>
              </a:spcBef>
            </a:pPr>
            <a:r>
              <a:rPr lang="en-US" dirty="0" smtClean="0"/>
              <a:t>SARAN N</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458172" y="1750462"/>
            <a:ext cx="5547995" cy="528320"/>
          </a:xfrm>
          <a:prstGeom prst="rect">
            <a:avLst/>
          </a:prstGeom>
        </p:spPr>
        <p:txBody>
          <a:bodyPr vert="horz" wrap="square" lIns="0" tIns="12700" rIns="0" bIns="0" rtlCol="0">
            <a:spAutoFit/>
          </a:bodyPr>
          <a:lstStyle/>
          <a:p>
            <a:pPr marL="12700">
              <a:lnSpc>
                <a:spcPct val="100000"/>
              </a:lnSpc>
              <a:spcBef>
                <a:spcPts val="100"/>
              </a:spcBef>
            </a:pPr>
            <a:r>
              <a:rPr spc="-30" dirty="0"/>
              <a:t>SOLUTION</a:t>
            </a:r>
            <a:r>
              <a:rPr spc="-275" dirty="0"/>
              <a:t> </a:t>
            </a:r>
            <a:r>
              <a:rPr dirty="0"/>
              <a:t>AND</a:t>
            </a:r>
            <a:r>
              <a:rPr spc="-85" dirty="0"/>
              <a:t> </a:t>
            </a:r>
            <a:r>
              <a:rPr dirty="0"/>
              <a:t>ITS</a:t>
            </a:r>
            <a:r>
              <a:rPr spc="-15" dirty="0"/>
              <a:t> </a:t>
            </a:r>
            <a:r>
              <a:rPr spc="-10" dirty="0"/>
              <a:t>VALUE</a:t>
            </a:r>
          </a:p>
        </p:txBody>
      </p:sp>
      <p:sp>
        <p:nvSpPr>
          <p:cNvPr id="4" name="object 4"/>
          <p:cNvSpPr txBox="1"/>
          <p:nvPr/>
        </p:nvSpPr>
        <p:spPr>
          <a:xfrm>
            <a:off x="458172" y="2253462"/>
            <a:ext cx="2943860" cy="528320"/>
          </a:xfrm>
          <a:prstGeom prst="rect">
            <a:avLst/>
          </a:prstGeom>
        </p:spPr>
        <p:txBody>
          <a:bodyPr vert="horz" wrap="square" lIns="0" tIns="12700" rIns="0" bIns="0" rtlCol="0">
            <a:spAutoFit/>
          </a:bodyPr>
          <a:lstStyle/>
          <a:p>
            <a:pPr marL="12700">
              <a:lnSpc>
                <a:spcPct val="100000"/>
              </a:lnSpc>
              <a:spcBef>
                <a:spcPts val="100"/>
              </a:spcBef>
            </a:pPr>
            <a:r>
              <a:rPr sz="3300" b="1" spc="-10" dirty="0">
                <a:solidFill>
                  <a:srgbClr val="FF0000"/>
                </a:solidFill>
                <a:latin typeface="Times New Roman"/>
                <a:cs typeface="Times New Roman"/>
              </a:rPr>
              <a:t>PROPOSITION</a:t>
            </a:r>
            <a:endParaRPr sz="3300">
              <a:latin typeface="Times New Roman"/>
              <a:cs typeface="Times New Roman"/>
            </a:endParaRP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1" name="object 11"/>
          <p:cNvSpPr txBox="1"/>
          <p:nvPr/>
        </p:nvSpPr>
        <p:spPr>
          <a:xfrm>
            <a:off x="566465" y="3210588"/>
            <a:ext cx="7376795" cy="2138045"/>
          </a:xfrm>
          <a:prstGeom prst="rect">
            <a:avLst/>
          </a:prstGeom>
        </p:spPr>
        <p:txBody>
          <a:bodyPr vert="horz" wrap="square" lIns="0" tIns="12065" rIns="0" bIns="0" rtlCol="0">
            <a:spAutoFit/>
          </a:bodyPr>
          <a:lstStyle/>
          <a:p>
            <a:pPr marL="12700" marR="5080" indent="187325">
              <a:lnSpc>
                <a:spcPct val="101499"/>
              </a:lnSpc>
              <a:spcBef>
                <a:spcPts val="95"/>
              </a:spcBef>
            </a:pPr>
            <a:r>
              <a:rPr sz="1950" smtClean="0">
                <a:latin typeface="Times New Roman"/>
                <a:cs typeface="Times New Roman"/>
              </a:rPr>
              <a:t>Develop</a:t>
            </a:r>
            <a:r>
              <a:rPr sz="1950" spc="60" smtClean="0">
                <a:latin typeface="Times New Roman"/>
                <a:cs typeface="Times New Roman"/>
              </a:rPr>
              <a:t> </a:t>
            </a:r>
            <a:r>
              <a:rPr sz="1950" smtClean="0">
                <a:latin typeface="Times New Roman"/>
                <a:cs typeface="Times New Roman"/>
              </a:rPr>
              <a:t>a</a:t>
            </a:r>
            <a:r>
              <a:rPr sz="1950" spc="50" smtClean="0">
                <a:latin typeface="Times New Roman"/>
                <a:cs typeface="Times New Roman"/>
              </a:rPr>
              <a:t> </a:t>
            </a:r>
            <a:r>
              <a:rPr sz="1950" smtClean="0">
                <a:latin typeface="Times New Roman"/>
                <a:cs typeface="Times New Roman"/>
              </a:rPr>
              <a:t>web-based</a:t>
            </a:r>
            <a:r>
              <a:rPr sz="1950" spc="65" smtClean="0">
                <a:latin typeface="Times New Roman"/>
                <a:cs typeface="Times New Roman"/>
              </a:rPr>
              <a:t> </a:t>
            </a:r>
            <a:r>
              <a:rPr sz="1950" smtClean="0">
                <a:latin typeface="Times New Roman"/>
                <a:cs typeface="Times New Roman"/>
              </a:rPr>
              <a:t>application</a:t>
            </a:r>
            <a:r>
              <a:rPr sz="1950" spc="-5" smtClean="0">
                <a:latin typeface="Times New Roman"/>
                <a:cs typeface="Times New Roman"/>
              </a:rPr>
              <a:t> </a:t>
            </a:r>
            <a:r>
              <a:rPr sz="1950" smtClean="0">
                <a:latin typeface="Times New Roman"/>
                <a:cs typeface="Times New Roman"/>
              </a:rPr>
              <a:t>that</a:t>
            </a:r>
            <a:r>
              <a:rPr sz="1950" spc="45" smtClean="0">
                <a:latin typeface="Times New Roman"/>
                <a:cs typeface="Times New Roman"/>
              </a:rPr>
              <a:t> </a:t>
            </a:r>
            <a:r>
              <a:rPr sz="1950" smtClean="0">
                <a:latin typeface="Times New Roman"/>
                <a:cs typeface="Times New Roman"/>
              </a:rPr>
              <a:t>utilizes</a:t>
            </a:r>
            <a:r>
              <a:rPr sz="1950" spc="40" smtClean="0">
                <a:latin typeface="Times New Roman"/>
                <a:cs typeface="Times New Roman"/>
              </a:rPr>
              <a:t> </a:t>
            </a:r>
            <a:r>
              <a:rPr sz="1950" smtClean="0">
                <a:latin typeface="Times New Roman"/>
                <a:cs typeface="Times New Roman"/>
              </a:rPr>
              <a:t>generative</a:t>
            </a:r>
            <a:r>
              <a:rPr sz="1950" spc="35" smtClean="0">
                <a:latin typeface="Times New Roman"/>
                <a:cs typeface="Times New Roman"/>
              </a:rPr>
              <a:t> </a:t>
            </a:r>
            <a:r>
              <a:rPr sz="1950" smtClean="0">
                <a:latin typeface="Times New Roman"/>
                <a:cs typeface="Times New Roman"/>
              </a:rPr>
              <a:t>AI</a:t>
            </a:r>
            <a:r>
              <a:rPr sz="1950" spc="60" smtClean="0">
                <a:latin typeface="Times New Roman"/>
                <a:cs typeface="Times New Roman"/>
              </a:rPr>
              <a:t> </a:t>
            </a:r>
            <a:r>
              <a:rPr sz="1950" spc="-10" smtClean="0">
                <a:latin typeface="Times New Roman"/>
                <a:cs typeface="Times New Roman"/>
              </a:rPr>
              <a:t>techniques </a:t>
            </a:r>
            <a:r>
              <a:rPr sz="1950" smtClean="0">
                <a:latin typeface="Times New Roman"/>
                <a:cs typeface="Times New Roman"/>
              </a:rPr>
              <a:t>to</a:t>
            </a:r>
            <a:r>
              <a:rPr sz="1950" spc="20" smtClean="0">
                <a:latin typeface="Times New Roman"/>
                <a:cs typeface="Times New Roman"/>
              </a:rPr>
              <a:t> </a:t>
            </a:r>
            <a:r>
              <a:rPr sz="1950" smtClean="0">
                <a:latin typeface="Times New Roman"/>
                <a:cs typeface="Times New Roman"/>
              </a:rPr>
              <a:t>explore</a:t>
            </a:r>
            <a:r>
              <a:rPr sz="1950" spc="30" smtClean="0">
                <a:latin typeface="Times New Roman"/>
                <a:cs typeface="Times New Roman"/>
              </a:rPr>
              <a:t> </a:t>
            </a:r>
            <a:r>
              <a:rPr sz="1950" smtClean="0">
                <a:latin typeface="Times New Roman"/>
                <a:cs typeface="Times New Roman"/>
              </a:rPr>
              <a:t>and</a:t>
            </a:r>
            <a:r>
              <a:rPr sz="1950" spc="45" smtClean="0">
                <a:latin typeface="Times New Roman"/>
                <a:cs typeface="Times New Roman"/>
              </a:rPr>
              <a:t> </a:t>
            </a:r>
            <a:r>
              <a:rPr sz="1950" smtClean="0">
                <a:latin typeface="Times New Roman"/>
                <a:cs typeface="Times New Roman"/>
              </a:rPr>
              <a:t>generate</a:t>
            </a:r>
            <a:r>
              <a:rPr sz="1950" spc="30" smtClean="0">
                <a:latin typeface="Times New Roman"/>
                <a:cs typeface="Times New Roman"/>
              </a:rPr>
              <a:t> </a:t>
            </a:r>
            <a:r>
              <a:rPr sz="1950" smtClean="0">
                <a:latin typeface="Times New Roman"/>
                <a:cs typeface="Times New Roman"/>
              </a:rPr>
              <a:t>film</a:t>
            </a:r>
            <a:r>
              <a:rPr sz="1950" spc="25" smtClean="0">
                <a:latin typeface="Times New Roman"/>
                <a:cs typeface="Times New Roman"/>
              </a:rPr>
              <a:t> </a:t>
            </a:r>
            <a:r>
              <a:rPr sz="1950" smtClean="0">
                <a:latin typeface="Times New Roman"/>
                <a:cs typeface="Times New Roman"/>
              </a:rPr>
              <a:t>names</a:t>
            </a:r>
            <a:r>
              <a:rPr sz="1950" spc="65" smtClean="0">
                <a:latin typeface="Times New Roman"/>
                <a:cs typeface="Times New Roman"/>
              </a:rPr>
              <a:t> </a:t>
            </a:r>
            <a:r>
              <a:rPr sz="1950" smtClean="0">
                <a:latin typeface="Times New Roman"/>
                <a:cs typeface="Times New Roman"/>
              </a:rPr>
              <a:t>automatically.</a:t>
            </a:r>
            <a:r>
              <a:rPr sz="1950" spc="40" smtClean="0">
                <a:latin typeface="Times New Roman"/>
                <a:cs typeface="Times New Roman"/>
              </a:rPr>
              <a:t> </a:t>
            </a:r>
            <a:r>
              <a:rPr sz="1950" smtClean="0">
                <a:latin typeface="Times New Roman"/>
                <a:cs typeface="Times New Roman"/>
              </a:rPr>
              <a:t>Develop</a:t>
            </a:r>
            <a:r>
              <a:rPr sz="1950" spc="45" smtClean="0">
                <a:latin typeface="Times New Roman"/>
                <a:cs typeface="Times New Roman"/>
              </a:rPr>
              <a:t> </a:t>
            </a:r>
            <a:r>
              <a:rPr sz="1950" smtClean="0">
                <a:latin typeface="Times New Roman"/>
                <a:cs typeface="Times New Roman"/>
              </a:rPr>
              <a:t>a</a:t>
            </a:r>
            <a:r>
              <a:rPr sz="1950" spc="30" smtClean="0">
                <a:latin typeface="Times New Roman"/>
                <a:cs typeface="Times New Roman"/>
              </a:rPr>
              <a:t> </a:t>
            </a:r>
            <a:r>
              <a:rPr sz="1950" spc="-10" smtClean="0">
                <a:latin typeface="Times New Roman"/>
                <a:cs typeface="Times New Roman"/>
              </a:rPr>
              <a:t>generative </a:t>
            </a:r>
            <a:r>
              <a:rPr sz="1950" smtClean="0">
                <a:latin typeface="Times New Roman"/>
                <a:cs typeface="Times New Roman"/>
              </a:rPr>
              <a:t>AI</a:t>
            </a:r>
            <a:r>
              <a:rPr sz="1950" spc="30" smtClean="0">
                <a:latin typeface="Times New Roman"/>
                <a:cs typeface="Times New Roman"/>
              </a:rPr>
              <a:t> </a:t>
            </a:r>
            <a:r>
              <a:rPr sz="1950" smtClean="0">
                <a:latin typeface="Times New Roman"/>
                <a:cs typeface="Times New Roman"/>
              </a:rPr>
              <a:t>model</a:t>
            </a:r>
            <a:r>
              <a:rPr sz="1950" spc="45" smtClean="0">
                <a:latin typeface="Times New Roman"/>
                <a:cs typeface="Times New Roman"/>
              </a:rPr>
              <a:t> </a:t>
            </a:r>
            <a:r>
              <a:rPr sz="1950" smtClean="0">
                <a:latin typeface="Times New Roman"/>
                <a:cs typeface="Times New Roman"/>
              </a:rPr>
              <a:t>trained</a:t>
            </a:r>
            <a:r>
              <a:rPr sz="1950" spc="20" smtClean="0">
                <a:latin typeface="Times New Roman"/>
                <a:cs typeface="Times New Roman"/>
              </a:rPr>
              <a:t> </a:t>
            </a:r>
            <a:r>
              <a:rPr sz="1950" smtClean="0">
                <a:latin typeface="Times New Roman"/>
                <a:cs typeface="Times New Roman"/>
              </a:rPr>
              <a:t>on</a:t>
            </a:r>
            <a:r>
              <a:rPr sz="1950" spc="15" smtClean="0">
                <a:latin typeface="Times New Roman"/>
                <a:cs typeface="Times New Roman"/>
              </a:rPr>
              <a:t> </a:t>
            </a:r>
            <a:r>
              <a:rPr sz="1950" smtClean="0">
                <a:latin typeface="Times New Roman"/>
                <a:cs typeface="Times New Roman"/>
              </a:rPr>
              <a:t>a</a:t>
            </a:r>
            <a:r>
              <a:rPr sz="1950" spc="50" smtClean="0">
                <a:latin typeface="Times New Roman"/>
                <a:cs typeface="Times New Roman"/>
              </a:rPr>
              <a:t> </a:t>
            </a:r>
            <a:r>
              <a:rPr sz="1950" smtClean="0">
                <a:latin typeface="Times New Roman"/>
                <a:cs typeface="Times New Roman"/>
              </a:rPr>
              <a:t>dataset</a:t>
            </a:r>
            <a:r>
              <a:rPr sz="1950" spc="25" smtClean="0">
                <a:latin typeface="Times New Roman"/>
                <a:cs typeface="Times New Roman"/>
              </a:rPr>
              <a:t> </a:t>
            </a:r>
            <a:r>
              <a:rPr sz="1950" smtClean="0">
                <a:latin typeface="Times New Roman"/>
                <a:cs typeface="Times New Roman"/>
              </a:rPr>
              <a:t>of</a:t>
            </a:r>
            <a:r>
              <a:rPr sz="1950" spc="35" smtClean="0">
                <a:latin typeface="Times New Roman"/>
                <a:cs typeface="Times New Roman"/>
              </a:rPr>
              <a:t> </a:t>
            </a:r>
            <a:r>
              <a:rPr sz="1950" smtClean="0">
                <a:latin typeface="Times New Roman"/>
                <a:cs typeface="Times New Roman"/>
              </a:rPr>
              <a:t>existing</a:t>
            </a:r>
            <a:r>
              <a:rPr sz="1950" spc="15" smtClean="0">
                <a:latin typeface="Times New Roman"/>
                <a:cs typeface="Times New Roman"/>
              </a:rPr>
              <a:t> </a:t>
            </a:r>
            <a:r>
              <a:rPr sz="1950" smtClean="0">
                <a:latin typeface="Times New Roman"/>
                <a:cs typeface="Times New Roman"/>
              </a:rPr>
              <a:t>film</a:t>
            </a:r>
            <a:r>
              <a:rPr sz="1950" spc="25" smtClean="0">
                <a:latin typeface="Times New Roman"/>
                <a:cs typeface="Times New Roman"/>
              </a:rPr>
              <a:t> </a:t>
            </a:r>
            <a:r>
              <a:rPr sz="1950" smtClean="0">
                <a:latin typeface="Times New Roman"/>
                <a:cs typeface="Times New Roman"/>
              </a:rPr>
              <a:t>names</a:t>
            </a:r>
            <a:r>
              <a:rPr sz="1950" spc="60" smtClean="0">
                <a:latin typeface="Times New Roman"/>
                <a:cs typeface="Times New Roman"/>
              </a:rPr>
              <a:t> </a:t>
            </a:r>
            <a:r>
              <a:rPr sz="1950" smtClean="0">
                <a:latin typeface="Times New Roman"/>
                <a:cs typeface="Times New Roman"/>
              </a:rPr>
              <a:t>to</a:t>
            </a:r>
            <a:r>
              <a:rPr sz="1950" spc="40" smtClean="0">
                <a:latin typeface="Times New Roman"/>
                <a:cs typeface="Times New Roman"/>
              </a:rPr>
              <a:t> </a:t>
            </a:r>
            <a:r>
              <a:rPr sz="1950" smtClean="0">
                <a:latin typeface="Times New Roman"/>
                <a:cs typeface="Times New Roman"/>
              </a:rPr>
              <a:t>generate</a:t>
            </a:r>
            <a:r>
              <a:rPr sz="1950" spc="30" smtClean="0">
                <a:latin typeface="Times New Roman"/>
                <a:cs typeface="Times New Roman"/>
              </a:rPr>
              <a:t> </a:t>
            </a:r>
            <a:r>
              <a:rPr sz="1950" spc="-20" smtClean="0">
                <a:latin typeface="Times New Roman"/>
                <a:cs typeface="Times New Roman"/>
              </a:rPr>
              <a:t>new, </a:t>
            </a:r>
            <a:r>
              <a:rPr sz="1950" smtClean="0">
                <a:latin typeface="Times New Roman"/>
                <a:cs typeface="Times New Roman"/>
              </a:rPr>
              <a:t>creative</a:t>
            </a:r>
            <a:r>
              <a:rPr sz="1950" spc="30" smtClean="0">
                <a:latin typeface="Times New Roman"/>
                <a:cs typeface="Times New Roman"/>
              </a:rPr>
              <a:t> </a:t>
            </a:r>
            <a:r>
              <a:rPr sz="1950" smtClean="0">
                <a:latin typeface="Times New Roman"/>
                <a:cs typeface="Times New Roman"/>
              </a:rPr>
              <a:t>film</a:t>
            </a:r>
            <a:r>
              <a:rPr sz="1950" spc="40" smtClean="0">
                <a:latin typeface="Times New Roman"/>
                <a:cs typeface="Times New Roman"/>
              </a:rPr>
              <a:t> </a:t>
            </a:r>
            <a:r>
              <a:rPr sz="1950" smtClean="0">
                <a:latin typeface="Times New Roman"/>
                <a:cs typeface="Times New Roman"/>
              </a:rPr>
              <a:t>titles.</a:t>
            </a:r>
            <a:r>
              <a:rPr sz="1950" spc="55" smtClean="0">
                <a:latin typeface="Times New Roman"/>
                <a:cs typeface="Times New Roman"/>
              </a:rPr>
              <a:t> </a:t>
            </a:r>
            <a:r>
              <a:rPr sz="1950" smtClean="0">
                <a:latin typeface="Times New Roman"/>
                <a:cs typeface="Times New Roman"/>
              </a:rPr>
              <a:t>Provide</a:t>
            </a:r>
            <a:r>
              <a:rPr sz="1950" spc="30" smtClean="0">
                <a:latin typeface="Times New Roman"/>
                <a:cs typeface="Times New Roman"/>
              </a:rPr>
              <a:t> </a:t>
            </a:r>
            <a:r>
              <a:rPr sz="1950" smtClean="0">
                <a:latin typeface="Times New Roman"/>
                <a:cs typeface="Times New Roman"/>
              </a:rPr>
              <a:t>users</a:t>
            </a:r>
            <a:r>
              <a:rPr sz="1950" spc="60" smtClean="0">
                <a:latin typeface="Times New Roman"/>
                <a:cs typeface="Times New Roman"/>
              </a:rPr>
              <a:t> </a:t>
            </a:r>
            <a:r>
              <a:rPr sz="1950" smtClean="0">
                <a:latin typeface="Times New Roman"/>
                <a:cs typeface="Times New Roman"/>
              </a:rPr>
              <a:t>with</a:t>
            </a:r>
            <a:r>
              <a:rPr sz="1950" spc="35" smtClean="0">
                <a:latin typeface="Times New Roman"/>
                <a:cs typeface="Times New Roman"/>
              </a:rPr>
              <a:t> </a:t>
            </a:r>
            <a:r>
              <a:rPr sz="1950" smtClean="0">
                <a:latin typeface="Times New Roman"/>
                <a:cs typeface="Times New Roman"/>
              </a:rPr>
              <a:t>customization</a:t>
            </a:r>
            <a:r>
              <a:rPr sz="1950" spc="35" smtClean="0">
                <a:latin typeface="Times New Roman"/>
                <a:cs typeface="Times New Roman"/>
              </a:rPr>
              <a:t> </a:t>
            </a:r>
            <a:r>
              <a:rPr sz="1950" smtClean="0">
                <a:latin typeface="Times New Roman"/>
                <a:cs typeface="Times New Roman"/>
              </a:rPr>
              <a:t>options</a:t>
            </a:r>
            <a:r>
              <a:rPr sz="1950" spc="15" smtClean="0">
                <a:latin typeface="Times New Roman"/>
                <a:cs typeface="Times New Roman"/>
              </a:rPr>
              <a:t> </a:t>
            </a:r>
            <a:r>
              <a:rPr sz="1950" smtClean="0">
                <a:latin typeface="Times New Roman"/>
                <a:cs typeface="Times New Roman"/>
              </a:rPr>
              <a:t>to</a:t>
            </a:r>
            <a:r>
              <a:rPr sz="1950" spc="60" smtClean="0">
                <a:latin typeface="Times New Roman"/>
                <a:cs typeface="Times New Roman"/>
              </a:rPr>
              <a:t> </a:t>
            </a:r>
            <a:r>
              <a:rPr sz="1950" spc="-10" smtClean="0">
                <a:latin typeface="Times New Roman"/>
                <a:cs typeface="Times New Roman"/>
              </a:rPr>
              <a:t>influence </a:t>
            </a:r>
            <a:r>
              <a:rPr sz="1950" smtClean="0">
                <a:latin typeface="Times New Roman"/>
                <a:cs typeface="Times New Roman"/>
              </a:rPr>
              <a:t>the</a:t>
            </a:r>
            <a:r>
              <a:rPr sz="1950" spc="20" smtClean="0">
                <a:latin typeface="Times New Roman"/>
                <a:cs typeface="Times New Roman"/>
              </a:rPr>
              <a:t> </a:t>
            </a:r>
            <a:r>
              <a:rPr sz="1950" smtClean="0">
                <a:latin typeface="Times New Roman"/>
                <a:cs typeface="Times New Roman"/>
              </a:rPr>
              <a:t>generation</a:t>
            </a:r>
            <a:r>
              <a:rPr sz="1950" spc="25" smtClean="0">
                <a:latin typeface="Times New Roman"/>
                <a:cs typeface="Times New Roman"/>
              </a:rPr>
              <a:t> </a:t>
            </a:r>
            <a:r>
              <a:rPr sz="1950" smtClean="0">
                <a:latin typeface="Times New Roman"/>
                <a:cs typeface="Times New Roman"/>
              </a:rPr>
              <a:t>process,</a:t>
            </a:r>
            <a:r>
              <a:rPr sz="1950" spc="25" smtClean="0">
                <a:latin typeface="Times New Roman"/>
                <a:cs typeface="Times New Roman"/>
              </a:rPr>
              <a:t> </a:t>
            </a:r>
            <a:r>
              <a:rPr sz="1950" smtClean="0">
                <a:latin typeface="Times New Roman"/>
                <a:cs typeface="Times New Roman"/>
              </a:rPr>
              <a:t>such</a:t>
            </a:r>
            <a:r>
              <a:rPr sz="1950" spc="45" smtClean="0">
                <a:latin typeface="Times New Roman"/>
                <a:cs typeface="Times New Roman"/>
              </a:rPr>
              <a:t> </a:t>
            </a:r>
            <a:r>
              <a:rPr sz="1950" smtClean="0">
                <a:latin typeface="Times New Roman"/>
                <a:cs typeface="Times New Roman"/>
              </a:rPr>
              <a:t>as</a:t>
            </a:r>
            <a:r>
              <a:rPr sz="1950" spc="50" smtClean="0">
                <a:latin typeface="Times New Roman"/>
                <a:cs typeface="Times New Roman"/>
              </a:rPr>
              <a:t> </a:t>
            </a:r>
            <a:r>
              <a:rPr sz="1950" smtClean="0">
                <a:latin typeface="Times New Roman"/>
                <a:cs typeface="Times New Roman"/>
              </a:rPr>
              <a:t>specifying</a:t>
            </a:r>
            <a:r>
              <a:rPr sz="1950" spc="45" smtClean="0">
                <a:latin typeface="Times New Roman"/>
                <a:cs typeface="Times New Roman"/>
              </a:rPr>
              <a:t> </a:t>
            </a:r>
            <a:r>
              <a:rPr sz="1950" smtClean="0">
                <a:latin typeface="Times New Roman"/>
                <a:cs typeface="Times New Roman"/>
              </a:rPr>
              <a:t>genres</a:t>
            </a:r>
            <a:r>
              <a:rPr sz="1950" spc="45" smtClean="0">
                <a:latin typeface="Times New Roman"/>
                <a:cs typeface="Times New Roman"/>
              </a:rPr>
              <a:t> </a:t>
            </a:r>
            <a:r>
              <a:rPr sz="1950" smtClean="0">
                <a:latin typeface="Times New Roman"/>
                <a:cs typeface="Times New Roman"/>
              </a:rPr>
              <a:t>or</a:t>
            </a:r>
            <a:r>
              <a:rPr sz="1950" spc="45" smtClean="0">
                <a:latin typeface="Times New Roman"/>
                <a:cs typeface="Times New Roman"/>
              </a:rPr>
              <a:t> </a:t>
            </a:r>
            <a:r>
              <a:rPr sz="1950" smtClean="0">
                <a:latin typeface="Times New Roman"/>
                <a:cs typeface="Times New Roman"/>
              </a:rPr>
              <a:t>themes.</a:t>
            </a:r>
            <a:r>
              <a:rPr sz="1950" spc="70" smtClean="0">
                <a:latin typeface="Times New Roman"/>
                <a:cs typeface="Times New Roman"/>
              </a:rPr>
              <a:t> </a:t>
            </a:r>
            <a:r>
              <a:rPr sz="1950" smtClean="0">
                <a:latin typeface="Times New Roman"/>
                <a:cs typeface="Times New Roman"/>
              </a:rPr>
              <a:t>Design</a:t>
            </a:r>
            <a:r>
              <a:rPr sz="1950" spc="45" smtClean="0">
                <a:latin typeface="Times New Roman"/>
                <a:cs typeface="Times New Roman"/>
              </a:rPr>
              <a:t> </a:t>
            </a:r>
            <a:r>
              <a:rPr sz="1950" spc="-25" smtClean="0">
                <a:latin typeface="Times New Roman"/>
                <a:cs typeface="Times New Roman"/>
              </a:rPr>
              <a:t>an </a:t>
            </a:r>
            <a:r>
              <a:rPr sz="1950" smtClean="0">
                <a:latin typeface="Times New Roman"/>
                <a:cs typeface="Times New Roman"/>
              </a:rPr>
              <a:t>intuitive user</a:t>
            </a:r>
            <a:r>
              <a:rPr sz="1950" spc="50" smtClean="0">
                <a:latin typeface="Times New Roman"/>
                <a:cs typeface="Times New Roman"/>
              </a:rPr>
              <a:t> </a:t>
            </a:r>
            <a:r>
              <a:rPr sz="1950" smtClean="0">
                <a:latin typeface="Times New Roman"/>
                <a:cs typeface="Times New Roman"/>
              </a:rPr>
              <a:t>interface</a:t>
            </a:r>
            <a:r>
              <a:rPr sz="1950" spc="30" smtClean="0">
                <a:latin typeface="Times New Roman"/>
                <a:cs typeface="Times New Roman"/>
              </a:rPr>
              <a:t> </a:t>
            </a:r>
            <a:r>
              <a:rPr sz="1950" smtClean="0">
                <a:latin typeface="Times New Roman"/>
                <a:cs typeface="Times New Roman"/>
              </a:rPr>
              <a:t>for</a:t>
            </a:r>
            <a:r>
              <a:rPr sz="1950" spc="45" smtClean="0">
                <a:latin typeface="Times New Roman"/>
                <a:cs typeface="Times New Roman"/>
              </a:rPr>
              <a:t> </a:t>
            </a:r>
            <a:r>
              <a:rPr sz="1950" smtClean="0">
                <a:latin typeface="Times New Roman"/>
                <a:cs typeface="Times New Roman"/>
              </a:rPr>
              <a:t>interacting</a:t>
            </a:r>
            <a:r>
              <a:rPr sz="1950" spc="35" smtClean="0">
                <a:latin typeface="Times New Roman"/>
                <a:cs typeface="Times New Roman"/>
              </a:rPr>
              <a:t> </a:t>
            </a:r>
            <a:r>
              <a:rPr sz="1950" smtClean="0">
                <a:latin typeface="Times New Roman"/>
                <a:cs typeface="Times New Roman"/>
              </a:rPr>
              <a:t>with</a:t>
            </a:r>
            <a:r>
              <a:rPr sz="1950" spc="30" smtClean="0">
                <a:latin typeface="Times New Roman"/>
                <a:cs typeface="Times New Roman"/>
              </a:rPr>
              <a:t> </a:t>
            </a:r>
            <a:r>
              <a:rPr sz="1950" smtClean="0">
                <a:latin typeface="Times New Roman"/>
                <a:cs typeface="Times New Roman"/>
              </a:rPr>
              <a:t>the</a:t>
            </a:r>
            <a:r>
              <a:rPr sz="1950" spc="45" smtClean="0">
                <a:latin typeface="Times New Roman"/>
                <a:cs typeface="Times New Roman"/>
              </a:rPr>
              <a:t> </a:t>
            </a:r>
            <a:r>
              <a:rPr sz="1950" smtClean="0">
                <a:latin typeface="Times New Roman"/>
                <a:cs typeface="Times New Roman"/>
              </a:rPr>
              <a:t>system,</a:t>
            </a:r>
            <a:r>
              <a:rPr sz="1950" spc="100" smtClean="0">
                <a:latin typeface="Times New Roman"/>
                <a:cs typeface="Times New Roman"/>
              </a:rPr>
              <a:t> </a:t>
            </a:r>
            <a:r>
              <a:rPr sz="1950" smtClean="0">
                <a:latin typeface="Times New Roman"/>
                <a:cs typeface="Times New Roman"/>
              </a:rPr>
              <a:t>allowing</a:t>
            </a:r>
            <a:r>
              <a:rPr sz="1950" spc="30" smtClean="0">
                <a:latin typeface="Times New Roman"/>
                <a:cs typeface="Times New Roman"/>
              </a:rPr>
              <a:t> </a:t>
            </a:r>
            <a:r>
              <a:rPr sz="1950" smtClean="0">
                <a:latin typeface="Times New Roman"/>
                <a:cs typeface="Times New Roman"/>
              </a:rPr>
              <a:t>users</a:t>
            </a:r>
            <a:r>
              <a:rPr sz="1950" spc="55" smtClean="0">
                <a:latin typeface="Times New Roman"/>
                <a:cs typeface="Times New Roman"/>
              </a:rPr>
              <a:t> </a:t>
            </a:r>
            <a:r>
              <a:rPr sz="1950" spc="-25" smtClean="0">
                <a:latin typeface="Times New Roman"/>
                <a:cs typeface="Times New Roman"/>
              </a:rPr>
              <a:t>to </a:t>
            </a:r>
            <a:r>
              <a:rPr sz="1950" smtClean="0">
                <a:latin typeface="Times New Roman"/>
                <a:cs typeface="Times New Roman"/>
              </a:rPr>
              <a:t>explore</a:t>
            </a:r>
            <a:r>
              <a:rPr sz="1950" spc="25" smtClean="0">
                <a:latin typeface="Times New Roman"/>
                <a:cs typeface="Times New Roman"/>
              </a:rPr>
              <a:t> </a:t>
            </a:r>
            <a:r>
              <a:rPr sz="1950" smtClean="0">
                <a:latin typeface="Times New Roman"/>
                <a:cs typeface="Times New Roman"/>
              </a:rPr>
              <a:t>and</a:t>
            </a:r>
            <a:r>
              <a:rPr sz="1950" spc="55" smtClean="0">
                <a:latin typeface="Times New Roman"/>
                <a:cs typeface="Times New Roman"/>
              </a:rPr>
              <a:t> </a:t>
            </a:r>
            <a:r>
              <a:rPr sz="1950" smtClean="0">
                <a:latin typeface="Times New Roman"/>
                <a:cs typeface="Times New Roman"/>
              </a:rPr>
              <a:t>evaluate</a:t>
            </a:r>
            <a:r>
              <a:rPr sz="1950" spc="25" smtClean="0">
                <a:latin typeface="Times New Roman"/>
                <a:cs typeface="Times New Roman"/>
              </a:rPr>
              <a:t> </a:t>
            </a:r>
            <a:r>
              <a:rPr sz="1950" smtClean="0">
                <a:latin typeface="Times New Roman"/>
                <a:cs typeface="Times New Roman"/>
              </a:rPr>
              <a:t>generated</a:t>
            </a:r>
            <a:r>
              <a:rPr sz="1950" spc="55" smtClean="0">
                <a:latin typeface="Times New Roman"/>
                <a:cs typeface="Times New Roman"/>
              </a:rPr>
              <a:t> </a:t>
            </a:r>
            <a:r>
              <a:rPr sz="1950" smtClean="0">
                <a:latin typeface="Times New Roman"/>
                <a:cs typeface="Times New Roman"/>
              </a:rPr>
              <a:t>film</a:t>
            </a:r>
            <a:r>
              <a:rPr sz="1950" spc="40" smtClean="0">
                <a:latin typeface="Times New Roman"/>
                <a:cs typeface="Times New Roman"/>
              </a:rPr>
              <a:t> </a:t>
            </a:r>
            <a:r>
              <a:rPr sz="1950" spc="-10" smtClean="0">
                <a:latin typeface="Times New Roman"/>
                <a:cs typeface="Times New Roman"/>
              </a:rPr>
              <a:t>names.</a:t>
            </a:r>
            <a:endParaRPr sz="1950" dirty="0">
              <a:latin typeface="Times New Roman"/>
              <a:cs typeface="Times New Roman"/>
            </a:endParaRPr>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4"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5" name="object 15"/>
          <p:cNvPicPr/>
          <p:nvPr/>
        </p:nvPicPr>
        <p:blipFill>
          <a:blip r:embed="rId5" cstate="print"/>
          <a:stretch>
            <a:fillRect/>
          </a:stretch>
        </p:blipFill>
        <p:spPr>
          <a:xfrm>
            <a:off x="1376442" y="6394704"/>
            <a:ext cx="62856" cy="146304"/>
          </a:xfrm>
          <a:prstGeom prst="rect">
            <a:avLst/>
          </a:prstGeom>
        </p:spPr>
      </p:pic>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7</a:t>
            </a:fld>
            <a:endParaRPr spc="-50" dirty="0"/>
          </a:p>
        </p:txBody>
      </p:sp>
      <p:sp>
        <p:nvSpPr>
          <p:cNvPr id="17" name="object 17"/>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12700">
              <a:lnSpc>
                <a:spcPct val="100000"/>
              </a:lnSpc>
              <a:spcBef>
                <a:spcPts val="10"/>
              </a:spcBef>
            </a:pPr>
            <a:r>
              <a:rPr lang="en-US" dirty="0" smtClean="0"/>
              <a:t>SARAN N</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07807" y="3069335"/>
            <a:ext cx="259079" cy="268605"/>
          </a:xfrm>
          <a:custGeom>
            <a:avLst/>
            <a:gdLst/>
            <a:ahLst/>
            <a:cxnLst/>
            <a:rect l="l" t="t" r="r" b="b"/>
            <a:pathLst>
              <a:path w="259079" h="268604">
                <a:moveTo>
                  <a:pt x="259080" y="268224"/>
                </a:moveTo>
                <a:lnTo>
                  <a:pt x="0" y="268224"/>
                </a:lnTo>
                <a:lnTo>
                  <a:pt x="0" y="0"/>
                </a:lnTo>
                <a:lnTo>
                  <a:pt x="259080" y="0"/>
                </a:lnTo>
                <a:lnTo>
                  <a:pt x="259080" y="268224"/>
                </a:lnTo>
                <a:close/>
              </a:path>
            </a:pathLst>
          </a:custGeom>
          <a:solidFill>
            <a:srgbClr val="2D83C3"/>
          </a:solidFill>
        </p:spPr>
        <p:txBody>
          <a:bodyPr wrap="square" lIns="0" tIns="0" rIns="0" bIns="0" rtlCol="0"/>
          <a:lstStyle/>
          <a:p>
            <a:endParaRPr/>
          </a:p>
        </p:txBody>
      </p:sp>
      <p:pic>
        <p:nvPicPr>
          <p:cNvPr id="3" name="object 3"/>
          <p:cNvPicPr/>
          <p:nvPr/>
        </p:nvPicPr>
        <p:blipFill>
          <a:blip r:embed="rId2" cstate="print"/>
          <a:stretch>
            <a:fillRect/>
          </a:stretch>
        </p:blipFill>
        <p:spPr>
          <a:xfrm>
            <a:off x="7481316" y="1057656"/>
            <a:ext cx="1202435" cy="1839467"/>
          </a:xfrm>
          <a:prstGeom prst="rect">
            <a:avLst/>
          </a:prstGeom>
        </p:spPr>
      </p:pic>
      <p:sp>
        <p:nvSpPr>
          <p:cNvPr id="4" name="object 4"/>
          <p:cNvSpPr txBox="1">
            <a:spLocks noGrp="1"/>
          </p:cNvSpPr>
          <p:nvPr>
            <p:ph type="title"/>
          </p:nvPr>
        </p:nvSpPr>
        <p:spPr>
          <a:xfrm>
            <a:off x="650327" y="1456397"/>
            <a:ext cx="6405245" cy="528320"/>
          </a:xfrm>
          <a:prstGeom prst="rect">
            <a:avLst/>
          </a:prstGeom>
        </p:spPr>
        <p:txBody>
          <a:bodyPr vert="horz" wrap="square" lIns="0" tIns="12700" rIns="0" bIns="0" rtlCol="0">
            <a:spAutoFit/>
          </a:bodyPr>
          <a:lstStyle/>
          <a:p>
            <a:pPr marL="12700">
              <a:lnSpc>
                <a:spcPct val="100000"/>
              </a:lnSpc>
              <a:spcBef>
                <a:spcPts val="100"/>
              </a:spcBef>
            </a:pPr>
            <a:r>
              <a:rPr dirty="0"/>
              <a:t>THE</a:t>
            </a:r>
            <a:r>
              <a:rPr spc="-25" dirty="0"/>
              <a:t> </a:t>
            </a:r>
            <a:r>
              <a:rPr dirty="0"/>
              <a:t>WOW</a:t>
            </a:r>
            <a:r>
              <a:rPr spc="35" dirty="0"/>
              <a:t> </a:t>
            </a:r>
            <a:r>
              <a:rPr dirty="0"/>
              <a:t>IN</a:t>
            </a:r>
            <a:r>
              <a:rPr spc="-35" dirty="0"/>
              <a:t> </a:t>
            </a:r>
            <a:r>
              <a:rPr dirty="0"/>
              <a:t>YOUR</a:t>
            </a:r>
            <a:r>
              <a:rPr spc="-35" dirty="0"/>
              <a:t> </a:t>
            </a:r>
            <a:r>
              <a:rPr spc="-10" dirty="0"/>
              <a:t>SOLUTION</a:t>
            </a: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3" cstate="print"/>
            <a:stretch>
              <a:fillRect/>
            </a:stretch>
          </p:blipFill>
          <p:spPr>
            <a:xfrm>
              <a:off x="7641335" y="3886200"/>
              <a:ext cx="2414015" cy="2517648"/>
            </a:xfrm>
            <a:prstGeom prst="rect">
              <a:avLst/>
            </a:prstGeom>
          </p:spPr>
        </p:pic>
        <p:pic>
          <p:nvPicPr>
            <p:cNvPr id="8" name="object 8"/>
            <p:cNvPicPr/>
            <p:nvPr/>
          </p:nvPicPr>
          <p:blipFill>
            <a:blip r:embed="rId4"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1" name="object 11"/>
          <p:cNvSpPr txBox="1"/>
          <p:nvPr/>
        </p:nvSpPr>
        <p:spPr>
          <a:xfrm>
            <a:off x="628878" y="2206204"/>
            <a:ext cx="6748780" cy="3648075"/>
          </a:xfrm>
          <a:prstGeom prst="rect">
            <a:avLst/>
          </a:prstGeom>
        </p:spPr>
        <p:txBody>
          <a:bodyPr vert="horz" wrap="square" lIns="0" tIns="12065" rIns="0" bIns="0" rtlCol="0">
            <a:spAutoFit/>
          </a:bodyPr>
          <a:lstStyle/>
          <a:p>
            <a:pPr marL="12700" marR="64769" indent="167005">
              <a:lnSpc>
                <a:spcPct val="102400"/>
              </a:lnSpc>
              <a:spcBef>
                <a:spcPts val="95"/>
              </a:spcBef>
              <a:buSzPct val="93103"/>
              <a:buFont typeface="Wingdings"/>
              <a:buChar char=""/>
              <a:tabLst>
                <a:tab pos="179705" algn="l"/>
              </a:tabLst>
            </a:pPr>
            <a:r>
              <a:rPr sz="1450" b="1" dirty="0" smtClean="0">
                <a:latin typeface="Times New Roman"/>
                <a:cs typeface="Times New Roman"/>
              </a:rPr>
              <a:t>Idea</a:t>
            </a:r>
            <a:r>
              <a:rPr sz="1450" b="1" spc="40" dirty="0" smtClean="0">
                <a:latin typeface="Times New Roman"/>
                <a:cs typeface="Times New Roman"/>
              </a:rPr>
              <a:t> </a:t>
            </a:r>
            <a:r>
              <a:rPr sz="1450" b="1" dirty="0" smtClean="0">
                <a:latin typeface="Times New Roman"/>
                <a:cs typeface="Times New Roman"/>
              </a:rPr>
              <a:t>Generation:</a:t>
            </a:r>
            <a:r>
              <a:rPr sz="1450" b="1" spc="60" dirty="0" smtClean="0">
                <a:latin typeface="Times New Roman"/>
                <a:cs typeface="Times New Roman"/>
              </a:rPr>
              <a:t> </a:t>
            </a:r>
            <a:r>
              <a:rPr sz="1450" dirty="0" smtClean="0">
                <a:latin typeface="Times New Roman"/>
                <a:cs typeface="Times New Roman"/>
              </a:rPr>
              <a:t>AI</a:t>
            </a:r>
            <a:r>
              <a:rPr sz="1450" spc="60" dirty="0" smtClean="0">
                <a:latin typeface="Times New Roman"/>
                <a:cs typeface="Times New Roman"/>
              </a:rPr>
              <a:t> </a:t>
            </a:r>
            <a:r>
              <a:rPr sz="1450" dirty="0" smtClean="0">
                <a:latin typeface="Times New Roman"/>
                <a:cs typeface="Times New Roman"/>
              </a:rPr>
              <a:t>can</a:t>
            </a:r>
            <a:r>
              <a:rPr sz="1450" spc="60" dirty="0" smtClean="0">
                <a:latin typeface="Times New Roman"/>
                <a:cs typeface="Times New Roman"/>
              </a:rPr>
              <a:t> </a:t>
            </a:r>
            <a:r>
              <a:rPr sz="1450" dirty="0" smtClean="0">
                <a:latin typeface="Times New Roman"/>
                <a:cs typeface="Times New Roman"/>
              </a:rPr>
              <a:t>produce</a:t>
            </a:r>
            <a:r>
              <a:rPr sz="1450" spc="50" dirty="0" smtClean="0">
                <a:latin typeface="Times New Roman"/>
                <a:cs typeface="Times New Roman"/>
              </a:rPr>
              <a:t> </a:t>
            </a:r>
            <a:r>
              <a:rPr sz="1450" dirty="0" smtClean="0">
                <a:latin typeface="Times New Roman"/>
                <a:cs typeface="Times New Roman"/>
              </a:rPr>
              <a:t>a</a:t>
            </a:r>
            <a:r>
              <a:rPr sz="1450" spc="75" dirty="0" smtClean="0">
                <a:latin typeface="Times New Roman"/>
                <a:cs typeface="Times New Roman"/>
              </a:rPr>
              <a:t> </a:t>
            </a:r>
            <a:r>
              <a:rPr sz="1450" dirty="0" smtClean="0">
                <a:latin typeface="Times New Roman"/>
                <a:cs typeface="Times New Roman"/>
              </a:rPr>
              <a:t>vast</a:t>
            </a:r>
            <a:r>
              <a:rPr sz="1450" spc="45" dirty="0" smtClean="0">
                <a:latin typeface="Times New Roman"/>
                <a:cs typeface="Times New Roman"/>
              </a:rPr>
              <a:t> </a:t>
            </a:r>
            <a:r>
              <a:rPr sz="1450" dirty="0" smtClean="0">
                <a:latin typeface="Times New Roman"/>
                <a:cs typeface="Times New Roman"/>
              </a:rPr>
              <a:t>number</a:t>
            </a:r>
            <a:r>
              <a:rPr sz="1450" spc="60" dirty="0" smtClean="0">
                <a:latin typeface="Times New Roman"/>
                <a:cs typeface="Times New Roman"/>
              </a:rPr>
              <a:t> </a:t>
            </a:r>
            <a:r>
              <a:rPr sz="1450" dirty="0" smtClean="0">
                <a:latin typeface="Times New Roman"/>
                <a:cs typeface="Times New Roman"/>
              </a:rPr>
              <a:t>of</a:t>
            </a:r>
            <a:r>
              <a:rPr sz="1450" spc="60" dirty="0" smtClean="0">
                <a:latin typeface="Times New Roman"/>
                <a:cs typeface="Times New Roman"/>
              </a:rPr>
              <a:t> </a:t>
            </a:r>
            <a:r>
              <a:rPr sz="1450" dirty="0" smtClean="0">
                <a:latin typeface="Times New Roman"/>
                <a:cs typeface="Times New Roman"/>
              </a:rPr>
              <a:t>name</a:t>
            </a:r>
            <a:r>
              <a:rPr sz="1450" spc="70" dirty="0" smtClean="0">
                <a:latin typeface="Times New Roman"/>
                <a:cs typeface="Times New Roman"/>
              </a:rPr>
              <a:t> </a:t>
            </a:r>
            <a:r>
              <a:rPr sz="1450" dirty="0" smtClean="0">
                <a:latin typeface="Times New Roman"/>
                <a:cs typeface="Times New Roman"/>
              </a:rPr>
              <a:t>options</a:t>
            </a:r>
            <a:r>
              <a:rPr sz="1450" spc="65" dirty="0" smtClean="0">
                <a:latin typeface="Times New Roman"/>
                <a:cs typeface="Times New Roman"/>
              </a:rPr>
              <a:t> </a:t>
            </a:r>
            <a:r>
              <a:rPr sz="1450" dirty="0" smtClean="0">
                <a:latin typeface="Times New Roman"/>
                <a:cs typeface="Times New Roman"/>
              </a:rPr>
              <a:t>based</a:t>
            </a:r>
            <a:r>
              <a:rPr sz="1450" spc="60" dirty="0" smtClean="0">
                <a:latin typeface="Times New Roman"/>
                <a:cs typeface="Times New Roman"/>
              </a:rPr>
              <a:t> </a:t>
            </a:r>
            <a:r>
              <a:rPr sz="1450" dirty="0" smtClean="0">
                <a:latin typeface="Times New Roman"/>
                <a:cs typeface="Times New Roman"/>
              </a:rPr>
              <a:t>on</a:t>
            </a:r>
            <a:r>
              <a:rPr sz="1450" spc="45" dirty="0" smtClean="0">
                <a:latin typeface="Times New Roman"/>
                <a:cs typeface="Times New Roman"/>
              </a:rPr>
              <a:t> </a:t>
            </a:r>
            <a:r>
              <a:rPr sz="1450" spc="-10" dirty="0" smtClean="0">
                <a:latin typeface="Times New Roman"/>
                <a:cs typeface="Times New Roman"/>
              </a:rPr>
              <a:t>keywords, </a:t>
            </a:r>
            <a:r>
              <a:rPr sz="1450" dirty="0" smtClean="0">
                <a:latin typeface="Times New Roman"/>
                <a:cs typeface="Times New Roman"/>
              </a:rPr>
              <a:t>themes,</a:t>
            </a:r>
            <a:r>
              <a:rPr sz="1450" spc="70" dirty="0" smtClean="0">
                <a:latin typeface="Times New Roman"/>
                <a:cs typeface="Times New Roman"/>
              </a:rPr>
              <a:t> </a:t>
            </a:r>
            <a:r>
              <a:rPr sz="1450" dirty="0" smtClean="0">
                <a:latin typeface="Times New Roman"/>
                <a:cs typeface="Times New Roman"/>
              </a:rPr>
              <a:t>genre,</a:t>
            </a:r>
            <a:r>
              <a:rPr sz="1450" spc="55" dirty="0" smtClean="0">
                <a:latin typeface="Times New Roman"/>
                <a:cs typeface="Times New Roman"/>
              </a:rPr>
              <a:t> </a:t>
            </a:r>
            <a:r>
              <a:rPr sz="1450" dirty="0" smtClean="0">
                <a:latin typeface="Times New Roman"/>
                <a:cs typeface="Times New Roman"/>
              </a:rPr>
              <a:t>or</a:t>
            </a:r>
            <a:r>
              <a:rPr sz="1450" spc="75" dirty="0" smtClean="0">
                <a:latin typeface="Times New Roman"/>
                <a:cs typeface="Times New Roman"/>
              </a:rPr>
              <a:t> </a:t>
            </a:r>
            <a:r>
              <a:rPr sz="1450" dirty="0" smtClean="0">
                <a:latin typeface="Times New Roman"/>
                <a:cs typeface="Times New Roman"/>
              </a:rPr>
              <a:t>desired</a:t>
            </a:r>
            <a:r>
              <a:rPr sz="1450" spc="90" dirty="0" smtClean="0">
                <a:latin typeface="Times New Roman"/>
                <a:cs typeface="Times New Roman"/>
              </a:rPr>
              <a:t> </a:t>
            </a:r>
            <a:r>
              <a:rPr sz="1450" dirty="0" smtClean="0">
                <a:latin typeface="Times New Roman"/>
                <a:cs typeface="Times New Roman"/>
              </a:rPr>
              <a:t>tone.</a:t>
            </a:r>
            <a:r>
              <a:rPr sz="1450" spc="75" dirty="0" smtClean="0">
                <a:latin typeface="Times New Roman"/>
                <a:cs typeface="Times New Roman"/>
              </a:rPr>
              <a:t> </a:t>
            </a:r>
            <a:r>
              <a:rPr sz="1450" dirty="0" smtClean="0">
                <a:latin typeface="Times New Roman"/>
                <a:cs typeface="Times New Roman"/>
              </a:rPr>
              <a:t>This</a:t>
            </a:r>
            <a:r>
              <a:rPr sz="1450" spc="80" dirty="0" smtClean="0">
                <a:latin typeface="Times New Roman"/>
                <a:cs typeface="Times New Roman"/>
              </a:rPr>
              <a:t> </a:t>
            </a:r>
            <a:r>
              <a:rPr sz="1450" dirty="0" smtClean="0">
                <a:latin typeface="Times New Roman"/>
                <a:cs typeface="Times New Roman"/>
              </a:rPr>
              <a:t>helps</a:t>
            </a:r>
            <a:r>
              <a:rPr sz="1450" spc="80" dirty="0" smtClean="0">
                <a:latin typeface="Times New Roman"/>
                <a:cs typeface="Times New Roman"/>
              </a:rPr>
              <a:t> </a:t>
            </a:r>
            <a:r>
              <a:rPr sz="1450" dirty="0" smtClean="0">
                <a:latin typeface="Times New Roman"/>
                <a:cs typeface="Times New Roman"/>
              </a:rPr>
              <a:t>overcome</a:t>
            </a:r>
            <a:r>
              <a:rPr sz="1450" spc="65" dirty="0" smtClean="0">
                <a:latin typeface="Times New Roman"/>
                <a:cs typeface="Times New Roman"/>
              </a:rPr>
              <a:t> </a:t>
            </a:r>
            <a:r>
              <a:rPr sz="1450" dirty="0" smtClean="0">
                <a:latin typeface="Times New Roman"/>
                <a:cs typeface="Times New Roman"/>
              </a:rPr>
              <a:t>creative</a:t>
            </a:r>
            <a:r>
              <a:rPr sz="1450" spc="85" dirty="0" smtClean="0">
                <a:latin typeface="Times New Roman"/>
                <a:cs typeface="Times New Roman"/>
              </a:rPr>
              <a:t> </a:t>
            </a:r>
            <a:r>
              <a:rPr sz="1450" dirty="0" smtClean="0">
                <a:latin typeface="Times New Roman"/>
                <a:cs typeface="Times New Roman"/>
              </a:rPr>
              <a:t>roadblocks</a:t>
            </a:r>
            <a:r>
              <a:rPr sz="1450" spc="65" dirty="0" smtClean="0">
                <a:latin typeface="Times New Roman"/>
                <a:cs typeface="Times New Roman"/>
              </a:rPr>
              <a:t> </a:t>
            </a:r>
            <a:r>
              <a:rPr sz="1450" dirty="0" smtClean="0">
                <a:latin typeface="Times New Roman"/>
                <a:cs typeface="Times New Roman"/>
              </a:rPr>
              <a:t>and</a:t>
            </a:r>
            <a:r>
              <a:rPr sz="1450" spc="70" dirty="0" smtClean="0">
                <a:latin typeface="Times New Roman"/>
                <a:cs typeface="Times New Roman"/>
              </a:rPr>
              <a:t> </a:t>
            </a:r>
            <a:r>
              <a:rPr sz="1450" spc="-10" dirty="0" smtClean="0">
                <a:latin typeface="Times New Roman"/>
                <a:cs typeface="Times New Roman"/>
              </a:rPr>
              <a:t>explore </a:t>
            </a:r>
            <a:r>
              <a:rPr sz="1450" dirty="0" smtClean="0">
                <a:latin typeface="Times New Roman"/>
                <a:cs typeface="Times New Roman"/>
              </a:rPr>
              <a:t>unexpected</a:t>
            </a:r>
            <a:r>
              <a:rPr sz="1450" spc="125" dirty="0" smtClean="0">
                <a:latin typeface="Times New Roman"/>
                <a:cs typeface="Times New Roman"/>
              </a:rPr>
              <a:t> </a:t>
            </a:r>
            <a:r>
              <a:rPr sz="1450" spc="-10" dirty="0" smtClean="0">
                <a:latin typeface="Times New Roman"/>
                <a:cs typeface="Times New Roman"/>
              </a:rPr>
              <a:t>possibilities.</a:t>
            </a:r>
            <a:endParaRPr sz="1450" dirty="0" smtClean="0">
              <a:latin typeface="Times New Roman"/>
              <a:cs typeface="Times New Roman"/>
            </a:endParaRPr>
          </a:p>
          <a:p>
            <a:pPr>
              <a:lnSpc>
                <a:spcPct val="100000"/>
              </a:lnSpc>
              <a:spcBef>
                <a:spcPts val="114"/>
              </a:spcBef>
              <a:buFont typeface="Wingdings"/>
              <a:buChar char=""/>
            </a:pPr>
            <a:endParaRPr sz="1450" dirty="0" smtClean="0">
              <a:latin typeface="Times New Roman"/>
              <a:cs typeface="Times New Roman"/>
            </a:endParaRPr>
          </a:p>
          <a:p>
            <a:pPr marL="12700" marR="66040" indent="167005">
              <a:lnSpc>
                <a:spcPct val="102400"/>
              </a:lnSpc>
              <a:buSzPct val="93103"/>
              <a:buFont typeface="Wingdings"/>
              <a:buChar char=""/>
              <a:tabLst>
                <a:tab pos="179705" algn="l"/>
              </a:tabLst>
            </a:pPr>
            <a:r>
              <a:rPr sz="1450" b="1" dirty="0" smtClean="0">
                <a:latin typeface="Times New Roman"/>
                <a:cs typeface="Times New Roman"/>
              </a:rPr>
              <a:t>Uniqueness</a:t>
            </a:r>
            <a:r>
              <a:rPr sz="1450" b="1" spc="40" dirty="0" smtClean="0">
                <a:latin typeface="Times New Roman"/>
                <a:cs typeface="Times New Roman"/>
              </a:rPr>
              <a:t> </a:t>
            </a:r>
            <a:r>
              <a:rPr sz="1450" b="1" dirty="0" smtClean="0">
                <a:latin typeface="Times New Roman"/>
                <a:cs typeface="Times New Roman"/>
              </a:rPr>
              <a:t>and</a:t>
            </a:r>
            <a:r>
              <a:rPr sz="1450" b="1" spc="65" dirty="0" smtClean="0">
                <a:latin typeface="Times New Roman"/>
                <a:cs typeface="Times New Roman"/>
              </a:rPr>
              <a:t> </a:t>
            </a:r>
            <a:r>
              <a:rPr sz="1450" b="1" dirty="0" smtClean="0">
                <a:latin typeface="Times New Roman"/>
                <a:cs typeface="Times New Roman"/>
              </a:rPr>
              <a:t>Relevance:</a:t>
            </a:r>
            <a:r>
              <a:rPr sz="1450" b="1" spc="70" dirty="0" smtClean="0">
                <a:latin typeface="Times New Roman"/>
                <a:cs typeface="Times New Roman"/>
              </a:rPr>
              <a:t> </a:t>
            </a:r>
            <a:r>
              <a:rPr sz="1450" dirty="0" smtClean="0">
                <a:latin typeface="Times New Roman"/>
                <a:cs typeface="Times New Roman"/>
              </a:rPr>
              <a:t>AI</a:t>
            </a:r>
            <a:r>
              <a:rPr sz="1450" spc="55" dirty="0" smtClean="0">
                <a:latin typeface="Times New Roman"/>
                <a:cs typeface="Times New Roman"/>
              </a:rPr>
              <a:t> </a:t>
            </a:r>
            <a:r>
              <a:rPr sz="1450" dirty="0" smtClean="0">
                <a:latin typeface="Times New Roman"/>
                <a:cs typeface="Times New Roman"/>
              </a:rPr>
              <a:t>can</a:t>
            </a:r>
            <a:r>
              <a:rPr sz="1450" spc="70" dirty="0" smtClean="0">
                <a:latin typeface="Times New Roman"/>
                <a:cs typeface="Times New Roman"/>
              </a:rPr>
              <a:t> </a:t>
            </a:r>
            <a:r>
              <a:rPr sz="1450" dirty="0" smtClean="0">
                <a:latin typeface="Times New Roman"/>
                <a:cs typeface="Times New Roman"/>
              </a:rPr>
              <a:t>generate</a:t>
            </a:r>
            <a:r>
              <a:rPr sz="1450" spc="65" dirty="0" smtClean="0">
                <a:latin typeface="Times New Roman"/>
                <a:cs typeface="Times New Roman"/>
              </a:rPr>
              <a:t> </a:t>
            </a:r>
            <a:r>
              <a:rPr sz="1450" dirty="0" smtClean="0">
                <a:latin typeface="Times New Roman"/>
                <a:cs typeface="Times New Roman"/>
              </a:rPr>
              <a:t>names</a:t>
            </a:r>
            <a:r>
              <a:rPr sz="1450" spc="80" dirty="0" smtClean="0">
                <a:latin typeface="Times New Roman"/>
                <a:cs typeface="Times New Roman"/>
              </a:rPr>
              <a:t> </a:t>
            </a:r>
            <a:r>
              <a:rPr sz="1450" dirty="0" smtClean="0">
                <a:latin typeface="Times New Roman"/>
                <a:cs typeface="Times New Roman"/>
              </a:rPr>
              <a:t>that</a:t>
            </a:r>
            <a:r>
              <a:rPr sz="1450" spc="60" dirty="0" smtClean="0">
                <a:latin typeface="Times New Roman"/>
                <a:cs typeface="Times New Roman"/>
              </a:rPr>
              <a:t> </a:t>
            </a:r>
            <a:r>
              <a:rPr sz="1450" dirty="0" smtClean="0">
                <a:latin typeface="Times New Roman"/>
                <a:cs typeface="Times New Roman"/>
              </a:rPr>
              <a:t>are</a:t>
            </a:r>
            <a:r>
              <a:rPr sz="1450" spc="65" dirty="0" smtClean="0">
                <a:latin typeface="Times New Roman"/>
                <a:cs typeface="Times New Roman"/>
              </a:rPr>
              <a:t> </a:t>
            </a:r>
            <a:r>
              <a:rPr sz="1450" dirty="0" smtClean="0">
                <a:latin typeface="Times New Roman"/>
                <a:cs typeface="Times New Roman"/>
              </a:rPr>
              <a:t>both</a:t>
            </a:r>
            <a:r>
              <a:rPr sz="1450" spc="75" dirty="0" smtClean="0">
                <a:latin typeface="Times New Roman"/>
                <a:cs typeface="Times New Roman"/>
              </a:rPr>
              <a:t> </a:t>
            </a:r>
            <a:r>
              <a:rPr sz="1450" dirty="0" smtClean="0">
                <a:latin typeface="Times New Roman"/>
                <a:cs typeface="Times New Roman"/>
              </a:rPr>
              <a:t>unique</a:t>
            </a:r>
            <a:r>
              <a:rPr sz="1450" spc="65" dirty="0" smtClean="0">
                <a:latin typeface="Times New Roman"/>
                <a:cs typeface="Times New Roman"/>
              </a:rPr>
              <a:t> </a:t>
            </a:r>
            <a:r>
              <a:rPr sz="1450" dirty="0" smtClean="0">
                <a:latin typeface="Times New Roman"/>
                <a:cs typeface="Times New Roman"/>
              </a:rPr>
              <a:t>and</a:t>
            </a:r>
            <a:r>
              <a:rPr sz="1450" spc="70" dirty="0" smtClean="0">
                <a:latin typeface="Times New Roman"/>
                <a:cs typeface="Times New Roman"/>
              </a:rPr>
              <a:t> </a:t>
            </a:r>
            <a:r>
              <a:rPr sz="1450" spc="-10" dirty="0" smtClean="0">
                <a:latin typeface="Times New Roman"/>
                <a:cs typeface="Times New Roman"/>
              </a:rPr>
              <a:t>relevant </a:t>
            </a:r>
            <a:r>
              <a:rPr sz="1450" dirty="0" smtClean="0">
                <a:latin typeface="Times New Roman"/>
                <a:cs typeface="Times New Roman"/>
              </a:rPr>
              <a:t>to</a:t>
            </a:r>
            <a:r>
              <a:rPr sz="1450" spc="55" dirty="0" smtClean="0">
                <a:latin typeface="Times New Roman"/>
                <a:cs typeface="Times New Roman"/>
              </a:rPr>
              <a:t> </a:t>
            </a:r>
            <a:r>
              <a:rPr sz="1450" dirty="0" smtClean="0">
                <a:latin typeface="Times New Roman"/>
                <a:cs typeface="Times New Roman"/>
              </a:rPr>
              <a:t>the</a:t>
            </a:r>
            <a:r>
              <a:rPr sz="1450" spc="55" dirty="0" smtClean="0">
                <a:latin typeface="Times New Roman"/>
                <a:cs typeface="Times New Roman"/>
              </a:rPr>
              <a:t> </a:t>
            </a:r>
            <a:r>
              <a:rPr sz="1450" dirty="0" smtClean="0">
                <a:latin typeface="Times New Roman"/>
                <a:cs typeface="Times New Roman"/>
              </a:rPr>
              <a:t>film's</a:t>
            </a:r>
            <a:r>
              <a:rPr sz="1450" spc="65" dirty="0" smtClean="0">
                <a:latin typeface="Times New Roman"/>
                <a:cs typeface="Times New Roman"/>
              </a:rPr>
              <a:t> </a:t>
            </a:r>
            <a:r>
              <a:rPr sz="1450" dirty="0" smtClean="0">
                <a:latin typeface="Times New Roman"/>
                <a:cs typeface="Times New Roman"/>
              </a:rPr>
              <a:t>content.</a:t>
            </a:r>
            <a:r>
              <a:rPr sz="1450" spc="60" dirty="0" smtClean="0">
                <a:latin typeface="Times New Roman"/>
                <a:cs typeface="Times New Roman"/>
              </a:rPr>
              <a:t> </a:t>
            </a:r>
            <a:r>
              <a:rPr sz="1450" dirty="0" smtClean="0">
                <a:latin typeface="Times New Roman"/>
                <a:cs typeface="Times New Roman"/>
              </a:rPr>
              <a:t>It</a:t>
            </a:r>
            <a:r>
              <a:rPr sz="1450" spc="85" dirty="0" smtClean="0">
                <a:latin typeface="Times New Roman"/>
                <a:cs typeface="Times New Roman"/>
              </a:rPr>
              <a:t> </a:t>
            </a:r>
            <a:r>
              <a:rPr sz="1450" dirty="0" smtClean="0">
                <a:latin typeface="Times New Roman"/>
                <a:cs typeface="Times New Roman"/>
              </a:rPr>
              <a:t>can</a:t>
            </a:r>
            <a:r>
              <a:rPr sz="1450" spc="55" dirty="0" smtClean="0">
                <a:latin typeface="Times New Roman"/>
                <a:cs typeface="Times New Roman"/>
              </a:rPr>
              <a:t> </a:t>
            </a:r>
            <a:r>
              <a:rPr sz="1450" dirty="0" smtClean="0">
                <a:latin typeface="Times New Roman"/>
                <a:cs typeface="Times New Roman"/>
              </a:rPr>
              <a:t>analyze</a:t>
            </a:r>
            <a:r>
              <a:rPr sz="1450" spc="55" dirty="0" smtClean="0">
                <a:latin typeface="Times New Roman"/>
                <a:cs typeface="Times New Roman"/>
              </a:rPr>
              <a:t> </a:t>
            </a:r>
            <a:r>
              <a:rPr sz="1450" dirty="0" smtClean="0">
                <a:latin typeface="Times New Roman"/>
                <a:cs typeface="Times New Roman"/>
              </a:rPr>
              <a:t>existing</a:t>
            </a:r>
            <a:r>
              <a:rPr sz="1450" spc="80" dirty="0" smtClean="0">
                <a:latin typeface="Times New Roman"/>
                <a:cs typeface="Times New Roman"/>
              </a:rPr>
              <a:t> </a:t>
            </a:r>
            <a:r>
              <a:rPr sz="1450" dirty="0" smtClean="0">
                <a:latin typeface="Times New Roman"/>
                <a:cs typeface="Times New Roman"/>
              </a:rPr>
              <a:t>film</a:t>
            </a:r>
            <a:r>
              <a:rPr sz="1450" spc="45" dirty="0" smtClean="0">
                <a:latin typeface="Times New Roman"/>
                <a:cs typeface="Times New Roman"/>
              </a:rPr>
              <a:t> </a:t>
            </a:r>
            <a:r>
              <a:rPr sz="1450" dirty="0" smtClean="0">
                <a:latin typeface="Times New Roman"/>
                <a:cs typeface="Times New Roman"/>
              </a:rPr>
              <a:t>titles</a:t>
            </a:r>
            <a:r>
              <a:rPr sz="1450" spc="85" dirty="0" smtClean="0">
                <a:latin typeface="Times New Roman"/>
                <a:cs typeface="Times New Roman"/>
              </a:rPr>
              <a:t> </a:t>
            </a:r>
            <a:r>
              <a:rPr sz="1450" dirty="0" smtClean="0">
                <a:latin typeface="Times New Roman"/>
                <a:cs typeface="Times New Roman"/>
              </a:rPr>
              <a:t>and</a:t>
            </a:r>
            <a:r>
              <a:rPr sz="1450" spc="60" dirty="0" smtClean="0">
                <a:latin typeface="Times New Roman"/>
                <a:cs typeface="Times New Roman"/>
              </a:rPr>
              <a:t> </a:t>
            </a:r>
            <a:r>
              <a:rPr sz="1450" dirty="0" smtClean="0">
                <a:latin typeface="Times New Roman"/>
                <a:cs typeface="Times New Roman"/>
              </a:rPr>
              <a:t>avoid</a:t>
            </a:r>
            <a:r>
              <a:rPr sz="1450" spc="55" dirty="0" smtClean="0">
                <a:latin typeface="Times New Roman"/>
                <a:cs typeface="Times New Roman"/>
              </a:rPr>
              <a:t> </a:t>
            </a:r>
            <a:r>
              <a:rPr sz="1450" dirty="0" smtClean="0">
                <a:latin typeface="Times New Roman"/>
                <a:cs typeface="Times New Roman"/>
              </a:rPr>
              <a:t>redundancy</a:t>
            </a:r>
            <a:r>
              <a:rPr sz="1450" spc="45" dirty="0" smtClean="0">
                <a:latin typeface="Times New Roman"/>
                <a:cs typeface="Times New Roman"/>
              </a:rPr>
              <a:t> </a:t>
            </a:r>
            <a:r>
              <a:rPr sz="1450" spc="-10" dirty="0" smtClean="0">
                <a:latin typeface="Times New Roman"/>
                <a:cs typeface="Times New Roman"/>
              </a:rPr>
              <a:t>while </a:t>
            </a:r>
            <a:r>
              <a:rPr sz="1450" dirty="0" smtClean="0">
                <a:latin typeface="Times New Roman"/>
                <a:cs typeface="Times New Roman"/>
              </a:rPr>
              <a:t>staying</a:t>
            </a:r>
            <a:r>
              <a:rPr sz="1450" spc="75" dirty="0" smtClean="0">
                <a:latin typeface="Times New Roman"/>
                <a:cs typeface="Times New Roman"/>
              </a:rPr>
              <a:t> </a:t>
            </a:r>
            <a:r>
              <a:rPr sz="1450" dirty="0" smtClean="0">
                <a:latin typeface="Times New Roman"/>
                <a:cs typeface="Times New Roman"/>
              </a:rPr>
              <a:t>thematically</a:t>
            </a:r>
            <a:r>
              <a:rPr sz="1450" spc="140" dirty="0" smtClean="0">
                <a:latin typeface="Times New Roman"/>
                <a:cs typeface="Times New Roman"/>
              </a:rPr>
              <a:t> </a:t>
            </a:r>
            <a:r>
              <a:rPr sz="1450" spc="-10" dirty="0" smtClean="0">
                <a:latin typeface="Times New Roman"/>
                <a:cs typeface="Times New Roman"/>
              </a:rPr>
              <a:t>appropriate.</a:t>
            </a:r>
            <a:endParaRPr sz="1450" dirty="0" smtClean="0">
              <a:latin typeface="Times New Roman"/>
              <a:cs typeface="Times New Roman"/>
            </a:endParaRPr>
          </a:p>
          <a:p>
            <a:pPr>
              <a:lnSpc>
                <a:spcPct val="100000"/>
              </a:lnSpc>
              <a:spcBef>
                <a:spcPts val="105"/>
              </a:spcBef>
              <a:buFont typeface="Wingdings"/>
              <a:buChar char=""/>
            </a:pPr>
            <a:endParaRPr sz="1450" dirty="0" smtClean="0">
              <a:latin typeface="Times New Roman"/>
              <a:cs typeface="Times New Roman"/>
            </a:endParaRPr>
          </a:p>
          <a:p>
            <a:pPr marL="12700" marR="5080" indent="167005">
              <a:lnSpc>
                <a:spcPct val="102800"/>
              </a:lnSpc>
              <a:spcBef>
                <a:spcPts val="5"/>
              </a:spcBef>
              <a:buSzPct val="93103"/>
              <a:buFont typeface="Wingdings"/>
              <a:buChar char=""/>
              <a:tabLst>
                <a:tab pos="179705" algn="l"/>
              </a:tabLst>
            </a:pPr>
            <a:r>
              <a:rPr sz="1450" b="1" dirty="0" smtClean="0">
                <a:latin typeface="Times New Roman"/>
                <a:cs typeface="Times New Roman"/>
              </a:rPr>
              <a:t>Multilingual</a:t>
            </a:r>
            <a:r>
              <a:rPr sz="1450" b="1" spc="75" dirty="0" smtClean="0">
                <a:latin typeface="Times New Roman"/>
                <a:cs typeface="Times New Roman"/>
              </a:rPr>
              <a:t> </a:t>
            </a:r>
            <a:r>
              <a:rPr sz="1450" b="1" dirty="0" smtClean="0">
                <a:latin typeface="Times New Roman"/>
                <a:cs typeface="Times New Roman"/>
              </a:rPr>
              <a:t>Exploration:</a:t>
            </a:r>
            <a:r>
              <a:rPr sz="1450" b="1" spc="90" dirty="0" smtClean="0">
                <a:latin typeface="Times New Roman"/>
                <a:cs typeface="Times New Roman"/>
              </a:rPr>
              <a:t> </a:t>
            </a:r>
            <a:r>
              <a:rPr sz="1450" dirty="0" smtClean="0">
                <a:latin typeface="Times New Roman"/>
                <a:cs typeface="Times New Roman"/>
              </a:rPr>
              <a:t>AI</a:t>
            </a:r>
            <a:r>
              <a:rPr sz="1450" spc="75" dirty="0" smtClean="0">
                <a:latin typeface="Times New Roman"/>
                <a:cs typeface="Times New Roman"/>
              </a:rPr>
              <a:t> </a:t>
            </a:r>
            <a:r>
              <a:rPr sz="1450" dirty="0" smtClean="0">
                <a:latin typeface="Times New Roman"/>
                <a:cs typeface="Times New Roman"/>
              </a:rPr>
              <a:t>can</a:t>
            </a:r>
            <a:r>
              <a:rPr sz="1450" spc="90" dirty="0" smtClean="0">
                <a:latin typeface="Times New Roman"/>
                <a:cs typeface="Times New Roman"/>
              </a:rPr>
              <a:t> </a:t>
            </a:r>
            <a:r>
              <a:rPr sz="1450" dirty="0" smtClean="0">
                <a:latin typeface="Times New Roman"/>
                <a:cs typeface="Times New Roman"/>
              </a:rPr>
              <a:t>generate</a:t>
            </a:r>
            <a:r>
              <a:rPr sz="1450" spc="85" dirty="0" smtClean="0">
                <a:latin typeface="Times New Roman"/>
                <a:cs typeface="Times New Roman"/>
              </a:rPr>
              <a:t> </a:t>
            </a:r>
            <a:r>
              <a:rPr sz="1450" dirty="0" smtClean="0">
                <a:latin typeface="Times New Roman"/>
                <a:cs typeface="Times New Roman"/>
              </a:rPr>
              <a:t>names</a:t>
            </a:r>
            <a:r>
              <a:rPr sz="1450" spc="100" dirty="0" smtClean="0">
                <a:latin typeface="Times New Roman"/>
                <a:cs typeface="Times New Roman"/>
              </a:rPr>
              <a:t> </a:t>
            </a:r>
            <a:r>
              <a:rPr sz="1450" dirty="0" smtClean="0">
                <a:latin typeface="Times New Roman"/>
                <a:cs typeface="Times New Roman"/>
              </a:rPr>
              <a:t>that</a:t>
            </a:r>
            <a:r>
              <a:rPr sz="1450" spc="75" dirty="0" smtClean="0">
                <a:latin typeface="Times New Roman"/>
                <a:cs typeface="Times New Roman"/>
              </a:rPr>
              <a:t> </a:t>
            </a:r>
            <a:r>
              <a:rPr sz="1450" dirty="0" smtClean="0">
                <a:latin typeface="Times New Roman"/>
                <a:cs typeface="Times New Roman"/>
              </a:rPr>
              <a:t>consider</a:t>
            </a:r>
            <a:r>
              <a:rPr sz="1450" spc="90" dirty="0" smtClean="0">
                <a:latin typeface="Times New Roman"/>
                <a:cs typeface="Times New Roman"/>
              </a:rPr>
              <a:t> </a:t>
            </a:r>
            <a:r>
              <a:rPr sz="1450" dirty="0" smtClean="0">
                <a:latin typeface="Times New Roman"/>
                <a:cs typeface="Times New Roman"/>
              </a:rPr>
              <a:t>international</a:t>
            </a:r>
            <a:r>
              <a:rPr sz="1450" spc="120" dirty="0" smtClean="0">
                <a:latin typeface="Times New Roman"/>
                <a:cs typeface="Times New Roman"/>
              </a:rPr>
              <a:t> </a:t>
            </a:r>
            <a:r>
              <a:rPr sz="1450" spc="-10" dirty="0" smtClean="0">
                <a:latin typeface="Times New Roman"/>
                <a:cs typeface="Times New Roman"/>
              </a:rPr>
              <a:t>markets. </a:t>
            </a:r>
            <a:r>
              <a:rPr sz="1450" dirty="0" smtClean="0">
                <a:latin typeface="Times New Roman"/>
                <a:cs typeface="Times New Roman"/>
              </a:rPr>
              <a:t>It</a:t>
            </a:r>
            <a:r>
              <a:rPr sz="1450" spc="55" dirty="0" smtClean="0">
                <a:latin typeface="Times New Roman"/>
                <a:cs typeface="Times New Roman"/>
              </a:rPr>
              <a:t> </a:t>
            </a:r>
            <a:r>
              <a:rPr sz="1450" dirty="0" smtClean="0">
                <a:latin typeface="Times New Roman"/>
                <a:cs typeface="Times New Roman"/>
              </a:rPr>
              <a:t>can</a:t>
            </a:r>
            <a:r>
              <a:rPr sz="1450" spc="55" dirty="0" smtClean="0">
                <a:latin typeface="Times New Roman"/>
                <a:cs typeface="Times New Roman"/>
              </a:rPr>
              <a:t> </a:t>
            </a:r>
            <a:r>
              <a:rPr sz="1450" dirty="0" smtClean="0">
                <a:latin typeface="Times New Roman"/>
                <a:cs typeface="Times New Roman"/>
              </a:rPr>
              <a:t>translate</a:t>
            </a:r>
            <a:r>
              <a:rPr sz="1450" spc="100" dirty="0" smtClean="0">
                <a:latin typeface="Times New Roman"/>
                <a:cs typeface="Times New Roman"/>
              </a:rPr>
              <a:t> </a:t>
            </a:r>
            <a:r>
              <a:rPr sz="1450" dirty="0" smtClean="0">
                <a:latin typeface="Times New Roman"/>
                <a:cs typeface="Times New Roman"/>
              </a:rPr>
              <a:t>concepts</a:t>
            </a:r>
            <a:r>
              <a:rPr sz="1450" spc="60" dirty="0" smtClean="0">
                <a:latin typeface="Times New Roman"/>
                <a:cs typeface="Times New Roman"/>
              </a:rPr>
              <a:t> </a:t>
            </a:r>
            <a:r>
              <a:rPr sz="1450" dirty="0" smtClean="0">
                <a:latin typeface="Times New Roman"/>
                <a:cs typeface="Times New Roman"/>
              </a:rPr>
              <a:t>or</a:t>
            </a:r>
            <a:r>
              <a:rPr sz="1450" spc="70" dirty="0" smtClean="0">
                <a:latin typeface="Times New Roman"/>
                <a:cs typeface="Times New Roman"/>
              </a:rPr>
              <a:t> </a:t>
            </a:r>
            <a:r>
              <a:rPr sz="1450" dirty="0" smtClean="0">
                <a:latin typeface="Times New Roman"/>
                <a:cs typeface="Times New Roman"/>
              </a:rPr>
              <a:t>suggest</a:t>
            </a:r>
            <a:r>
              <a:rPr sz="1450" spc="80" dirty="0" smtClean="0">
                <a:latin typeface="Times New Roman"/>
                <a:cs typeface="Times New Roman"/>
              </a:rPr>
              <a:t> </a:t>
            </a:r>
            <a:r>
              <a:rPr sz="1450" dirty="0" smtClean="0">
                <a:latin typeface="Times New Roman"/>
                <a:cs typeface="Times New Roman"/>
              </a:rPr>
              <a:t>names</a:t>
            </a:r>
            <a:r>
              <a:rPr sz="1450" spc="55" dirty="0" smtClean="0">
                <a:latin typeface="Times New Roman"/>
                <a:cs typeface="Times New Roman"/>
              </a:rPr>
              <a:t> </a:t>
            </a:r>
            <a:r>
              <a:rPr sz="1450" dirty="0" smtClean="0">
                <a:latin typeface="Times New Roman"/>
                <a:cs typeface="Times New Roman"/>
              </a:rPr>
              <a:t>with</a:t>
            </a:r>
            <a:r>
              <a:rPr sz="1450" spc="75" dirty="0" smtClean="0">
                <a:latin typeface="Times New Roman"/>
                <a:cs typeface="Times New Roman"/>
              </a:rPr>
              <a:t> </a:t>
            </a:r>
            <a:r>
              <a:rPr sz="1450" dirty="0" smtClean="0">
                <a:latin typeface="Times New Roman"/>
                <a:cs typeface="Times New Roman"/>
              </a:rPr>
              <a:t>strong</a:t>
            </a:r>
            <a:r>
              <a:rPr sz="1450" spc="70" dirty="0" smtClean="0">
                <a:latin typeface="Times New Roman"/>
                <a:cs typeface="Times New Roman"/>
              </a:rPr>
              <a:t> </a:t>
            </a:r>
            <a:r>
              <a:rPr sz="1450" dirty="0" smtClean="0">
                <a:latin typeface="Times New Roman"/>
                <a:cs typeface="Times New Roman"/>
              </a:rPr>
              <a:t>cross-cultural</a:t>
            </a:r>
            <a:r>
              <a:rPr sz="1450" spc="95" dirty="0" smtClean="0">
                <a:latin typeface="Times New Roman"/>
                <a:cs typeface="Times New Roman"/>
              </a:rPr>
              <a:t> </a:t>
            </a:r>
            <a:r>
              <a:rPr sz="1450" spc="-10" dirty="0" smtClean="0">
                <a:latin typeface="Times New Roman"/>
                <a:cs typeface="Times New Roman"/>
              </a:rPr>
              <a:t>appeal.</a:t>
            </a:r>
            <a:endParaRPr sz="1450" dirty="0" smtClean="0">
              <a:latin typeface="Times New Roman"/>
              <a:cs typeface="Times New Roman"/>
            </a:endParaRPr>
          </a:p>
          <a:p>
            <a:pPr>
              <a:lnSpc>
                <a:spcPct val="100000"/>
              </a:lnSpc>
              <a:spcBef>
                <a:spcPts val="114"/>
              </a:spcBef>
              <a:buFont typeface="Wingdings"/>
              <a:buChar char=""/>
            </a:pPr>
            <a:endParaRPr sz="1450" dirty="0" smtClean="0">
              <a:latin typeface="Times New Roman"/>
              <a:cs typeface="Times New Roman"/>
            </a:endParaRPr>
          </a:p>
          <a:p>
            <a:pPr marL="12700" marR="472440" indent="167005">
              <a:lnSpc>
                <a:spcPct val="102099"/>
              </a:lnSpc>
              <a:spcBef>
                <a:spcPts val="5"/>
              </a:spcBef>
              <a:buSzPct val="93103"/>
              <a:buFont typeface="Wingdings"/>
              <a:buChar char=""/>
              <a:tabLst>
                <a:tab pos="179705" algn="l"/>
              </a:tabLst>
            </a:pPr>
            <a:r>
              <a:rPr sz="1450" b="1" dirty="0" smtClean="0">
                <a:latin typeface="Times New Roman"/>
                <a:cs typeface="Times New Roman"/>
              </a:rPr>
              <a:t>Brand</a:t>
            </a:r>
            <a:r>
              <a:rPr sz="1450" b="1" spc="40" dirty="0" smtClean="0">
                <a:latin typeface="Times New Roman"/>
                <a:cs typeface="Times New Roman"/>
              </a:rPr>
              <a:t> </a:t>
            </a:r>
            <a:r>
              <a:rPr sz="1450" b="1" dirty="0" smtClean="0">
                <a:latin typeface="Times New Roman"/>
                <a:cs typeface="Times New Roman"/>
              </a:rPr>
              <a:t>Alignment:</a:t>
            </a:r>
            <a:r>
              <a:rPr sz="1450" b="1" spc="80" dirty="0" smtClean="0">
                <a:latin typeface="Times New Roman"/>
                <a:cs typeface="Times New Roman"/>
              </a:rPr>
              <a:t> </a:t>
            </a:r>
            <a:r>
              <a:rPr sz="1450" dirty="0" smtClean="0">
                <a:latin typeface="Times New Roman"/>
                <a:cs typeface="Times New Roman"/>
              </a:rPr>
              <a:t>AI</a:t>
            </a:r>
            <a:r>
              <a:rPr sz="1450" spc="45" dirty="0" smtClean="0">
                <a:latin typeface="Times New Roman"/>
                <a:cs typeface="Times New Roman"/>
              </a:rPr>
              <a:t> </a:t>
            </a:r>
            <a:r>
              <a:rPr sz="1450" dirty="0" smtClean="0">
                <a:latin typeface="Times New Roman"/>
                <a:cs typeface="Times New Roman"/>
              </a:rPr>
              <a:t>can</a:t>
            </a:r>
            <a:r>
              <a:rPr sz="1450" spc="65" dirty="0" smtClean="0">
                <a:latin typeface="Times New Roman"/>
                <a:cs typeface="Times New Roman"/>
              </a:rPr>
              <a:t> </a:t>
            </a:r>
            <a:r>
              <a:rPr sz="1450" dirty="0" smtClean="0">
                <a:latin typeface="Times New Roman"/>
                <a:cs typeface="Times New Roman"/>
              </a:rPr>
              <a:t>be</a:t>
            </a:r>
            <a:r>
              <a:rPr sz="1450" spc="60" dirty="0" smtClean="0">
                <a:latin typeface="Times New Roman"/>
                <a:cs typeface="Times New Roman"/>
              </a:rPr>
              <a:t> </a:t>
            </a:r>
            <a:r>
              <a:rPr sz="1450" dirty="0" smtClean="0">
                <a:latin typeface="Times New Roman"/>
                <a:cs typeface="Times New Roman"/>
              </a:rPr>
              <a:t>trained</a:t>
            </a:r>
            <a:r>
              <a:rPr sz="1450" spc="65" dirty="0" smtClean="0">
                <a:latin typeface="Times New Roman"/>
                <a:cs typeface="Times New Roman"/>
              </a:rPr>
              <a:t> </a:t>
            </a:r>
            <a:r>
              <a:rPr sz="1450" dirty="0" smtClean="0">
                <a:latin typeface="Times New Roman"/>
                <a:cs typeface="Times New Roman"/>
              </a:rPr>
              <a:t>on</a:t>
            </a:r>
            <a:r>
              <a:rPr sz="1450" spc="60" dirty="0" smtClean="0">
                <a:latin typeface="Times New Roman"/>
                <a:cs typeface="Times New Roman"/>
              </a:rPr>
              <a:t> </a:t>
            </a:r>
            <a:r>
              <a:rPr sz="1450" dirty="0" smtClean="0">
                <a:latin typeface="Times New Roman"/>
                <a:cs typeface="Times New Roman"/>
              </a:rPr>
              <a:t>a</a:t>
            </a:r>
            <a:r>
              <a:rPr sz="1450" spc="60" dirty="0" smtClean="0">
                <a:latin typeface="Times New Roman"/>
                <a:cs typeface="Times New Roman"/>
              </a:rPr>
              <a:t> </a:t>
            </a:r>
            <a:r>
              <a:rPr sz="1450" dirty="0" smtClean="0">
                <a:latin typeface="Times New Roman"/>
                <a:cs typeface="Times New Roman"/>
              </a:rPr>
              <a:t>specific</a:t>
            </a:r>
            <a:r>
              <a:rPr sz="1450" spc="60" dirty="0" smtClean="0">
                <a:latin typeface="Times New Roman"/>
                <a:cs typeface="Times New Roman"/>
              </a:rPr>
              <a:t> </a:t>
            </a:r>
            <a:r>
              <a:rPr sz="1450" dirty="0" smtClean="0">
                <a:latin typeface="Times New Roman"/>
                <a:cs typeface="Times New Roman"/>
              </a:rPr>
              <a:t>studio's</a:t>
            </a:r>
            <a:r>
              <a:rPr sz="1450" spc="70" dirty="0" smtClean="0">
                <a:latin typeface="Times New Roman"/>
                <a:cs typeface="Times New Roman"/>
              </a:rPr>
              <a:t> </a:t>
            </a:r>
            <a:r>
              <a:rPr sz="1450" dirty="0" smtClean="0">
                <a:latin typeface="Times New Roman"/>
                <a:cs typeface="Times New Roman"/>
              </a:rPr>
              <a:t>filmography</a:t>
            </a:r>
            <a:r>
              <a:rPr sz="1450" spc="60" dirty="0" smtClean="0">
                <a:latin typeface="Times New Roman"/>
                <a:cs typeface="Times New Roman"/>
              </a:rPr>
              <a:t> </a:t>
            </a:r>
            <a:r>
              <a:rPr sz="1450" dirty="0" smtClean="0">
                <a:latin typeface="Times New Roman"/>
                <a:cs typeface="Times New Roman"/>
              </a:rPr>
              <a:t>or</a:t>
            </a:r>
            <a:r>
              <a:rPr sz="1450" spc="65" dirty="0" smtClean="0">
                <a:latin typeface="Times New Roman"/>
                <a:cs typeface="Times New Roman"/>
              </a:rPr>
              <a:t> </a:t>
            </a:r>
            <a:r>
              <a:rPr sz="1450" spc="-10" dirty="0" smtClean="0">
                <a:latin typeface="Times New Roman"/>
                <a:cs typeface="Times New Roman"/>
              </a:rPr>
              <a:t>genre </a:t>
            </a:r>
            <a:r>
              <a:rPr sz="1450" dirty="0" smtClean="0">
                <a:latin typeface="Times New Roman"/>
                <a:cs typeface="Times New Roman"/>
              </a:rPr>
              <a:t>preferences</a:t>
            </a:r>
            <a:r>
              <a:rPr sz="1450" spc="55" dirty="0" smtClean="0">
                <a:latin typeface="Times New Roman"/>
                <a:cs typeface="Times New Roman"/>
              </a:rPr>
              <a:t> </a:t>
            </a:r>
            <a:r>
              <a:rPr sz="1450" dirty="0" smtClean="0">
                <a:latin typeface="Times New Roman"/>
                <a:cs typeface="Times New Roman"/>
              </a:rPr>
              <a:t>to</a:t>
            </a:r>
            <a:r>
              <a:rPr sz="1450" spc="70" dirty="0" smtClean="0">
                <a:latin typeface="Times New Roman"/>
                <a:cs typeface="Times New Roman"/>
              </a:rPr>
              <a:t> </a:t>
            </a:r>
            <a:r>
              <a:rPr sz="1450" dirty="0" smtClean="0">
                <a:latin typeface="Times New Roman"/>
                <a:cs typeface="Times New Roman"/>
              </a:rPr>
              <a:t>suggest</a:t>
            </a:r>
            <a:r>
              <a:rPr sz="1450" spc="55" dirty="0" smtClean="0">
                <a:latin typeface="Times New Roman"/>
                <a:cs typeface="Times New Roman"/>
              </a:rPr>
              <a:t> </a:t>
            </a:r>
            <a:r>
              <a:rPr sz="1450" dirty="0" smtClean="0">
                <a:latin typeface="Times New Roman"/>
                <a:cs typeface="Times New Roman"/>
              </a:rPr>
              <a:t>names</a:t>
            </a:r>
            <a:r>
              <a:rPr sz="1450" spc="75" dirty="0" smtClean="0">
                <a:latin typeface="Times New Roman"/>
                <a:cs typeface="Times New Roman"/>
              </a:rPr>
              <a:t> </a:t>
            </a:r>
            <a:r>
              <a:rPr sz="1450" dirty="0" smtClean="0">
                <a:latin typeface="Times New Roman"/>
                <a:cs typeface="Times New Roman"/>
              </a:rPr>
              <a:t>that</a:t>
            </a:r>
            <a:r>
              <a:rPr sz="1450" spc="75" dirty="0" smtClean="0">
                <a:latin typeface="Times New Roman"/>
                <a:cs typeface="Times New Roman"/>
              </a:rPr>
              <a:t> </a:t>
            </a:r>
            <a:r>
              <a:rPr sz="1450" dirty="0" smtClean="0">
                <a:latin typeface="Times New Roman"/>
                <a:cs typeface="Times New Roman"/>
              </a:rPr>
              <a:t>align</a:t>
            </a:r>
            <a:r>
              <a:rPr sz="1450" spc="70" dirty="0" smtClean="0">
                <a:latin typeface="Times New Roman"/>
                <a:cs typeface="Times New Roman"/>
              </a:rPr>
              <a:t> </a:t>
            </a:r>
            <a:r>
              <a:rPr sz="1450" dirty="0" smtClean="0">
                <a:latin typeface="Times New Roman"/>
                <a:cs typeface="Times New Roman"/>
              </a:rPr>
              <a:t>with</a:t>
            </a:r>
            <a:r>
              <a:rPr sz="1450" spc="70" dirty="0" smtClean="0">
                <a:latin typeface="Times New Roman"/>
                <a:cs typeface="Times New Roman"/>
              </a:rPr>
              <a:t> </a:t>
            </a:r>
            <a:r>
              <a:rPr sz="1450" dirty="0" smtClean="0">
                <a:latin typeface="Times New Roman"/>
                <a:cs typeface="Times New Roman"/>
              </a:rPr>
              <a:t>their</a:t>
            </a:r>
            <a:r>
              <a:rPr sz="1450" spc="80" dirty="0" smtClean="0">
                <a:latin typeface="Times New Roman"/>
                <a:cs typeface="Times New Roman"/>
              </a:rPr>
              <a:t> </a:t>
            </a:r>
            <a:r>
              <a:rPr sz="1450" dirty="0" smtClean="0">
                <a:latin typeface="Times New Roman"/>
                <a:cs typeface="Times New Roman"/>
              </a:rPr>
              <a:t>branding</a:t>
            </a:r>
            <a:r>
              <a:rPr sz="1450" spc="70" dirty="0" smtClean="0">
                <a:latin typeface="Times New Roman"/>
                <a:cs typeface="Times New Roman"/>
              </a:rPr>
              <a:t> </a:t>
            </a:r>
            <a:r>
              <a:rPr sz="1450" spc="-10" dirty="0" smtClean="0">
                <a:latin typeface="Times New Roman"/>
                <a:cs typeface="Times New Roman"/>
              </a:rPr>
              <a:t>strategy.</a:t>
            </a:r>
            <a:endParaRPr sz="1450" dirty="0" smtClean="0">
              <a:latin typeface="Times New Roman"/>
              <a:cs typeface="Times New Roman"/>
            </a:endParaRPr>
          </a:p>
          <a:p>
            <a:pPr>
              <a:lnSpc>
                <a:spcPct val="100000"/>
              </a:lnSpc>
              <a:spcBef>
                <a:spcPts val="105"/>
              </a:spcBef>
              <a:buFont typeface="Wingdings"/>
              <a:buChar char=""/>
            </a:pPr>
            <a:endParaRPr sz="1450" dirty="0" smtClean="0">
              <a:latin typeface="Times New Roman"/>
              <a:cs typeface="Times New Roman"/>
            </a:endParaRPr>
          </a:p>
          <a:p>
            <a:pPr marL="12700" marR="344805" indent="167005">
              <a:lnSpc>
                <a:spcPct val="102699"/>
              </a:lnSpc>
              <a:spcBef>
                <a:spcPts val="5"/>
              </a:spcBef>
              <a:buSzPct val="93103"/>
              <a:buFont typeface="Wingdings"/>
              <a:buChar char=""/>
              <a:tabLst>
                <a:tab pos="179705" algn="l"/>
              </a:tabLst>
            </a:pPr>
            <a:r>
              <a:rPr sz="1450" b="1" dirty="0" smtClean="0">
                <a:latin typeface="Times New Roman"/>
                <a:cs typeface="Times New Roman"/>
              </a:rPr>
              <a:t>Audience</a:t>
            </a:r>
            <a:r>
              <a:rPr sz="1450" b="1" spc="35" dirty="0" smtClean="0">
                <a:latin typeface="Times New Roman"/>
                <a:cs typeface="Times New Roman"/>
              </a:rPr>
              <a:t> </a:t>
            </a:r>
            <a:r>
              <a:rPr sz="1450" b="1" dirty="0" smtClean="0">
                <a:latin typeface="Times New Roman"/>
                <a:cs typeface="Times New Roman"/>
              </a:rPr>
              <a:t>Targeting:</a:t>
            </a:r>
            <a:r>
              <a:rPr sz="1450" b="1" spc="85" dirty="0" smtClean="0">
                <a:latin typeface="Times New Roman"/>
                <a:cs typeface="Times New Roman"/>
              </a:rPr>
              <a:t> </a:t>
            </a:r>
            <a:r>
              <a:rPr sz="1450" dirty="0" smtClean="0">
                <a:latin typeface="Times New Roman"/>
                <a:cs typeface="Times New Roman"/>
              </a:rPr>
              <a:t>AI</a:t>
            </a:r>
            <a:r>
              <a:rPr sz="1450" spc="60" dirty="0" smtClean="0">
                <a:latin typeface="Times New Roman"/>
                <a:cs typeface="Times New Roman"/>
              </a:rPr>
              <a:t> </a:t>
            </a:r>
            <a:r>
              <a:rPr sz="1450" dirty="0" smtClean="0">
                <a:latin typeface="Times New Roman"/>
                <a:cs typeface="Times New Roman"/>
              </a:rPr>
              <a:t>can</a:t>
            </a:r>
            <a:r>
              <a:rPr sz="1450" spc="85" dirty="0" smtClean="0">
                <a:latin typeface="Times New Roman"/>
                <a:cs typeface="Times New Roman"/>
              </a:rPr>
              <a:t> </a:t>
            </a:r>
            <a:r>
              <a:rPr sz="1450" dirty="0" smtClean="0">
                <a:latin typeface="Times New Roman"/>
                <a:cs typeface="Times New Roman"/>
              </a:rPr>
              <a:t>analyze</a:t>
            </a:r>
            <a:r>
              <a:rPr sz="1450" spc="75" dirty="0" smtClean="0">
                <a:latin typeface="Times New Roman"/>
                <a:cs typeface="Times New Roman"/>
              </a:rPr>
              <a:t> </a:t>
            </a:r>
            <a:r>
              <a:rPr sz="1450" dirty="0" smtClean="0">
                <a:latin typeface="Times New Roman"/>
                <a:cs typeface="Times New Roman"/>
              </a:rPr>
              <a:t>audience</a:t>
            </a:r>
            <a:r>
              <a:rPr sz="1450" spc="75" dirty="0" smtClean="0">
                <a:latin typeface="Times New Roman"/>
                <a:cs typeface="Times New Roman"/>
              </a:rPr>
              <a:t> </a:t>
            </a:r>
            <a:r>
              <a:rPr sz="1450" dirty="0" smtClean="0">
                <a:latin typeface="Times New Roman"/>
                <a:cs typeface="Times New Roman"/>
              </a:rPr>
              <a:t>data</a:t>
            </a:r>
            <a:r>
              <a:rPr sz="1450" spc="75" dirty="0" smtClean="0">
                <a:latin typeface="Times New Roman"/>
                <a:cs typeface="Times New Roman"/>
              </a:rPr>
              <a:t> </a:t>
            </a:r>
            <a:r>
              <a:rPr sz="1450" dirty="0" smtClean="0">
                <a:latin typeface="Times New Roman"/>
                <a:cs typeface="Times New Roman"/>
              </a:rPr>
              <a:t>and</a:t>
            </a:r>
            <a:r>
              <a:rPr sz="1450" spc="80" dirty="0" smtClean="0">
                <a:latin typeface="Times New Roman"/>
                <a:cs typeface="Times New Roman"/>
              </a:rPr>
              <a:t> </a:t>
            </a:r>
            <a:r>
              <a:rPr sz="1450" dirty="0" smtClean="0">
                <a:latin typeface="Times New Roman"/>
                <a:cs typeface="Times New Roman"/>
              </a:rPr>
              <a:t>generate</a:t>
            </a:r>
            <a:r>
              <a:rPr sz="1450" spc="95" dirty="0" smtClean="0">
                <a:latin typeface="Times New Roman"/>
                <a:cs typeface="Times New Roman"/>
              </a:rPr>
              <a:t> </a:t>
            </a:r>
            <a:r>
              <a:rPr sz="1450" dirty="0" smtClean="0">
                <a:latin typeface="Times New Roman"/>
                <a:cs typeface="Times New Roman"/>
              </a:rPr>
              <a:t>names</a:t>
            </a:r>
            <a:r>
              <a:rPr sz="1450" spc="70" dirty="0" smtClean="0">
                <a:latin typeface="Times New Roman"/>
                <a:cs typeface="Times New Roman"/>
              </a:rPr>
              <a:t> </a:t>
            </a:r>
            <a:r>
              <a:rPr sz="1450" dirty="0" smtClean="0">
                <a:latin typeface="Times New Roman"/>
                <a:cs typeface="Times New Roman"/>
              </a:rPr>
              <a:t>with</a:t>
            </a:r>
            <a:r>
              <a:rPr sz="1450" spc="80" dirty="0" smtClean="0">
                <a:latin typeface="Times New Roman"/>
                <a:cs typeface="Times New Roman"/>
              </a:rPr>
              <a:t> </a:t>
            </a:r>
            <a:r>
              <a:rPr sz="1450" spc="-20" dirty="0" smtClean="0">
                <a:latin typeface="Times New Roman"/>
                <a:cs typeface="Times New Roman"/>
              </a:rPr>
              <a:t>high </a:t>
            </a:r>
            <a:r>
              <a:rPr sz="1450" dirty="0" smtClean="0">
                <a:latin typeface="Times New Roman"/>
                <a:cs typeface="Times New Roman"/>
              </a:rPr>
              <a:t>memorability</a:t>
            </a:r>
            <a:r>
              <a:rPr sz="1450" spc="75" dirty="0" smtClean="0">
                <a:latin typeface="Times New Roman"/>
                <a:cs typeface="Times New Roman"/>
              </a:rPr>
              <a:t> </a:t>
            </a:r>
            <a:r>
              <a:rPr sz="1450" dirty="0" smtClean="0">
                <a:latin typeface="Times New Roman"/>
                <a:cs typeface="Times New Roman"/>
              </a:rPr>
              <a:t>or</a:t>
            </a:r>
            <a:r>
              <a:rPr sz="1450" spc="70" dirty="0" smtClean="0">
                <a:latin typeface="Times New Roman"/>
                <a:cs typeface="Times New Roman"/>
              </a:rPr>
              <a:t> </a:t>
            </a:r>
            <a:r>
              <a:rPr sz="1450" dirty="0" smtClean="0">
                <a:latin typeface="Times New Roman"/>
                <a:cs typeface="Times New Roman"/>
              </a:rPr>
              <a:t>emotional</a:t>
            </a:r>
            <a:r>
              <a:rPr sz="1450" spc="75" dirty="0" smtClean="0">
                <a:latin typeface="Times New Roman"/>
                <a:cs typeface="Times New Roman"/>
              </a:rPr>
              <a:t> </a:t>
            </a:r>
            <a:r>
              <a:rPr sz="1450" dirty="0" smtClean="0">
                <a:latin typeface="Times New Roman"/>
                <a:cs typeface="Times New Roman"/>
              </a:rPr>
              <a:t>impact</a:t>
            </a:r>
            <a:r>
              <a:rPr sz="1450" spc="75" dirty="0" smtClean="0">
                <a:latin typeface="Times New Roman"/>
                <a:cs typeface="Times New Roman"/>
              </a:rPr>
              <a:t> </a:t>
            </a:r>
            <a:r>
              <a:rPr sz="1450" dirty="0" smtClean="0">
                <a:latin typeface="Times New Roman"/>
                <a:cs typeface="Times New Roman"/>
              </a:rPr>
              <a:t>for</a:t>
            </a:r>
            <a:r>
              <a:rPr sz="1450" spc="50" dirty="0" smtClean="0">
                <a:latin typeface="Times New Roman"/>
                <a:cs typeface="Times New Roman"/>
              </a:rPr>
              <a:t> </a:t>
            </a:r>
            <a:r>
              <a:rPr sz="1450" dirty="0" smtClean="0">
                <a:latin typeface="Times New Roman"/>
                <a:cs typeface="Times New Roman"/>
              </a:rPr>
              <a:t>the</a:t>
            </a:r>
            <a:r>
              <a:rPr sz="1450" spc="65" dirty="0" smtClean="0">
                <a:latin typeface="Times New Roman"/>
                <a:cs typeface="Times New Roman"/>
              </a:rPr>
              <a:t> </a:t>
            </a:r>
            <a:r>
              <a:rPr sz="1450" dirty="0" smtClean="0">
                <a:latin typeface="Times New Roman"/>
                <a:cs typeface="Times New Roman"/>
              </a:rPr>
              <a:t>target</a:t>
            </a:r>
            <a:r>
              <a:rPr sz="1450" spc="75" dirty="0" smtClean="0">
                <a:latin typeface="Times New Roman"/>
                <a:cs typeface="Times New Roman"/>
              </a:rPr>
              <a:t> </a:t>
            </a:r>
            <a:r>
              <a:rPr sz="1450" spc="-10" dirty="0" smtClean="0">
                <a:latin typeface="Times New Roman"/>
                <a:cs typeface="Times New Roman"/>
              </a:rPr>
              <a:t>demographic.</a:t>
            </a:r>
            <a:endParaRPr sz="1450" dirty="0">
              <a:latin typeface="Times New Roman"/>
              <a:cs typeface="Times New Roman"/>
            </a:endParaRPr>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5"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5" name="object 15"/>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8</a:t>
            </a:fld>
            <a:endParaRPr spc="-50" dirty="0"/>
          </a:p>
        </p:txBody>
      </p:sp>
      <p:sp>
        <p:nvSpPr>
          <p:cNvPr id="16" name="object 16"/>
          <p:cNvSpPr txBox="1">
            <a:spLocks noGrp="1"/>
          </p:cNvSpPr>
          <p:nvPr>
            <p:ph type="ftr" sz="quarter" idx="5"/>
          </p:nvPr>
        </p:nvSpPr>
        <p:spPr>
          <a:xfrm>
            <a:off x="375939" y="6402162"/>
            <a:ext cx="1627601" cy="139782"/>
          </a:xfrm>
          <a:prstGeom prst="rect">
            <a:avLst/>
          </a:prstGeom>
        </p:spPr>
        <p:txBody>
          <a:bodyPr vert="horz" wrap="square" lIns="0" tIns="1270" rIns="0" bIns="0" rtlCol="0">
            <a:spAutoFit/>
          </a:bodyPr>
          <a:lstStyle/>
          <a:p>
            <a:pPr marL="12700">
              <a:lnSpc>
                <a:spcPct val="100000"/>
              </a:lnSpc>
              <a:spcBef>
                <a:spcPts val="10"/>
              </a:spcBef>
            </a:pPr>
            <a:r>
              <a:rPr lang="en-US" dirty="0" smtClean="0"/>
              <a:t>SARAN N</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29855" y="1749551"/>
            <a:ext cx="259079" cy="268605"/>
          </a:xfrm>
          <a:custGeom>
            <a:avLst/>
            <a:gdLst/>
            <a:ahLst/>
            <a:cxnLst/>
            <a:rect l="l" t="t" r="r" b="b"/>
            <a:pathLst>
              <a:path w="259079" h="268605">
                <a:moveTo>
                  <a:pt x="259080" y="268224"/>
                </a:moveTo>
                <a:lnTo>
                  <a:pt x="0" y="268224"/>
                </a:lnTo>
                <a:lnTo>
                  <a:pt x="0" y="0"/>
                </a:lnTo>
                <a:lnTo>
                  <a:pt x="259080" y="0"/>
                </a:lnTo>
                <a:lnTo>
                  <a:pt x="259080" y="268224"/>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91849" rIns="0" bIns="0" rtlCol="0">
            <a:spAutoFit/>
          </a:bodyPr>
          <a:lstStyle/>
          <a:p>
            <a:pPr marL="181610">
              <a:lnSpc>
                <a:spcPct val="100000"/>
              </a:lnSpc>
              <a:spcBef>
                <a:spcPts val="100"/>
              </a:spcBef>
            </a:pPr>
            <a:r>
              <a:rPr spc="-10" dirty="0"/>
              <a:t>MODELLING</a:t>
            </a:r>
          </a:p>
        </p:txBody>
      </p:sp>
      <p:grpSp>
        <p:nvGrpSpPr>
          <p:cNvPr id="4" name="object 4"/>
          <p:cNvGrpSpPr/>
          <p:nvPr/>
        </p:nvGrpSpPr>
        <p:grpSpPr>
          <a:xfrm>
            <a:off x="0" y="3886200"/>
            <a:ext cx="10058400" cy="2830195"/>
            <a:chOff x="0" y="3886200"/>
            <a:chExt cx="10058400" cy="2830195"/>
          </a:xfrm>
        </p:grpSpPr>
        <p:sp>
          <p:nvSpPr>
            <p:cNvPr id="5" name="object 5"/>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FFFFF"/>
            </a:solidFill>
          </p:spPr>
          <p:txBody>
            <a:bodyPr wrap="square" lIns="0" tIns="0" rIns="0" bIns="0" rtlCol="0"/>
            <a:lstStyle/>
            <a:p>
              <a:endParaRPr/>
            </a:p>
          </p:txBody>
        </p:sp>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59" y="6403848"/>
              <a:ext cx="2679191" cy="310895"/>
            </a:xfrm>
            <a:prstGeom prst="rect">
              <a:avLst/>
            </a:prstGeom>
          </p:spPr>
        </p:pic>
        <p:pic>
          <p:nvPicPr>
            <p:cNvPr id="9" name="object 9"/>
            <p:cNvPicPr/>
            <p:nvPr/>
          </p:nvPicPr>
          <p:blipFill>
            <a:blip r:embed="rId4" cstate="print"/>
            <a:stretch>
              <a:fillRect/>
            </a:stretch>
          </p:blipFill>
          <p:spPr>
            <a:xfrm>
              <a:off x="3047" y="4367783"/>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1" name="object 11"/>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2" name="object 12"/>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pic>
          <p:nvPicPr>
            <p:cNvPr id="13" name="object 13"/>
            <p:cNvPicPr/>
            <p:nvPr/>
          </p:nvPicPr>
          <p:blipFill>
            <a:blip r:embed="rId5" cstate="print"/>
            <a:stretch>
              <a:fillRect/>
            </a:stretch>
          </p:blipFill>
          <p:spPr>
            <a:xfrm>
              <a:off x="1376172" y="6394703"/>
              <a:ext cx="62483" cy="146303"/>
            </a:xfrm>
            <a:prstGeom prst="rect">
              <a:avLst/>
            </a:prstGeom>
          </p:spPr>
        </p:pic>
      </p:grpSp>
      <p:sp>
        <p:nvSpPr>
          <p:cNvPr id="14" name="object 14"/>
          <p:cNvSpPr txBox="1"/>
          <p:nvPr/>
        </p:nvSpPr>
        <p:spPr>
          <a:xfrm>
            <a:off x="628917" y="2442453"/>
            <a:ext cx="6944995" cy="3295650"/>
          </a:xfrm>
          <a:prstGeom prst="rect">
            <a:avLst/>
          </a:prstGeom>
        </p:spPr>
        <p:txBody>
          <a:bodyPr vert="horz" wrap="square" lIns="0" tIns="13335" rIns="0" bIns="0" rtlCol="0">
            <a:spAutoFit/>
          </a:bodyPr>
          <a:lstStyle/>
          <a:p>
            <a:pPr marL="295910" marR="501015" indent="-283845">
              <a:lnSpc>
                <a:spcPct val="100000"/>
              </a:lnSpc>
              <a:spcBef>
                <a:spcPts val="105"/>
              </a:spcBef>
              <a:buAutoNum type="arabicPeriod"/>
              <a:tabLst>
                <a:tab pos="295910" algn="l"/>
              </a:tabLst>
            </a:pPr>
            <a:r>
              <a:rPr sz="1650" b="1" dirty="0" smtClean="0">
                <a:latin typeface="Times New Roman"/>
                <a:cs typeface="Times New Roman"/>
              </a:rPr>
              <a:t>Recurrent</a:t>
            </a:r>
            <a:r>
              <a:rPr sz="1650" b="1" spc="-65" dirty="0" smtClean="0">
                <a:latin typeface="Times New Roman"/>
                <a:cs typeface="Times New Roman"/>
              </a:rPr>
              <a:t> </a:t>
            </a:r>
            <a:r>
              <a:rPr sz="1650" b="1" dirty="0" smtClean="0">
                <a:latin typeface="Times New Roman"/>
                <a:cs typeface="Times New Roman"/>
              </a:rPr>
              <a:t>Neural</a:t>
            </a:r>
            <a:r>
              <a:rPr sz="1650" b="1" spc="-30" dirty="0" smtClean="0">
                <a:latin typeface="Times New Roman"/>
                <a:cs typeface="Times New Roman"/>
              </a:rPr>
              <a:t> </a:t>
            </a:r>
            <a:r>
              <a:rPr sz="1650" b="1" dirty="0" smtClean="0">
                <a:latin typeface="Times New Roman"/>
                <a:cs typeface="Times New Roman"/>
              </a:rPr>
              <a:t>Networks</a:t>
            </a:r>
            <a:r>
              <a:rPr sz="1650" b="1" spc="-30" dirty="0" smtClean="0">
                <a:latin typeface="Times New Roman"/>
                <a:cs typeface="Times New Roman"/>
              </a:rPr>
              <a:t> </a:t>
            </a:r>
            <a:r>
              <a:rPr sz="1650" b="1" dirty="0" smtClean="0">
                <a:latin typeface="Times New Roman"/>
                <a:cs typeface="Times New Roman"/>
              </a:rPr>
              <a:t>(RNNs)</a:t>
            </a:r>
            <a:r>
              <a:rPr sz="1650" b="1" spc="-50" dirty="0" smtClean="0">
                <a:latin typeface="Times New Roman"/>
                <a:cs typeface="Times New Roman"/>
              </a:rPr>
              <a:t> </a:t>
            </a:r>
            <a:r>
              <a:rPr sz="1650" b="1" dirty="0" smtClean="0">
                <a:latin typeface="Times New Roman"/>
                <a:cs typeface="Times New Roman"/>
              </a:rPr>
              <a:t>with</a:t>
            </a:r>
            <a:r>
              <a:rPr sz="1650" b="1" spc="-45" dirty="0" smtClean="0">
                <a:latin typeface="Times New Roman"/>
                <a:cs typeface="Times New Roman"/>
              </a:rPr>
              <a:t> </a:t>
            </a:r>
            <a:r>
              <a:rPr sz="1650" b="1" dirty="0" smtClean="0">
                <a:latin typeface="Times New Roman"/>
                <a:cs typeface="Times New Roman"/>
              </a:rPr>
              <a:t>Long</a:t>
            </a:r>
            <a:r>
              <a:rPr sz="1650" b="1" spc="-15" dirty="0" smtClean="0">
                <a:latin typeface="Times New Roman"/>
                <a:cs typeface="Times New Roman"/>
              </a:rPr>
              <a:t> </a:t>
            </a:r>
            <a:r>
              <a:rPr sz="1650" b="1" spc="-10" dirty="0" smtClean="0">
                <a:latin typeface="Times New Roman"/>
                <a:cs typeface="Times New Roman"/>
              </a:rPr>
              <a:t>Short-</a:t>
            </a:r>
            <a:r>
              <a:rPr sz="1650" b="1" dirty="0" smtClean="0">
                <a:latin typeface="Times New Roman"/>
                <a:cs typeface="Times New Roman"/>
              </a:rPr>
              <a:t>Term</a:t>
            </a:r>
            <a:r>
              <a:rPr sz="1650" b="1" spc="-65" dirty="0" smtClean="0">
                <a:latin typeface="Times New Roman"/>
                <a:cs typeface="Times New Roman"/>
              </a:rPr>
              <a:t> </a:t>
            </a:r>
            <a:r>
              <a:rPr sz="1650" b="1" spc="-10" dirty="0" smtClean="0">
                <a:latin typeface="Times New Roman"/>
                <a:cs typeface="Times New Roman"/>
              </a:rPr>
              <a:t>Memory (LSTM):</a:t>
            </a:r>
            <a:endParaRPr sz="1650" dirty="0" smtClean="0">
              <a:latin typeface="Times New Roman"/>
              <a:cs typeface="Times New Roman"/>
            </a:endParaRPr>
          </a:p>
          <a:p>
            <a:pPr marL="326390">
              <a:lnSpc>
                <a:spcPct val="100000"/>
              </a:lnSpc>
            </a:pPr>
            <a:r>
              <a:rPr sz="1650" dirty="0" smtClean="0">
                <a:latin typeface="Times New Roman"/>
                <a:cs typeface="Times New Roman"/>
              </a:rPr>
              <a:t>RNN’s</a:t>
            </a:r>
            <a:r>
              <a:rPr sz="1650" spc="-60" dirty="0" smtClean="0">
                <a:latin typeface="Times New Roman"/>
                <a:cs typeface="Times New Roman"/>
              </a:rPr>
              <a:t> </a:t>
            </a:r>
            <a:r>
              <a:rPr sz="1650" dirty="0" smtClean="0">
                <a:latin typeface="Times New Roman"/>
                <a:cs typeface="Times New Roman"/>
              </a:rPr>
              <a:t>are</a:t>
            </a:r>
            <a:r>
              <a:rPr sz="1650" spc="-35" dirty="0" smtClean="0">
                <a:latin typeface="Times New Roman"/>
                <a:cs typeface="Times New Roman"/>
              </a:rPr>
              <a:t> </a:t>
            </a:r>
            <a:r>
              <a:rPr sz="1650" dirty="0" smtClean="0">
                <a:latin typeface="Times New Roman"/>
                <a:cs typeface="Times New Roman"/>
              </a:rPr>
              <a:t>powerful</a:t>
            </a:r>
            <a:r>
              <a:rPr sz="1650" spc="-40" dirty="0" smtClean="0">
                <a:latin typeface="Times New Roman"/>
                <a:cs typeface="Times New Roman"/>
              </a:rPr>
              <a:t> </a:t>
            </a:r>
            <a:r>
              <a:rPr sz="1650" dirty="0" smtClean="0">
                <a:latin typeface="Times New Roman"/>
                <a:cs typeface="Times New Roman"/>
              </a:rPr>
              <a:t>for</a:t>
            </a:r>
            <a:r>
              <a:rPr sz="1650" spc="-30" dirty="0" smtClean="0">
                <a:latin typeface="Times New Roman"/>
                <a:cs typeface="Times New Roman"/>
              </a:rPr>
              <a:t> </a:t>
            </a:r>
            <a:r>
              <a:rPr sz="1650" dirty="0" smtClean="0">
                <a:latin typeface="Times New Roman"/>
                <a:cs typeface="Times New Roman"/>
              </a:rPr>
              <a:t>sequence</a:t>
            </a:r>
            <a:r>
              <a:rPr sz="1650" spc="-55" dirty="0" smtClean="0">
                <a:latin typeface="Times New Roman"/>
                <a:cs typeface="Times New Roman"/>
              </a:rPr>
              <a:t> </a:t>
            </a:r>
            <a:r>
              <a:rPr sz="1650" dirty="0" smtClean="0">
                <a:latin typeface="Times New Roman"/>
                <a:cs typeface="Times New Roman"/>
              </a:rPr>
              <a:t>prediction</a:t>
            </a:r>
            <a:r>
              <a:rPr sz="1650" spc="-45" dirty="0" smtClean="0">
                <a:latin typeface="Times New Roman"/>
                <a:cs typeface="Times New Roman"/>
              </a:rPr>
              <a:t> </a:t>
            </a:r>
            <a:r>
              <a:rPr sz="1650" dirty="0" smtClean="0">
                <a:latin typeface="Times New Roman"/>
                <a:cs typeface="Times New Roman"/>
              </a:rPr>
              <a:t>tasks</a:t>
            </a:r>
            <a:r>
              <a:rPr sz="1650" spc="-40" dirty="0" smtClean="0">
                <a:latin typeface="Times New Roman"/>
                <a:cs typeface="Times New Roman"/>
              </a:rPr>
              <a:t> </a:t>
            </a:r>
            <a:r>
              <a:rPr sz="1650" dirty="0" smtClean="0">
                <a:latin typeface="Times New Roman"/>
                <a:cs typeface="Times New Roman"/>
              </a:rPr>
              <a:t>like</a:t>
            </a:r>
            <a:r>
              <a:rPr sz="1650" spc="-50" dirty="0" smtClean="0">
                <a:latin typeface="Times New Roman"/>
                <a:cs typeface="Times New Roman"/>
              </a:rPr>
              <a:t> </a:t>
            </a:r>
            <a:r>
              <a:rPr sz="1650" dirty="0" smtClean="0">
                <a:latin typeface="Times New Roman"/>
                <a:cs typeface="Times New Roman"/>
              </a:rPr>
              <a:t>text</a:t>
            </a:r>
            <a:r>
              <a:rPr sz="1650" spc="-40" dirty="0" smtClean="0">
                <a:latin typeface="Times New Roman"/>
                <a:cs typeface="Times New Roman"/>
              </a:rPr>
              <a:t> </a:t>
            </a:r>
            <a:r>
              <a:rPr sz="1650" spc="-10" dirty="0" smtClean="0">
                <a:latin typeface="Times New Roman"/>
                <a:cs typeface="Times New Roman"/>
              </a:rPr>
              <a:t>generation.</a:t>
            </a:r>
            <a:endParaRPr sz="1650" dirty="0" smtClean="0">
              <a:latin typeface="Times New Roman"/>
              <a:cs typeface="Times New Roman"/>
            </a:endParaRPr>
          </a:p>
          <a:p>
            <a:pPr marL="12700" marR="90805">
              <a:lnSpc>
                <a:spcPct val="100000"/>
              </a:lnSpc>
            </a:pPr>
            <a:r>
              <a:rPr sz="1650" dirty="0" smtClean="0">
                <a:latin typeface="Times New Roman"/>
                <a:cs typeface="Times New Roman"/>
              </a:rPr>
              <a:t>LSTM’s</a:t>
            </a:r>
            <a:r>
              <a:rPr sz="1650" spc="-60" dirty="0" smtClean="0">
                <a:latin typeface="Times New Roman"/>
                <a:cs typeface="Times New Roman"/>
              </a:rPr>
              <a:t> </a:t>
            </a:r>
            <a:r>
              <a:rPr sz="1650" dirty="0" smtClean="0">
                <a:latin typeface="Times New Roman"/>
                <a:cs typeface="Times New Roman"/>
              </a:rPr>
              <a:t>address</a:t>
            </a:r>
            <a:r>
              <a:rPr sz="1650" spc="-35" dirty="0" smtClean="0">
                <a:latin typeface="Times New Roman"/>
                <a:cs typeface="Times New Roman"/>
              </a:rPr>
              <a:t> </a:t>
            </a:r>
            <a:r>
              <a:rPr sz="1650" dirty="0" smtClean="0">
                <a:latin typeface="Times New Roman"/>
                <a:cs typeface="Times New Roman"/>
              </a:rPr>
              <a:t>the</a:t>
            </a:r>
            <a:r>
              <a:rPr sz="1650" spc="-25" dirty="0" smtClean="0">
                <a:latin typeface="Times New Roman"/>
                <a:cs typeface="Times New Roman"/>
              </a:rPr>
              <a:t> </a:t>
            </a:r>
            <a:r>
              <a:rPr sz="1650" dirty="0" smtClean="0">
                <a:latin typeface="Times New Roman"/>
                <a:cs typeface="Times New Roman"/>
              </a:rPr>
              <a:t>vanishing</a:t>
            </a:r>
            <a:r>
              <a:rPr sz="1650" spc="-55" dirty="0" smtClean="0">
                <a:latin typeface="Times New Roman"/>
                <a:cs typeface="Times New Roman"/>
              </a:rPr>
              <a:t> </a:t>
            </a:r>
            <a:r>
              <a:rPr sz="1650" dirty="0" smtClean="0">
                <a:latin typeface="Times New Roman"/>
                <a:cs typeface="Times New Roman"/>
              </a:rPr>
              <a:t>gradient</a:t>
            </a:r>
            <a:r>
              <a:rPr sz="1650" spc="-50" dirty="0" smtClean="0">
                <a:latin typeface="Times New Roman"/>
                <a:cs typeface="Times New Roman"/>
              </a:rPr>
              <a:t> </a:t>
            </a:r>
            <a:r>
              <a:rPr sz="1650" dirty="0" smtClean="0">
                <a:latin typeface="Times New Roman"/>
                <a:cs typeface="Times New Roman"/>
              </a:rPr>
              <a:t>problem</a:t>
            </a:r>
            <a:r>
              <a:rPr sz="1650" spc="-50" dirty="0" smtClean="0">
                <a:latin typeface="Times New Roman"/>
                <a:cs typeface="Times New Roman"/>
              </a:rPr>
              <a:t> </a:t>
            </a:r>
            <a:r>
              <a:rPr sz="1650" dirty="0" smtClean="0">
                <a:latin typeface="Times New Roman"/>
                <a:cs typeface="Times New Roman"/>
              </a:rPr>
              <a:t>in</a:t>
            </a:r>
            <a:r>
              <a:rPr sz="1650" spc="-45" dirty="0" smtClean="0">
                <a:latin typeface="Times New Roman"/>
                <a:cs typeface="Times New Roman"/>
              </a:rPr>
              <a:t> </a:t>
            </a:r>
            <a:r>
              <a:rPr sz="1650" dirty="0" smtClean="0">
                <a:latin typeface="Times New Roman"/>
                <a:cs typeface="Times New Roman"/>
              </a:rPr>
              <a:t>RNNs,</a:t>
            </a:r>
            <a:r>
              <a:rPr sz="1650" spc="-55" dirty="0" smtClean="0">
                <a:latin typeface="Times New Roman"/>
                <a:cs typeface="Times New Roman"/>
              </a:rPr>
              <a:t> </a:t>
            </a:r>
            <a:r>
              <a:rPr sz="1650" dirty="0" smtClean="0">
                <a:latin typeface="Times New Roman"/>
                <a:cs typeface="Times New Roman"/>
              </a:rPr>
              <a:t>allowing</a:t>
            </a:r>
            <a:r>
              <a:rPr sz="1650" spc="-40" dirty="0" smtClean="0">
                <a:latin typeface="Times New Roman"/>
                <a:cs typeface="Times New Roman"/>
              </a:rPr>
              <a:t> </a:t>
            </a:r>
            <a:r>
              <a:rPr sz="1650" dirty="0" smtClean="0">
                <a:latin typeface="Times New Roman"/>
                <a:cs typeface="Times New Roman"/>
              </a:rPr>
              <a:t>them</a:t>
            </a:r>
            <a:r>
              <a:rPr sz="1650" spc="-35" dirty="0" smtClean="0">
                <a:latin typeface="Times New Roman"/>
                <a:cs typeface="Times New Roman"/>
              </a:rPr>
              <a:t> </a:t>
            </a:r>
            <a:r>
              <a:rPr sz="1650" dirty="0" smtClean="0">
                <a:latin typeface="Times New Roman"/>
                <a:cs typeface="Times New Roman"/>
              </a:rPr>
              <a:t>to</a:t>
            </a:r>
            <a:r>
              <a:rPr sz="1650" spc="-25" dirty="0" smtClean="0">
                <a:latin typeface="Times New Roman"/>
                <a:cs typeface="Times New Roman"/>
              </a:rPr>
              <a:t> </a:t>
            </a:r>
            <a:r>
              <a:rPr sz="1650" spc="-10" dirty="0" smtClean="0">
                <a:latin typeface="Times New Roman"/>
                <a:cs typeface="Times New Roman"/>
              </a:rPr>
              <a:t>learn long-</a:t>
            </a:r>
            <a:r>
              <a:rPr sz="1650" dirty="0" smtClean="0">
                <a:latin typeface="Times New Roman"/>
                <a:cs typeface="Times New Roman"/>
              </a:rPr>
              <a:t>term</a:t>
            </a:r>
            <a:r>
              <a:rPr sz="1650" spc="-70" dirty="0" smtClean="0">
                <a:latin typeface="Times New Roman"/>
                <a:cs typeface="Times New Roman"/>
              </a:rPr>
              <a:t> </a:t>
            </a:r>
            <a:r>
              <a:rPr sz="1650" dirty="0" smtClean="0">
                <a:latin typeface="Times New Roman"/>
                <a:cs typeface="Times New Roman"/>
              </a:rPr>
              <a:t>dependencies</a:t>
            </a:r>
            <a:r>
              <a:rPr sz="1650" spc="-60" dirty="0" smtClean="0">
                <a:latin typeface="Times New Roman"/>
                <a:cs typeface="Times New Roman"/>
              </a:rPr>
              <a:t> </a:t>
            </a:r>
            <a:r>
              <a:rPr sz="1650" dirty="0" smtClean="0">
                <a:latin typeface="Times New Roman"/>
                <a:cs typeface="Times New Roman"/>
              </a:rPr>
              <a:t>within</a:t>
            </a:r>
            <a:r>
              <a:rPr sz="1650" spc="-50" dirty="0" smtClean="0">
                <a:latin typeface="Times New Roman"/>
                <a:cs typeface="Times New Roman"/>
              </a:rPr>
              <a:t> </a:t>
            </a:r>
            <a:r>
              <a:rPr sz="1650" spc="-10" dirty="0" smtClean="0">
                <a:latin typeface="Times New Roman"/>
                <a:cs typeface="Times New Roman"/>
              </a:rPr>
              <a:t>sequences.</a:t>
            </a:r>
            <a:endParaRPr sz="1650" dirty="0" smtClean="0">
              <a:latin typeface="Times New Roman"/>
              <a:cs typeface="Times New Roman"/>
            </a:endParaRPr>
          </a:p>
          <a:p>
            <a:pPr marL="12700" marR="343535">
              <a:lnSpc>
                <a:spcPct val="100000"/>
              </a:lnSpc>
            </a:pPr>
            <a:r>
              <a:rPr sz="1650" b="1" dirty="0" smtClean="0">
                <a:latin typeface="Times New Roman"/>
                <a:cs typeface="Times New Roman"/>
              </a:rPr>
              <a:t>Training:</a:t>
            </a:r>
            <a:r>
              <a:rPr sz="1650" b="1" spc="-75" dirty="0" smtClean="0">
                <a:latin typeface="Times New Roman"/>
                <a:cs typeface="Times New Roman"/>
              </a:rPr>
              <a:t> </a:t>
            </a:r>
            <a:r>
              <a:rPr sz="1650" dirty="0" smtClean="0">
                <a:latin typeface="Times New Roman"/>
                <a:cs typeface="Times New Roman"/>
              </a:rPr>
              <a:t>The</a:t>
            </a:r>
            <a:r>
              <a:rPr sz="1650" spc="-40" dirty="0" smtClean="0">
                <a:latin typeface="Times New Roman"/>
                <a:cs typeface="Times New Roman"/>
              </a:rPr>
              <a:t> </a:t>
            </a:r>
            <a:r>
              <a:rPr sz="1650" dirty="0" smtClean="0">
                <a:latin typeface="Times New Roman"/>
                <a:cs typeface="Times New Roman"/>
              </a:rPr>
              <a:t>model</a:t>
            </a:r>
            <a:r>
              <a:rPr sz="1650" spc="-20" dirty="0" smtClean="0">
                <a:latin typeface="Times New Roman"/>
                <a:cs typeface="Times New Roman"/>
              </a:rPr>
              <a:t> </a:t>
            </a:r>
            <a:r>
              <a:rPr sz="1650" dirty="0" smtClean="0">
                <a:latin typeface="Times New Roman"/>
                <a:cs typeface="Times New Roman"/>
              </a:rPr>
              <a:t>would</a:t>
            </a:r>
            <a:r>
              <a:rPr sz="1650" spc="-50" dirty="0" smtClean="0">
                <a:latin typeface="Times New Roman"/>
                <a:cs typeface="Times New Roman"/>
              </a:rPr>
              <a:t> </a:t>
            </a:r>
            <a:r>
              <a:rPr sz="1650" dirty="0" smtClean="0">
                <a:latin typeface="Times New Roman"/>
                <a:cs typeface="Times New Roman"/>
              </a:rPr>
              <a:t>be</a:t>
            </a:r>
            <a:r>
              <a:rPr sz="1650" spc="-30" dirty="0" smtClean="0">
                <a:latin typeface="Times New Roman"/>
                <a:cs typeface="Times New Roman"/>
              </a:rPr>
              <a:t> </a:t>
            </a:r>
            <a:r>
              <a:rPr sz="1650" dirty="0" smtClean="0">
                <a:latin typeface="Times New Roman"/>
                <a:cs typeface="Times New Roman"/>
              </a:rPr>
              <a:t>trained</a:t>
            </a:r>
            <a:r>
              <a:rPr sz="1650" spc="-45" dirty="0" smtClean="0">
                <a:latin typeface="Times New Roman"/>
                <a:cs typeface="Times New Roman"/>
              </a:rPr>
              <a:t> </a:t>
            </a:r>
            <a:r>
              <a:rPr sz="1650" dirty="0" smtClean="0">
                <a:latin typeface="Times New Roman"/>
                <a:cs typeface="Times New Roman"/>
              </a:rPr>
              <a:t>on</a:t>
            </a:r>
            <a:r>
              <a:rPr sz="1650" spc="-30" dirty="0" smtClean="0">
                <a:latin typeface="Times New Roman"/>
                <a:cs typeface="Times New Roman"/>
              </a:rPr>
              <a:t> </a:t>
            </a:r>
            <a:r>
              <a:rPr sz="1650" dirty="0" smtClean="0">
                <a:latin typeface="Times New Roman"/>
                <a:cs typeface="Times New Roman"/>
              </a:rPr>
              <a:t>a</a:t>
            </a:r>
            <a:r>
              <a:rPr sz="1650" spc="-30" dirty="0" smtClean="0">
                <a:latin typeface="Times New Roman"/>
                <a:cs typeface="Times New Roman"/>
              </a:rPr>
              <a:t> </a:t>
            </a:r>
            <a:r>
              <a:rPr sz="1650" dirty="0" smtClean="0">
                <a:latin typeface="Times New Roman"/>
                <a:cs typeface="Times New Roman"/>
              </a:rPr>
              <a:t>large</a:t>
            </a:r>
            <a:r>
              <a:rPr sz="1650" spc="-35" dirty="0" smtClean="0">
                <a:latin typeface="Times New Roman"/>
                <a:cs typeface="Times New Roman"/>
              </a:rPr>
              <a:t> </a:t>
            </a:r>
            <a:r>
              <a:rPr sz="1650" dirty="0" smtClean="0">
                <a:latin typeface="Times New Roman"/>
                <a:cs typeface="Times New Roman"/>
              </a:rPr>
              <a:t>dataset</a:t>
            </a:r>
            <a:r>
              <a:rPr sz="1650" spc="-55" dirty="0" smtClean="0">
                <a:latin typeface="Times New Roman"/>
                <a:cs typeface="Times New Roman"/>
              </a:rPr>
              <a:t> </a:t>
            </a:r>
            <a:r>
              <a:rPr sz="1650" dirty="0" smtClean="0">
                <a:latin typeface="Times New Roman"/>
                <a:cs typeface="Times New Roman"/>
              </a:rPr>
              <a:t>of</a:t>
            </a:r>
            <a:r>
              <a:rPr sz="1650" spc="-30" dirty="0" smtClean="0">
                <a:latin typeface="Times New Roman"/>
                <a:cs typeface="Times New Roman"/>
              </a:rPr>
              <a:t> </a:t>
            </a:r>
            <a:r>
              <a:rPr sz="1650" dirty="0" smtClean="0">
                <a:latin typeface="Times New Roman"/>
                <a:cs typeface="Times New Roman"/>
              </a:rPr>
              <a:t>existing</a:t>
            </a:r>
            <a:r>
              <a:rPr sz="1650" spc="-50" dirty="0" smtClean="0">
                <a:latin typeface="Times New Roman"/>
                <a:cs typeface="Times New Roman"/>
              </a:rPr>
              <a:t> </a:t>
            </a:r>
            <a:r>
              <a:rPr sz="1650" dirty="0" smtClean="0">
                <a:latin typeface="Times New Roman"/>
                <a:cs typeface="Times New Roman"/>
              </a:rPr>
              <a:t>film</a:t>
            </a:r>
            <a:r>
              <a:rPr sz="1650" spc="-40" dirty="0" smtClean="0">
                <a:latin typeface="Times New Roman"/>
                <a:cs typeface="Times New Roman"/>
              </a:rPr>
              <a:t> </a:t>
            </a:r>
            <a:r>
              <a:rPr sz="1650" spc="-10" dirty="0" smtClean="0">
                <a:latin typeface="Times New Roman"/>
                <a:cs typeface="Times New Roman"/>
              </a:rPr>
              <a:t>titles </a:t>
            </a:r>
            <a:r>
              <a:rPr sz="1650" dirty="0" smtClean="0">
                <a:latin typeface="Times New Roman"/>
                <a:cs typeface="Times New Roman"/>
              </a:rPr>
              <a:t>with</a:t>
            </a:r>
            <a:r>
              <a:rPr sz="1650" spc="-75" dirty="0" smtClean="0">
                <a:latin typeface="Times New Roman"/>
                <a:cs typeface="Times New Roman"/>
              </a:rPr>
              <a:t> </a:t>
            </a:r>
            <a:r>
              <a:rPr sz="1650" dirty="0" smtClean="0">
                <a:latin typeface="Times New Roman"/>
                <a:cs typeface="Times New Roman"/>
              </a:rPr>
              <a:t>relevant</a:t>
            </a:r>
            <a:r>
              <a:rPr sz="1650" spc="-60" dirty="0" smtClean="0">
                <a:latin typeface="Times New Roman"/>
                <a:cs typeface="Times New Roman"/>
              </a:rPr>
              <a:t> </a:t>
            </a:r>
            <a:r>
              <a:rPr sz="1650" dirty="0" smtClean="0">
                <a:latin typeface="Times New Roman"/>
                <a:cs typeface="Times New Roman"/>
              </a:rPr>
              <a:t>information</a:t>
            </a:r>
            <a:r>
              <a:rPr sz="1650" spc="-60" dirty="0" smtClean="0">
                <a:latin typeface="Times New Roman"/>
                <a:cs typeface="Times New Roman"/>
              </a:rPr>
              <a:t> </a:t>
            </a:r>
            <a:r>
              <a:rPr sz="1650" dirty="0" smtClean="0">
                <a:latin typeface="Times New Roman"/>
                <a:cs typeface="Times New Roman"/>
              </a:rPr>
              <a:t>like</a:t>
            </a:r>
            <a:r>
              <a:rPr sz="1650" spc="-45" dirty="0" smtClean="0">
                <a:latin typeface="Times New Roman"/>
                <a:cs typeface="Times New Roman"/>
              </a:rPr>
              <a:t> </a:t>
            </a:r>
            <a:r>
              <a:rPr sz="1650" dirty="0" smtClean="0">
                <a:latin typeface="Times New Roman"/>
                <a:cs typeface="Times New Roman"/>
              </a:rPr>
              <a:t>genre,</a:t>
            </a:r>
            <a:r>
              <a:rPr sz="1650" spc="-45" dirty="0" smtClean="0">
                <a:latin typeface="Times New Roman"/>
                <a:cs typeface="Times New Roman"/>
              </a:rPr>
              <a:t> </a:t>
            </a:r>
            <a:r>
              <a:rPr sz="1650" dirty="0" smtClean="0">
                <a:latin typeface="Times New Roman"/>
                <a:cs typeface="Times New Roman"/>
              </a:rPr>
              <a:t>plot</a:t>
            </a:r>
            <a:r>
              <a:rPr sz="1650" spc="-55" dirty="0" smtClean="0">
                <a:latin typeface="Times New Roman"/>
                <a:cs typeface="Times New Roman"/>
              </a:rPr>
              <a:t> </a:t>
            </a:r>
            <a:r>
              <a:rPr sz="1650" dirty="0" smtClean="0">
                <a:latin typeface="Times New Roman"/>
                <a:cs typeface="Times New Roman"/>
              </a:rPr>
              <a:t>keywords,</a:t>
            </a:r>
            <a:r>
              <a:rPr sz="1650" spc="-45" dirty="0" smtClean="0">
                <a:latin typeface="Times New Roman"/>
                <a:cs typeface="Times New Roman"/>
              </a:rPr>
              <a:t> </a:t>
            </a:r>
            <a:r>
              <a:rPr sz="1650" dirty="0" smtClean="0">
                <a:latin typeface="Times New Roman"/>
                <a:cs typeface="Times New Roman"/>
              </a:rPr>
              <a:t>and</a:t>
            </a:r>
            <a:r>
              <a:rPr sz="1650" spc="-40" dirty="0" smtClean="0">
                <a:latin typeface="Times New Roman"/>
                <a:cs typeface="Times New Roman"/>
              </a:rPr>
              <a:t> </a:t>
            </a:r>
            <a:r>
              <a:rPr sz="1650" dirty="0" smtClean="0">
                <a:latin typeface="Times New Roman"/>
                <a:cs typeface="Times New Roman"/>
              </a:rPr>
              <a:t>release</a:t>
            </a:r>
            <a:r>
              <a:rPr sz="1650" spc="-65" dirty="0" smtClean="0">
                <a:latin typeface="Times New Roman"/>
                <a:cs typeface="Times New Roman"/>
              </a:rPr>
              <a:t> </a:t>
            </a:r>
            <a:r>
              <a:rPr sz="1650" spc="-10" dirty="0" smtClean="0">
                <a:latin typeface="Times New Roman"/>
                <a:cs typeface="Times New Roman"/>
              </a:rPr>
              <a:t>year.</a:t>
            </a:r>
            <a:endParaRPr sz="1650" dirty="0" smtClean="0">
              <a:latin typeface="Times New Roman"/>
              <a:cs typeface="Times New Roman"/>
            </a:endParaRPr>
          </a:p>
          <a:p>
            <a:pPr>
              <a:lnSpc>
                <a:spcPct val="100000"/>
              </a:lnSpc>
              <a:spcBef>
                <a:spcPts val="80"/>
              </a:spcBef>
            </a:pPr>
            <a:endParaRPr sz="1650" dirty="0" smtClean="0">
              <a:latin typeface="Times New Roman"/>
              <a:cs typeface="Times New Roman"/>
            </a:endParaRPr>
          </a:p>
          <a:p>
            <a:pPr marL="219710" indent="-207010">
              <a:lnSpc>
                <a:spcPct val="100000"/>
              </a:lnSpc>
              <a:spcBef>
                <a:spcPts val="5"/>
              </a:spcBef>
              <a:buAutoNum type="arabicPeriod" startAt="2"/>
              <a:tabLst>
                <a:tab pos="219710" algn="l"/>
              </a:tabLst>
            </a:pPr>
            <a:r>
              <a:rPr sz="1650" b="1" spc="-10" dirty="0" smtClean="0">
                <a:latin typeface="Times New Roman"/>
                <a:cs typeface="Times New Roman"/>
              </a:rPr>
              <a:t>Transformer-</a:t>
            </a:r>
            <a:r>
              <a:rPr sz="1650" b="1" dirty="0" smtClean="0">
                <a:latin typeface="Times New Roman"/>
                <a:cs typeface="Times New Roman"/>
              </a:rPr>
              <a:t>based</a:t>
            </a:r>
            <a:r>
              <a:rPr sz="1650" b="1" spc="15" dirty="0" smtClean="0">
                <a:latin typeface="Times New Roman"/>
                <a:cs typeface="Times New Roman"/>
              </a:rPr>
              <a:t> </a:t>
            </a:r>
            <a:r>
              <a:rPr sz="1650" b="1" spc="-10" dirty="0" smtClean="0">
                <a:latin typeface="Times New Roman"/>
                <a:cs typeface="Times New Roman"/>
              </a:rPr>
              <a:t>models:</a:t>
            </a:r>
            <a:endParaRPr sz="1650" dirty="0" smtClean="0">
              <a:latin typeface="Times New Roman"/>
              <a:cs typeface="Times New Roman"/>
            </a:endParaRPr>
          </a:p>
          <a:p>
            <a:pPr marL="12700" marR="5080" indent="208279">
              <a:lnSpc>
                <a:spcPct val="100000"/>
              </a:lnSpc>
            </a:pPr>
            <a:r>
              <a:rPr sz="1650" dirty="0" smtClean="0">
                <a:latin typeface="Times New Roman"/>
                <a:cs typeface="Times New Roman"/>
              </a:rPr>
              <a:t>Transformers</a:t>
            </a:r>
            <a:r>
              <a:rPr sz="1650" spc="-65" dirty="0" smtClean="0">
                <a:latin typeface="Times New Roman"/>
                <a:cs typeface="Times New Roman"/>
              </a:rPr>
              <a:t> </a:t>
            </a:r>
            <a:r>
              <a:rPr sz="1650" dirty="0" smtClean="0">
                <a:latin typeface="Times New Roman"/>
                <a:cs typeface="Times New Roman"/>
              </a:rPr>
              <a:t>are</a:t>
            </a:r>
            <a:r>
              <a:rPr sz="1650" spc="-40" dirty="0" smtClean="0">
                <a:latin typeface="Times New Roman"/>
                <a:cs typeface="Times New Roman"/>
              </a:rPr>
              <a:t> </a:t>
            </a:r>
            <a:r>
              <a:rPr sz="1650" dirty="0" smtClean="0">
                <a:latin typeface="Times New Roman"/>
                <a:cs typeface="Times New Roman"/>
              </a:rPr>
              <a:t>a</a:t>
            </a:r>
            <a:r>
              <a:rPr sz="1650" spc="-55" dirty="0" smtClean="0">
                <a:latin typeface="Times New Roman"/>
                <a:cs typeface="Times New Roman"/>
              </a:rPr>
              <a:t> </a:t>
            </a:r>
            <a:r>
              <a:rPr sz="1650" dirty="0" smtClean="0">
                <a:latin typeface="Times New Roman"/>
                <a:cs typeface="Times New Roman"/>
              </a:rPr>
              <a:t>recent</a:t>
            </a:r>
            <a:r>
              <a:rPr sz="1650" spc="-45" dirty="0" smtClean="0">
                <a:latin typeface="Times New Roman"/>
                <a:cs typeface="Times New Roman"/>
              </a:rPr>
              <a:t> </a:t>
            </a:r>
            <a:r>
              <a:rPr sz="1650" dirty="0" smtClean="0">
                <a:latin typeface="Times New Roman"/>
                <a:cs typeface="Times New Roman"/>
              </a:rPr>
              <a:t>advancement</a:t>
            </a:r>
            <a:r>
              <a:rPr sz="1650" spc="-45" dirty="0" smtClean="0">
                <a:latin typeface="Times New Roman"/>
                <a:cs typeface="Times New Roman"/>
              </a:rPr>
              <a:t> </a:t>
            </a:r>
            <a:r>
              <a:rPr sz="1650" dirty="0" smtClean="0">
                <a:latin typeface="Times New Roman"/>
                <a:cs typeface="Times New Roman"/>
              </a:rPr>
              <a:t>in</a:t>
            </a:r>
            <a:r>
              <a:rPr sz="1650" spc="-30" dirty="0" smtClean="0">
                <a:latin typeface="Times New Roman"/>
                <a:cs typeface="Times New Roman"/>
              </a:rPr>
              <a:t> </a:t>
            </a:r>
            <a:r>
              <a:rPr sz="1650" dirty="0" smtClean="0">
                <a:latin typeface="Times New Roman"/>
                <a:cs typeface="Times New Roman"/>
              </a:rPr>
              <a:t>NLP,</a:t>
            </a:r>
            <a:r>
              <a:rPr sz="1650" spc="-50" dirty="0" smtClean="0">
                <a:latin typeface="Times New Roman"/>
                <a:cs typeface="Times New Roman"/>
              </a:rPr>
              <a:t> </a:t>
            </a:r>
            <a:r>
              <a:rPr sz="1650" dirty="0" smtClean="0">
                <a:latin typeface="Times New Roman"/>
                <a:cs typeface="Times New Roman"/>
              </a:rPr>
              <a:t>achieving</a:t>
            </a:r>
            <a:r>
              <a:rPr sz="1650" spc="-50" dirty="0" smtClean="0">
                <a:latin typeface="Times New Roman"/>
                <a:cs typeface="Times New Roman"/>
              </a:rPr>
              <a:t> </a:t>
            </a:r>
            <a:r>
              <a:rPr sz="1650" spc="-10" dirty="0" smtClean="0">
                <a:latin typeface="Times New Roman"/>
                <a:cs typeface="Times New Roman"/>
              </a:rPr>
              <a:t>state-of-the-</a:t>
            </a:r>
            <a:r>
              <a:rPr sz="1650" spc="-25" dirty="0" smtClean="0">
                <a:latin typeface="Times New Roman"/>
                <a:cs typeface="Times New Roman"/>
              </a:rPr>
              <a:t>art </a:t>
            </a:r>
            <a:r>
              <a:rPr sz="1650" dirty="0" smtClean="0">
                <a:latin typeface="Times New Roman"/>
                <a:cs typeface="Times New Roman"/>
              </a:rPr>
              <a:t>performance</a:t>
            </a:r>
            <a:r>
              <a:rPr sz="1650" spc="-60" dirty="0" smtClean="0">
                <a:latin typeface="Times New Roman"/>
                <a:cs typeface="Times New Roman"/>
              </a:rPr>
              <a:t> </a:t>
            </a:r>
            <a:r>
              <a:rPr sz="1650" dirty="0" smtClean="0">
                <a:latin typeface="Times New Roman"/>
                <a:cs typeface="Times New Roman"/>
              </a:rPr>
              <a:t>in</a:t>
            </a:r>
            <a:r>
              <a:rPr sz="1650" spc="-40" dirty="0" smtClean="0">
                <a:latin typeface="Times New Roman"/>
                <a:cs typeface="Times New Roman"/>
              </a:rPr>
              <a:t> </a:t>
            </a:r>
            <a:r>
              <a:rPr sz="1650" dirty="0" smtClean="0">
                <a:latin typeface="Times New Roman"/>
                <a:cs typeface="Times New Roman"/>
              </a:rPr>
              <a:t>various</a:t>
            </a:r>
            <a:r>
              <a:rPr sz="1650" spc="-70" dirty="0" smtClean="0">
                <a:latin typeface="Times New Roman"/>
                <a:cs typeface="Times New Roman"/>
              </a:rPr>
              <a:t> </a:t>
            </a:r>
            <a:r>
              <a:rPr sz="1650" dirty="0" smtClean="0">
                <a:latin typeface="Times New Roman"/>
                <a:cs typeface="Times New Roman"/>
              </a:rPr>
              <a:t>tasks.</a:t>
            </a:r>
            <a:r>
              <a:rPr sz="1650" spc="-55" dirty="0" smtClean="0">
                <a:latin typeface="Times New Roman"/>
                <a:cs typeface="Times New Roman"/>
              </a:rPr>
              <a:t> </a:t>
            </a:r>
            <a:r>
              <a:rPr sz="1650" dirty="0" smtClean="0">
                <a:latin typeface="Times New Roman"/>
                <a:cs typeface="Times New Roman"/>
              </a:rPr>
              <a:t>They</a:t>
            </a:r>
            <a:r>
              <a:rPr sz="1650" spc="-35" dirty="0" smtClean="0">
                <a:latin typeface="Times New Roman"/>
                <a:cs typeface="Times New Roman"/>
              </a:rPr>
              <a:t> </a:t>
            </a:r>
            <a:r>
              <a:rPr sz="1650" dirty="0" smtClean="0">
                <a:latin typeface="Times New Roman"/>
                <a:cs typeface="Times New Roman"/>
              </a:rPr>
              <a:t>excel</a:t>
            </a:r>
            <a:r>
              <a:rPr sz="1650" spc="-50" dirty="0" smtClean="0">
                <a:latin typeface="Times New Roman"/>
                <a:cs typeface="Times New Roman"/>
              </a:rPr>
              <a:t> </a:t>
            </a:r>
            <a:r>
              <a:rPr sz="1650" dirty="0" smtClean="0">
                <a:latin typeface="Times New Roman"/>
                <a:cs typeface="Times New Roman"/>
              </a:rPr>
              <a:t>at</a:t>
            </a:r>
            <a:r>
              <a:rPr sz="1650" spc="-50" dirty="0" smtClean="0">
                <a:latin typeface="Times New Roman"/>
                <a:cs typeface="Times New Roman"/>
              </a:rPr>
              <a:t> </a:t>
            </a:r>
            <a:r>
              <a:rPr sz="1650" dirty="0" smtClean="0">
                <a:latin typeface="Times New Roman"/>
                <a:cs typeface="Times New Roman"/>
              </a:rPr>
              <a:t>capturing</a:t>
            </a:r>
            <a:r>
              <a:rPr sz="1650" spc="-70" dirty="0" smtClean="0">
                <a:latin typeface="Times New Roman"/>
                <a:cs typeface="Times New Roman"/>
              </a:rPr>
              <a:t> </a:t>
            </a:r>
            <a:r>
              <a:rPr sz="1650" dirty="0" smtClean="0">
                <a:latin typeface="Times New Roman"/>
                <a:cs typeface="Times New Roman"/>
              </a:rPr>
              <a:t>relationships</a:t>
            </a:r>
            <a:r>
              <a:rPr sz="1650" spc="-85" dirty="0" smtClean="0">
                <a:latin typeface="Times New Roman"/>
                <a:cs typeface="Times New Roman"/>
              </a:rPr>
              <a:t> </a:t>
            </a:r>
            <a:r>
              <a:rPr sz="1650" dirty="0" smtClean="0">
                <a:latin typeface="Times New Roman"/>
                <a:cs typeface="Times New Roman"/>
              </a:rPr>
              <a:t>between</a:t>
            </a:r>
            <a:r>
              <a:rPr sz="1650" spc="-55" dirty="0" smtClean="0">
                <a:latin typeface="Times New Roman"/>
                <a:cs typeface="Times New Roman"/>
              </a:rPr>
              <a:t> </a:t>
            </a:r>
            <a:r>
              <a:rPr sz="1650" spc="-10" dirty="0" smtClean="0">
                <a:latin typeface="Times New Roman"/>
                <a:cs typeface="Times New Roman"/>
              </a:rPr>
              <a:t>words </a:t>
            </a:r>
            <a:r>
              <a:rPr sz="1650" dirty="0" smtClean="0">
                <a:latin typeface="Times New Roman"/>
                <a:cs typeface="Times New Roman"/>
              </a:rPr>
              <a:t>in</a:t>
            </a:r>
            <a:r>
              <a:rPr sz="1650" spc="-75" dirty="0" smtClean="0">
                <a:latin typeface="Times New Roman"/>
                <a:cs typeface="Times New Roman"/>
              </a:rPr>
              <a:t> </a:t>
            </a:r>
            <a:r>
              <a:rPr sz="1650" dirty="0" smtClean="0">
                <a:latin typeface="Times New Roman"/>
                <a:cs typeface="Times New Roman"/>
              </a:rPr>
              <a:t>a</a:t>
            </a:r>
            <a:r>
              <a:rPr sz="1650" spc="-30" dirty="0" smtClean="0">
                <a:latin typeface="Times New Roman"/>
                <a:cs typeface="Times New Roman"/>
              </a:rPr>
              <a:t> </a:t>
            </a:r>
            <a:r>
              <a:rPr sz="1650" dirty="0" smtClean="0">
                <a:latin typeface="Times New Roman"/>
                <a:cs typeface="Times New Roman"/>
              </a:rPr>
              <a:t>sequence,</a:t>
            </a:r>
            <a:r>
              <a:rPr sz="1650" spc="-45" dirty="0" smtClean="0">
                <a:latin typeface="Times New Roman"/>
                <a:cs typeface="Times New Roman"/>
              </a:rPr>
              <a:t> </a:t>
            </a:r>
            <a:r>
              <a:rPr sz="1650" dirty="0" smtClean="0">
                <a:latin typeface="Times New Roman"/>
                <a:cs typeface="Times New Roman"/>
              </a:rPr>
              <a:t>making</a:t>
            </a:r>
            <a:r>
              <a:rPr sz="1650" spc="-30" dirty="0" smtClean="0">
                <a:latin typeface="Times New Roman"/>
                <a:cs typeface="Times New Roman"/>
              </a:rPr>
              <a:t> </a:t>
            </a:r>
            <a:r>
              <a:rPr sz="1650" dirty="0" smtClean="0">
                <a:latin typeface="Times New Roman"/>
                <a:cs typeface="Times New Roman"/>
              </a:rPr>
              <a:t>them</a:t>
            </a:r>
            <a:r>
              <a:rPr sz="1650" spc="-40" dirty="0" smtClean="0">
                <a:latin typeface="Times New Roman"/>
                <a:cs typeface="Times New Roman"/>
              </a:rPr>
              <a:t> </a:t>
            </a:r>
            <a:r>
              <a:rPr sz="1650" spc="-10" dirty="0" smtClean="0">
                <a:latin typeface="Times New Roman"/>
                <a:cs typeface="Times New Roman"/>
              </a:rPr>
              <a:t>well-</a:t>
            </a:r>
            <a:r>
              <a:rPr sz="1650" dirty="0" smtClean="0">
                <a:latin typeface="Times New Roman"/>
                <a:cs typeface="Times New Roman"/>
              </a:rPr>
              <a:t>suited</a:t>
            </a:r>
            <a:r>
              <a:rPr sz="1650" spc="-45" dirty="0" smtClean="0">
                <a:latin typeface="Times New Roman"/>
                <a:cs typeface="Times New Roman"/>
              </a:rPr>
              <a:t> </a:t>
            </a:r>
            <a:r>
              <a:rPr sz="1650" dirty="0" smtClean="0">
                <a:latin typeface="Times New Roman"/>
                <a:cs typeface="Times New Roman"/>
              </a:rPr>
              <a:t>for</a:t>
            </a:r>
            <a:r>
              <a:rPr sz="1650" spc="-35" dirty="0" smtClean="0">
                <a:latin typeface="Times New Roman"/>
                <a:cs typeface="Times New Roman"/>
              </a:rPr>
              <a:t> </a:t>
            </a:r>
            <a:r>
              <a:rPr sz="1650" dirty="0" smtClean="0">
                <a:latin typeface="Times New Roman"/>
                <a:cs typeface="Times New Roman"/>
              </a:rPr>
              <a:t>film</a:t>
            </a:r>
            <a:r>
              <a:rPr sz="1650" spc="-40" dirty="0" smtClean="0">
                <a:latin typeface="Times New Roman"/>
                <a:cs typeface="Times New Roman"/>
              </a:rPr>
              <a:t> </a:t>
            </a:r>
            <a:r>
              <a:rPr sz="1650" dirty="0" smtClean="0">
                <a:latin typeface="Times New Roman"/>
                <a:cs typeface="Times New Roman"/>
              </a:rPr>
              <a:t>name</a:t>
            </a:r>
            <a:r>
              <a:rPr sz="1650" spc="-15" dirty="0" smtClean="0">
                <a:latin typeface="Times New Roman"/>
                <a:cs typeface="Times New Roman"/>
              </a:rPr>
              <a:t> </a:t>
            </a:r>
            <a:r>
              <a:rPr sz="1650" spc="-10" dirty="0" smtClean="0">
                <a:latin typeface="Times New Roman"/>
                <a:cs typeface="Times New Roman"/>
              </a:rPr>
              <a:t>generation.</a:t>
            </a:r>
            <a:endParaRPr sz="1650" dirty="0" smtClean="0">
              <a:latin typeface="Times New Roman"/>
              <a:cs typeface="Times New Roman"/>
            </a:endParaRPr>
          </a:p>
          <a:p>
            <a:pPr marL="12700">
              <a:lnSpc>
                <a:spcPct val="100000"/>
              </a:lnSpc>
            </a:pPr>
            <a:r>
              <a:rPr sz="1650" b="1" dirty="0" smtClean="0">
                <a:latin typeface="Times New Roman"/>
                <a:cs typeface="Times New Roman"/>
              </a:rPr>
              <a:t>Training:</a:t>
            </a:r>
            <a:r>
              <a:rPr sz="1650" b="1" spc="-80" dirty="0" smtClean="0">
                <a:latin typeface="Times New Roman"/>
                <a:cs typeface="Times New Roman"/>
              </a:rPr>
              <a:t> </a:t>
            </a:r>
            <a:r>
              <a:rPr sz="1650" dirty="0" smtClean="0">
                <a:latin typeface="Times New Roman"/>
                <a:cs typeface="Times New Roman"/>
              </a:rPr>
              <a:t>Similar</a:t>
            </a:r>
            <a:r>
              <a:rPr sz="1650" spc="-40" dirty="0" smtClean="0">
                <a:latin typeface="Times New Roman"/>
                <a:cs typeface="Times New Roman"/>
              </a:rPr>
              <a:t> </a:t>
            </a:r>
            <a:r>
              <a:rPr sz="1650" dirty="0" smtClean="0">
                <a:latin typeface="Times New Roman"/>
                <a:cs typeface="Times New Roman"/>
              </a:rPr>
              <a:t>to</a:t>
            </a:r>
            <a:r>
              <a:rPr sz="1650" spc="-30" dirty="0" smtClean="0">
                <a:latin typeface="Times New Roman"/>
                <a:cs typeface="Times New Roman"/>
              </a:rPr>
              <a:t> </a:t>
            </a:r>
            <a:r>
              <a:rPr sz="1650" dirty="0" smtClean="0">
                <a:latin typeface="Times New Roman"/>
                <a:cs typeface="Times New Roman"/>
              </a:rPr>
              <a:t>RNNs,</a:t>
            </a:r>
            <a:r>
              <a:rPr sz="1650" spc="-55" dirty="0" smtClean="0">
                <a:latin typeface="Times New Roman"/>
                <a:cs typeface="Times New Roman"/>
              </a:rPr>
              <a:t> </a:t>
            </a:r>
            <a:r>
              <a:rPr sz="1650" dirty="0" smtClean="0">
                <a:latin typeface="Times New Roman"/>
                <a:cs typeface="Times New Roman"/>
              </a:rPr>
              <a:t>a</a:t>
            </a:r>
            <a:r>
              <a:rPr sz="1650" spc="-35" dirty="0" smtClean="0">
                <a:latin typeface="Times New Roman"/>
                <a:cs typeface="Times New Roman"/>
              </a:rPr>
              <a:t> </a:t>
            </a:r>
            <a:r>
              <a:rPr sz="1650" dirty="0" smtClean="0">
                <a:latin typeface="Times New Roman"/>
                <a:cs typeface="Times New Roman"/>
              </a:rPr>
              <a:t>large</a:t>
            </a:r>
            <a:r>
              <a:rPr sz="1650" spc="-40" dirty="0" smtClean="0">
                <a:latin typeface="Times New Roman"/>
                <a:cs typeface="Times New Roman"/>
              </a:rPr>
              <a:t> </a:t>
            </a:r>
            <a:r>
              <a:rPr sz="1650" dirty="0" smtClean="0">
                <a:latin typeface="Times New Roman"/>
                <a:cs typeface="Times New Roman"/>
              </a:rPr>
              <a:t>dataset</a:t>
            </a:r>
            <a:r>
              <a:rPr sz="1650" spc="-60" dirty="0" smtClean="0">
                <a:latin typeface="Times New Roman"/>
                <a:cs typeface="Times New Roman"/>
              </a:rPr>
              <a:t> </a:t>
            </a:r>
            <a:r>
              <a:rPr sz="1650" dirty="0" smtClean="0">
                <a:latin typeface="Times New Roman"/>
                <a:cs typeface="Times New Roman"/>
              </a:rPr>
              <a:t>of</a:t>
            </a:r>
            <a:r>
              <a:rPr sz="1650" spc="-35" dirty="0" smtClean="0">
                <a:latin typeface="Times New Roman"/>
                <a:cs typeface="Times New Roman"/>
              </a:rPr>
              <a:t> </a:t>
            </a:r>
            <a:r>
              <a:rPr sz="1650" dirty="0" smtClean="0">
                <a:latin typeface="Times New Roman"/>
                <a:cs typeface="Times New Roman"/>
              </a:rPr>
              <a:t>film</a:t>
            </a:r>
            <a:r>
              <a:rPr sz="1650" spc="-45" dirty="0" smtClean="0">
                <a:latin typeface="Times New Roman"/>
                <a:cs typeface="Times New Roman"/>
              </a:rPr>
              <a:t> </a:t>
            </a:r>
            <a:r>
              <a:rPr sz="1650" dirty="0" smtClean="0">
                <a:latin typeface="Times New Roman"/>
                <a:cs typeface="Times New Roman"/>
              </a:rPr>
              <a:t>titles</a:t>
            </a:r>
            <a:r>
              <a:rPr sz="1650" spc="-50" dirty="0" smtClean="0">
                <a:latin typeface="Times New Roman"/>
                <a:cs typeface="Times New Roman"/>
              </a:rPr>
              <a:t> </a:t>
            </a:r>
            <a:r>
              <a:rPr sz="1650" dirty="0" smtClean="0">
                <a:latin typeface="Times New Roman"/>
                <a:cs typeface="Times New Roman"/>
              </a:rPr>
              <a:t>and</a:t>
            </a:r>
            <a:r>
              <a:rPr sz="1650" spc="-30" dirty="0" smtClean="0">
                <a:latin typeface="Times New Roman"/>
                <a:cs typeface="Times New Roman"/>
              </a:rPr>
              <a:t> </a:t>
            </a:r>
            <a:r>
              <a:rPr sz="1650" dirty="0" smtClean="0">
                <a:latin typeface="Times New Roman"/>
                <a:cs typeface="Times New Roman"/>
              </a:rPr>
              <a:t>information</a:t>
            </a:r>
            <a:r>
              <a:rPr sz="1650" spc="-35" dirty="0" smtClean="0">
                <a:latin typeface="Times New Roman"/>
                <a:cs typeface="Times New Roman"/>
              </a:rPr>
              <a:t> </a:t>
            </a:r>
            <a:r>
              <a:rPr sz="1650" dirty="0" smtClean="0">
                <a:latin typeface="Times New Roman"/>
                <a:cs typeface="Times New Roman"/>
              </a:rPr>
              <a:t>is</a:t>
            </a:r>
            <a:r>
              <a:rPr sz="1650" spc="-45" dirty="0" smtClean="0">
                <a:latin typeface="Times New Roman"/>
                <a:cs typeface="Times New Roman"/>
              </a:rPr>
              <a:t> </a:t>
            </a:r>
            <a:r>
              <a:rPr sz="1650" spc="-10" dirty="0" smtClean="0">
                <a:latin typeface="Times New Roman"/>
                <a:cs typeface="Times New Roman"/>
              </a:rPr>
              <a:t>used.</a:t>
            </a:r>
            <a:endParaRPr sz="1650" dirty="0">
              <a:latin typeface="Times New Roman"/>
              <a:cs typeface="Times New Roman"/>
            </a:endParaRPr>
          </a:p>
        </p:txBody>
      </p:sp>
      <p:sp>
        <p:nvSpPr>
          <p:cNvPr id="15" name="object 15"/>
          <p:cNvSpPr txBox="1"/>
          <p:nvPr/>
        </p:nvSpPr>
        <p:spPr>
          <a:xfrm>
            <a:off x="1391400" y="6407227"/>
            <a:ext cx="32384" cy="128270"/>
          </a:xfrm>
          <a:prstGeom prst="rect">
            <a:avLst/>
          </a:prstGeom>
        </p:spPr>
        <p:txBody>
          <a:bodyPr vert="horz" wrap="square" lIns="0" tIns="0" rIns="0" bIns="0" rtlCol="0">
            <a:spAutoFit/>
          </a:bodyPr>
          <a:lstStyle/>
          <a:p>
            <a:pPr>
              <a:lnSpc>
                <a:spcPts val="994"/>
              </a:lnSpc>
            </a:pPr>
            <a:r>
              <a:rPr sz="900" spc="-50" dirty="0">
                <a:solidFill>
                  <a:srgbClr val="2D83C3"/>
                </a:solidFill>
                <a:latin typeface="Times New Roman"/>
                <a:cs typeface="Times New Roman"/>
              </a:rPr>
              <a:t>l</a:t>
            </a:r>
            <a:endParaRPr sz="900">
              <a:latin typeface="Times New Roman"/>
              <a:cs typeface="Times New Roman"/>
            </a:endParaRPr>
          </a:p>
        </p:txBody>
      </p:sp>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50" dirty="0"/>
              <a:t>9</a:t>
            </a:fld>
            <a:endParaRPr spc="-50" dirty="0"/>
          </a:p>
        </p:txBody>
      </p:sp>
      <p:sp>
        <p:nvSpPr>
          <p:cNvPr id="17" name="object 17"/>
          <p:cNvSpPr txBox="1"/>
          <p:nvPr/>
        </p:nvSpPr>
        <p:spPr>
          <a:xfrm>
            <a:off x="365251" y="6394527"/>
            <a:ext cx="1581150" cy="139782"/>
          </a:xfrm>
          <a:prstGeom prst="rect">
            <a:avLst/>
          </a:prstGeom>
        </p:spPr>
        <p:txBody>
          <a:bodyPr vert="horz" wrap="square" lIns="0" tIns="1270" rIns="0" bIns="0" rtlCol="0">
            <a:spAutoFit/>
          </a:bodyPr>
          <a:lstStyle/>
          <a:p>
            <a:pPr marL="12700">
              <a:lnSpc>
                <a:spcPct val="100000"/>
              </a:lnSpc>
              <a:spcBef>
                <a:spcPts val="10"/>
              </a:spcBef>
            </a:pPr>
            <a:r>
              <a:rPr lang="en-US" sz="900" dirty="0" smtClean="0">
                <a:solidFill>
                  <a:srgbClr val="2D83C3"/>
                </a:solidFill>
                <a:latin typeface="Times New Roman"/>
                <a:cs typeface="Times New Roman"/>
              </a:rPr>
              <a:t>SARAN N</a:t>
            </a:r>
            <a:r>
              <a:rPr sz="900" spc="240" dirty="0" smtClean="0">
                <a:solidFill>
                  <a:srgbClr val="2D83C3"/>
                </a:solidFill>
                <a:latin typeface="Times New Roman"/>
                <a:cs typeface="Times New Roman"/>
              </a:rPr>
              <a:t>  </a:t>
            </a:r>
            <a:r>
              <a:rPr sz="900" dirty="0">
                <a:solidFill>
                  <a:srgbClr val="2D83C3"/>
                </a:solidFill>
                <a:latin typeface="Times New Roman"/>
                <a:cs typeface="Times New Roman"/>
              </a:rPr>
              <a:t>F</a:t>
            </a:r>
            <a:r>
              <a:rPr sz="900" spc="-80" dirty="0">
                <a:solidFill>
                  <a:srgbClr val="2D83C3"/>
                </a:solidFill>
                <a:latin typeface="Times New Roman"/>
                <a:cs typeface="Times New Roman"/>
              </a:rPr>
              <a:t> </a:t>
            </a:r>
            <a:r>
              <a:rPr sz="900" dirty="0">
                <a:solidFill>
                  <a:srgbClr val="2D83C3"/>
                </a:solidFill>
                <a:latin typeface="Times New Roman"/>
                <a:cs typeface="Times New Roman"/>
              </a:rPr>
              <a:t>i</a:t>
            </a:r>
            <a:r>
              <a:rPr sz="900" spc="-75" dirty="0">
                <a:solidFill>
                  <a:srgbClr val="2D83C3"/>
                </a:solidFill>
                <a:latin typeface="Times New Roman"/>
                <a:cs typeface="Times New Roman"/>
              </a:rPr>
              <a:t> </a:t>
            </a:r>
            <a:r>
              <a:rPr sz="900" dirty="0">
                <a:solidFill>
                  <a:srgbClr val="2D83C3"/>
                </a:solidFill>
                <a:latin typeface="Times New Roman"/>
                <a:cs typeface="Times New Roman"/>
              </a:rPr>
              <a:t>n</a:t>
            </a:r>
            <a:r>
              <a:rPr sz="900" spc="-90" dirty="0">
                <a:solidFill>
                  <a:srgbClr val="2D83C3"/>
                </a:solidFill>
                <a:latin typeface="Times New Roman"/>
                <a:cs typeface="Times New Roman"/>
              </a:rPr>
              <a:t> </a:t>
            </a:r>
            <a:r>
              <a:rPr sz="900" dirty="0">
                <a:solidFill>
                  <a:srgbClr val="2D83C3"/>
                </a:solidFill>
                <a:latin typeface="Times New Roman"/>
                <a:cs typeface="Times New Roman"/>
              </a:rPr>
              <a:t>a</a:t>
            </a:r>
            <a:r>
              <a:rPr sz="900" spc="240" dirty="0">
                <a:solidFill>
                  <a:srgbClr val="2D83C3"/>
                </a:solidFill>
                <a:latin typeface="Times New Roman"/>
                <a:cs typeface="Times New Roman"/>
              </a:rPr>
              <a:t>  </a:t>
            </a:r>
            <a:r>
              <a:rPr sz="900" dirty="0">
                <a:solidFill>
                  <a:srgbClr val="2D83C3"/>
                </a:solidFill>
                <a:latin typeface="Times New Roman"/>
                <a:cs typeface="Times New Roman"/>
              </a:rPr>
              <a:t>R</a:t>
            </a:r>
            <a:r>
              <a:rPr sz="900" spc="-70" dirty="0">
                <a:solidFill>
                  <a:srgbClr val="2D83C3"/>
                </a:solidFill>
                <a:latin typeface="Times New Roman"/>
                <a:cs typeface="Times New Roman"/>
              </a:rPr>
              <a:t> </a:t>
            </a:r>
            <a:r>
              <a:rPr sz="900" dirty="0">
                <a:solidFill>
                  <a:srgbClr val="2D83C3"/>
                </a:solidFill>
                <a:latin typeface="Times New Roman"/>
                <a:cs typeface="Times New Roman"/>
              </a:rPr>
              <a:t>e</a:t>
            </a:r>
            <a:r>
              <a:rPr sz="900" spc="-75" dirty="0">
                <a:solidFill>
                  <a:srgbClr val="2D83C3"/>
                </a:solidFill>
                <a:latin typeface="Times New Roman"/>
                <a:cs typeface="Times New Roman"/>
              </a:rPr>
              <a:t> </a:t>
            </a:r>
            <a:r>
              <a:rPr sz="900" dirty="0">
                <a:solidFill>
                  <a:srgbClr val="2D83C3"/>
                </a:solidFill>
                <a:latin typeface="Times New Roman"/>
                <a:cs typeface="Times New Roman"/>
              </a:rPr>
              <a:t>v</a:t>
            </a:r>
            <a:r>
              <a:rPr sz="900" spc="-95" dirty="0">
                <a:solidFill>
                  <a:srgbClr val="2D83C3"/>
                </a:solidFill>
                <a:latin typeface="Times New Roman"/>
                <a:cs typeface="Times New Roman"/>
              </a:rPr>
              <a:t> </a:t>
            </a:r>
            <a:r>
              <a:rPr sz="900" dirty="0">
                <a:solidFill>
                  <a:srgbClr val="2D83C3"/>
                </a:solidFill>
                <a:latin typeface="Times New Roman"/>
                <a:cs typeface="Times New Roman"/>
              </a:rPr>
              <a:t>i</a:t>
            </a:r>
            <a:r>
              <a:rPr sz="900" spc="-80" dirty="0">
                <a:solidFill>
                  <a:srgbClr val="2D83C3"/>
                </a:solidFill>
                <a:latin typeface="Times New Roman"/>
                <a:cs typeface="Times New Roman"/>
              </a:rPr>
              <a:t> </a:t>
            </a:r>
            <a:r>
              <a:rPr sz="900" dirty="0">
                <a:solidFill>
                  <a:srgbClr val="2D83C3"/>
                </a:solidFill>
                <a:latin typeface="Times New Roman"/>
                <a:cs typeface="Times New Roman"/>
              </a:rPr>
              <a:t>e</a:t>
            </a:r>
            <a:r>
              <a:rPr sz="900" spc="-80" dirty="0">
                <a:solidFill>
                  <a:srgbClr val="2D83C3"/>
                </a:solidFill>
                <a:latin typeface="Times New Roman"/>
                <a:cs typeface="Times New Roman"/>
              </a:rPr>
              <a:t> </a:t>
            </a:r>
            <a:r>
              <a:rPr sz="900" spc="-50" dirty="0">
                <a:solidFill>
                  <a:srgbClr val="2D83C3"/>
                </a:solidFill>
                <a:latin typeface="Times New Roman"/>
                <a:cs typeface="Times New Roman"/>
              </a:rPr>
              <a:t>w</a:t>
            </a:r>
            <a:endParaRPr sz="9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1009</Words>
  <Application>Microsoft Office PowerPoint</Application>
  <PresentationFormat>Custom</PresentationFormat>
  <Paragraphs>73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SARAN N</vt:lpstr>
      <vt:lpstr>CREDITCARD FRAUD DETECTION</vt:lpstr>
      <vt:lpstr>AGENDA</vt:lpstr>
      <vt:lpstr>PROBLEM STATEMENT</vt:lpstr>
      <vt:lpstr>PROJECT OVERVIEW</vt:lpstr>
      <vt:lpstr>WHO ARE THE END USERS?</vt:lpstr>
      <vt:lpstr>SOLUTION AND ITS VALUE</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IBM_GEN_AI_PROJECT.pptx</dc:title>
  <dc:creator>Ranganathan</dc:creator>
  <cp:lastModifiedBy>Ranganathan</cp:lastModifiedBy>
  <cp:revision>5</cp:revision>
  <dcterms:created xsi:type="dcterms:W3CDTF">2024-04-01T15:21:13Z</dcterms:created>
  <dcterms:modified xsi:type="dcterms:W3CDTF">2024-04-01T15:57:44Z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LastSaved">
    <vt:filetime>2024-04-01T00:00:00Z</vt:filetime>
  </property>
  <property fmtid="{D5CDD505-2E9C-101B-9397-08002B2CF9AE}" pid="4" name="Producer">
    <vt:lpwstr>Microsoft: Print To PDF</vt:lpwstr>
  </property>
</Properties>
</file>