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 SemiBold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Frank Ruhl Libre"/>
      <p:regular r:id="rId31"/>
      <p:bold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SemiBold-bold.fntdata"/><Relationship Id="rId23" Type="http://schemas.openxmlformats.org/officeDocument/2006/relationships/font" Target="fonts/Montserrat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boldItalic.fntdata"/><Relationship Id="rId25" Type="http://schemas.openxmlformats.org/officeDocument/2006/relationships/font" Target="fonts/MontserratSemiBold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rankRuhlLibre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32" Type="http://schemas.openxmlformats.org/officeDocument/2006/relationships/font" Target="fonts/FrankRuhlLibre-bold.fntdata"/><Relationship Id="rId13" Type="http://schemas.openxmlformats.org/officeDocument/2006/relationships/slide" Target="slides/slide8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4fdfa9d6c_196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4fdfa9d6c_196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4fdfa9d6c_196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04fdfa9d6c_196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4fdfa9d6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4fdfa9d6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4fdfa9d6c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04fdfa9d6c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04fdfa9d6c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04fdfa9d6c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4fdfa9d6c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04fdfa9d6c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4fdfa9d6c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04fdfa9d6c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4fdfa9d6c_19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04fdfa9d6c_19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06743487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06743487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06743487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06743487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4fdfa9d6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4fdfa9d6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4fdfa9d6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4fdfa9d6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4fdfa9d6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4fdfa9d6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4fdfa9d6c_196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4fdfa9d6c_19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4fdfa9d6c_196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4fdfa9d6c_19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4fdfa9d6c_196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4fdfa9d6c_196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jpg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bg>
      <p:bgPr>
        <a:solidFill>
          <a:srgbClr val="220337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7363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92100" lvl="1" marL="9144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-292100" lvl="2" marL="13716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-29210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-29210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-29210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9210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-29210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-292100" lvl="8" marL="41148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2496200" y="2791614"/>
            <a:ext cx="41514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63" name="Google Shape;6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1"/>
          <p:cNvSpPr txBox="1"/>
          <p:nvPr>
            <p:ph type="title"/>
          </p:nvPr>
        </p:nvSpPr>
        <p:spPr>
          <a:xfrm>
            <a:off x="311700" y="3619355"/>
            <a:ext cx="45117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None/>
              <a:defRPr b="0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66" name="Google Shape;66;p11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5" y="0"/>
            <a:ext cx="913607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/>
          <p:nvPr>
            <p:ph hasCustomPrompt="1" type="title"/>
          </p:nvPr>
        </p:nvSpPr>
        <p:spPr>
          <a:xfrm>
            <a:off x="311700" y="606575"/>
            <a:ext cx="8520600" cy="16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3000"/>
              <a:buNone/>
              <a:defRPr sz="13000">
                <a:solidFill>
                  <a:srgbClr val="57068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3007950" y="3094875"/>
            <a:ext cx="3128100" cy="11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pic>
        <p:nvPicPr>
          <p:cNvPr descr=" "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2"/>
          <p:cNvSpPr txBox="1"/>
          <p:nvPr>
            <p:ph idx="2" type="subTitle"/>
          </p:nvPr>
        </p:nvSpPr>
        <p:spPr>
          <a:xfrm>
            <a:off x="1429500" y="2353776"/>
            <a:ext cx="62850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accent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Text">
  <p:cSld name="CUSTOM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5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3"/>
          <p:cNvSpPr txBox="1"/>
          <p:nvPr>
            <p:ph type="title"/>
          </p:nvPr>
        </p:nvSpPr>
        <p:spPr>
          <a:xfrm>
            <a:off x="4969800" y="1412750"/>
            <a:ext cx="3766800" cy="13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4969675" y="2901150"/>
            <a:ext cx="3766800" cy="13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CUSTOM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81" name="Google Shape;8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311700" y="587975"/>
            <a:ext cx="36108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000"/>
              <a:buNone/>
              <a:defRPr sz="4000"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311700" y="1836175"/>
            <a:ext cx="3610800" cy="24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4"/>
          <p:cNvSpPr txBox="1"/>
          <p:nvPr/>
        </p:nvSpPr>
        <p:spPr>
          <a:xfrm>
            <a:off x="5958050" y="683000"/>
            <a:ext cx="27786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4"/>
          <p:cNvSpPr txBox="1"/>
          <p:nvPr>
            <p:ph idx="2" type="body"/>
          </p:nvPr>
        </p:nvSpPr>
        <p:spPr>
          <a:xfrm>
            <a:off x="5824575" y="683050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7" name="Google Shape;87;p14"/>
          <p:cNvSpPr txBox="1"/>
          <p:nvPr>
            <p:ph idx="3" type="body"/>
          </p:nvPr>
        </p:nvSpPr>
        <p:spPr>
          <a:xfrm>
            <a:off x="5824575" y="1931875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8" name="Google Shape;88;p14"/>
          <p:cNvSpPr txBox="1"/>
          <p:nvPr>
            <p:ph idx="4" type="body"/>
          </p:nvPr>
        </p:nvSpPr>
        <p:spPr>
          <a:xfrm>
            <a:off x="5824575" y="3180700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  <p15:guide id="2" orient="horz" pos="4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2">
    <p:bg>
      <p:bgPr>
        <a:solidFill>
          <a:srgbClr val="220337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2" name="Google Shape;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904850" y="1264532"/>
            <a:ext cx="67107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974919" y="3029082"/>
            <a:ext cx="37152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descr=" " id="96" name="Google Shape;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3">
    <p:bg>
      <p:bgPr>
        <a:solidFill>
          <a:schemeClr val="l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2802" y="-34225"/>
            <a:ext cx="9269596" cy="518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>
            <a:off x="592275" y="522825"/>
            <a:ext cx="8144400" cy="3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lio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_1_1_1">
    <p:bg>
      <p:bgPr>
        <a:solidFill>
          <a:srgbClr val="220337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367" l="308" r="327" t="357"/>
          <a:stretch/>
        </p:blipFill>
        <p:spPr>
          <a:xfrm>
            <a:off x="0" y="250"/>
            <a:ext cx="914399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 York University logo" id="16" name="Google Shape;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7363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921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-2921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-2921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-2921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-2921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921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-2921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-292100" lvl="8" marL="4114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2" type="subTitle"/>
          </p:nvPr>
        </p:nvSpPr>
        <p:spPr>
          <a:xfrm>
            <a:off x="2496200" y="2791614"/>
            <a:ext cx="41514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1506000" y="1385509"/>
            <a:ext cx="6131700" cy="16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2462575" y="2959018"/>
            <a:ext cx="4218600" cy="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/>
        </p:nvSpPr>
        <p:spPr>
          <a:xfrm>
            <a:off x="4583948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 "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None/>
              <a:defRPr sz="4800"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448400"/>
            <a:ext cx="6551100" cy="22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9" name="Google Shape;29;p5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587970"/>
            <a:ext cx="4945500" cy="11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None/>
              <a:defRPr sz="48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11700" y="2467949"/>
            <a:ext cx="3999900" cy="18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619925" y="2467949"/>
            <a:ext cx="3999900" cy="18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" name="Google Shape;36;p6"/>
          <p:cNvSpPr txBox="1"/>
          <p:nvPr>
            <p:ph idx="3" type="subTitle"/>
          </p:nvPr>
        </p:nvSpPr>
        <p:spPr>
          <a:xfrm>
            <a:off x="311700" y="2054620"/>
            <a:ext cx="39999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4" type="subTitle"/>
          </p:nvPr>
        </p:nvSpPr>
        <p:spPr>
          <a:xfrm>
            <a:off x="4619925" y="2054620"/>
            <a:ext cx="39999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id="38" name="Google Shape;38;p6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descr=" "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" name="Google Shape;43;p7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708000"/>
            <a:ext cx="313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2400"/>
              <a:buNone/>
              <a:defRPr sz="24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542000"/>
            <a:ext cx="3054600" cy="28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47" name="Google Shape;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1772975" y="528144"/>
            <a:ext cx="5597700" cy="24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5600"/>
              <a:buNone/>
              <a:defRPr sz="5600">
                <a:solidFill>
                  <a:srgbClr val="57068C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descr=" "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2120250" y="2660325"/>
            <a:ext cx="4903500" cy="16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 " id="56" name="Google Shape;5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294375" y="1233175"/>
            <a:ext cx="4079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 sz="36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8" name="Google Shape;58;p10"/>
          <p:cNvSpPr txBox="1"/>
          <p:nvPr>
            <p:ph idx="1" type="subTitle"/>
          </p:nvPr>
        </p:nvSpPr>
        <p:spPr>
          <a:xfrm>
            <a:off x="294375" y="2803075"/>
            <a:ext cx="36168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6ABA"/>
              </a:buClr>
              <a:buSzPts val="1800"/>
              <a:buNone/>
              <a:defRPr>
                <a:solidFill>
                  <a:srgbClr val="9A6ABA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4939500" y="724075"/>
            <a:ext cx="3837000" cy="35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descr=" " id="60" name="Google Shape;6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688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Frank Ruhl Libre"/>
              <a:buNone/>
              <a:defRPr b="1" sz="3600">
                <a:solidFill>
                  <a:srgbClr val="57068C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424900" cy="3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Char char="●"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56">
          <p15:clr>
            <a:srgbClr val="EA4335"/>
          </p15:clr>
        </p15:guide>
        <p15:guide id="2" orient="horz" pos="3025">
          <p15:clr>
            <a:srgbClr val="EA4335"/>
          </p15:clr>
        </p15:guide>
        <p15:guide id="3" pos="5503">
          <p15:clr>
            <a:srgbClr val="EA4335"/>
          </p15:clr>
        </p15:guide>
        <p15:guide id="4" orient="horz" pos="26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904850" y="1001625"/>
            <a:ext cx="7333800" cy="14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Big Data-Powered Sentiment Analysis for 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Code-Mixed Hindi-English Tweets</a:t>
            </a:r>
            <a:endParaRPr sz="2900"/>
          </a:p>
        </p:txBody>
      </p:sp>
      <p:sp>
        <p:nvSpPr>
          <p:cNvPr id="111" name="Google Shape;111;p19"/>
          <p:cNvSpPr txBox="1"/>
          <p:nvPr>
            <p:ph idx="2" type="subTitle"/>
          </p:nvPr>
        </p:nvSpPr>
        <p:spPr>
          <a:xfrm>
            <a:off x="2496300" y="2498925"/>
            <a:ext cx="4151400" cy="16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570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Name</a:t>
            </a:r>
            <a:r>
              <a:rPr lang="en" sz="1400">
                <a:solidFill>
                  <a:srgbClr val="570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Big Data Enthusiasts</a:t>
            </a:r>
            <a:br>
              <a:rPr lang="en" sz="1400">
                <a:solidFill>
                  <a:srgbClr val="570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>
                <a:solidFill>
                  <a:srgbClr val="570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400">
                <a:solidFill>
                  <a:srgbClr val="570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r>
              <a:rPr lang="en" sz="1400">
                <a:solidFill>
                  <a:srgbClr val="570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400">
              <a:solidFill>
                <a:srgbClr val="5706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570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Asmita Sonavane                                (as20428)</a:t>
            </a:r>
            <a:br>
              <a:rPr lang="en" sz="1400">
                <a:solidFill>
                  <a:srgbClr val="570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solidFill>
                <a:srgbClr val="5706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570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Vishwajeet Kulkarni                            (vk2630)</a:t>
            </a:r>
            <a:br>
              <a:rPr lang="en" sz="1400">
                <a:solidFill>
                  <a:srgbClr val="570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solidFill>
                <a:srgbClr val="5706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570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Sarang P. Kadakia (Team Lead)          (sk11634)</a:t>
            </a:r>
            <a:endParaRPr sz="1400">
              <a:solidFill>
                <a:srgbClr val="5706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38975" y="379725"/>
            <a:ext cx="84249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Part-of-Speech Tagging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Evaluated three Spark NLP POS models: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pos_hiencs, pos_anc, pos_hdtb</a:t>
            </a:r>
            <a:b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manually annotated ground-truth labels for accuracy validation</a:t>
            </a:r>
            <a:b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Selected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pos_anc model (best performer) </a:t>
            </a:r>
            <a: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comparison via accuracy plots</a:t>
            </a:r>
            <a:b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Added pos_tags column capturing token-level linguistic information</a:t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706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1 0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50" y="3405975"/>
            <a:ext cx="8937500" cy="10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38975" y="379725"/>
            <a:ext cx="84249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Stopword Extraction: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Applied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 NLP StopWordsCleaner</a:t>
            </a:r>
            <a: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English and Hindi stopword removal</a:t>
            </a:r>
            <a:b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Used manually annotated ground-truth labels for accuracy validation</a:t>
            </a:r>
            <a:b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Selected 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pos_anc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 (best performer)</a:t>
            </a:r>
            <a: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after comparison via accuracy plots</a:t>
            </a:r>
            <a:b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Added 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pos_tags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column</a:t>
            </a:r>
            <a: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capturing token-level linguistic information</a:t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706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1 1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50" y="3256399"/>
            <a:ext cx="8839199" cy="10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38975" y="379725"/>
            <a:ext cx="84249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Sentiment Labeling: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lang="en" sz="13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Used </a:t>
            </a:r>
            <a:r>
              <a:rPr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Hugging Face DistilBERT SST-2 </a:t>
            </a:r>
            <a:r>
              <a:rPr b="0"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model to auto-label English text sentiment</a:t>
            </a:r>
            <a:br>
              <a:rPr b="0" lang="en" sz="1200">
                <a:latin typeface="Arial"/>
                <a:ea typeface="Arial"/>
                <a:cs typeface="Arial"/>
                <a:sym typeface="Arial"/>
              </a:rPr>
            </a:br>
            <a:br>
              <a:rPr b="0" lang="en" sz="1200">
                <a:latin typeface="Arial"/>
                <a:ea typeface="Arial"/>
                <a:cs typeface="Arial"/>
                <a:sym typeface="Arial"/>
              </a:rPr>
            </a:br>
            <a:br>
              <a:rPr b="0"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lang="en" sz="1200">
                <a:latin typeface="Arial"/>
                <a:ea typeface="Arial"/>
                <a:cs typeface="Arial"/>
                <a:sym typeface="Arial"/>
              </a:rPr>
              <a:t>Predicted sentiments in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small batches (batch size = 32) </a:t>
            </a:r>
            <a:r>
              <a:rPr b="0" lang="en" sz="1200">
                <a:latin typeface="Arial"/>
                <a:ea typeface="Arial"/>
                <a:cs typeface="Arial"/>
                <a:sym typeface="Arial"/>
              </a:rPr>
              <a:t>to avoid memory issues</a:t>
            </a:r>
            <a:br>
              <a:rPr b="0" lang="en" sz="1200">
                <a:latin typeface="Arial"/>
                <a:ea typeface="Arial"/>
                <a:cs typeface="Arial"/>
                <a:sym typeface="Arial"/>
              </a:rPr>
            </a:br>
            <a:br>
              <a:rPr b="0" lang="en" sz="1200">
                <a:latin typeface="Arial"/>
                <a:ea typeface="Arial"/>
                <a:cs typeface="Arial"/>
                <a:sym typeface="Arial"/>
              </a:rPr>
            </a:br>
            <a:br>
              <a:rPr b="0"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Merged generated sentiment labels into the </a:t>
            </a:r>
            <a:r>
              <a:rPr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Spark DataFrame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creating Sentiment column</a:t>
            </a:r>
            <a:endParaRPr b="0" sz="1200">
              <a:solidFill>
                <a:srgbClr val="5706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706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1 2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5" name="Google Shape;185;p30"/>
          <p:cNvPicPr preferRelativeResize="0"/>
          <p:nvPr/>
        </p:nvPicPr>
        <p:blipFill rotWithShape="1">
          <a:blip r:embed="rId3">
            <a:alphaModFix/>
          </a:blip>
          <a:srcRect b="-6919" l="0" r="0" t="6920"/>
          <a:stretch/>
        </p:blipFill>
        <p:spPr>
          <a:xfrm>
            <a:off x="1821900" y="2972950"/>
            <a:ext cx="4840475" cy="191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38975" y="404101"/>
            <a:ext cx="84249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Feature Selection &amp; Importance Tracking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 </a:t>
            </a:r>
            <a:endParaRPr sz="1400">
              <a:solidFill>
                <a:srgbClr val="5706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lang="en" sz="13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Tokenized Normalized_Hinglish_Text and applied </a:t>
            </a:r>
            <a:r>
              <a:rPr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HashingTF (5K features) </a:t>
            </a:r>
            <a:r>
              <a:rPr b="0"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followed by </a:t>
            </a:r>
            <a:r>
              <a:rPr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IDF weighting</a:t>
            </a:r>
            <a:br>
              <a:rPr b="0" lang="en" sz="1200">
                <a:latin typeface="Arial"/>
                <a:ea typeface="Arial"/>
                <a:cs typeface="Arial"/>
                <a:sym typeface="Arial"/>
              </a:rPr>
            </a:br>
            <a:br>
              <a:rPr b="0" lang="en" sz="1200">
                <a:latin typeface="Arial"/>
                <a:ea typeface="Arial"/>
                <a:cs typeface="Arial"/>
                <a:sym typeface="Arial"/>
              </a:rPr>
            </a:br>
            <a:br>
              <a:rPr b="0"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Assembled </a:t>
            </a:r>
            <a:r>
              <a:rPr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TF-IDF features + numeric features (stopwords_percentage and has_negation)</a:t>
            </a:r>
            <a:r>
              <a:rPr b="0"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b="0"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RandomForestClassifier</a:t>
            </a:r>
            <a:endParaRPr sz="1200">
              <a:solidFill>
                <a:srgbClr val="5706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b="0"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</a:br>
            <a:endParaRPr b="0" sz="1200">
              <a:solidFill>
                <a:srgbClr val="5706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lang="en" sz="1200">
                <a:latin typeface="Arial"/>
                <a:ea typeface="Arial"/>
                <a:cs typeface="Arial"/>
                <a:sym typeface="Arial"/>
              </a:rPr>
              <a:t>Applied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ChiSqSelector </a:t>
            </a:r>
            <a:r>
              <a:rPr b="0" lang="en" sz="1200">
                <a:latin typeface="Arial"/>
                <a:ea typeface="Arial"/>
                <a:cs typeface="Arial"/>
                <a:sym typeface="Arial"/>
              </a:rPr>
              <a:t>to pick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top 100</a:t>
            </a:r>
            <a:r>
              <a:rPr b="0" lang="en" sz="1200">
                <a:latin typeface="Arial"/>
                <a:ea typeface="Arial"/>
                <a:cs typeface="Arial"/>
                <a:sym typeface="Arial"/>
              </a:rPr>
              <a:t> most important features for training</a:t>
            </a:r>
            <a:endParaRPr b="0" sz="1200">
              <a:solidFill>
                <a:srgbClr val="5706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706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1 3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200" y="2091451"/>
            <a:ext cx="368617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9250" y="3374050"/>
            <a:ext cx="7291450" cy="13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358076"/>
            <a:ext cx="84249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Model Training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 </a:t>
            </a:r>
            <a:endParaRPr sz="1400">
              <a:solidFill>
                <a:srgbClr val="5706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lang="en" sz="13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Built Spark NLP training pipeline: </a:t>
            </a:r>
            <a:r>
              <a:rPr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DocumentAssembler → Tokenizer → IndicBERT (Albert Embeddings) → SentenceEmbeddings → ClassifierDL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br>
              <a:rPr b="0"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Trained model on </a:t>
            </a:r>
            <a:r>
              <a:rPr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70% training split using GPU acceleration</a:t>
            </a:r>
            <a:r>
              <a:rPr b="0"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, with </a:t>
            </a:r>
            <a:r>
              <a:rPr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batch size 64 and 50 epochs</a:t>
            </a:r>
            <a:br>
              <a:rPr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200">
                <a:latin typeface="Arial"/>
                <a:ea typeface="Arial"/>
                <a:cs typeface="Arial"/>
                <a:sym typeface="Arial"/>
              </a:rPr>
              <a:t>Logged training metrics and saved the trained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IndicBERT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inference</a:t>
            </a:r>
            <a:r>
              <a:rPr b="0" lang="en" sz="1200">
                <a:latin typeface="Arial"/>
                <a:ea typeface="Arial"/>
                <a:cs typeface="Arial"/>
                <a:sym typeface="Arial"/>
              </a:rPr>
              <a:t> from Spark NLP (Jon Snow labs) and not from Hugging Face </a:t>
            </a:r>
            <a:endParaRPr b="0" sz="1200">
              <a:solidFill>
                <a:srgbClr val="5706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706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1 4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575" y="2501600"/>
            <a:ext cx="4527900" cy="24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38975" y="335101"/>
            <a:ext cx="84249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Evaluation &amp; Results:</a:t>
            </a:r>
            <a:endParaRPr sz="1400">
              <a:solidFill>
                <a:srgbClr val="5706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Loaded the saved model and performed inference on </a:t>
            </a:r>
            <a:r>
              <a:rPr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30% test split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br>
              <a:rPr b="0"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Achieved </a:t>
            </a:r>
            <a:r>
              <a:rPr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Accuracy: 81.20% </a:t>
            </a:r>
            <a:r>
              <a:rPr b="0"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Weighted F1 Score: 81.05%</a:t>
            </a:r>
            <a:r>
              <a:rPr b="0"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 on unseen data</a:t>
            </a:r>
            <a:br>
              <a:rPr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lang="en" sz="1200">
                <a:latin typeface="Arial"/>
                <a:ea typeface="Arial"/>
                <a:cs typeface="Arial"/>
                <a:sym typeface="Arial"/>
              </a:rPr>
              <a:t>Visualized results with metric bar charts and class distribution</a:t>
            </a:r>
            <a:endParaRPr b="0" sz="1200">
              <a:solidFill>
                <a:srgbClr val="5706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706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1 5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75" y="2375978"/>
            <a:ext cx="2436001" cy="2045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4138" y="2071224"/>
            <a:ext cx="2712163" cy="2839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9376" y="2243525"/>
            <a:ext cx="3536124" cy="231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530676"/>
            <a:ext cx="84249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Conclusion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 </a:t>
            </a:r>
            <a:endParaRPr sz="1400">
              <a:solidFill>
                <a:srgbClr val="5706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lang="en" sz="13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300">
                <a:latin typeface="Arial"/>
                <a:ea typeface="Arial"/>
                <a:cs typeface="Arial"/>
                <a:sym typeface="Arial"/>
              </a:rPr>
              <a:t>Developed an end-to-end scalable Hinglish sentiment analysis pipeline using Spark NLP and PySpark. </a:t>
            </a:r>
            <a:br>
              <a:rPr b="0" lang="en" sz="1300">
                <a:latin typeface="Arial"/>
                <a:ea typeface="Arial"/>
                <a:cs typeface="Arial"/>
                <a:sym typeface="Arial"/>
              </a:rPr>
            </a:br>
            <a:br>
              <a:rPr b="0" lang="en" sz="1300"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lang="en" sz="1300">
                <a:latin typeface="Arial"/>
                <a:ea typeface="Arial"/>
                <a:cs typeface="Arial"/>
                <a:sym typeface="Arial"/>
              </a:rPr>
              <a:t>Seamlessly integrated text normalization, feature engineering, and deep learning modeling.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latin typeface="Arial"/>
                <a:ea typeface="Arial"/>
                <a:cs typeface="Arial"/>
                <a:sym typeface="Arial"/>
              </a:rPr>
              <a:t>Future Scope: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300">
                <a:latin typeface="Arial"/>
                <a:ea typeface="Arial"/>
                <a:cs typeface="Arial"/>
                <a:sym typeface="Arial"/>
              </a:rPr>
              <a:t>- Extend to more Indian languages like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Tamil and Bengali.</a:t>
            </a:r>
            <a:br>
              <a:rPr b="0" lang="en" sz="1300">
                <a:latin typeface="Arial"/>
                <a:ea typeface="Arial"/>
                <a:cs typeface="Arial"/>
                <a:sym typeface="Arial"/>
              </a:rPr>
            </a:br>
            <a:endParaRPr b="0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300">
                <a:latin typeface="Arial"/>
                <a:ea typeface="Arial"/>
                <a:cs typeface="Arial"/>
                <a:sym typeface="Arial"/>
              </a:rPr>
              <a:t>- Integrate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Facebook/Instagram datasets</a:t>
            </a:r>
            <a:r>
              <a:rPr b="0" lang="en" sz="1300">
                <a:latin typeface="Arial"/>
                <a:ea typeface="Arial"/>
                <a:cs typeface="Arial"/>
                <a:sym typeface="Arial"/>
              </a:rPr>
              <a:t> for domain expansion.</a:t>
            </a:r>
            <a:br>
              <a:rPr b="0" lang="en" sz="1300">
                <a:latin typeface="Arial"/>
                <a:ea typeface="Arial"/>
                <a:cs typeface="Arial"/>
                <a:sym typeface="Arial"/>
              </a:rPr>
            </a:br>
            <a:endParaRPr b="0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30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Trend Detection</a:t>
            </a:r>
            <a:r>
              <a:rPr b="0" lang="en" sz="1300">
                <a:latin typeface="Arial"/>
                <a:ea typeface="Arial"/>
                <a:cs typeface="Arial"/>
                <a:sym typeface="Arial"/>
              </a:rPr>
              <a:t> and building real-time trend dashboards using Hive and Spark Streaming.</a:t>
            </a:r>
            <a:endParaRPr b="0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706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4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1 6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idx="2" type="subTitle"/>
          </p:nvPr>
        </p:nvSpPr>
        <p:spPr>
          <a:xfrm>
            <a:off x="739675" y="2085200"/>
            <a:ext cx="7799100" cy="20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700">
                <a:solidFill>
                  <a:srgbClr val="9A6ABA"/>
                </a:solidFill>
                <a:latin typeface="Arial"/>
                <a:ea typeface="Arial"/>
                <a:cs typeface="Arial"/>
                <a:sym typeface="Arial"/>
              </a:rPr>
              <a:t>Thank You!!</a:t>
            </a:r>
            <a:endParaRPr b="1" sz="4700">
              <a:solidFill>
                <a:srgbClr val="9A6AB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</a:t>
            </a: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404500" y="561150"/>
            <a:ext cx="8276100" cy="42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7068C"/>
                </a:solidFill>
              </a:rPr>
              <a:t>February – Dataset Collection &amp; Planning</a:t>
            </a:r>
            <a:endParaRPr b="1" sz="1200">
              <a:solidFill>
                <a:srgbClr val="57068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7068C"/>
                </a:solidFill>
              </a:rPr>
              <a:t>- </a:t>
            </a:r>
            <a:r>
              <a:rPr lang="en" sz="1100">
                <a:solidFill>
                  <a:srgbClr val="57068C"/>
                </a:solidFill>
              </a:rPr>
              <a:t>Selected </a:t>
            </a:r>
            <a:r>
              <a:rPr b="1" lang="en" sz="1100">
                <a:solidFill>
                  <a:srgbClr val="57068C"/>
                </a:solidFill>
              </a:rPr>
              <a:t>AI4Bharat Code-Mixed Tweet Dataset</a:t>
            </a:r>
            <a:br>
              <a:rPr b="1" lang="en" sz="1100">
                <a:solidFill>
                  <a:srgbClr val="57068C"/>
                </a:solidFill>
              </a:rPr>
            </a:br>
            <a:r>
              <a:rPr b="1" lang="en" sz="1100">
                <a:solidFill>
                  <a:srgbClr val="57068C"/>
                </a:solidFill>
              </a:rPr>
              <a:t>- </a:t>
            </a:r>
            <a:r>
              <a:rPr lang="en" sz="1100">
                <a:solidFill>
                  <a:srgbClr val="57068C"/>
                </a:solidFill>
              </a:rPr>
              <a:t>Finalized pipeline architecture and toolset</a:t>
            </a:r>
            <a:br>
              <a:rPr lang="en" sz="1100">
                <a:solidFill>
                  <a:srgbClr val="57068C"/>
                </a:solidFill>
              </a:rPr>
            </a:br>
            <a:r>
              <a:rPr lang="en" sz="1100">
                <a:solidFill>
                  <a:srgbClr val="57068C"/>
                </a:solidFill>
              </a:rPr>
              <a:t>- Defined project scope, objectives, and evaluation metrics</a:t>
            </a:r>
            <a:endParaRPr sz="1100">
              <a:solidFill>
                <a:srgbClr val="57068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7068C"/>
                </a:solidFill>
              </a:rPr>
              <a:t>March – Data Storage &amp; Processing Pipeline</a:t>
            </a:r>
            <a:endParaRPr b="1" sz="1200">
              <a:solidFill>
                <a:srgbClr val="57068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7068C"/>
                </a:solidFill>
              </a:rPr>
              <a:t>- </a:t>
            </a:r>
            <a:r>
              <a:rPr lang="en" sz="1100">
                <a:solidFill>
                  <a:srgbClr val="57068C"/>
                </a:solidFill>
              </a:rPr>
              <a:t>Stored tweets using </a:t>
            </a:r>
            <a:r>
              <a:rPr b="1" lang="en" sz="1100">
                <a:solidFill>
                  <a:srgbClr val="57068C"/>
                </a:solidFill>
              </a:rPr>
              <a:t>Apache HBase</a:t>
            </a:r>
            <a:br>
              <a:rPr b="1" lang="en" sz="1100">
                <a:solidFill>
                  <a:srgbClr val="57068C"/>
                </a:solidFill>
              </a:rPr>
            </a:br>
            <a:r>
              <a:rPr b="1" lang="en" sz="1100">
                <a:solidFill>
                  <a:srgbClr val="57068C"/>
                </a:solidFill>
              </a:rPr>
              <a:t>- </a:t>
            </a:r>
            <a:r>
              <a:rPr lang="en" sz="1100">
                <a:solidFill>
                  <a:srgbClr val="57068C"/>
                </a:solidFill>
              </a:rPr>
              <a:t>Implemented </a:t>
            </a:r>
            <a:r>
              <a:rPr b="1" lang="en" sz="1100">
                <a:solidFill>
                  <a:srgbClr val="57068C"/>
                </a:solidFill>
              </a:rPr>
              <a:t>Spark NLP</a:t>
            </a:r>
            <a:r>
              <a:rPr lang="en" sz="1100">
                <a:solidFill>
                  <a:srgbClr val="57068C"/>
                </a:solidFill>
              </a:rPr>
              <a:t> for tokenization, normalization, and transliteration</a:t>
            </a:r>
            <a:br>
              <a:rPr lang="en" sz="1100">
                <a:solidFill>
                  <a:srgbClr val="57068C"/>
                </a:solidFill>
              </a:rPr>
            </a:br>
            <a:r>
              <a:rPr lang="en" sz="1100">
                <a:solidFill>
                  <a:srgbClr val="57068C"/>
                </a:solidFill>
              </a:rPr>
              <a:t>- Used </a:t>
            </a:r>
            <a:r>
              <a:rPr b="1" lang="en" sz="1100">
                <a:solidFill>
                  <a:srgbClr val="57068C"/>
                </a:solidFill>
              </a:rPr>
              <a:t>PySpark MLlib</a:t>
            </a:r>
            <a:r>
              <a:rPr lang="en" sz="1100">
                <a:solidFill>
                  <a:srgbClr val="57068C"/>
                </a:solidFill>
              </a:rPr>
              <a:t> for dataframe transformation and TF-IDF feature extraction</a:t>
            </a:r>
            <a:endParaRPr sz="1100">
              <a:solidFill>
                <a:srgbClr val="57068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7068C"/>
                </a:solidFill>
              </a:rPr>
              <a:t>April – Modeling &amp; Retrieval</a:t>
            </a:r>
            <a:endParaRPr b="1" sz="1200">
              <a:solidFill>
                <a:srgbClr val="57068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7068C"/>
                </a:solidFill>
              </a:rPr>
              <a:t>- </a:t>
            </a:r>
            <a:r>
              <a:rPr lang="en" sz="1100">
                <a:solidFill>
                  <a:srgbClr val="57068C"/>
                </a:solidFill>
              </a:rPr>
              <a:t>Fine-tuned </a:t>
            </a:r>
            <a:r>
              <a:rPr b="1" lang="en" sz="1100">
                <a:solidFill>
                  <a:srgbClr val="57068C"/>
                </a:solidFill>
              </a:rPr>
              <a:t>IndicBERT</a:t>
            </a:r>
            <a:r>
              <a:rPr lang="en" sz="1100">
                <a:solidFill>
                  <a:srgbClr val="57068C"/>
                </a:solidFill>
              </a:rPr>
              <a:t> for multilingual sentiment classification</a:t>
            </a:r>
            <a:br>
              <a:rPr lang="en" sz="1100">
                <a:solidFill>
                  <a:srgbClr val="57068C"/>
                </a:solidFill>
              </a:rPr>
            </a:br>
            <a:r>
              <a:rPr lang="en" sz="1100">
                <a:solidFill>
                  <a:srgbClr val="57068C"/>
                </a:solidFill>
              </a:rPr>
              <a:t>- Validated using sample predictions and domain-level performance</a:t>
            </a:r>
            <a:endParaRPr sz="1100">
              <a:solidFill>
                <a:srgbClr val="57068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7068C"/>
                </a:solidFill>
              </a:rPr>
              <a:t>May – Evaluation, Storage &amp; Finalization</a:t>
            </a:r>
            <a:endParaRPr b="1" sz="1200">
              <a:solidFill>
                <a:srgbClr val="57068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7068C"/>
                </a:solidFill>
              </a:rPr>
              <a:t>- </a:t>
            </a:r>
            <a:r>
              <a:rPr lang="en" sz="1100">
                <a:solidFill>
                  <a:srgbClr val="57068C"/>
                </a:solidFill>
              </a:rPr>
              <a:t>Evaluated models for Accuracy, F1-Score, Class Proportion</a:t>
            </a:r>
            <a:br>
              <a:rPr lang="en" sz="1100">
                <a:solidFill>
                  <a:srgbClr val="57068C"/>
                </a:solidFill>
              </a:rPr>
            </a:br>
            <a:r>
              <a:rPr lang="en" sz="1100">
                <a:solidFill>
                  <a:srgbClr val="57068C"/>
                </a:solidFill>
              </a:rPr>
              <a:t>- Integrated a</a:t>
            </a:r>
            <a:r>
              <a:rPr b="1" lang="en" sz="1100">
                <a:solidFill>
                  <a:srgbClr val="57068C"/>
                </a:solidFill>
              </a:rPr>
              <a:t> </a:t>
            </a:r>
            <a:r>
              <a:rPr lang="en" sz="1100">
                <a:solidFill>
                  <a:srgbClr val="57068C"/>
                </a:solidFill>
              </a:rPr>
              <a:t>clean, structured output storage</a:t>
            </a:r>
            <a:br>
              <a:rPr lang="en" sz="1100">
                <a:solidFill>
                  <a:srgbClr val="57068C"/>
                </a:solidFill>
              </a:rPr>
            </a:br>
            <a:r>
              <a:rPr lang="en" sz="1100">
                <a:solidFill>
                  <a:srgbClr val="57068C"/>
                </a:solidFill>
              </a:rPr>
              <a:t>- Visualized insights (domain trends, frequent terms, sentiment distribution)</a:t>
            </a:r>
            <a:br>
              <a:rPr lang="en" sz="1100">
                <a:solidFill>
                  <a:srgbClr val="57068C"/>
                </a:solidFill>
              </a:rPr>
            </a:br>
            <a:r>
              <a:rPr lang="en" sz="1100">
                <a:solidFill>
                  <a:srgbClr val="57068C"/>
                </a:solidFill>
              </a:rPr>
              <a:t>- Finalized presentation, report, and code repositor</a:t>
            </a:r>
            <a:r>
              <a:rPr lang="en" sz="1100">
                <a:solidFill>
                  <a:srgbClr val="57068C"/>
                </a:solidFill>
              </a:rPr>
              <a:t>y</a:t>
            </a:r>
            <a:br>
              <a:rPr lang="en" sz="1100"/>
            </a:b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1400">
              <a:solidFill>
                <a:srgbClr val="5706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Hindi-English code-mixed tweets are difficult to analyze using traditional NLP tools due to:</a:t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Frequent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language switching</a:t>
            </a:r>
            <a: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within a single sentence.</a:t>
            </a:r>
            <a:b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Inconsistent transliteration</a:t>
            </a:r>
            <a: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Hindi into Roman script.</a:t>
            </a:r>
            <a:b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Non-standard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spellings and informal structures.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sz="1400">
              <a:solidFill>
                <a:srgbClr val="5706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7068C"/>
              </a:buClr>
              <a:buSzPts val="1200"/>
              <a:buFont typeface="Arial"/>
              <a:buChar char="●"/>
            </a:pPr>
            <a:r>
              <a:rPr b="0"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Social media platforms like Twitter are rich in </a:t>
            </a:r>
            <a:r>
              <a:rPr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public opinion</a:t>
            </a:r>
            <a:r>
              <a:rPr b="0"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, especially in multilingual regions like India.</a:t>
            </a:r>
            <a:br>
              <a:rPr b="0"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</a:br>
            <a:endParaRPr b="0" sz="1200">
              <a:solidFill>
                <a:srgbClr val="5706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200"/>
              <a:buFont typeface="Arial"/>
              <a:buChar char="●"/>
            </a:pPr>
            <a:r>
              <a:rPr b="0"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Code-mixed content reflects </a:t>
            </a:r>
            <a:r>
              <a:rPr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authentic user emotion</a:t>
            </a:r>
            <a:r>
              <a:rPr b="0"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, yet lacks reliable tools for large-scale analysis.</a:t>
            </a:r>
            <a:br>
              <a:rPr b="0"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</a:br>
            <a:endParaRPr b="0" sz="1200">
              <a:solidFill>
                <a:srgbClr val="5706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200"/>
              <a:buFont typeface="Arial"/>
              <a:buChar char="●"/>
            </a:pPr>
            <a:r>
              <a:rPr b="0"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Big Data-powered solution</a:t>
            </a:r>
            <a:r>
              <a:rPr b="0"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 is essential to process high-volume, noisy, and linguistically diverse tweets.</a:t>
            </a:r>
            <a:endParaRPr b="0" sz="1200">
              <a:solidFill>
                <a:srgbClr val="5706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2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530676"/>
            <a:ext cx="84249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Project Objectives:</a:t>
            </a:r>
            <a:endParaRPr sz="1400">
              <a:solidFill>
                <a:srgbClr val="5706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lang="en" sz="13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3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Scalable </a:t>
            </a:r>
            <a:r>
              <a:rPr lang="en" sz="13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preprocessing pipeline</a:t>
            </a:r>
            <a:r>
              <a:rPr b="0" lang="en" sz="13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 for code-mixed tweets</a:t>
            </a:r>
            <a:br>
              <a:rPr b="0" lang="en" sz="13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</a:br>
            <a:endParaRPr b="0" sz="1300">
              <a:solidFill>
                <a:srgbClr val="5706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- Sentiment classification</a:t>
            </a:r>
            <a:r>
              <a:rPr b="0" lang="en" sz="13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 via IndicBERT</a:t>
            </a:r>
            <a:r>
              <a:rPr b="0" lang="en" sz="13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lang="en" sz="13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</a:br>
            <a:endParaRPr b="0" sz="1300">
              <a:solidFill>
                <a:srgbClr val="5706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lang="en" sz="13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sz="13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Big Data frameworks</a:t>
            </a:r>
            <a:r>
              <a:rPr b="0" lang="en" sz="13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 (HDFS, HBase, Spark NLP, PySpark) for scalable processing</a:t>
            </a:r>
            <a:br>
              <a:rPr b="0" lang="en" sz="13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</a:br>
            <a:endParaRPr b="0" sz="1300">
              <a:solidFill>
                <a:srgbClr val="5706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- Evaluation</a:t>
            </a:r>
            <a:r>
              <a:rPr b="0" lang="en" sz="13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b="0" lang="en" sz="1300">
                <a:latin typeface="Arial"/>
                <a:ea typeface="Arial"/>
                <a:cs typeface="Arial"/>
                <a:sym typeface="Arial"/>
              </a:rPr>
              <a:t>Accuracy and F-1 Score</a:t>
            </a:r>
            <a:r>
              <a:rPr b="0" lang="en" sz="13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 to ensure multilingual model robustness</a:t>
            </a:r>
            <a:endParaRPr b="0" sz="1300">
              <a:solidFill>
                <a:srgbClr val="5706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706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3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Dataset Overview</a:t>
            </a:r>
            <a:endParaRPr sz="1400">
              <a:solidFill>
                <a:srgbClr val="5706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Dataset Source:</a:t>
            </a:r>
            <a:r>
              <a:rPr b="0"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 AI4Bharat Mann ki Baat </a:t>
            </a:r>
            <a:r>
              <a:rPr b="0" lang="en" sz="1200"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1,00,000+ tweets across politics, sports, culture, and more </a:t>
            </a:r>
            <a:r>
              <a:rPr b="0" lang="en" sz="1200"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b="0"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mixed-language structure.</a:t>
            </a:r>
            <a:endParaRPr sz="1500">
              <a:solidFill>
                <a:srgbClr val="5706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Hive - </a:t>
            </a:r>
            <a:r>
              <a:rPr b="0" lang="en" sz="1200">
                <a:latin typeface="Arial"/>
                <a:ea typeface="Arial"/>
                <a:cs typeface="Arial"/>
                <a:sym typeface="Arial"/>
              </a:rPr>
              <a:t>It integrated to enable structured, </a:t>
            </a:r>
            <a:endParaRPr b="0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200">
                <a:latin typeface="Arial"/>
                <a:ea typeface="Arial"/>
                <a:cs typeface="Arial"/>
                <a:sym typeface="Arial"/>
              </a:rPr>
              <a:t>scalable querying of the processed data </a:t>
            </a:r>
            <a:endParaRPr b="0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200">
                <a:latin typeface="Arial"/>
                <a:ea typeface="Arial"/>
                <a:cs typeface="Arial"/>
                <a:sym typeface="Arial"/>
              </a:rPr>
              <a:t>for ensuring seamless access for analysis </a:t>
            </a:r>
            <a:endParaRPr b="0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200">
                <a:latin typeface="Arial"/>
                <a:ea typeface="Arial"/>
                <a:cs typeface="Arial"/>
                <a:sym typeface="Arial"/>
              </a:rPr>
              <a:t>and future extensions.</a:t>
            </a:r>
            <a:endParaRPr b="0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4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550" y="3236950"/>
            <a:ext cx="8534898" cy="124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1450" y="1763000"/>
            <a:ext cx="4765150" cy="12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5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50" y="1203400"/>
            <a:ext cx="8554450" cy="31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288475" y="667200"/>
            <a:ext cx="75927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7068C"/>
                </a:solidFill>
              </a:rPr>
              <a:t>System Architecture &amp; Flow Diagram</a:t>
            </a:r>
            <a:endParaRPr b="1">
              <a:solidFill>
                <a:srgbClr val="57068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38975" y="379725"/>
            <a:ext cx="84249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Data Cleaning &amp; Preprocessing (using Spark MLlib):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lang="en" sz="13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300">
                <a:latin typeface="Arial"/>
                <a:ea typeface="Arial"/>
                <a:cs typeface="Arial"/>
                <a:sym typeface="Arial"/>
              </a:rPr>
              <a:t>Loaded raw English–Hinglish CSV with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inferred schema</a:t>
            </a:r>
            <a:r>
              <a:rPr b="0" lang="en" sz="13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lang="en" sz="1300">
                <a:latin typeface="Arial"/>
                <a:ea typeface="Arial"/>
                <a:cs typeface="Arial"/>
                <a:sym typeface="Arial"/>
              </a:rPr>
            </a:br>
            <a:br>
              <a:rPr b="0" lang="en" sz="1300">
                <a:latin typeface="Arial"/>
                <a:ea typeface="Arial"/>
                <a:cs typeface="Arial"/>
                <a:sym typeface="Arial"/>
              </a:rPr>
            </a:br>
            <a:br>
              <a:rPr b="0" lang="en" sz="1300"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lang="en" sz="1300">
                <a:latin typeface="Arial"/>
                <a:ea typeface="Arial"/>
                <a:cs typeface="Arial"/>
                <a:sym typeface="Arial"/>
              </a:rPr>
              <a:t>Dropped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unnecessary columns</a:t>
            </a:r>
            <a:r>
              <a:rPr b="0" lang="en" sz="1300">
                <a:latin typeface="Arial"/>
                <a:ea typeface="Arial"/>
                <a:cs typeface="Arial"/>
                <a:sym typeface="Arial"/>
              </a:rPr>
              <a:t> ("Column3", "Column4") and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spurious rows ("en_query", "csquery")</a:t>
            </a:r>
            <a:r>
              <a:rPr b="0" lang="en" sz="13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lang="en" sz="1300">
                <a:latin typeface="Arial"/>
                <a:ea typeface="Arial"/>
                <a:cs typeface="Arial"/>
                <a:sym typeface="Arial"/>
              </a:rPr>
            </a:br>
            <a:br>
              <a:rPr b="0" lang="en" sz="1300">
                <a:latin typeface="Arial"/>
                <a:ea typeface="Arial"/>
                <a:cs typeface="Arial"/>
                <a:sym typeface="Arial"/>
              </a:rPr>
            </a:br>
            <a:br>
              <a:rPr b="0" lang="en" sz="1300"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lang="en" sz="1300">
                <a:latin typeface="Arial"/>
                <a:ea typeface="Arial"/>
                <a:cs typeface="Arial"/>
                <a:sym typeface="Arial"/>
              </a:rPr>
              <a:t>Removed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duplicates</a:t>
            </a:r>
            <a:r>
              <a:rPr b="0" lang="en" sz="1300">
                <a:latin typeface="Arial"/>
                <a:ea typeface="Arial"/>
                <a:cs typeface="Arial"/>
                <a:sym typeface="Arial"/>
              </a:rPr>
              <a:t>, reducing dataset size from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~140K to ~130K rows.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Saved cleaned data as </a:t>
            </a:r>
            <a:r>
              <a:rPr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cleaned_output_stage1.csv</a:t>
            </a:r>
            <a:r>
              <a:rPr b="0"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 for downstream tasks</a:t>
            </a:r>
            <a:endParaRPr b="0" sz="1200">
              <a:solidFill>
                <a:srgbClr val="5706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706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7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38975" y="379725"/>
            <a:ext cx="84249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Text Preprocessing (PySpark NLP):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lang="en" sz="13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200">
                <a:latin typeface="Arial"/>
                <a:ea typeface="Arial"/>
                <a:cs typeface="Arial"/>
                <a:sym typeface="Arial"/>
              </a:rPr>
              <a:t>Applied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Ekphrasis </a:t>
            </a:r>
            <a:r>
              <a:rPr b="0" lang="en" sz="1200"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social-media token correction</a:t>
            </a:r>
            <a:r>
              <a:rPr b="0" lang="en" sz="12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standardization</a:t>
            </a:r>
            <a:r>
              <a:rPr b="0" lang="en" sz="1200"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English instances.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br>
              <a:rPr b="0" lang="en" sz="1200">
                <a:latin typeface="Arial"/>
                <a:ea typeface="Arial"/>
                <a:cs typeface="Arial"/>
                <a:sym typeface="Arial"/>
              </a:rPr>
            </a:br>
            <a:br>
              <a:rPr b="0"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lang="en" sz="1200">
                <a:latin typeface="Arial"/>
                <a:ea typeface="Arial"/>
                <a:cs typeface="Arial"/>
                <a:sym typeface="Arial"/>
              </a:rPr>
              <a:t>Built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custom Hinglish normalization</a:t>
            </a:r>
            <a:r>
              <a:rPr b="0" lang="en" sz="1200">
                <a:latin typeface="Arial"/>
                <a:ea typeface="Arial"/>
                <a:cs typeface="Arial"/>
                <a:sym typeface="Arial"/>
              </a:rPr>
              <a:t> dictionary for common spelling errors.</a:t>
            </a:r>
            <a:br>
              <a:rPr b="0" lang="en" sz="1200">
                <a:latin typeface="Arial"/>
                <a:ea typeface="Arial"/>
                <a:cs typeface="Arial"/>
                <a:sym typeface="Arial"/>
              </a:rPr>
            </a:br>
            <a:br>
              <a:rPr b="0" lang="en" sz="1200">
                <a:latin typeface="Arial"/>
                <a:ea typeface="Arial"/>
                <a:cs typeface="Arial"/>
                <a:sym typeface="Arial"/>
              </a:rPr>
            </a:br>
            <a:br>
              <a:rPr b="0"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lang="en" sz="1200">
                <a:latin typeface="Arial"/>
                <a:ea typeface="Arial"/>
                <a:cs typeface="Arial"/>
                <a:sym typeface="Arial"/>
              </a:rPr>
              <a:t>Hybrid normalization pipeline: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DocumentAssembler → Tokenizer → UDF-based corrections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b="0"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- Generated </a:t>
            </a:r>
            <a:r>
              <a:rPr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Normalized_Hinglish_Text</a:t>
            </a:r>
            <a:r>
              <a:rPr b="0"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 field ready for feature engineering</a:t>
            </a:r>
            <a:endParaRPr b="0" sz="1200">
              <a:solidFill>
                <a:srgbClr val="5706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706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8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213" y="3194776"/>
            <a:ext cx="8059573" cy="13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38975" y="379725"/>
            <a:ext cx="84249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Negation Detection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lang="en" sz="13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200">
                <a:latin typeface="Arial"/>
                <a:ea typeface="Arial"/>
                <a:cs typeface="Arial"/>
                <a:sym typeface="Arial"/>
              </a:rPr>
              <a:t>Curated a comprehensive English + Hindi negation word list manually</a:t>
            </a:r>
            <a:br>
              <a:rPr b="0" lang="en" sz="1200">
                <a:latin typeface="Arial"/>
                <a:ea typeface="Arial"/>
                <a:cs typeface="Arial"/>
                <a:sym typeface="Arial"/>
              </a:rPr>
            </a:br>
            <a:br>
              <a:rPr b="0" lang="en" sz="1200">
                <a:latin typeface="Arial"/>
                <a:ea typeface="Arial"/>
                <a:cs typeface="Arial"/>
                <a:sym typeface="Arial"/>
              </a:rPr>
            </a:br>
            <a:br>
              <a:rPr b="0"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lang="en" sz="1200">
                <a:latin typeface="Arial"/>
                <a:ea typeface="Arial"/>
                <a:cs typeface="Arial"/>
                <a:sym typeface="Arial"/>
              </a:rPr>
              <a:t>Built a regex pattern to detect presence of negation in the text</a:t>
            </a:r>
            <a:br>
              <a:rPr b="0" lang="en" sz="1200">
                <a:latin typeface="Arial"/>
                <a:ea typeface="Arial"/>
                <a:cs typeface="Arial"/>
                <a:sym typeface="Arial"/>
              </a:rPr>
            </a:br>
            <a:br>
              <a:rPr b="0" lang="en" sz="1200">
                <a:latin typeface="Arial"/>
                <a:ea typeface="Arial"/>
                <a:cs typeface="Arial"/>
                <a:sym typeface="Arial"/>
              </a:rPr>
            </a:br>
            <a:br>
              <a:rPr b="0"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Created binary feature 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has_negation</a:t>
            </a:r>
            <a: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enrich downstream sentiment modeling</a:t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706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9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11300"/>
            <a:ext cx="8839201" cy="13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U Elegant">
  <a:themeElements>
    <a:clrScheme name="Simple Light">
      <a:dk1>
        <a:srgbClr val="57068C"/>
      </a:dk1>
      <a:lt1>
        <a:srgbClr val="FFFFFF"/>
      </a:lt1>
      <a:dk2>
        <a:srgbClr val="333333"/>
      </a:dk2>
      <a:lt2>
        <a:srgbClr val="E3DFE9"/>
      </a:lt2>
      <a:accent1>
        <a:srgbClr val="9A6ABA"/>
      </a:accent1>
      <a:accent2>
        <a:srgbClr val="330662"/>
      </a:accent2>
      <a:accent3>
        <a:srgbClr val="007E8A"/>
      </a:accent3>
      <a:accent4>
        <a:srgbClr val="E97300"/>
      </a:accent4>
      <a:accent5>
        <a:srgbClr val="799A05"/>
      </a:accent5>
      <a:accent6>
        <a:srgbClr val="C50F3C"/>
      </a:accent6>
      <a:hlink>
        <a:srgbClr val="5706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