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74" r:id="rId3"/>
    <p:sldId id="275" r:id="rId4"/>
    <p:sldId id="276" r:id="rId5"/>
    <p:sldId id="299" r:id="rId6"/>
    <p:sldId id="290" r:id="rId7"/>
    <p:sldId id="298" r:id="rId8"/>
    <p:sldId id="291" r:id="rId9"/>
    <p:sldId id="293" r:id="rId10"/>
    <p:sldId id="295" r:id="rId11"/>
    <p:sldId id="296" r:id="rId12"/>
    <p:sldId id="297" r:id="rId13"/>
    <p:sldId id="292" r:id="rId14"/>
    <p:sldId id="289" r:id="rId15"/>
    <p:sldId id="28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2"/>
    <p:restoredTop sz="94636"/>
  </p:normalViewPr>
  <p:slideViewPr>
    <p:cSldViewPr snapToGrid="0">
      <p:cViewPr varScale="1">
        <p:scale>
          <a:sx n="84" d="100"/>
          <a:sy n="84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F4C8C-E77E-8945-B0C6-D682CD05D57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AE8DD-9339-624B-8D32-4133FCAB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12ED70E2-0503-0CA5-A34C-22EF552C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977C3611-CB49-2CCF-0F46-9D3A917C24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F43283B3-208C-A0EA-BF34-0B3FAD029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04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F593B38A-569A-3CA2-187B-76591CE67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2D7B6B99-7339-C646-0149-04E4EFD6F2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8FA436A2-31C5-9917-9E88-FA05110F0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143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384068EE-CFE0-B8E8-FE05-211B798F9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CF4F8569-D636-E9B0-D758-973E3DDC91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3254DDF2-B5E0-8A82-3BD1-AA6584E312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72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C156AB5D-E4E1-D057-1428-4939467F9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F022AF88-CFB7-BC57-F2CA-A4FAA99EF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8BCCF96E-5D43-00AC-A66A-7DB833915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705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4fdfa9d6c_19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4fdfa9d6c_19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6CE04DA7-B054-620C-F7B0-8E9C45D5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3086975C-B729-1E5F-5905-A21F45522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F8E853EC-A57B-04C0-AE51-90A9303BA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895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EBB7063E-0143-5C2C-43E5-2405B5477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91AE3FBE-12E9-8BF1-A4C9-E52FE7909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889D9806-04E6-5681-1545-41F637208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08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72E3DCD4-3035-3470-B994-6ECD92B25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6DEF4207-BBEE-B54A-9BC7-CDEFD345B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E3AF350E-C1A5-A00E-7AB9-A425E32F0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75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A83F0235-2EAA-4F0A-7B25-F126ABD20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230470A5-EB62-C228-2093-C08DE43F9D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2BF6AD8C-C533-FB62-7624-3F8D9DEA6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5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CB610C1E-9CEE-5CB0-77EE-445051411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632DC89E-34C5-2E3F-52B8-9274A669A6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15A62DDE-1CD5-34E9-1137-B72306431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8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BDCEE1E4-FAA2-40CF-9FF9-394FC9805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ACFA2671-C836-51EB-C721-89B42172C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90E11167-8BC8-0DF2-9EBC-FC4471BB3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72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40A71C58-180F-8DBC-1F3D-869300221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FDE0926A-BBF8-2F51-E95D-D3FDEAE8B9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D8CEC7BA-124C-260F-FB2C-D58DB2EE29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573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91F4B50E-4C4E-4644-0530-F3187DCB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>
            <a:extLst>
              <a:ext uri="{FF2B5EF4-FFF2-40B4-BE49-F238E27FC236}">
                <a16:creationId xmlns:a16="http://schemas.microsoft.com/office/drawing/2014/main" id="{28C33F27-AB41-5164-8A45-8DC39DF401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>
            <a:extLst>
              <a:ext uri="{FF2B5EF4-FFF2-40B4-BE49-F238E27FC236}">
                <a16:creationId xmlns:a16="http://schemas.microsoft.com/office/drawing/2014/main" id="{16515460-789B-76F7-06CA-B0080E2114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4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3F73-0CE1-0105-5FE7-7E9BF5AC9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730D3-D618-FD81-22CD-A215FC985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FAA1-4C9E-D6C6-2CF0-EA19EECE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E50C-55A0-DFD5-2FE9-735AA123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7E33-B828-0466-C451-0AB8D63A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9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F3B9-C478-BEFF-6C89-EB09082E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FEC6F-B43F-8805-188A-B85963C5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2F79F-A1C8-991D-06DF-EC12ECE2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CA96-150C-B6B3-F1CB-4CB89C16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BA9E-42AF-B633-6814-50CFA783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90DB2-3914-205E-CD46-68527C637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55CB6-8800-0D90-7EA0-138DABD3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0906-27F7-20C8-C395-0022AB33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10E0-FD0B-6A1D-1731-85F222A4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B6F58-BB30-F2B1-91E3-84A538D6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 slide 1">
    <p:bg>
      <p:bgPr>
        <a:solidFill>
          <a:srgbClr val="22033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2192004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485" y="570596"/>
            <a:ext cx="1398900" cy="4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206467" y="1671576"/>
            <a:ext cx="9778400" cy="21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28267" y="5700972"/>
            <a:ext cx="5535200" cy="4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333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1219170" lvl="1" indent="-38945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333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828754" lvl="2" indent="-38945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333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2438339" lvl="3" indent="-38945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333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3047924" lvl="4" indent="-38945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333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3657509" lvl="5" indent="-38945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333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4267093" lvl="6" indent="-38945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333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4876678" lvl="7" indent="-38945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333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5486263" lvl="8" indent="-38945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333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328267" y="3722152"/>
            <a:ext cx="5535200" cy="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95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AF61-8D6A-84A2-D97C-B3746541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E922-534A-BC01-1619-A999C5D2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DC49A-6D26-7CC7-0D78-28258852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C31F-A6FF-B921-9AF5-EE27B1CB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D48E-B276-4F43-5607-BAA07A84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B406-53F8-7939-44B8-F9C87DE6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951AD-CA72-E97E-E635-ECB77ECC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D7D4-955F-2299-4967-9752800A3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9A47-88D8-BAC2-3808-C559A0EA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D424-B59A-33D5-FE2D-2EB0376B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0AF6-6A15-1D66-8F9E-BD291EE0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5479-F608-601B-37EE-A842875F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AC032-60AE-4A7B-9D5F-82913CE0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7AA2-A0A8-6840-D1B4-8F91FF17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9C5D-B23F-6C26-FC70-5EBFC663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2071F-0956-8EC4-6081-137945CD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F306-1B6B-FA52-F4FA-F42A2C1F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79E7-D30C-B845-48D9-BB399B1F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116C-2DE3-5CD9-2C7C-70F1948A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5A958-DC7A-E4F2-DD1C-326E4AA56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DC477-CA1E-ECC0-CD84-9C894822E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DA9FE-16E9-86B9-733D-4AA31CC4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DFB7-0AFF-19EC-B563-B291F21F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5DF0F-DDF5-28A1-15F3-BB45EDB5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8484-D99F-F50A-89CF-4C93D1A4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3FF3-4747-C18C-26EA-FB6F5898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605FA-34D8-4745-A6CF-CDBCE056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AEF8B-3D23-01A4-B6A5-A9E8EE6B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C5613-029B-83F0-0286-45C235AB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12766-E727-2968-2584-FFA3FE94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9E56A-AA52-88B0-82CE-7929911C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F966-35A5-A38F-EB46-06941E48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BBDD-2041-B5B2-C8B8-F58248CA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B511-425C-2676-5F59-10C136F36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C0AF6-8329-789B-BABC-30DD52A3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AE1E-71CA-FC5A-08A5-B6743D29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CD95B-BC74-AE33-1E7A-745170B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3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53A-3902-95EA-E0C7-0B159ECC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04CF5-0ADB-5726-F964-C504E2712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2710A-A780-6CEE-A7B8-7972C1AD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6EC19-8753-726E-9340-FCA9E9E3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FFD9-5EBB-66A4-38AE-8135829D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BD962-DB77-5ADB-6AE0-E77F2C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53A09-1230-0640-05A7-94B19729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647FB-292F-D9CB-635E-249939CA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A285-8A74-798B-4BFD-1A8CABCF0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3404-9DAF-0246-A4E4-C116488B1A6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C82B-6A23-BBDE-924E-BF0627627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0AF9-9D82-F1AD-F8DF-00549B76E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950B0-3D47-744D-B74D-E610031E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NG1018/Scaling-Smar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tzEmTt5ryVneVsLHOyY40JrRkDeBcI2k/view?usp=shar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206467" y="1335500"/>
            <a:ext cx="9778400" cy="199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867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Smarter</a:t>
            </a:r>
            <a:r>
              <a:rPr lang="en" sz="387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87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7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SDPA &amp; Quantized Inference for LLMs</a:t>
            </a:r>
            <a:endParaRPr sz="387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328400" y="3331899"/>
            <a:ext cx="5535200" cy="26005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600"/>
              </a:spcBef>
            </a:pPr>
            <a:br>
              <a:rPr lang="en" sz="1867" dirty="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 dirty="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lang="en" sz="18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1800" dirty="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solidFill>
                <a:srgbClr val="570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 algn="l">
              <a:buClr>
                <a:srgbClr val="57068C"/>
              </a:buClr>
              <a:buSzPts val="1400"/>
              <a:buFont typeface="Times New Roman"/>
              <a:buChar char="●"/>
            </a:pPr>
            <a:r>
              <a:rPr lang="en" sz="1800" dirty="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Sarang P. Kadakia 		        (sk11634)</a:t>
            </a:r>
            <a:br>
              <a:rPr lang="en" sz="1800" dirty="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sz="1800" dirty="0">
              <a:solidFill>
                <a:srgbClr val="570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23323" algn="l">
              <a:buClr>
                <a:srgbClr val="57068C"/>
              </a:buClr>
              <a:buSzPts val="1400"/>
              <a:buFont typeface="Times New Roman"/>
              <a:buChar char="●"/>
            </a:pPr>
            <a:r>
              <a:rPr lang="en" sz="1800" dirty="0">
                <a:solidFill>
                  <a:srgbClr val="570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Vishwajeet Kulkarni                            (vk2630)</a:t>
            </a:r>
            <a:endParaRPr sz="1800" dirty="0">
              <a:solidFill>
                <a:srgbClr val="570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1600"/>
              </a:spcBef>
              <a:spcAft>
                <a:spcPts val="2133"/>
              </a:spcAft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4CC8D02B-A254-7DDD-B3E8-94F43EBA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F8A0A9DE-716E-9907-BCEF-02C4A106B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Experimental Evaluation (2/4): CPU vs CUDA Inference Times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12D32A0D-FF13-349F-0348-FBC40AE2A54A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8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6E8EC-48E9-9A1C-4E6A-0642D43AF259}"/>
              </a:ext>
            </a:extLst>
          </p:cNvPr>
          <p:cNvSpPr txBox="1"/>
          <p:nvPr/>
        </p:nvSpPr>
        <p:spPr>
          <a:xfrm>
            <a:off x="451969" y="1840158"/>
            <a:ext cx="112010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Mistral has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CUDA time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(6.6 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SDPA adds slight overhead to CUDA time but stays competitive.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8-bit models suffer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CPU usage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limiting real-world gains.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565D3-6245-E0B1-3950-C5979AA5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043" y="1692260"/>
            <a:ext cx="6775913" cy="40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5F79185-C3DA-4DFA-55A6-065C70502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8246026F-8E53-84FD-DA77-7C38E38AA0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Experimental Evaluation (3/4): Total Inference Time Across Variants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054A7B15-3CD9-56A1-C1A6-DA2933E66106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9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55A73-A146-33DB-C2DF-D478B69A57D7}"/>
              </a:ext>
            </a:extLst>
          </p:cNvPr>
          <p:cNvSpPr txBox="1"/>
          <p:nvPr/>
        </p:nvSpPr>
        <p:spPr>
          <a:xfrm>
            <a:off x="451969" y="1840158"/>
            <a:ext cx="112010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variance in total inference time (~14–17 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model gives near-optimal inference without SDPA overhead.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EF03D-91C4-7E60-D4CE-FCA26CBFA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66" y="1669677"/>
            <a:ext cx="5652868" cy="41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843E9BA-4E8B-AB2A-DF9A-653D2E154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1A8B6E80-B521-29BD-5C6E-33F0E86680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Experimental Evaluation (4/4): CUDA Time per Operation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929806A0-5E99-3B77-2661-A20D3A946558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10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64DB9-4D84-7516-D41A-D0663B879C23}"/>
              </a:ext>
            </a:extLst>
          </p:cNvPr>
          <p:cNvSpPr txBox="1"/>
          <p:nvPr/>
        </p:nvSpPr>
        <p:spPr>
          <a:xfrm>
            <a:off x="451969" y="1840158"/>
            <a:ext cx="112010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model is most kernel-efficient (~0.0049 ms/op)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SDPA+4bit introduces minor kernel cost, equal to baseline.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FDFA8-E788-DB52-3A46-E2CAFDDD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156" y="1684257"/>
            <a:ext cx="5923688" cy="41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97EABB87-19D9-008A-EC95-38241BC06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3586ACE1-F253-2590-D45B-BB718CC04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Result Summary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CE38E1EF-889A-2857-4E8C-1CD6736A8D77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1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EE2C3-7ECF-7A6F-1CE5-2A67C0A19011}"/>
              </a:ext>
            </a:extLst>
          </p:cNvPr>
          <p:cNvSpPr txBox="1"/>
          <p:nvPr/>
        </p:nvSpPr>
        <p:spPr>
          <a:xfrm>
            <a:off x="451969" y="1840158"/>
            <a:ext cx="112010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Quantized Mistral: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best balance between speed and output quality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34F4940-15E8-8C2C-53AF-71542547D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4935"/>
              </p:ext>
            </p:extLst>
          </p:nvPr>
        </p:nvGraphicFramePr>
        <p:xfrm>
          <a:off x="1551289" y="2010639"/>
          <a:ext cx="8970269" cy="2396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53100" imgH="1536700" progId="Excel.Sheet.12">
                  <p:embed/>
                </p:oleObj>
              </mc:Choice>
              <mc:Fallback>
                <p:oleObj name="Worksheet" r:id="rId3" imgW="5753100" imgH="15367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34F4940-15E8-8C2C-53AF-71542547D5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1289" y="2010639"/>
                        <a:ext cx="8970269" cy="2396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34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B3D83556-DA69-1A2D-CFCB-A005779CB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FA7B6E94-6846-DF1B-3CEF-B369F01E5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&amp; Conclusion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26E653F0-C80D-A77B-5EDD-27B7562EC1C2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2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7BE88-CD1A-429F-F6E6-90CF62552FAF}"/>
              </a:ext>
            </a:extLst>
          </p:cNvPr>
          <p:cNvSpPr txBox="1"/>
          <p:nvPr/>
        </p:nvSpPr>
        <p:spPr>
          <a:xfrm>
            <a:off x="451969" y="1840158"/>
            <a:ext cx="11201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quantization offers best trade-off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fast inference, low perplexity.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SDPA helps but adds overhead on non-H100 GPUs.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profiling helped surface real kernel bottlenecks.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model with new dataset: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 lower perplexity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baseline.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that inference-time LLM optimization can be both hardware-efficient and language-quality preserving.</a:t>
            </a:r>
          </a:p>
        </p:txBody>
      </p:sp>
    </p:spTree>
    <p:extLst>
      <p:ext uri="{BB962C8B-B14F-4D97-AF65-F5344CB8AC3E}">
        <p14:creationId xmlns:p14="http://schemas.microsoft.com/office/powerpoint/2010/main" val="356332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22187C80-A670-7A79-FD76-D8F9FD486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7E0A5C6D-9FEA-CA3B-96DB-8E2033F3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389E25F1-EC53-A737-0BBE-6FE4DE8F3221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1 3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F00AF-C2A5-768E-6D2D-B604FD3DB878}"/>
              </a:ext>
            </a:extLst>
          </p:cNvPr>
          <p:cNvSpPr txBox="1"/>
          <p:nvPr/>
        </p:nvSpPr>
        <p:spPr>
          <a:xfrm>
            <a:off x="495472" y="1411204"/>
            <a:ext cx="11201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Repo: </a:t>
            </a:r>
            <a:r>
              <a:rPr lang="en-US" dirty="0">
                <a:hlinkClick r:id="rId3"/>
              </a:rPr>
              <a:t>https://github.com/SARANG1018/Scaling-Smarter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0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subTitle" idx="2"/>
          </p:nvPr>
        </p:nvSpPr>
        <p:spPr>
          <a:xfrm>
            <a:off x="986233" y="2780267"/>
            <a:ext cx="10398800" cy="27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6267" b="1">
                <a:solidFill>
                  <a:srgbClr val="9A6ABA"/>
                </a:solidFill>
                <a:latin typeface="Arial"/>
                <a:ea typeface="Arial"/>
                <a:cs typeface="Arial"/>
                <a:sym typeface="Arial"/>
              </a:rPr>
              <a:t>Thank You!!</a:t>
            </a:r>
            <a:endParaRPr sz="6267" b="1">
              <a:solidFill>
                <a:srgbClr val="9A6AB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79C32525-4DAC-1A06-D394-A660CC8D0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D24F93A1-E538-A019-B1A9-A77C47050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Executive Summary</a:t>
            </a:r>
            <a:endParaRPr sz="3200" b="1" dirty="0">
              <a:solidFill>
                <a:srgbClr val="7030A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7068C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b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779F0A62-E469-E75B-7A6E-DA38F7573E24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4802E-D244-0C62-2DC9-A9DD1C962B89}"/>
              </a:ext>
            </a:extLst>
          </p:cNvPr>
          <p:cNvSpPr txBox="1"/>
          <p:nvPr/>
        </p:nvSpPr>
        <p:spPr>
          <a:xfrm>
            <a:off x="451969" y="1840158"/>
            <a:ext cx="11201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Efficiently optimize large-scale language models like Mistral 7B for faster inference without major loss in output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benchmarked and compared 5 model variants using quantization (4-bit, 8-bit) and SDPA. We selected the top 3 performers and fine-tuned further on a new dataset to reduce perplexity.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 achieved ~2× speedup in inference while maintaining or even improving output quality, enabling real-world deployment on constrained hardware (e.g., T4 GPUs).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940A4CD0-A60E-B565-AFE8-09231F51A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5007686D-328A-790C-13F3-9E88C79288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Technical Challenges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B20DC35D-A4B5-C64A-340A-77A1642C04FB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2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A5CE1-0C76-CE9B-7878-075933F6BD35}"/>
              </a:ext>
            </a:extLst>
          </p:cNvPr>
          <p:cNvSpPr txBox="1"/>
          <p:nvPr/>
        </p:nvSpPr>
        <p:spPr>
          <a:xfrm>
            <a:off x="451969" y="1840158"/>
            <a:ext cx="11201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constraints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Kaggle’s T4 GPUs (limited to 16 GB).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Trade-off between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speed and perplexity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applying quantization.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benchmark pipeline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ensure fairness across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7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0BD3B110-22AF-D2AA-01B1-D62FB2A5E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F9D55EFE-4345-E8F3-3C6F-4EF3412A3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Solution Approach (Part 1)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1803614A-870D-4A23-88AB-96871872BC40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3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E6A85-C227-09A2-6112-8DCFD4CFF9E2}"/>
              </a:ext>
            </a:extLst>
          </p:cNvPr>
          <p:cNvSpPr txBox="1"/>
          <p:nvPr/>
        </p:nvSpPr>
        <p:spPr>
          <a:xfrm>
            <a:off x="451969" y="1840158"/>
            <a:ext cx="11201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Mistral 7B Instruct from HuggingFace.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Variants Created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Original Mistral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- 8-bit Quantized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- 4-bit Quantized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SDPA + 8-bit Quantized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SDPA + 4-bit Quantized</a:t>
            </a:r>
          </a:p>
          <a:p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PyTorch, HuggingFace Transformers, BitsAndBytes, PyTorch Profiler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063C4-CDE5-482B-6CB5-B8073A9A1A73}"/>
              </a:ext>
            </a:extLst>
          </p:cNvPr>
          <p:cNvSpPr txBox="1"/>
          <p:nvPr/>
        </p:nvSpPr>
        <p:spPr>
          <a:xfrm>
            <a:off x="146304" y="320040"/>
            <a:ext cx="118140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Profiler Output: 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is a snapshot of one of the instances (Quantized 8-bit Mistral 7B Model) of CUDA kernel-level profiling using the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Profiler during model inference:</a:t>
            </a: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1D990-D360-9B18-7954-FC9966FE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97" y="2035784"/>
            <a:ext cx="9917975" cy="34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9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85B7226-EF70-4231-EB14-62AA8CD1B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53A8CF7F-0940-2100-DD51-9FCA23ECA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Solution Approach (Part 2)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1CDBDF02-B9EB-1786-6050-4616F021EE01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4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82DE6-A347-F9F6-72EA-A47329893543}"/>
              </a:ext>
            </a:extLst>
          </p:cNvPr>
          <p:cNvSpPr txBox="1"/>
          <p:nvPr/>
        </p:nvSpPr>
        <p:spPr>
          <a:xfrm>
            <a:off x="451969" y="1840158"/>
            <a:ext cx="11201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Applied using BitsAndBytes (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bnb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4-bit and 8-bit models.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Verified memory efficiency and model compatibility.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SDPA (Scaled Dot Product Attention)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Native PyTorch SDPA used instead of FlashAttention (not compatible with T4).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Combined with quantized weights for additional performance gains.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Design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Ran multiple prompts with same structure across all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5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D138BA-7328-8ADD-A0B5-6F3D64566527}"/>
              </a:ext>
            </a:extLst>
          </p:cNvPr>
          <p:cNvSpPr txBox="1"/>
          <p:nvPr/>
        </p:nvSpPr>
        <p:spPr>
          <a:xfrm>
            <a:off x="539496" y="484632"/>
            <a:ext cx="8602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DEMO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6CB0E-F090-D230-6F2E-A55836363365}"/>
              </a:ext>
            </a:extLst>
          </p:cNvPr>
          <p:cNvSpPr txBox="1"/>
          <p:nvPr/>
        </p:nvSpPr>
        <p:spPr>
          <a:xfrm>
            <a:off x="539496" y="1344168"/>
            <a:ext cx="110550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demo showcases the practical implementation of our project, "Scaling Smarter: Scaled Dot-Product Attention and Quantized Inference for LLMs." It highlights the optimization techniques applied to the Mistral-7B model, including 4-bit quantization and Scaled Dot Product Attention (SDPA), and demonstrates the resulting improvements in inference performance.</a:t>
            </a: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Demo: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https://drive.google.com/file/d/1tzEmTt5ryVneVsLHOyY40JrRkDeBcI2k/view?usp=sharing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Optimization: Application of 4-bit quantization and SDPA to enhance inference efficiency.</a:t>
            </a: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 Metrics: Demonstrated reductions in inference latency and maintenance of model accuracy.</a:t>
            </a:r>
          </a:p>
          <a:p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Fine-Tuning: Implementation of Parameter-Efficient Fine-Tuning (PEFT) using </a:t>
            </a:r>
            <a:r>
              <a:rPr lang="en-US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optimized model with the "Treasure Island" dataset.</a:t>
            </a:r>
          </a:p>
        </p:txBody>
      </p:sp>
    </p:spTree>
    <p:extLst>
      <p:ext uri="{BB962C8B-B14F-4D97-AF65-F5344CB8AC3E}">
        <p14:creationId xmlns:p14="http://schemas.microsoft.com/office/powerpoint/2010/main" val="373953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AD7E2B3-B734-D445-264A-3D23040A1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767C416A-268C-7359-FE9E-AD64837BA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Inference Strategy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906D019A-4044-779E-85AF-A39B36F4CEB1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6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9302-ACC4-D59A-F556-98558AE14D31}"/>
              </a:ext>
            </a:extLst>
          </p:cNvPr>
          <p:cNvSpPr txBox="1"/>
          <p:nvPr/>
        </p:nvSpPr>
        <p:spPr>
          <a:xfrm>
            <a:off x="451969" y="1840158"/>
            <a:ext cx="11201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Reused already-loaded models to avoid skew from reloading overhead.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 controlled batch of prompts for all three shortlisted models: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Original Mistral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Mistral + 4-bit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SDPA + 4-bit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Profiling Backend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 all CUDA ops using PyTorch Profiler.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Filtered to show only GPU-bound operations.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Logged top 10 time-heavy CUDA kernels for each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B4A51447-DC2A-3294-FB8C-14A1387D7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>
            <a:extLst>
              <a:ext uri="{FF2B5EF4-FFF2-40B4-BE49-F238E27FC236}">
                <a16:creationId xmlns:a16="http://schemas.microsoft.com/office/drawing/2014/main" id="{2F40EF12-1F73-2884-513A-D379B43D04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24" y="543388"/>
            <a:ext cx="1123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Experimental Evaluation (1/4)</a:t>
            </a:r>
            <a:b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>
            <a:extLst>
              <a:ext uri="{FF2B5EF4-FFF2-40B4-BE49-F238E27FC236}">
                <a16:creationId xmlns:a16="http://schemas.microsoft.com/office/drawing/2014/main" id="{934BF298-C5EE-2D7D-3DE3-F4AACCA3B85F}"/>
              </a:ext>
            </a:extLst>
          </p:cNvPr>
          <p:cNvSpPr txBox="1"/>
          <p:nvPr/>
        </p:nvSpPr>
        <p:spPr>
          <a:xfrm>
            <a:off x="451969" y="338588"/>
            <a:ext cx="32480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7</a:t>
            </a:r>
            <a:endParaRPr sz="933" b="1" dirty="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18D2-88A1-B500-B516-C7A9BF3DD4B2}"/>
              </a:ext>
            </a:extLst>
          </p:cNvPr>
          <p:cNvSpPr txBox="1"/>
          <p:nvPr/>
        </p:nvSpPr>
        <p:spPr>
          <a:xfrm>
            <a:off x="451969" y="1840158"/>
            <a:ext cx="112010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&amp; 8-bit models have high perplexity (~223).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&amp; SDPA+4-bit reduced perplexity significantly (~196–200).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optimized model (4-bit + SDPA) achieved perplexity of 10.65 after fine-tuning on Treasure Island dataset.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274C1B-D0B3-8CF3-6CFA-D36316C8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2" y="1511788"/>
            <a:ext cx="6516987" cy="36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4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856</Words>
  <Application>Microsoft Office PowerPoint</Application>
  <PresentationFormat>Widescreen</PresentationFormat>
  <Paragraphs>205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Montserrat SemiBold</vt:lpstr>
      <vt:lpstr>Times New Roman</vt:lpstr>
      <vt:lpstr>Office Theme</vt:lpstr>
      <vt:lpstr>Worksheet</vt:lpstr>
      <vt:lpstr>Scaling Smarter: SDPA &amp; Quantized Inference for LLMs</vt:lpstr>
      <vt:lpstr>Executive Summary        </vt:lpstr>
      <vt:lpstr>Technical Challenges    </vt:lpstr>
      <vt:lpstr>Solution Approach (Part 1)   </vt:lpstr>
      <vt:lpstr>PowerPoint Presentation</vt:lpstr>
      <vt:lpstr>Solution Approach (Part 2)   </vt:lpstr>
      <vt:lpstr>PowerPoint Presentation</vt:lpstr>
      <vt:lpstr>Inference Strategy   </vt:lpstr>
      <vt:lpstr>Experimental Evaluation (1/4)   </vt:lpstr>
      <vt:lpstr>Experimental Evaluation (2/4): CPU vs CUDA Inference Times   </vt:lpstr>
      <vt:lpstr>Experimental Evaluation (3/4): Total Inference Time Across Variants   </vt:lpstr>
      <vt:lpstr>Experimental Evaluation (4/4): CUDA Time per Operation   </vt:lpstr>
      <vt:lpstr>Result Summary   </vt:lpstr>
      <vt:lpstr>Observation &amp; Conclusion   </vt:lpstr>
      <vt:lpstr>GitHub Repository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Vishwajeet Kulkarni</dc:creator>
  <cp:lastModifiedBy>SARANG KADAKIA</cp:lastModifiedBy>
  <cp:revision>69</cp:revision>
  <dcterms:created xsi:type="dcterms:W3CDTF">2025-05-09T22:09:58Z</dcterms:created>
  <dcterms:modified xsi:type="dcterms:W3CDTF">2025-05-10T19:43:53Z</dcterms:modified>
</cp:coreProperties>
</file>