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71" r:id="rId3"/>
    <p:sldId id="272" r:id="rId4"/>
    <p:sldId id="275" r:id="rId5"/>
    <p:sldId id="276" r:id="rId6"/>
    <p:sldId id="273" r:id="rId7"/>
    <p:sldId id="274" r:id="rId8"/>
    <p:sldId id="278" r:id="rId9"/>
    <p:sldId id="279" r:id="rId10"/>
    <p:sldId id="27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C86C9-1ECD-4C5E-B620-FEF97D564A61}" type="datetimeFigureOut">
              <a:rPr lang="en-US" smtClean="0"/>
              <a:t>3/7/2023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A3D5A-ACA1-463D-A18A-9B01A19209AF}" type="slidenum">
              <a:rPr lang="en-US" smtClean="0"/>
              <a:t>‹#›</a:t>
            </a:fld>
            <a:endParaRPr lang="en-US"/>
          </a:p>
        </p:txBody>
      </p:sp>
    </p:spTree>
    <p:extLst>
      <p:ext uri="{BB962C8B-B14F-4D97-AF65-F5344CB8AC3E}">
        <p14:creationId xmlns:p14="http://schemas.microsoft.com/office/powerpoint/2010/main" val="256119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FA3D5A-ACA1-463D-A18A-9B01A19209AF}" type="slidenum">
              <a:rPr lang="en-US" smtClean="0"/>
              <a:t>1</a:t>
            </a:fld>
            <a:endParaRPr lang="en-US"/>
          </a:p>
        </p:txBody>
      </p:sp>
    </p:spTree>
    <p:extLst>
      <p:ext uri="{BB962C8B-B14F-4D97-AF65-F5344CB8AC3E}">
        <p14:creationId xmlns:p14="http://schemas.microsoft.com/office/powerpoint/2010/main" val="174737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328D29-06B7-4218-A11A-CDFF0384B3B2}"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2E5276-5B62-4F5F-AFB6-A611FC0E5805}"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F6EF9-EA5A-4FBA-9B73-1D57981CF1BD}"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329DE-7F45-48C8-B2AC-1739A589F309}"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8EF0A-4B20-482A-8E09-8E9654809C86}"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C21014-D289-4908-AEFD-076EEF93F06A}"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8AE16C-173A-45FC-ACA9-DD402C4930A0}" type="datetime1">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BC5B45-1C66-475B-9FF6-92D575756E5F}" type="datetime1">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DD817-BF6D-43A6-8340-FCFAE6DA2113}" type="datetime1">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8E2D8-5ED8-4311-95B0-91AB2E7D4325}"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5549C-78AD-4323-93C2-1B13FCD6F7BB}"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906A7-F23E-458D-9660-1CADD1945C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69B41-F6A3-437D-90C5-4232785C7227}" type="datetime1">
              <a:rPr lang="en-US" smtClean="0"/>
              <a:t>3/7/2023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906A7-F23E-458D-9660-1CADD1945C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3.jpeg" /><Relationship Id="rId5" Type="http://schemas.microsoft.com/office/2007/relationships/hdphoto" Target="../media/hdphoto1.wdp"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2" Type="http://schemas.openxmlformats.org/officeDocument/2006/relationships/hyperlink" Target="https://nevonprojects.com/driver-anti-sleep-device/"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cture1.jpg"/>
          <p:cNvPicPr>
            <a:picLocks noChangeAspect="1"/>
          </p:cNvPicPr>
          <p:nvPr/>
        </p:nvPicPr>
        <p:blipFill>
          <a:blip r:embed="rId3"/>
          <a:stretch>
            <a:fillRect/>
          </a:stretch>
        </p:blipFill>
        <p:spPr>
          <a:xfrm>
            <a:off x="7557770" y="152400"/>
            <a:ext cx="1224915" cy="897890"/>
          </a:xfrm>
          <a:prstGeom prst="rect">
            <a:avLst/>
          </a:prstGeom>
        </p:spPr>
      </p:pic>
      <p:pic>
        <p:nvPicPr>
          <p:cNvPr id="1026" name="Picture 11" descr="C:\Users\admin\Downloads\lo-removebg-preview.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40000"/>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5565" y="130175"/>
            <a:ext cx="3166110" cy="111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990600" y="712778"/>
            <a:ext cx="7010400" cy="2296160"/>
          </a:xfrm>
        </p:spPr>
        <p:txBody>
          <a:bodyPr>
            <a:noAutofit/>
          </a:bodyPr>
          <a:lstStyle/>
          <a:p>
            <a:r>
              <a:rPr lang="en-US" sz="2000" b="1" dirty="0">
                <a:solidFill>
                  <a:srgbClr val="3333CC"/>
                </a:solidFill>
                <a:latin typeface="Times New Roman" panose="02020603050405020304" pitchFamily="18" charset="0"/>
                <a:cs typeface="Times New Roman" panose="02020603050405020304" pitchFamily="18" charset="0"/>
              </a:rPr>
              <a:t>MINOR PROJECT</a:t>
            </a:r>
            <a:br>
              <a:rPr lang="en-US" sz="2000" b="1" dirty="0">
                <a:solidFill>
                  <a:srgbClr val="3333CC"/>
                </a:solidFill>
                <a:latin typeface="Times New Roman" panose="02020603050405020304" pitchFamily="18" charset="0"/>
                <a:cs typeface="Times New Roman" panose="02020603050405020304" pitchFamily="18" charset="0"/>
              </a:rPr>
            </a:br>
            <a:r>
              <a:rPr lang="en-US" sz="1800" b="1" dirty="0">
                <a:solidFill>
                  <a:srgbClr val="FF0066"/>
                </a:solidFill>
                <a:latin typeface="Times New Roman" panose="02020603050405020304" pitchFamily="18" charset="0"/>
                <a:cs typeface="Times New Roman" panose="02020603050405020304" pitchFamily="18" charset="0"/>
              </a:rPr>
              <a:t>BATCH – </a:t>
            </a:r>
            <a:br>
              <a:rPr lang="en-US" sz="1800" b="1" dirty="0">
                <a:solidFill>
                  <a:srgbClr val="FF0066"/>
                </a:solidFill>
                <a:latin typeface="Times New Roman" panose="02020603050405020304" pitchFamily="18" charset="0"/>
                <a:cs typeface="Times New Roman" panose="02020603050405020304" pitchFamily="18" charset="0"/>
              </a:rPr>
            </a:br>
            <a:r>
              <a:rPr lang="en-US" sz="3200" b="1" dirty="0">
                <a:solidFill>
                  <a:srgbClr val="002060"/>
                </a:solidFill>
                <a:effectLst>
                  <a:outerShdw blurRad="38100" dist="38100" dir="2700000" algn="tl">
                    <a:srgbClr val="000000">
                      <a:alpha val="43137"/>
                    </a:srgbClr>
                  </a:outerShdw>
                </a:effectLst>
                <a:latin typeface="Bahnschrift Light" panose="020B0502040204020203" pitchFamily="34" charset="0"/>
                <a:ea typeface="Tahoma" panose="020B0604030504040204" pitchFamily="34" charset="0"/>
                <a:cs typeface="Tahoma" panose="020B0604030504040204" pitchFamily="34" charset="0"/>
              </a:rPr>
              <a:t>ANTI SLEEP DRIVING SENSOR</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29000" y="2613025"/>
            <a:ext cx="1849120" cy="1767205"/>
          </a:xfrm>
          <a:prstGeom prst="rect">
            <a:avLst/>
          </a:prstGeom>
        </p:spPr>
      </p:pic>
      <p:sp>
        <p:nvSpPr>
          <p:cNvPr id="9" name="Content Placeholder 8"/>
          <p:cNvSpPr>
            <a:spLocks noGrp="1"/>
          </p:cNvSpPr>
          <p:nvPr>
            <p:ph sz="half" idx="1"/>
          </p:nvPr>
        </p:nvSpPr>
        <p:spPr>
          <a:xfrm>
            <a:off x="1828800" y="4495800"/>
            <a:ext cx="4578985" cy="1935480"/>
          </a:xfrm>
        </p:spPr>
        <p:txBody>
          <a:bodyPr>
            <a:normAutofit lnSpcReduction="10000"/>
          </a:bodyPr>
          <a:lstStyle/>
          <a:p>
            <a:pPr algn="ctr">
              <a:buNone/>
            </a:pPr>
            <a:r>
              <a:rPr lang="en-US" sz="2400" b="1" dirty="0">
                <a:solidFill>
                  <a:srgbClr val="3333CC"/>
                </a:solidFill>
                <a:latin typeface="Times New Roman" panose="02020603050405020304" pitchFamily="18" charset="0"/>
                <a:cs typeface="Times New Roman" panose="02020603050405020304" pitchFamily="18" charset="0"/>
              </a:rPr>
              <a:t>By</a:t>
            </a:r>
          </a:p>
          <a:p>
            <a:pPr algn="ctr">
              <a:buNone/>
            </a:pPr>
            <a:r>
              <a:rPr lang="en-US" sz="2400" dirty="0">
                <a:solidFill>
                  <a:srgbClr val="002060"/>
                </a:solidFill>
                <a:latin typeface="Times New Roman" panose="02020603050405020304" pitchFamily="18" charset="0"/>
                <a:cs typeface="Times New Roman" panose="02020603050405020304" pitchFamily="18" charset="0"/>
              </a:rPr>
              <a:t>SANJAI K	            </a:t>
            </a:r>
            <a:r>
              <a:rPr lang="en-US" sz="1700" b="1" dirty="0">
                <a:solidFill>
                  <a:srgbClr val="002060"/>
                </a:solidFill>
                <a:latin typeface="Times New Roman" panose="02020603050405020304" pitchFamily="18" charset="0"/>
                <a:cs typeface="Times New Roman" panose="02020603050405020304" pitchFamily="18" charset="0"/>
              </a:rPr>
              <a:t>[21BEC177]</a:t>
            </a:r>
          </a:p>
          <a:p>
            <a:pPr algn="ctr">
              <a:buNone/>
            </a:pPr>
            <a:r>
              <a:rPr lang="en-US" sz="2400" dirty="0">
                <a:solidFill>
                  <a:srgbClr val="002060"/>
                </a:solidFill>
                <a:latin typeface="Times New Roman" panose="02020603050405020304" pitchFamily="18" charset="0"/>
                <a:cs typeface="Times New Roman" panose="02020603050405020304" pitchFamily="18" charset="0"/>
              </a:rPr>
              <a:t>SARANKUMAR K	</a:t>
            </a:r>
            <a:r>
              <a:rPr lang="en-US" sz="1700" b="1" dirty="0">
                <a:solidFill>
                  <a:srgbClr val="002060"/>
                </a:solidFill>
                <a:latin typeface="Times New Roman" panose="02020603050405020304" pitchFamily="18" charset="0"/>
                <a:cs typeface="Times New Roman" panose="02020603050405020304" pitchFamily="18" charset="0"/>
              </a:rPr>
              <a:t>[21BEC185]</a:t>
            </a:r>
          </a:p>
          <a:p>
            <a:pPr algn="ctr">
              <a:buNone/>
            </a:pPr>
            <a:r>
              <a:rPr lang="en-US" sz="2400" dirty="0">
                <a:solidFill>
                  <a:srgbClr val="002060"/>
                </a:solidFill>
                <a:latin typeface="Times New Roman" panose="02020603050405020304" pitchFamily="18" charset="0"/>
                <a:cs typeface="Times New Roman" panose="02020603050405020304" pitchFamily="18" charset="0"/>
              </a:rPr>
              <a:t>SARVESH M D 	</a:t>
            </a:r>
            <a:r>
              <a:rPr lang="en-US" sz="1700" b="1" dirty="0">
                <a:solidFill>
                  <a:srgbClr val="002060"/>
                </a:solidFill>
                <a:latin typeface="Times New Roman" panose="02020603050405020304" pitchFamily="18" charset="0"/>
                <a:cs typeface="Times New Roman" panose="02020603050405020304" pitchFamily="18" charset="0"/>
              </a:rPr>
              <a:t>[21BEC188]</a:t>
            </a:r>
          </a:p>
          <a:p>
            <a:pPr algn="ctr">
              <a:buNone/>
            </a:pPr>
            <a:r>
              <a:rPr lang="en-US" sz="1700" b="1" dirty="0">
                <a:solidFill>
                  <a:srgbClr val="002060"/>
                </a:solidFill>
                <a:latin typeface="Times New Roman" panose="02020603050405020304" pitchFamily="18" charset="0"/>
                <a:cs typeface="Times New Roman" panose="02020603050405020304" pitchFamily="18" charset="0"/>
              </a:rPr>
              <a:t>DATE:07/03/2023</a:t>
            </a:r>
          </a:p>
          <a:p>
            <a:pPr algn="ctr">
              <a:buNone/>
            </a:pPr>
            <a:endParaRPr lang="en-US" sz="2600" b="1" dirty="0">
              <a:solidFill>
                <a:srgbClr val="002060"/>
              </a:solidFill>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half" idx="2"/>
          </p:nvPr>
        </p:nvSpPr>
        <p:spPr>
          <a:xfrm>
            <a:off x="6019800" y="5562600"/>
            <a:ext cx="2914650" cy="953135"/>
          </a:xfrm>
        </p:spPr>
        <p:txBody>
          <a:bodyPr>
            <a:normAutofit fontScale="62500" lnSpcReduction="20000"/>
          </a:bodyPr>
          <a:lstStyle/>
          <a:p>
            <a:pPr algn="r">
              <a:buNone/>
            </a:pPr>
            <a:endParaRPr lang="en-US" dirty="0">
              <a:solidFill>
                <a:schemeClr val="tx2"/>
              </a:solidFill>
            </a:endParaRPr>
          </a:p>
          <a:p>
            <a:pPr algn="r">
              <a:buNone/>
            </a:pPr>
            <a:r>
              <a:rPr lang="en-US" b="1" dirty="0">
                <a:solidFill>
                  <a:srgbClr val="3333CC"/>
                </a:solidFill>
              </a:rPr>
              <a:t>GUIDE</a:t>
            </a:r>
            <a:endParaRPr lang="en-US" sz="2400" b="1" dirty="0">
              <a:solidFill>
                <a:srgbClr val="3333CC"/>
              </a:solidFill>
              <a:latin typeface="Times New Roman" panose="02020603050405020304" pitchFamily="18" charset="0"/>
              <a:cs typeface="Times New Roman" panose="02020603050405020304" pitchFamily="18" charset="0"/>
            </a:endParaRPr>
          </a:p>
          <a:p>
            <a:pPr algn="r">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Dr.E.DINESH</a:t>
            </a:r>
            <a:r>
              <a:rPr lang="en-US" sz="2400" b="1" dirty="0">
                <a:latin typeface="Times New Roman" panose="02020603050405020304" pitchFamily="18" charset="0"/>
                <a:cs typeface="Times New Roman" panose="02020603050405020304" pitchFamily="18" charset="0"/>
              </a:rPr>
              <a:t> M.E.,PHD</a:t>
            </a:r>
          </a:p>
        </p:txBody>
      </p:sp>
      <p:sp>
        <p:nvSpPr>
          <p:cNvPr id="2" name="Slide Number Placeholder 1"/>
          <p:cNvSpPr>
            <a:spLocks noGrp="1"/>
          </p:cNvSpPr>
          <p:nvPr>
            <p:ph type="sldNum" sz="quarter" idx="12"/>
          </p:nvPr>
        </p:nvSpPr>
        <p:spPr>
          <a:xfrm>
            <a:off x="6997890" y="6468717"/>
            <a:ext cx="2133600" cy="365125"/>
          </a:xfrm>
        </p:spPr>
        <p:txBody>
          <a:bodyPr/>
          <a:lstStyle/>
          <a:p>
            <a:fld id="{F39906A7-F23E-458D-9660-1CADD1945CD8}"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ormAutofit fontScale="85000" lnSpcReduction="10000"/>
          </a:bodyPr>
          <a:lstStyle/>
          <a:p>
            <a:r>
              <a:rPr lang="en-US" dirty="0"/>
              <a:t>M. </a:t>
            </a:r>
            <a:r>
              <a:rPr lang="en-US" dirty="0" err="1"/>
              <a:t>Abdelsalam</a:t>
            </a:r>
            <a:r>
              <a:rPr lang="en-US" dirty="0"/>
              <a:t> and T. Bonny, “</a:t>
            </a:r>
            <a:r>
              <a:rPr lang="en-US" dirty="0" err="1"/>
              <a:t>IoV</a:t>
            </a:r>
            <a:r>
              <a:rPr lang="en-US" dirty="0"/>
              <a:t> Road Safety: Vehicle Speed Limiting System,” 2019 International Conference on Communications, Signal Processing, and their Applications (ICCSPA), Mar. 2019. </a:t>
            </a:r>
          </a:p>
          <a:p>
            <a:r>
              <a:rPr lang="en-US" dirty="0"/>
              <a:t>S. K. Singh, “Road Traffic Accidents in India: Issues and Challenges,” Transportation Research </a:t>
            </a:r>
            <a:r>
              <a:rPr lang="en-US" dirty="0" err="1"/>
              <a:t>Procedia</a:t>
            </a:r>
            <a:r>
              <a:rPr lang="en-US" dirty="0"/>
              <a:t>, vol. 25, pp. 4708–4719, 2017.</a:t>
            </a:r>
          </a:p>
          <a:p>
            <a:r>
              <a:rPr lang="en-US" dirty="0"/>
              <a:t>M. </a:t>
            </a:r>
            <a:r>
              <a:rPr lang="en-US" dirty="0" err="1"/>
              <a:t>Virant</a:t>
            </a:r>
            <a:r>
              <a:rPr lang="en-US" dirty="0"/>
              <a:t> and M. </a:t>
            </a:r>
            <a:r>
              <a:rPr lang="en-US" dirty="0" err="1"/>
              <a:t>Ambrož</a:t>
            </a:r>
            <a:r>
              <a:rPr lang="en-US" dirty="0"/>
              <a:t>, “Universal Safety Distance Alert Device for Road Vehicles,” Electronics, vol. 5, no. 4, p. 19, Apr. 2016. </a:t>
            </a:r>
          </a:p>
          <a:p>
            <a:r>
              <a:rPr lang="en-US" u="sng" dirty="0">
                <a:hlinkClick r:id="rId2" tooltip="https://nevonprojects.com/driver-anti-sleep-device/"/>
              </a:rPr>
              <a:t>https://nevonprojects.com/driver-anti-sleep-device/</a:t>
            </a:r>
            <a:endParaRPr lang="en-US" dirty="0"/>
          </a:p>
        </p:txBody>
      </p:sp>
      <p:sp>
        <p:nvSpPr>
          <p:cNvPr id="4" name="Slide Number Placeholder 3"/>
          <p:cNvSpPr>
            <a:spLocks noGrp="1"/>
          </p:cNvSpPr>
          <p:nvPr>
            <p:ph type="sldNum" sz="quarter" idx="12"/>
          </p:nvPr>
        </p:nvSpPr>
        <p:spPr/>
        <p:txBody>
          <a:bodyPr/>
          <a:lstStyle/>
          <a:p>
            <a:fld id="{F39906A7-F23E-458D-9660-1CADD1945CD8}" type="slidenum">
              <a:rPr lang="en-US" smtClean="0"/>
              <a:t>10</a:t>
            </a:fld>
            <a:endParaRPr lang="en-US"/>
          </a:p>
        </p:txBody>
      </p:sp>
    </p:spTree>
    <p:extLst>
      <p:ext uri="{BB962C8B-B14F-4D97-AF65-F5344CB8AC3E}">
        <p14:creationId xmlns:p14="http://schemas.microsoft.com/office/powerpoint/2010/main" val="149696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algn="just"/>
            <a:r>
              <a:rPr lang="en-US" sz="2400" dirty="0"/>
              <a:t>As the number of road accidents are increasing, it constitutes to increased human loss during many instances. </a:t>
            </a:r>
          </a:p>
          <a:p>
            <a:pPr algn="just"/>
            <a:r>
              <a:rPr lang="en-US" sz="2400" dirty="0"/>
              <a:t>Accidents will primarily occur due to rash driving, over speed and other related parameters. </a:t>
            </a:r>
          </a:p>
          <a:p>
            <a:pPr algn="just"/>
            <a:r>
              <a:rPr lang="en-US" sz="2400" dirty="0"/>
              <a:t>Hence, it develops an increased necessity to avoid the road accidents and save the human lives.</a:t>
            </a:r>
          </a:p>
          <a:p>
            <a:pPr algn="just"/>
            <a:r>
              <a:rPr lang="en-US" sz="2400" dirty="0"/>
              <a:t>The device also has some additive features like total vehicle health report, wherein the users can download the details about vehicle movement. </a:t>
            </a:r>
          </a:p>
          <a:p>
            <a:pPr algn="just"/>
            <a:r>
              <a:rPr lang="en-US" sz="2400" dirty="0"/>
              <a:t>The proposed technology can be effectively used for improving and safeguarding human lives for developing a better future.</a:t>
            </a:r>
          </a:p>
        </p:txBody>
      </p:sp>
      <p:sp>
        <p:nvSpPr>
          <p:cNvPr id="4" name="Slide Number Placeholder 3"/>
          <p:cNvSpPr>
            <a:spLocks noGrp="1"/>
          </p:cNvSpPr>
          <p:nvPr>
            <p:ph type="sldNum" sz="quarter" idx="12"/>
          </p:nvPr>
        </p:nvSpPr>
        <p:spPr/>
        <p:txBody>
          <a:bodyPr/>
          <a:lstStyle/>
          <a:p>
            <a:fld id="{F39906A7-F23E-458D-9660-1CADD1945CD8}" type="slidenum">
              <a:rPr lang="en-US" smtClean="0"/>
              <a:t>2</a:t>
            </a:fld>
            <a:endParaRPr lang="en-US"/>
          </a:p>
        </p:txBody>
      </p:sp>
    </p:spTree>
    <p:extLst>
      <p:ext uri="{BB962C8B-B14F-4D97-AF65-F5344CB8AC3E}">
        <p14:creationId xmlns:p14="http://schemas.microsoft.com/office/powerpoint/2010/main" val="163759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sz="2800" dirty="0"/>
              <a:t>Anti-sleep driving sensors are advanced safety technologies that are designed to detect the onset of drowsiness or fatigue in drivers and alert them before they fall asleep behind the wheel. </a:t>
            </a:r>
          </a:p>
          <a:p>
            <a:pPr algn="just"/>
            <a:r>
              <a:rPr lang="en-US" sz="2800" dirty="0"/>
              <a:t>These sensors can help prevent accidents caused by drivers who are too tired to drive safely. </a:t>
            </a:r>
          </a:p>
          <a:p>
            <a:pPr algn="just"/>
            <a:r>
              <a:rPr lang="en-US" sz="2800" dirty="0"/>
              <a:t>There are several types of anti-sleep driving sensors available on the market. Here are some of the most common types</a:t>
            </a:r>
          </a:p>
        </p:txBody>
      </p:sp>
      <p:sp>
        <p:nvSpPr>
          <p:cNvPr id="4" name="Slide Number Placeholder 3"/>
          <p:cNvSpPr>
            <a:spLocks noGrp="1"/>
          </p:cNvSpPr>
          <p:nvPr>
            <p:ph type="sldNum" sz="quarter" idx="12"/>
          </p:nvPr>
        </p:nvSpPr>
        <p:spPr/>
        <p:txBody>
          <a:bodyPr/>
          <a:lstStyle/>
          <a:p>
            <a:fld id="{F39906A7-F23E-458D-9660-1CADD1945CD8}" type="slidenum">
              <a:rPr lang="en-US" smtClean="0"/>
              <a:t>3</a:t>
            </a:fld>
            <a:endParaRPr lang="en-US"/>
          </a:p>
        </p:txBody>
      </p:sp>
    </p:spTree>
    <p:extLst>
      <p:ext uri="{BB962C8B-B14F-4D97-AF65-F5344CB8AC3E}">
        <p14:creationId xmlns:p14="http://schemas.microsoft.com/office/powerpoint/2010/main" val="230726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800" dirty="0"/>
              <a:t>Steering Wheel Sensors: These sensors monitor the driver's grip on the steering wheel. If the driver's grip becomes loose or erratic, indicating they are not in control of the vehicle, an alarm will sound to alert them to pull over and rest. </a:t>
            </a:r>
          </a:p>
          <a:p>
            <a:pPr algn="just"/>
            <a:r>
              <a:rPr lang="en-US" sz="2800" dirty="0"/>
              <a:t>Eye Tracking Sensors: These sensors use cameras and infrared technology to monitor the driver's eyes and detect signs of fatigue, such as drooping eyelids or prolonged periods of closed eyes. When the sensors detect these signs, an alarm will sound to alert driver. </a:t>
            </a:r>
            <a:br>
              <a:rPr lang="en-US" sz="2800" dirty="0"/>
            </a:br>
            <a:endParaRPr lang="en-US" sz="2800" dirty="0"/>
          </a:p>
        </p:txBody>
      </p:sp>
      <p:sp>
        <p:nvSpPr>
          <p:cNvPr id="4" name="Slide Number Placeholder 3"/>
          <p:cNvSpPr>
            <a:spLocks noGrp="1"/>
          </p:cNvSpPr>
          <p:nvPr>
            <p:ph type="sldNum" sz="quarter" idx="12"/>
          </p:nvPr>
        </p:nvSpPr>
        <p:spPr/>
        <p:txBody>
          <a:bodyPr/>
          <a:lstStyle/>
          <a:p>
            <a:fld id="{F39906A7-F23E-458D-9660-1CADD1945CD8}" type="slidenum">
              <a:rPr lang="en-US" smtClean="0"/>
              <a:t>4</a:t>
            </a:fld>
            <a:endParaRPr lang="en-US"/>
          </a:p>
        </p:txBody>
      </p:sp>
    </p:spTree>
    <p:extLst>
      <p:ext uri="{BB962C8B-B14F-4D97-AF65-F5344CB8AC3E}">
        <p14:creationId xmlns:p14="http://schemas.microsoft.com/office/powerpoint/2010/main" val="316222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Head Position Sensors: These sensors use infrared technology to detect the driver's head position and posture. If the driver's head droops or nods, indicating they are falling asleep, an alarm will sound to alert them to pull over and rest. </a:t>
            </a:r>
          </a:p>
          <a:p>
            <a:r>
              <a:rPr lang="en-US" sz="2800" dirty="0"/>
              <a:t>Heart Rate Sensors: These sensors use ECG (Electrocardiography) technology to monitor the driver's heart rate. If the driver's heart rate drops below a certain level, indicating they are falling asleep, an alarm will sound to alert them. </a:t>
            </a:r>
          </a:p>
          <a:p>
            <a:pPr marL="0" indent="0">
              <a:buNone/>
            </a:pPr>
            <a:endParaRPr lang="en-US" sz="2800" dirty="0"/>
          </a:p>
        </p:txBody>
      </p:sp>
      <p:sp>
        <p:nvSpPr>
          <p:cNvPr id="4" name="Slide Number Placeholder 3"/>
          <p:cNvSpPr>
            <a:spLocks noGrp="1"/>
          </p:cNvSpPr>
          <p:nvPr>
            <p:ph type="sldNum" sz="quarter" idx="12"/>
          </p:nvPr>
        </p:nvSpPr>
        <p:spPr/>
        <p:txBody>
          <a:bodyPr/>
          <a:lstStyle/>
          <a:p>
            <a:fld id="{F39906A7-F23E-458D-9660-1CADD1945CD8}" type="slidenum">
              <a:rPr lang="en-US" smtClean="0"/>
              <a:t>5</a:t>
            </a:fld>
            <a:endParaRPr lang="en-US"/>
          </a:p>
        </p:txBody>
      </p:sp>
    </p:spTree>
    <p:extLst>
      <p:ext uri="{BB962C8B-B14F-4D97-AF65-F5344CB8AC3E}">
        <p14:creationId xmlns:p14="http://schemas.microsoft.com/office/powerpoint/2010/main" val="254520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lstStyle/>
          <a:p>
            <a:r>
              <a:rPr lang="en-US" dirty="0"/>
              <a:t>HARDWARE COMPONENTS</a:t>
            </a:r>
          </a:p>
        </p:txBody>
      </p:sp>
      <p:sp>
        <p:nvSpPr>
          <p:cNvPr id="3" name="Content Placeholder 2"/>
          <p:cNvSpPr>
            <a:spLocks noGrp="1"/>
          </p:cNvSpPr>
          <p:nvPr>
            <p:ph sz="half" idx="2"/>
          </p:nvPr>
        </p:nvSpPr>
        <p:spPr/>
        <p:txBody>
          <a:bodyPr>
            <a:normAutofit/>
          </a:bodyPr>
          <a:lstStyle/>
          <a:p>
            <a:pPr fontAlgn="base"/>
            <a:r>
              <a:rPr lang="en-US" sz="2800" dirty="0"/>
              <a:t>555 Timer IC</a:t>
            </a:r>
          </a:p>
          <a:p>
            <a:pPr fontAlgn="base"/>
            <a:r>
              <a:rPr lang="en-US" sz="2800" dirty="0"/>
              <a:t>Buzzer</a:t>
            </a:r>
          </a:p>
          <a:p>
            <a:pPr fontAlgn="base"/>
            <a:r>
              <a:rPr lang="en-US" sz="2800" dirty="0"/>
              <a:t>Resistors</a:t>
            </a:r>
          </a:p>
          <a:p>
            <a:pPr fontAlgn="base"/>
            <a:r>
              <a:rPr lang="en-US" sz="2800" dirty="0"/>
              <a:t>Capacitors</a:t>
            </a:r>
          </a:p>
          <a:p>
            <a:pPr fontAlgn="base"/>
            <a:r>
              <a:rPr lang="en-US" sz="2800" dirty="0"/>
              <a:t>Transistors</a:t>
            </a:r>
          </a:p>
          <a:p>
            <a:pPr fontAlgn="base"/>
            <a:r>
              <a:rPr lang="en-US" sz="2800" dirty="0"/>
              <a:t>Cables and Connectors</a:t>
            </a:r>
          </a:p>
          <a:p>
            <a:pPr fontAlgn="base"/>
            <a:r>
              <a:rPr lang="en-US" sz="2800" dirty="0"/>
              <a:t>Relays</a:t>
            </a:r>
          </a:p>
        </p:txBody>
      </p:sp>
      <p:sp>
        <p:nvSpPr>
          <p:cNvPr id="6" name="Content Placeholder 5"/>
          <p:cNvSpPr>
            <a:spLocks noGrp="1"/>
          </p:cNvSpPr>
          <p:nvPr>
            <p:ph sz="quarter" idx="4"/>
          </p:nvPr>
        </p:nvSpPr>
        <p:spPr/>
        <p:txBody>
          <a:bodyPr>
            <a:normAutofit/>
          </a:bodyPr>
          <a:lstStyle/>
          <a:p>
            <a:pPr fontAlgn="base"/>
            <a:r>
              <a:rPr lang="en-US" sz="2800" dirty="0"/>
              <a:t>Diodes</a:t>
            </a:r>
          </a:p>
          <a:p>
            <a:pPr fontAlgn="base"/>
            <a:r>
              <a:rPr lang="en-US" sz="2800" dirty="0"/>
              <a:t>PCB and Breadboards</a:t>
            </a:r>
          </a:p>
          <a:p>
            <a:pPr fontAlgn="base"/>
            <a:r>
              <a:rPr lang="en-US" sz="2800" dirty="0"/>
              <a:t>LED</a:t>
            </a:r>
          </a:p>
          <a:p>
            <a:pPr fontAlgn="base"/>
            <a:r>
              <a:rPr lang="en-US" sz="2800" dirty="0"/>
              <a:t>Transformer/Adapter</a:t>
            </a:r>
          </a:p>
          <a:p>
            <a:pPr fontAlgn="base"/>
            <a:r>
              <a:rPr lang="en-US" sz="2800" dirty="0"/>
              <a:t>Push Buttons</a:t>
            </a:r>
          </a:p>
          <a:p>
            <a:pPr fontAlgn="base"/>
            <a:r>
              <a:rPr lang="en-US" sz="2800" dirty="0"/>
              <a:t>Switch</a:t>
            </a:r>
          </a:p>
          <a:p>
            <a:pPr fontAlgn="base"/>
            <a:r>
              <a:rPr lang="en-US" sz="2800" dirty="0"/>
              <a:t>IC Sockets</a:t>
            </a:r>
          </a:p>
          <a:p>
            <a:pPr fontAlgn="base"/>
            <a:endParaRPr lang="en-US" sz="2800" dirty="0"/>
          </a:p>
          <a:p>
            <a:endParaRPr lang="en-US" dirty="0"/>
          </a:p>
        </p:txBody>
      </p:sp>
      <p:sp>
        <p:nvSpPr>
          <p:cNvPr id="4" name="Slide Number Placeholder 3"/>
          <p:cNvSpPr>
            <a:spLocks noGrp="1"/>
          </p:cNvSpPr>
          <p:nvPr>
            <p:ph type="sldNum" sz="quarter" idx="12"/>
          </p:nvPr>
        </p:nvSpPr>
        <p:spPr/>
        <p:txBody>
          <a:bodyPr/>
          <a:lstStyle/>
          <a:p>
            <a:fld id="{F39906A7-F23E-458D-9660-1CADD1945CD8}" type="slidenum">
              <a:rPr lang="en-US" smtClean="0"/>
              <a:t>6</a:t>
            </a:fld>
            <a:endParaRPr lang="en-US"/>
          </a:p>
        </p:txBody>
      </p:sp>
    </p:spTree>
    <p:extLst>
      <p:ext uri="{BB962C8B-B14F-4D97-AF65-F5344CB8AC3E}">
        <p14:creationId xmlns:p14="http://schemas.microsoft.com/office/powerpoint/2010/main" val="388004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524000"/>
            <a:ext cx="6660044" cy="4525963"/>
          </a:xfrm>
        </p:spPr>
      </p:pic>
      <p:sp>
        <p:nvSpPr>
          <p:cNvPr id="3" name="Slide Number Placeholder 2"/>
          <p:cNvSpPr>
            <a:spLocks noGrp="1"/>
          </p:cNvSpPr>
          <p:nvPr>
            <p:ph type="sldNum" sz="quarter" idx="12"/>
          </p:nvPr>
        </p:nvSpPr>
        <p:spPr/>
        <p:txBody>
          <a:bodyPr/>
          <a:lstStyle/>
          <a:p>
            <a:fld id="{F39906A7-F23E-458D-9660-1CADD1945CD8}" type="slidenum">
              <a:rPr lang="en-US" smtClean="0"/>
              <a:t>7</a:t>
            </a:fld>
            <a:endParaRPr lang="en-US"/>
          </a:p>
        </p:txBody>
      </p:sp>
    </p:spTree>
    <p:extLst>
      <p:ext uri="{BB962C8B-B14F-4D97-AF65-F5344CB8AC3E}">
        <p14:creationId xmlns:p14="http://schemas.microsoft.com/office/powerpoint/2010/main" val="382446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9906A7-F23E-458D-9660-1CADD1945CD8}" type="slidenum">
              <a:rPr lang="en-US" smtClean="0"/>
              <a:t>8</a:t>
            </a:fld>
            <a:endParaRPr lang="en-US"/>
          </a:p>
        </p:txBody>
      </p:sp>
    </p:spTree>
    <p:extLst>
      <p:ext uri="{BB962C8B-B14F-4D97-AF65-F5344CB8AC3E}">
        <p14:creationId xmlns:p14="http://schemas.microsoft.com/office/powerpoint/2010/main" val="291647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CONCLUTION</a:t>
            </a:r>
          </a:p>
        </p:txBody>
      </p:sp>
      <p:sp>
        <p:nvSpPr>
          <p:cNvPr id="3" name="Content Placeholder 2"/>
          <p:cNvSpPr>
            <a:spLocks noGrp="1"/>
          </p:cNvSpPr>
          <p:nvPr>
            <p:ph idx="1"/>
          </p:nvPr>
        </p:nvSpPr>
        <p:spPr>
          <a:xfrm>
            <a:off x="457200" y="1295400"/>
            <a:ext cx="8229600" cy="4525963"/>
          </a:xfrm>
        </p:spPr>
        <p:txBody>
          <a:bodyPr>
            <a:noAutofit/>
          </a:bodyPr>
          <a:lstStyle/>
          <a:p>
            <a:r>
              <a:rPr lang="en-US" sz="2400" dirty="0"/>
              <a:t>This system is useful especially for people who travel long distances and people who are driving late at night. The circuit is built around Schmitt trigger, timer IC, transistor, a relay and a logic gate.</a:t>
            </a:r>
          </a:p>
          <a:p>
            <a:r>
              <a:rPr lang="en-US" sz="2400" dirty="0"/>
              <a:t> Around half an hour after the reset of timer IC, transistors rive the buzzer to sound an intermediate beep. If timer IC is not reset at that time, around one minute later the output of gate conducts. </a:t>
            </a:r>
          </a:p>
          <a:p>
            <a:r>
              <a:rPr lang="en-US" sz="2400" dirty="0"/>
              <a:t>Due to this the clock stops counting further and relay energizes to deactivate the load. This state changes only reset switch is pressed. </a:t>
            </a:r>
          </a:p>
          <a:p>
            <a:r>
              <a:rPr lang="en-US" sz="2400" dirty="0"/>
              <a:t>As a result of pressing the reset switch a next timer is set which will trigger the same events after half an hour.</a:t>
            </a:r>
          </a:p>
        </p:txBody>
      </p:sp>
      <p:sp>
        <p:nvSpPr>
          <p:cNvPr id="4" name="Slide Number Placeholder 3"/>
          <p:cNvSpPr>
            <a:spLocks noGrp="1"/>
          </p:cNvSpPr>
          <p:nvPr>
            <p:ph type="sldNum" sz="quarter" idx="12"/>
          </p:nvPr>
        </p:nvSpPr>
        <p:spPr/>
        <p:txBody>
          <a:bodyPr/>
          <a:lstStyle/>
          <a:p>
            <a:fld id="{F39906A7-F23E-458D-9660-1CADD1945CD8}" type="slidenum">
              <a:rPr lang="en-US" smtClean="0"/>
              <a:t>9</a:t>
            </a:fld>
            <a:endParaRPr lang="en-US"/>
          </a:p>
        </p:txBody>
      </p:sp>
    </p:spTree>
    <p:extLst>
      <p:ext uri="{BB962C8B-B14F-4D97-AF65-F5344CB8AC3E}">
        <p14:creationId xmlns:p14="http://schemas.microsoft.com/office/powerpoint/2010/main" val="957668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641</Words>
  <Application>Microsoft Office PowerPoint</Application>
  <PresentationFormat>On-screen Show (4:3)</PresentationFormat>
  <Paragraphs>61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MINOR PROJECT BATCH –  ANTI SLEEP DRIVING SENSOR</vt:lpstr>
      <vt:lpstr>ABSTRACT</vt:lpstr>
      <vt:lpstr>INTRODUCTION</vt:lpstr>
      <vt:lpstr>PowerPoint Presentation</vt:lpstr>
      <vt:lpstr>PowerPoint Presentation</vt:lpstr>
      <vt:lpstr>HARDWARE COMPONENTS</vt:lpstr>
      <vt:lpstr>BLOCK DIAGRAM</vt:lpstr>
      <vt:lpstr>OUTPUT</vt:lpstr>
      <vt:lpstr>CONCLUTION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MICROSTRIP PATCH ANTENNA DESIGN FOR BREAST CANCER DETECTION</dc:title>
  <dc:creator>sivaranjani</dc:creator>
  <cp:lastModifiedBy>sarveshsarvesh3395@gmail.com</cp:lastModifiedBy>
  <cp:revision>35</cp:revision>
  <dcterms:created xsi:type="dcterms:W3CDTF">2022-09-06T14:43:00Z</dcterms:created>
  <dcterms:modified xsi:type="dcterms:W3CDTF">2023-03-07T02:00:22Z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69C213DAA2E84B1A8B0CC56160508247</vt:lpwstr>
  </property>
  <property fmtid="{D5CDD505-2E9C-101B-9397-08002B2CF9AE}" pid="3" name="KSOProductBuildVer">
    <vt:lpwstr>1033-11.2.0.11417</vt:lpwstr>
  </property>
</Properties>
</file>