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1"/>
  </p:notesMasterIdLst>
  <p:sldIdLst>
    <p:sldId id="257" r:id="rId5"/>
    <p:sldId id="279" r:id="rId6"/>
    <p:sldId id="280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80" autoAdjust="0"/>
  </p:normalViewPr>
  <p:slideViewPr>
    <p:cSldViewPr snapToGrid="0" snapToObjects="1">
      <p:cViewPr>
        <p:scale>
          <a:sx n="79" d="100"/>
          <a:sy n="79" d="100"/>
        </p:scale>
        <p:origin x="-384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2170" y="-6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ownloads\HOUSE%20PRICE%20PREDICTION%20....1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ownloads\HOUSE%20PRICE%20PREDICTION%20....1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ownloads\HOUSE%20PRICE%20PREDICTION%20....1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ownloads\HOUSE%20PRICE%20PREDICTION%20....1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ownloads\HOUSE%20PRICE%20PREDICTION%20....1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ownloads\HOUSE%20PRICE%20PREDICTION%20....1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HOUSE%20PRICE%20PREDICTION%20...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[HOUSE PRICE PREDICTION ....1.xlsx]Sheet1 (8)!PivotTable1</c:name>
    <c:fmtId val="1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189195100612423"/>
          <c:y val="2.324274395254404E-2"/>
          <c:w val="0.80588582677165355"/>
          <c:h val="0.86229914288970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(8)'!$B$3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'Sheet1 (8)'!$A$4:$A$14</c:f>
              <c:strCache>
                <c:ptCount val="10"/>
                <c:pt idx="0">
                  <c:v>6815</c:v>
                </c:pt>
                <c:pt idx="1">
                  <c:v>7609</c:v>
                </c:pt>
                <c:pt idx="2">
                  <c:v>8068</c:v>
                </c:pt>
                <c:pt idx="3">
                  <c:v>8817</c:v>
                </c:pt>
                <c:pt idx="4">
                  <c:v>9678</c:v>
                </c:pt>
                <c:pt idx="5">
                  <c:v>10027</c:v>
                </c:pt>
                <c:pt idx="6">
                  <c:v>11996</c:v>
                </c:pt>
                <c:pt idx="7">
                  <c:v>15500</c:v>
                </c:pt>
                <c:pt idx="8">
                  <c:v>17771</c:v>
                </c:pt>
                <c:pt idx="9">
                  <c:v>18777</c:v>
                </c:pt>
              </c:strCache>
            </c:strRef>
          </c:cat>
          <c:val>
            <c:numRef>
              <c:f>'Sheet1 (8)'!$B$4:$B$14</c:f>
              <c:numCache>
                <c:formatCode>General</c:formatCode>
                <c:ptCount val="10"/>
                <c:pt idx="0">
                  <c:v>26500000</c:v>
                </c:pt>
                <c:pt idx="1">
                  <c:v>23750000</c:v>
                </c:pt>
                <c:pt idx="2">
                  <c:v>20000000</c:v>
                </c:pt>
                <c:pt idx="3">
                  <c:v>28000000</c:v>
                </c:pt>
                <c:pt idx="4">
                  <c:v>18100000</c:v>
                </c:pt>
                <c:pt idx="5">
                  <c:v>18500000</c:v>
                </c:pt>
                <c:pt idx="6">
                  <c:v>22000000</c:v>
                </c:pt>
                <c:pt idx="7">
                  <c:v>30000000</c:v>
                </c:pt>
                <c:pt idx="8">
                  <c:v>19500000</c:v>
                </c:pt>
                <c:pt idx="9">
                  <c:v>60000000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025344"/>
        <c:axId val="132942080"/>
      </c:barChart>
      <c:catAx>
        <c:axId val="4202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942080"/>
        <c:crosses val="autoZero"/>
        <c:auto val="1"/>
        <c:lblAlgn val="ctr"/>
        <c:lblOffset val="100"/>
        <c:noMultiLvlLbl val="0"/>
      </c:catAx>
      <c:valAx>
        <c:axId val="13294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2534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[HOUSE PRICE PREDICTION ....1.xlsx]Sheet1 (4)!PivotTable1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PRICE</a:t>
            </a:r>
            <a:r>
              <a:rPr lang="en-US" baseline="0" dirty="0">
                <a:solidFill>
                  <a:schemeClr val="bg2"/>
                </a:solidFill>
              </a:rPr>
              <a:t> V/S AREA</a:t>
            </a:r>
            <a:endParaRPr lang="en-US" dirty="0">
              <a:solidFill>
                <a:schemeClr val="bg2"/>
              </a:solidFill>
            </a:endParaRP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9400506298779646"/>
          <c:y val="0.20401240753996661"/>
          <c:w val="0.70839978420807503"/>
          <c:h val="0.62545263660224293"/>
        </c:manualLayout>
      </c:layout>
      <c:lineChart>
        <c:grouping val="standard"/>
        <c:varyColors val="0"/>
        <c:ser>
          <c:idx val="0"/>
          <c:order val="0"/>
          <c:tx>
            <c:strRef>
              <c:f>'Sheet1 (4)'!$B$3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'Sheet1 (4)'!$A$4:$A$14</c:f>
              <c:strCache>
                <c:ptCount val="10"/>
                <c:pt idx="0">
                  <c:v>6.42</c:v>
                </c:pt>
                <c:pt idx="1">
                  <c:v>18.48</c:v>
                </c:pt>
                <c:pt idx="2">
                  <c:v>35.96</c:v>
                </c:pt>
                <c:pt idx="3">
                  <c:v>47.98</c:v>
                </c:pt>
                <c:pt idx="4">
                  <c:v>298</c:v>
                </c:pt>
                <c:pt idx="5">
                  <c:v>321.43</c:v>
                </c:pt>
                <c:pt idx="6">
                  <c:v>400</c:v>
                </c:pt>
                <c:pt idx="7">
                  <c:v>618.36</c:v>
                </c:pt>
                <c:pt idx="8">
                  <c:v>744</c:v>
                </c:pt>
                <c:pt idx="9">
                  <c:v>2377</c:v>
                </c:pt>
              </c:strCache>
            </c:strRef>
          </c:cat>
          <c:val>
            <c:numRef>
              <c:f>'Sheet1 (4)'!$B$4:$B$14</c:f>
              <c:numCache>
                <c:formatCode>General</c:formatCode>
                <c:ptCount val="10"/>
                <c:pt idx="0">
                  <c:v>20062475</c:v>
                </c:pt>
                <c:pt idx="1">
                  <c:v>18899000</c:v>
                </c:pt>
                <c:pt idx="2">
                  <c:v>15000000</c:v>
                </c:pt>
                <c:pt idx="3">
                  <c:v>17500000</c:v>
                </c:pt>
                <c:pt idx="4">
                  <c:v>15500000</c:v>
                </c:pt>
                <c:pt idx="5">
                  <c:v>18000000</c:v>
                </c:pt>
                <c:pt idx="6">
                  <c:v>22863157.894736841</c:v>
                </c:pt>
                <c:pt idx="7">
                  <c:v>24500000</c:v>
                </c:pt>
                <c:pt idx="8">
                  <c:v>22500000</c:v>
                </c:pt>
                <c:pt idx="9">
                  <c:v>17500000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61056"/>
        <c:axId val="161262592"/>
      </c:lineChart>
      <c:catAx>
        <c:axId val="1612610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262592"/>
        <c:crosses val="autoZero"/>
        <c:auto val="1"/>
        <c:lblAlgn val="ctr"/>
        <c:lblOffset val="100"/>
        <c:noMultiLvlLbl val="0"/>
      </c:catAx>
      <c:valAx>
        <c:axId val="16126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261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[HOUSE PRICE PREDICTION ....1.xlsx]Sheet1 (7)!PivotTable1</c:name>
    <c:fmtId val="10"/>
  </c:pivotSource>
  <c:chart>
    <c:autoTitleDeleted val="1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(7)'!$B$3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'Sheet1 (7)'!$A$4:$A$18</c:f>
              <c:strCache>
                <c:ptCount val="14"/>
                <c:pt idx="0">
                  <c:v>Connecticut</c:v>
                </c:pt>
                <c:pt idx="1">
                  <c:v>Maine</c:v>
                </c:pt>
                <c:pt idx="2">
                  <c:v>Massachusetts</c:v>
                </c:pt>
                <c:pt idx="3">
                  <c:v>New Hampshire</c:v>
                </c:pt>
                <c:pt idx="4">
                  <c:v>New Jersey</c:v>
                </c:pt>
                <c:pt idx="5">
                  <c:v>New York</c:v>
                </c:pt>
                <c:pt idx="6">
                  <c:v>Puerto Rico</c:v>
                </c:pt>
                <c:pt idx="7">
                  <c:v>Rhode Island</c:v>
                </c:pt>
                <c:pt idx="8">
                  <c:v>South Carolina</c:v>
                </c:pt>
                <c:pt idx="9">
                  <c:v>Tennessee</c:v>
                </c:pt>
                <c:pt idx="10">
                  <c:v>Vermont</c:v>
                </c:pt>
                <c:pt idx="11">
                  <c:v>Virgin Islands</c:v>
                </c:pt>
                <c:pt idx="12">
                  <c:v>Virginia</c:v>
                </c:pt>
                <c:pt idx="13">
                  <c:v>Wyoming</c:v>
                </c:pt>
              </c:strCache>
            </c:strRef>
          </c:cat>
          <c:val>
            <c:numRef>
              <c:f>'Sheet1 (7)'!$B$4:$B$18</c:f>
              <c:numCache>
                <c:formatCode>General</c:formatCode>
                <c:ptCount val="14"/>
                <c:pt idx="0">
                  <c:v>405390.83169062284</c:v>
                </c:pt>
                <c:pt idx="1">
                  <c:v>550056.02971545677</c:v>
                </c:pt>
                <c:pt idx="2">
                  <c:v>992810.54428648576</c:v>
                </c:pt>
                <c:pt idx="3">
                  <c:v>494126.94794608472</c:v>
                </c:pt>
                <c:pt idx="4">
                  <c:v>333490</c:v>
                </c:pt>
                <c:pt idx="5">
                  <c:v>769929.23836317135</c:v>
                </c:pt>
                <c:pt idx="6">
                  <c:v>437137.01689695695</c:v>
                </c:pt>
                <c:pt idx="7">
                  <c:v>500148.78904551512</c:v>
                </c:pt>
                <c:pt idx="8">
                  <c:v>18950</c:v>
                </c:pt>
                <c:pt idx="9">
                  <c:v>34900</c:v>
                </c:pt>
                <c:pt idx="10">
                  <c:v>338594.67403314915</c:v>
                </c:pt>
                <c:pt idx="11">
                  <c:v>795145.77924601629</c:v>
                </c:pt>
                <c:pt idx="12">
                  <c:v>170700</c:v>
                </c:pt>
                <c:pt idx="13">
                  <c:v>535000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625920"/>
        <c:axId val="172627456"/>
      </c:barChart>
      <c:catAx>
        <c:axId val="172625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2627456"/>
        <c:crosses val="autoZero"/>
        <c:auto val="1"/>
        <c:lblAlgn val="ctr"/>
        <c:lblOffset val="100"/>
        <c:noMultiLvlLbl val="0"/>
      </c:catAx>
      <c:valAx>
        <c:axId val="17262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62592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[HOUSE PRICE PREDICTION ....1.xlsx]Sheet1 (5)!PivotTable1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PRICE</a:t>
            </a:r>
            <a:r>
              <a:rPr lang="en-US" baseline="0"/>
              <a:t> V/S CITY</a:t>
            </a:r>
            <a:endParaRPr lang="en-US"/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(5)'!$B$3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'Sheet1 (5)'!$A$4:$A$14</c:f>
              <c:strCache>
                <c:ptCount val="10"/>
                <c:pt idx="0">
                  <c:v>Aquinnah</c:v>
                </c:pt>
                <c:pt idx="1">
                  <c:v>Chilmark</c:v>
                </c:pt>
                <c:pt idx="2">
                  <c:v>Hyannis Port</c:v>
                </c:pt>
                <c:pt idx="3">
                  <c:v>Montauk</c:v>
                </c:pt>
                <c:pt idx="4">
                  <c:v>Nantucket</c:v>
                </c:pt>
                <c:pt idx="5">
                  <c:v>Siasconset</c:v>
                </c:pt>
                <c:pt idx="6">
                  <c:v>Tisbury</c:v>
                </c:pt>
                <c:pt idx="7">
                  <c:v>Waterfront</c:v>
                </c:pt>
                <c:pt idx="8">
                  <c:v>Weston</c:v>
                </c:pt>
                <c:pt idx="9">
                  <c:v>Woods Hole</c:v>
                </c:pt>
              </c:strCache>
            </c:strRef>
          </c:cat>
          <c:val>
            <c:numRef>
              <c:f>'Sheet1 (5)'!$B$4:$B$14</c:f>
              <c:numCache>
                <c:formatCode>General</c:formatCode>
                <c:ptCount val="10"/>
                <c:pt idx="0">
                  <c:v>5119285.7142857146</c:v>
                </c:pt>
                <c:pt idx="1">
                  <c:v>7136333.333333333</c:v>
                </c:pt>
                <c:pt idx="2">
                  <c:v>5382166.666666667</c:v>
                </c:pt>
                <c:pt idx="3">
                  <c:v>4704594.8987341775</c:v>
                </c:pt>
                <c:pt idx="4">
                  <c:v>5550592.5</c:v>
                </c:pt>
                <c:pt idx="5">
                  <c:v>6495000</c:v>
                </c:pt>
                <c:pt idx="6">
                  <c:v>6406333.333333333</c:v>
                </c:pt>
                <c:pt idx="7">
                  <c:v>12000000</c:v>
                </c:pt>
                <c:pt idx="8">
                  <c:v>4641733.2382310983</c:v>
                </c:pt>
                <c:pt idx="9">
                  <c:v>8583000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75392"/>
        <c:axId val="15677696"/>
      </c:barChart>
      <c:catAx>
        <c:axId val="15675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5677696"/>
        <c:crosses val="autoZero"/>
        <c:auto val="1"/>
        <c:lblAlgn val="ctr"/>
        <c:lblOffset val="100"/>
        <c:noMultiLvlLbl val="0"/>
      </c:catAx>
      <c:valAx>
        <c:axId val="15677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753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[HOUSE PRICE PREDICTION ....1.xlsx]Sheet1 (3)!PivotTable1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PRICE</a:t>
            </a:r>
            <a:r>
              <a:rPr lang="en-US" baseline="0"/>
              <a:t> V/S BATHROOM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'Sheet1 (3)'!$B$3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'Sheet1 (3)'!$A$4:$A$38</c:f>
              <c:strCach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22</c:v>
                </c:pt>
                <c:pt idx="21">
                  <c:v>25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33</c:v>
                </c:pt>
                <c:pt idx="27">
                  <c:v>35</c:v>
                </c:pt>
                <c:pt idx="28">
                  <c:v>36</c:v>
                </c:pt>
                <c:pt idx="29">
                  <c:v>42</c:v>
                </c:pt>
                <c:pt idx="30">
                  <c:v>51</c:v>
                </c:pt>
                <c:pt idx="31">
                  <c:v>56</c:v>
                </c:pt>
                <c:pt idx="32">
                  <c:v>198</c:v>
                </c:pt>
                <c:pt idx="33">
                  <c:v>(blank)</c:v>
                </c:pt>
              </c:strCache>
            </c:strRef>
          </c:cat>
          <c:val>
            <c:numRef>
              <c:f>'Sheet1 (3)'!$B$4:$B$38</c:f>
              <c:numCache>
                <c:formatCode>General</c:formatCode>
                <c:ptCount val="34"/>
                <c:pt idx="0">
                  <c:v>387405.79046369204</c:v>
                </c:pt>
                <c:pt idx="1">
                  <c:v>539228.34349358873</c:v>
                </c:pt>
                <c:pt idx="2">
                  <c:v>894091.91557178006</c:v>
                </c:pt>
                <c:pt idx="3">
                  <c:v>1331321.1598989435</c:v>
                </c:pt>
                <c:pt idx="4">
                  <c:v>2126639.2797683678</c:v>
                </c:pt>
                <c:pt idx="5">
                  <c:v>2502804.6321531953</c:v>
                </c:pt>
                <c:pt idx="6">
                  <c:v>4260166.9887869516</c:v>
                </c:pt>
                <c:pt idx="7">
                  <c:v>4517540.6859106533</c:v>
                </c:pt>
                <c:pt idx="8">
                  <c:v>4680226.4129181085</c:v>
                </c:pt>
                <c:pt idx="9">
                  <c:v>6912885.2467043316</c:v>
                </c:pt>
                <c:pt idx="10">
                  <c:v>8871629.6296296287</c:v>
                </c:pt>
                <c:pt idx="11">
                  <c:v>6428721.287128713</c:v>
                </c:pt>
                <c:pt idx="12">
                  <c:v>4266555.555555556</c:v>
                </c:pt>
                <c:pt idx="13">
                  <c:v>8055378.3783783782</c:v>
                </c:pt>
                <c:pt idx="14">
                  <c:v>5760514.7058823528</c:v>
                </c:pt>
                <c:pt idx="15">
                  <c:v>2735414.1414141413</c:v>
                </c:pt>
                <c:pt idx="16">
                  <c:v>10693750</c:v>
                </c:pt>
                <c:pt idx="17">
                  <c:v>1669962.9629629629</c:v>
                </c:pt>
                <c:pt idx="18">
                  <c:v>6891600</c:v>
                </c:pt>
                <c:pt idx="19">
                  <c:v>1910016.6666666667</c:v>
                </c:pt>
                <c:pt idx="20">
                  <c:v>15900000</c:v>
                </c:pt>
                <c:pt idx="21">
                  <c:v>1350000</c:v>
                </c:pt>
                <c:pt idx="22">
                  <c:v>7500000</c:v>
                </c:pt>
                <c:pt idx="23">
                  <c:v>5200000</c:v>
                </c:pt>
                <c:pt idx="24">
                  <c:v>2289000</c:v>
                </c:pt>
                <c:pt idx="25">
                  <c:v>15000000</c:v>
                </c:pt>
                <c:pt idx="26">
                  <c:v>3250000</c:v>
                </c:pt>
                <c:pt idx="27">
                  <c:v>13995000</c:v>
                </c:pt>
                <c:pt idx="28">
                  <c:v>2850000</c:v>
                </c:pt>
                <c:pt idx="29">
                  <c:v>4999000</c:v>
                </c:pt>
                <c:pt idx="30">
                  <c:v>14950000</c:v>
                </c:pt>
                <c:pt idx="31">
                  <c:v>15150000</c:v>
                </c:pt>
                <c:pt idx="32">
                  <c:v>5300000</c:v>
                </c:pt>
                <c:pt idx="33">
                  <c:v>365271.3615083574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66432"/>
        <c:axId val="173268352"/>
      </c:lineChart>
      <c:catAx>
        <c:axId val="173266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73268352"/>
        <c:crosses val="autoZero"/>
        <c:auto val="1"/>
        <c:lblAlgn val="ctr"/>
        <c:lblOffset val="100"/>
        <c:noMultiLvlLbl val="0"/>
      </c:catAx>
      <c:valAx>
        <c:axId val="17326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2664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[HOUSE PRICE PREDICTION ....1.xlsx]Sheet1 (2)!PivotTable1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PRICE</a:t>
            </a:r>
            <a:r>
              <a:rPr lang="en-US" baseline="0"/>
              <a:t> V/S BED 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'Sheet1 (2)'!$B$3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'Sheet1 (2)'!$A$4:$A$42</c:f>
              <c:strCache>
                <c:ptCount val="3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24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40</c:v>
                </c:pt>
                <c:pt idx="32">
                  <c:v>42</c:v>
                </c:pt>
                <c:pt idx="33">
                  <c:v>49</c:v>
                </c:pt>
                <c:pt idx="34">
                  <c:v>60</c:v>
                </c:pt>
                <c:pt idx="35">
                  <c:v>86</c:v>
                </c:pt>
                <c:pt idx="36">
                  <c:v>99</c:v>
                </c:pt>
                <c:pt idx="37">
                  <c:v>(blank)</c:v>
                </c:pt>
              </c:strCache>
            </c:strRef>
          </c:cat>
          <c:val>
            <c:numRef>
              <c:f>'Sheet1 (2)'!$B$4:$B$42</c:f>
              <c:numCache>
                <c:formatCode>General</c:formatCode>
                <c:ptCount val="38"/>
                <c:pt idx="0">
                  <c:v>840552.97381974244</c:v>
                </c:pt>
                <c:pt idx="1">
                  <c:v>530823.35927824758</c:v>
                </c:pt>
                <c:pt idx="2">
                  <c:v>669338.77720664593</c:v>
                </c:pt>
                <c:pt idx="3">
                  <c:v>645969.63933299738</c:v>
                </c:pt>
                <c:pt idx="4">
                  <c:v>926460.14961559977</c:v>
                </c:pt>
                <c:pt idx="5">
                  <c:v>1478255.9839643117</c:v>
                </c:pt>
                <c:pt idx="6">
                  <c:v>1362954.7956795678</c:v>
                </c:pt>
                <c:pt idx="7">
                  <c:v>1945338.7797435897</c:v>
                </c:pt>
                <c:pt idx="8">
                  <c:v>1738778.9141904183</c:v>
                </c:pt>
                <c:pt idx="9">
                  <c:v>1687855.6285933307</c:v>
                </c:pt>
                <c:pt idx="10">
                  <c:v>1384169.5987144168</c:v>
                </c:pt>
                <c:pt idx="11">
                  <c:v>2191659.2903225808</c:v>
                </c:pt>
                <c:pt idx="12">
                  <c:v>1360532.5881834214</c:v>
                </c:pt>
                <c:pt idx="13">
                  <c:v>1467926.4705882352</c:v>
                </c:pt>
                <c:pt idx="14">
                  <c:v>2722632.9192546583</c:v>
                </c:pt>
                <c:pt idx="15">
                  <c:v>4121067.1609756099</c:v>
                </c:pt>
                <c:pt idx="16">
                  <c:v>2563394.9579831935</c:v>
                </c:pt>
                <c:pt idx="17">
                  <c:v>4479504.5454545459</c:v>
                </c:pt>
                <c:pt idx="18">
                  <c:v>2475867.7520661158</c:v>
                </c:pt>
                <c:pt idx="19">
                  <c:v>4548210.5263157897</c:v>
                </c:pt>
                <c:pt idx="20">
                  <c:v>1234317.6470588236</c:v>
                </c:pt>
                <c:pt idx="21">
                  <c:v>13075000</c:v>
                </c:pt>
                <c:pt idx="22">
                  <c:v>3795652.1739130435</c:v>
                </c:pt>
                <c:pt idx="23">
                  <c:v>4432142.8571428573</c:v>
                </c:pt>
                <c:pt idx="24">
                  <c:v>1377692.3076923077</c:v>
                </c:pt>
                <c:pt idx="25">
                  <c:v>1765151.5151515151</c:v>
                </c:pt>
                <c:pt idx="26">
                  <c:v>15000000</c:v>
                </c:pt>
                <c:pt idx="27">
                  <c:v>775000</c:v>
                </c:pt>
                <c:pt idx="28">
                  <c:v>841666.66666666663</c:v>
                </c:pt>
                <c:pt idx="29">
                  <c:v>5200000</c:v>
                </c:pt>
                <c:pt idx="30">
                  <c:v>12649500</c:v>
                </c:pt>
                <c:pt idx="31">
                  <c:v>2850000</c:v>
                </c:pt>
                <c:pt idx="32">
                  <c:v>4999000</c:v>
                </c:pt>
                <c:pt idx="33">
                  <c:v>2000000</c:v>
                </c:pt>
                <c:pt idx="34">
                  <c:v>14950000</c:v>
                </c:pt>
                <c:pt idx="35">
                  <c:v>15150000</c:v>
                </c:pt>
                <c:pt idx="36">
                  <c:v>5300000</c:v>
                </c:pt>
                <c:pt idx="37">
                  <c:v>346493.91575549502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999808"/>
        <c:axId val="175022080"/>
      </c:lineChart>
      <c:catAx>
        <c:axId val="174999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5022080"/>
        <c:crosses val="autoZero"/>
        <c:auto val="1"/>
        <c:lblAlgn val="ctr"/>
        <c:lblOffset val="100"/>
        <c:noMultiLvlLbl val="0"/>
      </c:catAx>
      <c:valAx>
        <c:axId val="1750220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49998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pivotSource>
    <c:name>[HOUSE PRICE PREDICTION ....1.xlsx]Sheet1!PivotTable1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PRICE</a:t>
            </a:r>
            <a:r>
              <a:rPr lang="en-US" baseline="0"/>
              <a:t> V/S STATUS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dLbl>
          <c:idx val="0"/>
          <c:delete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Sheet1!$A$4:$A$6</c:f>
              <c:strCache>
                <c:ptCount val="2"/>
                <c:pt idx="0">
                  <c:v>for_sale</c:v>
                </c:pt>
                <c:pt idx="1">
                  <c:v>ready_to_build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767446.2866891626</c:v>
                </c:pt>
                <c:pt idx="1">
                  <c:v>1027583.1578947369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28C79-CC0A-4476-B74E-795740065E22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AAA4-ACDF-487C-A69A-370623B8E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9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3AAA4-ACDF-487C-A69A-370623B8EB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5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3AAA4-ACDF-487C-A69A-370623B8EBE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5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3AAA4-ACDF-487C-A69A-370623B8EBE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5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3AAA4-ACDF-487C-A69A-370623B8EBE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5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3AAA4-ACDF-487C-A69A-370623B8EBE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5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3AAA4-ACDF-487C-A69A-370623B8EBE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5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=""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2794" cy="533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5967"/>
            <a:ext cx="12150415" cy="38960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HOUSE PRICE DATA ANALYSIS</a:t>
            </a:r>
            <a:br>
              <a:rPr lang="en-US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/>
            </a:r>
            <a:br>
              <a:rPr 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US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/>
            </a:r>
            <a:br>
              <a:rPr lang="en-US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US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             </a:t>
            </a:r>
            <a:r>
              <a:rPr lang="en-US" sz="24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Saranya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N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endParaRPr lang="en-US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 txBox="1">
            <a:spLocks/>
          </p:cNvSpPr>
          <p:nvPr/>
        </p:nvSpPr>
        <p:spPr>
          <a:xfrm>
            <a:off x="334537" y="2406802"/>
            <a:ext cx="12021014" cy="9878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480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50" y="0"/>
            <a:ext cx="988044" cy="7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=""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2794" cy="5666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5967"/>
            <a:ext cx="12150415" cy="10548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/>
              <a:t>PRICE OF  HOUSE BY AREAWISE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 txBox="1">
            <a:spLocks/>
          </p:cNvSpPr>
          <p:nvPr/>
        </p:nvSpPr>
        <p:spPr>
          <a:xfrm>
            <a:off x="334537" y="2406802"/>
            <a:ext cx="12021014" cy="9878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480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50" y="0"/>
            <a:ext cx="988044" cy="78890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845193"/>
              </p:ext>
            </p:extLst>
          </p:nvPr>
        </p:nvGraphicFramePr>
        <p:xfrm>
          <a:off x="334537" y="2855789"/>
          <a:ext cx="4572000" cy="2726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2106" y="1218232"/>
            <a:ext cx="385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HOUSE PRICE IS HIGHER WHEN THE SQFT IS 1877.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SPECIFIC INCREASE / DECRESE OF PRICE ACCORDING TO SQFT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515497"/>
              </p:ext>
            </p:extLst>
          </p:nvPr>
        </p:nvGraphicFramePr>
        <p:xfrm>
          <a:off x="7596563" y="2833437"/>
          <a:ext cx="3471863" cy="261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112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=""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2794" cy="533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89" y="511726"/>
            <a:ext cx="12150415" cy="10548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/>
            </a:r>
            <a:br>
              <a:rPr lang="en-US" sz="6000" dirty="0"/>
            </a:br>
            <a:r>
              <a:rPr lang="en-US" sz="4800" dirty="0" smtClean="0"/>
              <a:t>PRICE OF HOUSE CITY &amp;STATEWISE</a:t>
            </a:r>
            <a:endParaRPr lang="en-US" sz="4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 txBox="1">
            <a:spLocks/>
          </p:cNvSpPr>
          <p:nvPr/>
        </p:nvSpPr>
        <p:spPr>
          <a:xfrm>
            <a:off x="334537" y="1900989"/>
            <a:ext cx="4983421" cy="255069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480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50" y="0"/>
            <a:ext cx="988044" cy="78890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895562"/>
              </p:ext>
            </p:extLst>
          </p:nvPr>
        </p:nvGraphicFramePr>
        <p:xfrm>
          <a:off x="6954253" y="2769754"/>
          <a:ext cx="4848094" cy="281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31769" y="1566595"/>
            <a:ext cx="358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 IS HIGHER IN MASSACHUSETTS STATE 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13352"/>
              </p:ext>
            </p:extLst>
          </p:nvPr>
        </p:nvGraphicFramePr>
        <p:xfrm>
          <a:off x="519363" y="2701383"/>
          <a:ext cx="38862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9363" y="1720516"/>
            <a:ext cx="369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PRICE IS HIGHER IN WATERFRONT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=""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2794" cy="533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5967"/>
            <a:ext cx="12150415" cy="10548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PRICE BY NUMBER OFBED AND BATHROOM </a:t>
            </a:r>
            <a:endParaRPr lang="en-US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 txBox="1">
            <a:spLocks/>
          </p:cNvSpPr>
          <p:nvPr/>
        </p:nvSpPr>
        <p:spPr>
          <a:xfrm>
            <a:off x="334537" y="2406802"/>
            <a:ext cx="12021014" cy="9878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480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50" y="0"/>
            <a:ext cx="988044" cy="78890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205027"/>
              </p:ext>
            </p:extLst>
          </p:nvPr>
        </p:nvGraphicFramePr>
        <p:xfrm>
          <a:off x="0" y="2665141"/>
          <a:ext cx="4247147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92010"/>
              </p:ext>
            </p:extLst>
          </p:nvPr>
        </p:nvGraphicFramePr>
        <p:xfrm>
          <a:off x="7976937" y="2587083"/>
          <a:ext cx="37418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89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=""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2794" cy="533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5967"/>
            <a:ext cx="12150415" cy="10548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PRICE BY STATUS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 txBox="1">
            <a:spLocks/>
          </p:cNvSpPr>
          <p:nvPr/>
        </p:nvSpPr>
        <p:spPr>
          <a:xfrm>
            <a:off x="334537" y="2406802"/>
            <a:ext cx="12021014" cy="9878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480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50" y="0"/>
            <a:ext cx="988044" cy="788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0979" y="2310063"/>
            <a:ext cx="448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 OF HOUSE IS LESS FOR </a:t>
            </a:r>
            <a:r>
              <a:rPr lang="en-US" dirty="0"/>
              <a:t>READY TO BUILD ONE </a:t>
            </a:r>
          </a:p>
          <a:p>
            <a:r>
              <a:rPr lang="en-US" dirty="0" smtClean="0"/>
              <a:t>AS COMPARED TO FOR_SALE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067651"/>
              </p:ext>
            </p:extLst>
          </p:nvPr>
        </p:nvGraphicFramePr>
        <p:xfrm>
          <a:off x="686175" y="2057400"/>
          <a:ext cx="38016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99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="" xmlns:a16="http://schemas.microsoft.com/office/drawing/2014/main" id="{E5A10C92-5805-4C39-9BF6-507F3B9661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=""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0" y="-11153"/>
            <a:ext cx="122031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C2CC41E-4EEC-4D67-B433-E1CDC5879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="" xmlns:a16="http://schemas.microsoft.com/office/drawing/2014/main" id="{B114AB90-13F9-48EF-BFF7-7634459AAF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</a:t>
            </a:r>
            <a:r>
              <a:rPr lang="en-US" sz="4000" dirty="0" smtClean="0"/>
              <a:t>You! 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smtClean="0"/>
              <a:t>metrixian@gmail.co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Overr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  <a:fontScheme name="Flow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Flow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  <a:fontScheme name="Flow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Flow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  <a:fontScheme name="Flow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Flow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  <a:fontScheme name="Flow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Flow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  <a:fontScheme name="Flow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Flow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  <a:fontScheme name="Flow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Flow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38F9A98-A741-4930-A3C3-25DABF74C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A7694F-727A-4E93-AD9E-902B06C16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07FE6-F3A1-4DF8-A915-6F00F21B0B27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0</TotalTime>
  <Words>90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HOUSE PRICE DATA ANALYSIS                                                      Saranya N </vt:lpstr>
      <vt:lpstr>PRICE OF  HOUSE BY AREAWISE </vt:lpstr>
      <vt:lpstr> PRICE OF HOUSE CITY &amp;STATEWISE</vt:lpstr>
      <vt:lpstr>PRICE BY NUMBER OFBED AND BATHROOM </vt:lpstr>
      <vt:lpstr>PRICE BY STATUS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2023-06-07T17:32:06Z</dcterms:created>
  <dcterms:modified xsi:type="dcterms:W3CDTF">2023-06-10T17:33:37Z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