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[employee_data.csv]Sheet2!PivotTable2</c:name>
    <c:fmtId val="2"/>
  </c:pivotSource>
  <c:chart>
    <c:title>
      <c:tx>
        <c:rich>
          <a:bodyPr/>
          <a:lstStyle/>
          <a:p>
            <a:pPr>
              <a:defRPr/>
            </a:pPr>
            <a:r>
              <a:rPr lang="en-US"/>
              <a:t>Employee Performance Level</a:t>
            </a:r>
          </a:p>
        </c:rich>
      </c:tx>
      <c:layout/>
    </c:title>
    <c:pivotFmts>
      <c:pivotFmt>
        <c:idx val="0"/>
      </c:pivotFmt>
      <c:pivotFmt>
        <c:idx val="1"/>
      </c:pivotFmt>
      <c:pivotFmt>
        <c:idx val="2"/>
        <c:marker>
          <c:symbol val="none"/>
        </c:marker>
      </c:pivotFmt>
      <c:pivotFmt>
        <c:idx val="3"/>
        <c:marker>
          <c:symbol val="none"/>
        </c:marker>
      </c:pivotFmt>
    </c:pivotFmts>
    <c:view3D>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c:v>
                </c:pt>
                <c:pt idx="1">
                  <c:v>130</c:v>
                </c:pt>
                <c:pt idx="2">
                  <c:v>140</c:v>
                </c:pt>
                <c:pt idx="3">
                  <c:v>148</c:v>
                </c:pt>
                <c:pt idx="4">
                  <c:v>139</c:v>
                </c:pt>
                <c:pt idx="5">
                  <c:v>131</c:v>
                </c:pt>
                <c:pt idx="6">
                  <c:v>142</c:v>
                </c:pt>
                <c:pt idx="7">
                  <c:v>151</c:v>
                </c:pt>
                <c:pt idx="8">
                  <c:v>137</c:v>
                </c:pt>
                <c:pt idx="9">
                  <c:v>143</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grpSp>
        <p:nvGrpSpPr>
          <p:cNvPr id="1028" name="Google Shape;1028;p1"/>
          <p:cNvGrpSpPr/>
          <p:nvPr/>
        </p:nvGrpSpPr>
        <p:grpSpPr>
          <a:xfrm>
            <a:off x="881026" y="1071546"/>
            <a:ext cx="1743075" cy="1333500"/>
            <a:chOff x="742950" y="1104900"/>
            <a:chExt cx="1743075" cy="1333500"/>
          </a:xfrm>
        </p:grpSpPr>
        <p:sp>
          <p:nvSpPr>
            <p:cNvPr id="1029" name="Google Shape;10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0" name="Google Shape;10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31" name="Google Shape;10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2" name="Google Shape;10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3" name="Google Shape;10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34" name="Google Shape;10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35" name="Google Shape;10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36" name="Google Shape;10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SARANYA M</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122202544 (asunm1423122202544)</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B.com(CS)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Dr.MGR Janaki College of Arts &amp; Science For Women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595274" y="1071546"/>
            <a:ext cx="8548726" cy="5355312"/>
          </a:xfrm>
          <a:prstGeom prst="rect">
            <a:avLst/>
          </a:prstGeom>
        </p:spPr>
        <p:txBody>
          <a:bodyPr wrap="square">
            <a:spAutoFit/>
          </a:bodyPr>
          <a:lstStyle/>
          <a:p>
            <a:pPr>
              <a:buFont typeface="Wingdings" pitchFamily="2" charset="2"/>
              <a:buChar char="v"/>
            </a:pPr>
            <a:r>
              <a:rPr lang="en-US" b="1" dirty="0" smtClean="0"/>
              <a:t>Data Collection</a:t>
            </a:r>
            <a:r>
              <a:rPr lang="en-US" dirty="0" smtClean="0"/>
              <a:t>: Gather employee performance data from various sources such as HR databases, performance reviews, and feedback systems, ensuring a comprehensive dataset.</a:t>
            </a:r>
          </a:p>
          <a:p>
            <a:pPr>
              <a:buFont typeface="Wingdings" pitchFamily="2" charset="2"/>
              <a:buChar char="v"/>
            </a:pPr>
            <a:r>
              <a:rPr lang="en-US" b="1" dirty="0" smtClean="0"/>
              <a:t>Feature Selection</a:t>
            </a:r>
            <a:r>
              <a:rPr lang="en-US" dirty="0" smtClean="0"/>
              <a:t>: Identify relevant features for analysis, such as Employee ID, Name, Employee Type, Performance Level, Gender, and Employee Rating, to focus on key metrics.</a:t>
            </a:r>
          </a:p>
          <a:p>
            <a:pPr>
              <a:buFont typeface="Wingdings" pitchFamily="2" charset="2"/>
              <a:buChar char="v"/>
            </a:pPr>
            <a:r>
              <a:rPr lang="en-US" b="1" dirty="0" smtClean="0"/>
              <a:t>Data Cleaning</a:t>
            </a:r>
            <a:r>
              <a:rPr lang="en-US" dirty="0" smtClean="0"/>
              <a:t>: Review the dataset for inconsistencies or errors, removing duplicates and correcting any inaccuracies to ensure data integrity.</a:t>
            </a:r>
          </a:p>
          <a:p>
            <a:pPr>
              <a:buFont typeface="Wingdings" pitchFamily="2" charset="2"/>
              <a:buChar char="v"/>
            </a:pPr>
            <a:r>
              <a:rPr lang="en-US" b="1" dirty="0" smtClean="0"/>
              <a:t>Handling Missing Values</a:t>
            </a:r>
            <a:r>
              <a:rPr lang="en-US" dirty="0" smtClean="0"/>
              <a:t>: Identify missing values in the dataset and apply appropriate strategies such as imputation or removal, ensuring that the analysis remains robust.</a:t>
            </a:r>
          </a:p>
          <a:p>
            <a:pPr>
              <a:buFont typeface="Wingdings" pitchFamily="2" charset="2"/>
              <a:buChar char="v"/>
            </a:pPr>
            <a:r>
              <a:rPr lang="en-US" b="1" dirty="0" smtClean="0"/>
              <a:t>Performance Level Calculation</a:t>
            </a:r>
            <a:r>
              <a:rPr lang="en-US" dirty="0" smtClean="0"/>
              <a:t>: Use formulas (e.g., IF statements) to categorize performance levels based on Employee Ratings, assigning classifications like "VERY HIGH," "HIGH," "MEDIUM," and "LOW.“</a:t>
            </a:r>
          </a:p>
          <a:p>
            <a:pPr>
              <a:buFont typeface="Wingdings" pitchFamily="2" charset="2"/>
              <a:buChar char="v"/>
            </a:pPr>
            <a:r>
              <a:rPr lang="en-US" b="1" dirty="0" smtClean="0"/>
              <a:t>Pivot Table Summary</a:t>
            </a:r>
            <a:r>
              <a:rPr lang="en-US" dirty="0" smtClean="0"/>
              <a:t>: Create pivot tables to summarize the performance data, allowing for analysis across different dimensions such as department, employee type, or performance level.</a:t>
            </a:r>
          </a:p>
          <a:p>
            <a:pPr>
              <a:buFont typeface="Wingdings" pitchFamily="2" charset="2"/>
              <a:buChar char="v"/>
            </a:pPr>
            <a:r>
              <a:rPr lang="en-US" b="1" dirty="0" smtClean="0"/>
              <a:t>Graph Visualization</a:t>
            </a:r>
            <a:r>
              <a:rPr lang="en-US" dirty="0" smtClean="0"/>
              <a:t>: Generate graphs and charts (e.g., bar charts, line graphs) to visually represent the summarized data, aiding in the interpretation of trends and patterns for better decision-making.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25" name="Rectangle 1"/>
          <p:cNvSpPr>
            <a:spLocks noChangeArrowheads="1"/>
          </p:cNvSpPr>
          <p:nvPr/>
        </p:nvSpPr>
        <p:spPr bwMode="auto">
          <a:xfrm>
            <a:off x="595274" y="1357298"/>
            <a:ext cx="11596726"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r>
              <a:rPr kumimoji="0" lang="en-US" sz="1800" b="1" i="0" u="none" strike="noStrike" cap="none" normalizeH="0" baseline="0" dirty="0" smtClean="0">
                <a:ln>
                  <a:noFill/>
                </a:ln>
                <a:solidFill>
                  <a:schemeClr val="tx1"/>
                </a:solidFill>
                <a:effectLst/>
                <a:cs typeface="Arial" charset="0"/>
              </a:rPr>
              <a:t>Enhanced Performance Insights</a:t>
            </a:r>
            <a:r>
              <a:rPr kumimoji="0" lang="en-US" sz="1800" b="0" i="0" u="none" strike="noStrike" cap="none" normalizeH="0" baseline="0" dirty="0" smtClean="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v"/>
              <a:tabLst/>
            </a:pPr>
            <a:endParaRPr lang="en-US" dirty="0" smtClean="0">
              <a:latin typeface="Arial" charset="0"/>
              <a:cs typeface="Arial" charset="0"/>
            </a:endParaRPr>
          </a:p>
          <a:p>
            <a:pPr lvl="0" fontAlgn="base">
              <a:spcBef>
                <a:spcPct val="0"/>
              </a:spcBef>
              <a:spcAft>
                <a:spcPct val="0"/>
              </a:spcAft>
              <a:buFont typeface="Wingdings" pitchFamily="2" charset="2"/>
              <a:buChar char="v"/>
            </a:pPr>
            <a:r>
              <a:rPr lang="en-US" b="1" dirty="0" smtClean="0"/>
              <a:t>Automated Evaluation Process</a:t>
            </a:r>
            <a:r>
              <a:rPr lang="en-US" dirty="0" smtClean="0"/>
              <a:t>: By implementing automated performance metrics and categorization, the time spent on manual evaluations was significantly reduced, leading to more efficient management practices.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lvl="0" fontAlgn="base">
              <a:spcBef>
                <a:spcPct val="0"/>
              </a:spcBef>
              <a:spcAft>
                <a:spcPct val="0"/>
              </a:spcAft>
              <a:buFont typeface="Wingdings" pitchFamily="2" charset="2"/>
              <a:buChar char="v"/>
            </a:pPr>
            <a:r>
              <a:rPr lang="en-US" b="1" dirty="0" smtClean="0"/>
              <a:t>Improved Decision-Making</a:t>
            </a:r>
            <a:r>
              <a:rPr lang="en-US" dirty="0" smtClean="0"/>
              <a:t>: The use of data-driven insights facilitated better decision-making regarding promotions, training programs, and employee retention strategies, aligning talent management with organizational goals.</a:t>
            </a:r>
          </a:p>
          <a:p>
            <a:pPr lvl="0" fontAlgn="base">
              <a:spcBef>
                <a:spcPct val="0"/>
              </a:spcBef>
              <a:spcAft>
                <a:spcPct val="0"/>
              </a:spcAft>
              <a:buFont typeface="Wingdings" pitchFamily="2" charset="2"/>
              <a:buChar char="v"/>
            </a:pPr>
            <a:endParaRPr kumimoji="0" lang="en-US" sz="1800" b="0" i="0" u="none" strike="noStrike" cap="none" normalizeH="0" baseline="0" dirty="0" smtClean="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lang="en-US" b="1" dirty="0" smtClean="0"/>
              <a:t>Informed Workforce Planning</a:t>
            </a:r>
            <a:r>
              <a:rPr lang="en-US" dirty="0" smtClean="0"/>
              <a:t>: Insights from the analysis aided in workforce planning by identifying skill gaps and training needs, contributing to overall organizational effectiveness.</a:t>
            </a:r>
          </a:p>
          <a:p>
            <a:pPr lvl="0" fontAlgn="base">
              <a:spcBef>
                <a:spcPct val="0"/>
              </a:spcBef>
              <a:spcAft>
                <a:spcPct val="0"/>
              </a:spcAf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023902" y="2071678"/>
            <a:ext cx="6096000" cy="1754326"/>
          </a:xfrm>
          <a:prstGeom prst="rect">
            <a:avLst/>
          </a:prstGeom>
        </p:spPr>
        <p:txBody>
          <a:bodyPr>
            <a:spAutoFit/>
          </a:bodyPr>
          <a:lstStyle/>
          <a:p>
            <a:r>
              <a:rPr lang="en-US" dirty="0" smtClean="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sz="2400" dirty="0" smtClean="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809720" y="2000240"/>
            <a:ext cx="2655150" cy="1754326"/>
          </a:xfrm>
          <a:prstGeom prst="rect">
            <a:avLst/>
          </a:prstGeom>
        </p:spPr>
        <p:txBody>
          <a:bodyPr wrap="none">
            <a:spAutoFit/>
          </a:bodyPr>
          <a:lstStyle/>
          <a:p>
            <a:r>
              <a:rPr lang="en-US" dirty="0" smtClean="0"/>
              <a:t>Managers and Supervisors</a:t>
            </a:r>
          </a:p>
          <a:p>
            <a:r>
              <a:rPr lang="en-US" dirty="0" smtClean="0"/>
              <a:t>HR Developments</a:t>
            </a:r>
          </a:p>
          <a:p>
            <a:r>
              <a:rPr lang="en-US" dirty="0" smtClean="0"/>
              <a:t>Employees</a:t>
            </a:r>
          </a:p>
          <a:p>
            <a:r>
              <a:rPr lang="en-US" dirty="0" smtClean="0"/>
              <a:t>Executives</a:t>
            </a:r>
          </a:p>
          <a:p>
            <a:r>
              <a:rPr lang="en-US" dirty="0" smtClean="0"/>
              <a:t>Employers</a:t>
            </a:r>
          </a:p>
          <a:p>
            <a:r>
              <a:rPr lang="en-US" dirty="0" smtClean="0"/>
              <a:t>Manager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Rectangle 10"/>
          <p:cNvSpPr/>
          <p:nvPr/>
        </p:nvSpPr>
        <p:spPr>
          <a:xfrm>
            <a:off x="3048000" y="2000240"/>
            <a:ext cx="6405586" cy="1477328"/>
          </a:xfrm>
          <a:prstGeom prst="rect">
            <a:avLst/>
          </a:prstGeom>
        </p:spPr>
        <p:txBody>
          <a:bodyPr wrap="square">
            <a:spAutoFit/>
          </a:bodyPr>
          <a:lstStyle/>
          <a:p>
            <a:r>
              <a:rPr lang="en-US" dirty="0" smtClean="0"/>
              <a:t>Conditional </a:t>
            </a:r>
            <a:r>
              <a:rPr lang="en-US" dirty="0" err="1" smtClean="0"/>
              <a:t>Fromating</a:t>
            </a:r>
            <a:r>
              <a:rPr lang="en-US" dirty="0" smtClean="0"/>
              <a:t> – Missing</a:t>
            </a:r>
          </a:p>
          <a:p>
            <a:r>
              <a:rPr lang="en-US" dirty="0" smtClean="0"/>
              <a:t> Filter – Remove</a:t>
            </a:r>
          </a:p>
          <a:p>
            <a:r>
              <a:rPr lang="en-US" dirty="0" smtClean="0"/>
              <a:t> Formula – Performance</a:t>
            </a:r>
          </a:p>
          <a:p>
            <a:r>
              <a:rPr lang="en-US" dirty="0" smtClean="0"/>
              <a:t> Pivot – Summary</a:t>
            </a:r>
          </a:p>
          <a:p>
            <a:r>
              <a:rPr lang="en-US" dirty="0" smtClean="0"/>
              <a:t> Graph - Data Visualization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95340" y="1643050"/>
            <a:ext cx="8048660" cy="2308324"/>
          </a:xfrm>
          <a:prstGeom prst="rect">
            <a:avLst/>
          </a:prstGeom>
        </p:spPr>
        <p:txBody>
          <a:bodyPr wrap="square">
            <a:spAutoFit/>
          </a:bodyPr>
          <a:lstStyle/>
          <a:p>
            <a:r>
              <a:rPr lang="en-US" dirty="0" smtClean="0"/>
              <a:t>Employee = </a:t>
            </a:r>
            <a:r>
              <a:rPr lang="en-US" dirty="0" err="1" smtClean="0"/>
              <a:t>Naan</a:t>
            </a:r>
            <a:r>
              <a:rPr lang="en-US" dirty="0" smtClean="0"/>
              <a:t> </a:t>
            </a:r>
            <a:r>
              <a:rPr lang="en-US" dirty="0" err="1" smtClean="0"/>
              <a:t>Mudhalvan</a:t>
            </a:r>
            <a:r>
              <a:rPr lang="en-US" dirty="0" smtClean="0"/>
              <a:t> Portal in </a:t>
            </a:r>
            <a:r>
              <a:rPr lang="en-US" dirty="0" err="1" smtClean="0"/>
              <a:t>Edunet</a:t>
            </a:r>
            <a:r>
              <a:rPr lang="en-US" dirty="0" smtClean="0"/>
              <a:t> Dash Board </a:t>
            </a:r>
          </a:p>
          <a:p>
            <a:r>
              <a:rPr lang="en-US" dirty="0" smtClean="0"/>
              <a:t>26 - Features </a:t>
            </a:r>
          </a:p>
          <a:p>
            <a:r>
              <a:rPr lang="en-US" dirty="0" smtClean="0"/>
              <a:t>9 - Features</a:t>
            </a:r>
          </a:p>
          <a:p>
            <a:r>
              <a:rPr lang="en-US" dirty="0" smtClean="0"/>
              <a:t> Employee ID - Numerical value</a:t>
            </a:r>
          </a:p>
          <a:p>
            <a:r>
              <a:rPr lang="en-US" dirty="0" smtClean="0"/>
              <a:t> Name - Text Employee </a:t>
            </a:r>
          </a:p>
          <a:p>
            <a:r>
              <a:rPr lang="en-US" dirty="0" smtClean="0"/>
              <a:t>Type Performance Level </a:t>
            </a:r>
          </a:p>
          <a:p>
            <a:r>
              <a:rPr lang="en-US" dirty="0" smtClean="0"/>
              <a:t>Gender - Male Level</a:t>
            </a:r>
          </a:p>
          <a:p>
            <a:r>
              <a:rPr lang="en-US" dirty="0" smtClean="0"/>
              <a:t> Employee Rating - Numerical</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452530" y="2000241"/>
            <a:ext cx="7691470" cy="1569660"/>
          </a:xfrm>
          <a:prstGeom prst="rect">
            <a:avLst/>
          </a:prstGeom>
        </p:spPr>
        <p:txBody>
          <a:bodyPr wrap="square">
            <a:spAutoFit/>
          </a:bodyPr>
          <a:lstStyle/>
          <a:p>
            <a:r>
              <a:rPr lang="en-US" sz="3200" dirty="0" smtClean="0"/>
              <a:t>Performance Level =IF(AND(Z8&gt;=5,Z8&gt;=4,Z8&gt;=3),"VERY HIGH","MED")</a:t>
            </a:r>
            <a:endParaRPr 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