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Data%20analysis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 analysis.xlsx]Sheet3!PivotTable2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780934922089804E-2"/>
          <c:y val="0.33635333893928199"/>
          <c:w val="0.65403299725022901"/>
          <c:h val="0.459886752632979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Sheet3!$B$5:$B$15</c:f>
              <c:numCache>
                <c:formatCode>General</c:formatCode>
                <c:ptCount val="10"/>
                <c:pt idx="0">
                  <c:v>13</c:v>
                </c:pt>
                <c:pt idx="1">
                  <c:v>19</c:v>
                </c:pt>
                <c:pt idx="2">
                  <c:v>9</c:v>
                </c:pt>
                <c:pt idx="3">
                  <c:v>10</c:v>
                </c:pt>
                <c:pt idx="4">
                  <c:v>12</c:v>
                </c:pt>
                <c:pt idx="5">
                  <c:v>17</c:v>
                </c:pt>
                <c:pt idx="6">
                  <c:v>18</c:v>
                </c:pt>
                <c:pt idx="7">
                  <c:v>15</c:v>
                </c:pt>
                <c:pt idx="8">
                  <c:v>18</c:v>
                </c:pt>
                <c:pt idx="9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CF-B94B-B6D8-69FF3F54214B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Sheet3!$C$5:$C$15</c:f>
              <c:numCache>
                <c:formatCode>General</c:formatCode>
                <c:ptCount val="10"/>
                <c:pt idx="0">
                  <c:v>26</c:v>
                </c:pt>
                <c:pt idx="1">
                  <c:v>21</c:v>
                </c:pt>
                <c:pt idx="2">
                  <c:v>23</c:v>
                </c:pt>
                <c:pt idx="3">
                  <c:v>20</c:v>
                </c:pt>
                <c:pt idx="4">
                  <c:v>31</c:v>
                </c:pt>
                <c:pt idx="5">
                  <c:v>29</c:v>
                </c:pt>
                <c:pt idx="6">
                  <c:v>24</c:v>
                </c:pt>
                <c:pt idx="7">
                  <c:v>18</c:v>
                </c:pt>
                <c:pt idx="8">
                  <c:v>27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CF-B94B-B6D8-69FF3F54214B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Sheet3!$D$5:$D$15</c:f>
              <c:numCache>
                <c:formatCode>General</c:formatCode>
                <c:ptCount val="10"/>
                <c:pt idx="0">
                  <c:v>33</c:v>
                </c:pt>
                <c:pt idx="1">
                  <c:v>34</c:v>
                </c:pt>
                <c:pt idx="2">
                  <c:v>34</c:v>
                </c:pt>
                <c:pt idx="3">
                  <c:v>38</c:v>
                </c:pt>
                <c:pt idx="4">
                  <c:v>39</c:v>
                </c:pt>
                <c:pt idx="5">
                  <c:v>40</c:v>
                </c:pt>
                <c:pt idx="6">
                  <c:v>33</c:v>
                </c:pt>
                <c:pt idx="7">
                  <c:v>40</c:v>
                </c:pt>
                <c:pt idx="8">
                  <c:v>46</c:v>
                </c:pt>
                <c:pt idx="9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CF-B94B-B6D8-69FF3F54214B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Sheet3!$A$5:$A$15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Sheet3!$E$5:$E$15</c:f>
              <c:numCache>
                <c:formatCode>General</c:formatCode>
                <c:ptCount val="10"/>
                <c:pt idx="0">
                  <c:v>10</c:v>
                </c:pt>
                <c:pt idx="1">
                  <c:v>4</c:v>
                </c:pt>
                <c:pt idx="2">
                  <c:v>11</c:v>
                </c:pt>
                <c:pt idx="3">
                  <c:v>11</c:v>
                </c:pt>
                <c:pt idx="4">
                  <c:v>15</c:v>
                </c:pt>
                <c:pt idx="5">
                  <c:v>5</c:v>
                </c:pt>
                <c:pt idx="6">
                  <c:v>14</c:v>
                </c:pt>
                <c:pt idx="7">
                  <c:v>6</c:v>
                </c:pt>
                <c:pt idx="8">
                  <c:v>5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CF-B94B-B6D8-69FF3F5421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4946346"/>
        <c:axId val="53678277"/>
      </c:barChart>
      <c:catAx>
        <c:axId val="6494634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8277"/>
        <c:crosses val="autoZero"/>
        <c:auto val="1"/>
        <c:lblAlgn val="ctr"/>
        <c:lblOffset val="100"/>
        <c:noMultiLvlLbl val="0"/>
      </c:catAx>
      <c:valAx>
        <c:axId val="536782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9463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3624894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</a:t>
            </a:r>
            <a:r>
              <a:rPr lang="en-IN" sz="2400" b="1" dirty="0"/>
              <a:t>E    </a:t>
            </a:r>
            <a:r>
              <a:rPr lang="en-US" sz="2400" b="1" dirty="0"/>
              <a:t>:</a:t>
            </a:r>
            <a:r>
              <a:rPr lang="en-IN" sz="2400" b="1" dirty="0"/>
              <a:t>    </a:t>
            </a:r>
            <a:r>
              <a:rPr lang="en-US" sz="2400" b="1" dirty="0"/>
              <a:t>S.SARANYA</a:t>
            </a:r>
          </a:p>
          <a:p>
            <a:r>
              <a:rPr lang="en-US" sz="2400" b="1" dirty="0"/>
              <a:t>REGISTER NO</a:t>
            </a:r>
            <a:r>
              <a:rPr lang="en-IN" sz="2400" b="1" dirty="0"/>
              <a:t>         </a:t>
            </a:r>
            <a:r>
              <a:rPr lang="en-US" sz="2400" b="1" dirty="0"/>
              <a:t>:</a:t>
            </a:r>
            <a:r>
              <a:rPr lang="en-IN" sz="2400" b="1" dirty="0"/>
              <a:t>   3122</a:t>
            </a:r>
            <a:r>
              <a:rPr lang="en-US" sz="2400" b="1" dirty="0"/>
              <a:t>07093/90CCD5DEFB4A120BA4840D39C9841CD0</a:t>
            </a:r>
          </a:p>
          <a:p>
            <a:r>
              <a:rPr lang="en-US" sz="2400" b="1" dirty="0"/>
              <a:t>DEPARTMENT</a:t>
            </a:r>
            <a:r>
              <a:rPr lang="en-IN" sz="2400" b="1" dirty="0"/>
              <a:t>        </a:t>
            </a:r>
            <a:r>
              <a:rPr lang="en-US" sz="2400" b="1" dirty="0"/>
              <a:t>:</a:t>
            </a:r>
            <a:r>
              <a:rPr lang="en-IN" sz="2400" b="1" dirty="0"/>
              <a:t>    B.COM (GENERAL) </a:t>
            </a:r>
          </a:p>
          <a:p>
            <a:r>
              <a:rPr lang="en-IN" sz="2400" b="1" dirty="0"/>
              <a:t>COLLEGE                 :   AGURCHAND MANMULL JAIN COLLEGE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850752-06BF-E9E9-3EC9-928B6354269D}"/>
              </a:ext>
            </a:extLst>
          </p:cNvPr>
          <p:cNvSpPr txBox="1"/>
          <p:nvPr/>
        </p:nvSpPr>
        <p:spPr>
          <a:xfrm>
            <a:off x="1026866" y="1722785"/>
            <a:ext cx="8740587" cy="5663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process of creating mathematical or </a:t>
            </a:r>
            <a:r>
              <a:rPr lang="en-IN" sz="2800" dirty="0" err="1"/>
              <a:t>statisticalmodels</a:t>
            </a:r>
            <a:r>
              <a:rPr lang="en-IN" sz="2800" dirty="0"/>
              <a:t> to represent and </a:t>
            </a:r>
            <a:r>
              <a:rPr lang="en-IN" sz="2800" dirty="0" err="1"/>
              <a:t>analyze</a:t>
            </a:r>
            <a:r>
              <a:rPr lang="en-IN" sz="2800" dirty="0"/>
              <a:t> data, </a:t>
            </a:r>
            <a:r>
              <a:rPr lang="en-IN" sz="2800" dirty="0" err="1"/>
              <a:t>enablingpredictions</a:t>
            </a:r>
            <a:r>
              <a:rPr lang="en-IN" sz="2800" dirty="0"/>
              <a:t> and insights based on that data. 
</a:t>
            </a:r>
          </a:p>
          <a:p>
            <a:r>
              <a:rPr lang="en-IN" sz="2800" dirty="0"/>
              <a:t>1.Model Selection</a:t>
            </a:r>
          </a:p>
          <a:p>
            <a:r>
              <a:rPr lang="en-IN" sz="2800" dirty="0"/>
              <a:t>2.Data Preparation</a:t>
            </a:r>
          </a:p>
          <a:p>
            <a:r>
              <a:rPr lang="en-IN" sz="2800" dirty="0"/>
              <a:t>3.Feature Engineering</a:t>
            </a:r>
          </a:p>
          <a:p>
            <a:r>
              <a:rPr lang="en-IN" sz="2800" dirty="0"/>
              <a:t>4.Training the Model</a:t>
            </a:r>
          </a:p>
          <a:p>
            <a:r>
              <a:rPr lang="en-IN" sz="2800" dirty="0"/>
              <a:t>5. Validation and Testing</a:t>
            </a:r>
          </a:p>
          <a:p>
            <a:r>
              <a:rPr lang="en-IN" sz="2800" dirty="0"/>
              <a:t>6.Performance Metrics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C33D4-4F46-01FC-6B6E-02B94595FA07}"/>
              </a:ext>
            </a:extLst>
          </p:cNvPr>
          <p:cNvSpPr txBox="1"/>
          <p:nvPr/>
        </p:nvSpPr>
        <p:spPr>
          <a:xfrm>
            <a:off x="3050038" y="2280950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9589C7-CACC-671A-1F72-11796FE588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334463"/>
              </p:ext>
            </p:extLst>
          </p:nvPr>
        </p:nvGraphicFramePr>
        <p:xfrm>
          <a:off x="1249903" y="1320257"/>
          <a:ext cx="7461496" cy="4756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80108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AAAEC-56CF-23A9-1F62-2F871CE0765B}"/>
              </a:ext>
            </a:extLst>
          </p:cNvPr>
          <p:cNvSpPr txBox="1"/>
          <p:nvPr/>
        </p:nvSpPr>
        <p:spPr>
          <a:xfrm>
            <a:off x="586781" y="2102129"/>
            <a:ext cx="1047092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Our analysis identifies key factors driving high </a:t>
            </a:r>
            <a:r>
              <a:rPr lang="en-IN" sz="2800" dirty="0" err="1"/>
              <a:t>employeeturnover</a:t>
            </a:r>
            <a:r>
              <a:rPr lang="en-IN" sz="2800" dirty="0"/>
              <a:t>, including limited career development </a:t>
            </a:r>
            <a:r>
              <a:rPr lang="en-IN" sz="2800" dirty="0" err="1"/>
              <a:t>opportunitiesand</a:t>
            </a:r>
            <a:r>
              <a:rPr lang="en-IN" sz="2800" dirty="0"/>
              <a:t> low job satisfaction. To address these issues, </a:t>
            </a:r>
            <a:r>
              <a:rPr lang="en-IN" sz="2800" dirty="0" err="1"/>
              <a:t>werecommend</a:t>
            </a:r>
            <a:r>
              <a:rPr lang="en-IN" sz="2800" dirty="0"/>
              <a:t> implementing targeted career growth </a:t>
            </a:r>
            <a:r>
              <a:rPr lang="en-IN" sz="2800" dirty="0" err="1"/>
              <a:t>programsand</a:t>
            </a:r>
            <a:r>
              <a:rPr lang="en-IN" sz="2800" dirty="0"/>
              <a:t> improving employee feedback mechanisms. Despite some</a:t>
            </a:r>
          </a:p>
          <a:p>
            <a:r>
              <a:rPr lang="en-IN" sz="2800" dirty="0"/>
              <a:t>data limitations, these actions will help enhance </a:t>
            </a:r>
            <a:r>
              <a:rPr lang="en-IN" sz="2800" dirty="0" err="1"/>
              <a:t>employeeretention</a:t>
            </a:r>
            <a:r>
              <a:rPr lang="en-IN" sz="2800" dirty="0"/>
              <a:t> and overall satisfaction. Further studies and data</a:t>
            </a:r>
          </a:p>
          <a:p>
            <a:r>
              <a:rPr lang="en-IN" sz="2800" dirty="0"/>
              <a:t>collection are advised to continually refine these strategies.</a:t>
            </a:r>
            <a:endParaRPr lang="en-US" sz="2800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-85" dirty="0"/>
              <a:t>       </a:t>
            </a:r>
            <a:r>
              <a:rPr lang="en-IN" sz="4250" spc="25" dirty="0"/>
              <a:t>TITLE: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439241" y="320266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25" y="28579"/>
            <a:ext cx="12481713" cy="72199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483363" y="2701433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08CC6A-F110-E62A-8300-E6CA023C669D}"/>
              </a:ext>
            </a:extLst>
          </p:cNvPr>
          <p:cNvSpPr txBox="1"/>
          <p:nvPr/>
        </p:nvSpPr>
        <p:spPr>
          <a:xfrm>
            <a:off x="946387" y="1522267"/>
            <a:ext cx="1155647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 clear and concise description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Issue or challenge that the project aims to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Address. It defines the problem, explains its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Significance, and outlines the objectives of the</a:t>
            </a: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Analysis or solution.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Problem Description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Significance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Impact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Scope of the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Stakeholders Affected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  <a:p>
            <a:r>
              <a:rPr lang="en-IN" sz="2800" dirty="0">
                <a:ea typeface="Amasis MT Pro Black" panose="02000000000000000000" pitchFamily="2" charset="0"/>
                <a:cs typeface="Aharoni" panose="02010803020104030203" pitchFamily="2" charset="-79"/>
              </a:rPr>
              <a:t>
</a:t>
            </a:r>
          </a:p>
          <a:p>
            <a:endParaRPr lang="en-IN" sz="2800" dirty="0">
              <a:ea typeface="Amasis MT Pro Black" panose="02000000000000000000" pitchFamily="2" charset="0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508" y="42621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7737C9-2E1F-ED7F-E3D6-6F1112F71DFC}"/>
              </a:ext>
            </a:extLst>
          </p:cNvPr>
          <p:cNvSpPr txBox="1"/>
          <p:nvPr/>
        </p:nvSpPr>
        <p:spPr>
          <a:xfrm>
            <a:off x="990600" y="1238029"/>
            <a:ext cx="8672512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 high-level summary that outlines the key aspects of </a:t>
            </a:r>
            <a:r>
              <a:rPr lang="en-IN" sz="2800" dirty="0" err="1"/>
              <a:t>theproject</a:t>
            </a:r>
            <a:r>
              <a:rPr lang="en-IN" sz="2800" dirty="0"/>
              <a:t>, including its goals, scope, methodology, and </a:t>
            </a:r>
            <a:r>
              <a:rPr lang="en-IN" sz="2800" dirty="0" err="1"/>
              <a:t>expectedoutcomes</a:t>
            </a:r>
            <a:r>
              <a:rPr lang="en-IN" sz="2800" dirty="0"/>
              <a:t>. It provides a clear understanding of what the </a:t>
            </a:r>
            <a:r>
              <a:rPr lang="en-IN" sz="2800" dirty="0" err="1"/>
              <a:t>projectaims</a:t>
            </a:r>
            <a:r>
              <a:rPr lang="en-IN" sz="2800" dirty="0"/>
              <a:t> to achieve and how it will be executed.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Objectives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Scope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Methodology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Deliverables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Timeline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Expected Outcomes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78419-32C9-8DB2-0851-BD63F81F2E63}"/>
              </a:ext>
            </a:extLst>
          </p:cNvPr>
          <p:cNvSpPr txBox="1"/>
          <p:nvPr/>
        </p:nvSpPr>
        <p:spPr>
          <a:xfrm>
            <a:off x="1270148" y="1798856"/>
            <a:ext cx="7299295" cy="855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1.Human Resources (HR) Department</a:t>
            </a:r>
          </a:p>
          <a:p>
            <a:r>
              <a:rPr lang="en-IN" sz="2800" dirty="0"/>
              <a:t>
2.Management and Leadership Teams</a:t>
            </a:r>
          </a:p>
          <a:p>
            <a:r>
              <a:rPr lang="en-IN" sz="2800" dirty="0"/>
              <a:t>
3.Department Heads</a:t>
            </a:r>
          </a:p>
          <a:p>
            <a:r>
              <a:rPr lang="en-IN" sz="2800" dirty="0"/>
              <a:t>
4.Data Analysts and HR Analysts</a:t>
            </a:r>
          </a:p>
          <a:p>
            <a:r>
              <a:rPr lang="en-IN" sz="2800" dirty="0"/>
              <a:t>
5.Employee Relations Specialists</a:t>
            </a:r>
          </a:p>
          <a:p>
            <a:r>
              <a:rPr lang="en-IN" sz="2800" dirty="0"/>
              <a:t>
6.Business Partners and Consultants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5B491D-D073-A562-5047-A67AA3AC0022}"/>
              </a:ext>
            </a:extLst>
          </p:cNvPr>
          <p:cNvSpPr txBox="1"/>
          <p:nvPr/>
        </p:nvSpPr>
        <p:spPr>
          <a:xfrm>
            <a:off x="3253476" y="2333685"/>
            <a:ext cx="61000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1.Our Solution</a:t>
            </a:r>
          </a:p>
          <a:p>
            <a:r>
              <a:rPr lang="en-IN" sz="2800" dirty="0"/>
              <a:t>
2.Identify Key Issues</a:t>
            </a:r>
          </a:p>
          <a:p>
            <a:r>
              <a:rPr lang="en-IN" sz="2800" dirty="0"/>
              <a:t>
3.Develop Targeted Strategies</a:t>
            </a:r>
          </a:p>
          <a:p>
            <a:r>
              <a:rPr lang="en-IN" sz="2800" dirty="0"/>
              <a:t>
4.Implement Action Plans</a:t>
            </a:r>
          </a:p>
          <a:p>
            <a:r>
              <a:rPr lang="en-IN" sz="2800" dirty="0"/>
              <a:t>
5.Monitor and Evaluate Impact</a:t>
            </a:r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29F45-339E-37DE-950A-1FD826D55302}"/>
              </a:ext>
            </a:extLst>
          </p:cNvPr>
          <p:cNvSpPr txBox="1"/>
          <p:nvPr/>
        </p:nvSpPr>
        <p:spPr>
          <a:xfrm>
            <a:off x="574556" y="1486489"/>
            <a:ext cx="929069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dataset description provides an overview of the data </a:t>
            </a:r>
            <a:r>
              <a:rPr lang="en-IN" sz="2800" dirty="0" err="1"/>
              <a:t>beingused</a:t>
            </a:r>
            <a:r>
              <a:rPr lang="en-IN" sz="2800" dirty="0"/>
              <a:t> in the analysis, including its source, structure, </a:t>
            </a:r>
            <a:r>
              <a:rPr lang="en-IN" sz="2800" dirty="0" err="1"/>
              <a:t>andrelevance</a:t>
            </a:r>
            <a:r>
              <a:rPr lang="en-IN" sz="2800" dirty="0"/>
              <a:t>. It helps to understand what data is available, </a:t>
            </a:r>
            <a:r>
              <a:rPr lang="en-IN" sz="2800" dirty="0" err="1"/>
              <a:t>itsquality</a:t>
            </a:r>
            <a:r>
              <a:rPr lang="en-IN" sz="2800" dirty="0"/>
              <a:t>, and how it supports the analysis objectives
</a:t>
            </a:r>
          </a:p>
          <a:p>
            <a:r>
              <a:rPr lang="en-IN" sz="2800" dirty="0"/>
              <a:t>1.Data Sources</a:t>
            </a:r>
          </a:p>
          <a:p>
            <a:r>
              <a:rPr lang="en-IN" sz="2800" dirty="0"/>
              <a:t>2.Data Types</a:t>
            </a:r>
          </a:p>
          <a:p>
            <a:r>
              <a:rPr lang="en-IN" sz="2800" dirty="0"/>
              <a:t>3.Data Fields</a:t>
            </a:r>
          </a:p>
          <a:p>
            <a:r>
              <a:rPr lang="en-IN" sz="2800" dirty="0"/>
              <a:t>4.Data Size</a:t>
            </a:r>
          </a:p>
          <a:p>
            <a:r>
              <a:rPr lang="en-IN" sz="2800" dirty="0"/>
              <a:t>5.Data Format</a:t>
            </a:r>
          </a:p>
          <a:p>
            <a:r>
              <a:rPr lang="en-IN" sz="2800" dirty="0"/>
              <a:t>6.Data Quality</a:t>
            </a:r>
          </a:p>
          <a:p>
            <a:r>
              <a:rPr lang="en-IN" sz="2800" dirty="0"/>
              <a:t>7.Data Collection Period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3607" y="1486756"/>
            <a:ext cx="85340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refers to the standout aspect or unique feature of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that makes it particularly impressive or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valuable, distinguishing it from other options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1.Innovative Features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2.Unique Benefits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3.Exceptional Results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4.Enhanced User Experience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5.Competitive Advantage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6.Transformative Impact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       TITLE: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Saranya S</cp:lastModifiedBy>
  <cp:revision>21</cp:revision>
  <dcterms:created xsi:type="dcterms:W3CDTF">2024-03-29T15:07:22Z</dcterms:created>
  <dcterms:modified xsi:type="dcterms:W3CDTF">2024-09-30T11:17:32Z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