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3.svg" ContentType="image/svg+xml"/>
  <Override PartName="/ppt/media/image16.svg" ContentType="image/svg+xml"/>
  <Override PartName="/ppt/media/image19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0.svg" ContentType="image/svg+xml"/>
  <Override PartName="/ppt/media/image42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1" r:id="rId13"/>
  </p:sldIdLst>
  <p:sldSz cx="18288000" cy="10287000"/>
  <p:notesSz cx="6858000" cy="9144000"/>
  <p:embeddedFontLst>
    <p:embeddedFont>
      <p:font typeface="IBM Plex Sans Condensed Bold" panose="020B0806050203000203"/>
      <p:bold r:id="rId17"/>
    </p:embeddedFont>
    <p:embeddedFont>
      <p:font typeface="Arial Bold" panose="020B0704020202020204"/>
      <p:bold r:id="rId18"/>
    </p:embeddedFont>
    <p:embeddedFont>
      <p:font typeface="Montserrat" panose="00000500000000000000"/>
      <p:regular r:id="rId19"/>
      <p:bold r:id="rId20"/>
      <p:italic r:id="rId21"/>
      <p:boldItalic r:id="rId22"/>
    </p:embeddedFont>
    <p:embeddedFont>
      <p:font typeface="Montserrat Bold" panose="00000600000000000000"/>
      <p:regular r:id="rId23"/>
      <p:bold r:id="rId24"/>
    </p:embeddedFont>
    <p:embeddedFont>
      <p:font typeface="Calibri (MS)" panose="020F0502020204030204"/>
      <p:regular r:id="rId25"/>
    </p:embeddedFont>
    <p:embeddedFont>
      <p:font typeface="Cooper Black" panose="0208090404030B020404" charset="0"/>
      <p:regular r:id="rId26"/>
    </p:embeddedFont>
    <p:embeddedFont>
      <p:font typeface="Arial Rounded MT Bold" panose="020F0704030504030204" charset="0"/>
      <p:regular r:id="rId27"/>
    </p:embeddedFont>
    <p:embeddedFont>
      <p:font typeface="Algerian" panose="04020705040A02060702" charset="0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92"/>
        <p:guide pos="28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6.fntdata"/><Relationship Id="rId31" Type="http://schemas.openxmlformats.org/officeDocument/2006/relationships/font" Target="fonts/font15.fntdata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9" Type="http://schemas.openxmlformats.org/officeDocument/2006/relationships/image" Target="../media/image20.jpeg"/><Relationship Id="rId18" Type="http://schemas.openxmlformats.org/officeDocument/2006/relationships/image" Target="../media/image19.sv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svg"/><Relationship Id="rId14" Type="http://schemas.openxmlformats.org/officeDocument/2006/relationships/image" Target="../media/image15.png"/><Relationship Id="rId13" Type="http://schemas.openxmlformats.org/officeDocument/2006/relationships/image" Target="../media/image14.jpeg"/><Relationship Id="rId12" Type="http://schemas.openxmlformats.org/officeDocument/2006/relationships/image" Target="../media/image13.svg"/><Relationship Id="rId11" Type="http://schemas.openxmlformats.org/officeDocument/2006/relationships/image" Target="../media/image12.png"/><Relationship Id="rId10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27.png"/><Relationship Id="rId7" Type="http://schemas.openxmlformats.org/officeDocument/2006/relationships/image" Target="../media/image26.svg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3" Type="http://schemas.openxmlformats.org/officeDocument/2006/relationships/image" Target="../media/image22.svg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42.svg"/><Relationship Id="rId22" Type="http://schemas.openxmlformats.org/officeDocument/2006/relationships/image" Target="../media/image41.png"/><Relationship Id="rId21" Type="http://schemas.openxmlformats.org/officeDocument/2006/relationships/image" Target="../media/image40.svg"/><Relationship Id="rId20" Type="http://schemas.openxmlformats.org/officeDocument/2006/relationships/image" Target="../media/image39.png"/><Relationship Id="rId2" Type="http://schemas.openxmlformats.org/officeDocument/2006/relationships/image" Target="../media/image21.png"/><Relationship Id="rId19" Type="http://schemas.openxmlformats.org/officeDocument/2006/relationships/image" Target="../media/image38.svg"/><Relationship Id="rId18" Type="http://schemas.openxmlformats.org/officeDocument/2006/relationships/image" Target="../media/image37.png"/><Relationship Id="rId17" Type="http://schemas.openxmlformats.org/officeDocument/2006/relationships/image" Target="../media/image36.svg"/><Relationship Id="rId16" Type="http://schemas.openxmlformats.org/officeDocument/2006/relationships/image" Target="../media/image35.png"/><Relationship Id="rId15" Type="http://schemas.openxmlformats.org/officeDocument/2006/relationships/image" Target="../media/image34.svg"/><Relationship Id="rId14" Type="http://schemas.openxmlformats.org/officeDocument/2006/relationships/image" Target="../media/image33.png"/><Relationship Id="rId13" Type="http://schemas.openxmlformats.org/officeDocument/2006/relationships/image" Target="../media/image32.svg"/><Relationship Id="rId12" Type="http://schemas.openxmlformats.org/officeDocument/2006/relationships/image" Target="../media/image31.png"/><Relationship Id="rId11" Type="http://schemas.openxmlformats.org/officeDocument/2006/relationships/image" Target="../media/image30.svg"/><Relationship Id="rId10" Type="http://schemas.openxmlformats.org/officeDocument/2006/relationships/image" Target="../media/image29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62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sz="3600" b="1">
              <a:solidFill>
                <a:srgbClr val="FF0000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algn="ctr"/>
            <a:r>
              <a:rPr lang="en-US" sz="3600" b="1">
                <a:solidFill>
                  <a:srgbClr val="FF0000"/>
                </a:solidFill>
                <a:latin typeface="Cooper Black" panose="0208090404030B020404" charset="0"/>
                <a:cs typeface="Cooper Black" panose="0208090404030B020404" charset="0"/>
              </a:rPr>
              <a:t>PROJECT TIMELINE</a:t>
            </a:r>
            <a:endParaRPr lang="en-US" sz="3600" b="1">
              <a:solidFill>
                <a:srgbClr val="FF0000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algn="ctr"/>
            <a:endParaRPr lang="en-US" sz="3600" b="1">
              <a:solidFill>
                <a:srgbClr val="FF0000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algn="just"/>
            <a:r>
              <a:rPr lang="en-US" sz="3600" b="1">
                <a:solidFill>
                  <a:srgbClr val="FF0000"/>
                </a:solidFill>
                <a:latin typeface="Cooper Black" panose="0208090404030B020404" charset="0"/>
                <a:cs typeface="Cooper Black" panose="0208090404030B020404" charset="0"/>
              </a:rPr>
              <a:t>                                  </a:t>
            </a:r>
            <a:endParaRPr lang="en-US" sz="3600" b="1">
              <a:solidFill>
                <a:srgbClr val="FF0000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algn="just"/>
            <a:endParaRPr lang="en-US" sz="3600" b="1">
              <a:solidFill>
                <a:srgbClr val="FF0000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algn="just"/>
            <a:r>
              <a:rPr lang="en-US" sz="3600" b="1">
                <a:solidFill>
                  <a:srgbClr val="FF0000"/>
                </a:solidFill>
                <a:latin typeface="Cooper Black" panose="0208090404030B020404" charset="0"/>
                <a:cs typeface="Cooper Black" panose="0208090404030B020404" charset="0"/>
              </a:rPr>
              <a:t>                                 </a:t>
            </a:r>
            <a:r>
              <a:rPr lang="en-US" sz="3200" b="1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WEEK 1 : Planning, UI Design &amp; Backend Setup</a:t>
            </a:r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r>
              <a:rPr lang="en-US" sz="3200" b="1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                                  WEEK 2 : AI Model Development (NLP &amp; OCR Integration)</a:t>
            </a:r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r>
              <a:rPr lang="en-US" sz="3200" b="1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                                  WEEK 3 : Report Generation &amp; NCRP Integration</a:t>
            </a:r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r>
              <a:rPr lang="en-US" sz="3200" b="1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                                  WEEK 4 : Testing, Deployment &amp; Final Review</a:t>
            </a:r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17712" y="2021462"/>
            <a:ext cx="90678" cy="121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C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17712" y="3732028"/>
            <a:ext cx="90678" cy="204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30"/>
              </a:lnSpc>
            </a:pPr>
            <a:r>
              <a:rPr lang="en-US" sz="2800" b="1" spc="16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 spc="16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 spc="5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 spc="5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17712" y="6915969"/>
            <a:ext cx="93688" cy="1081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200">
                <a:solidFill>
                  <a:srgbClr val="888888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</a:t>
            </a:r>
            <a:endParaRPr lang="en-US" sz="3200">
              <a:solidFill>
                <a:srgbClr val="888888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4085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17712" y="8613324"/>
            <a:ext cx="93688" cy="53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200">
                <a:solidFill>
                  <a:srgbClr val="888888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</a:t>
            </a:r>
            <a:endParaRPr lang="en-US" sz="3200">
              <a:solidFill>
                <a:srgbClr val="888888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62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3200" b="1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r>
              <a:rPr lang="en-US" sz="3200" b="1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                                                             </a:t>
            </a:r>
            <a:r>
              <a:rPr lang="en-US" sz="6600" b="1">
                <a:solidFill>
                  <a:srgbClr val="C00000"/>
                </a:solidFill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US" sz="6600" b="1">
              <a:solidFill>
                <a:srgbClr val="C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17712" y="2021462"/>
            <a:ext cx="90678" cy="121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C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17712" y="3732028"/>
            <a:ext cx="90678" cy="204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30"/>
              </a:lnSpc>
            </a:pPr>
            <a:r>
              <a:rPr lang="en-US" sz="2800" b="1" spc="16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 spc="16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 spc="5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 spc="5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17712" y="6915969"/>
            <a:ext cx="93688" cy="1081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200">
                <a:solidFill>
                  <a:srgbClr val="888888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</a:t>
            </a:r>
            <a:endParaRPr lang="en-US" sz="3200">
              <a:solidFill>
                <a:srgbClr val="888888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4085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17712" y="8613324"/>
            <a:ext cx="93688" cy="53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200">
                <a:solidFill>
                  <a:srgbClr val="888888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</a:t>
            </a:r>
            <a:endParaRPr lang="en-US" sz="3200">
              <a:solidFill>
                <a:srgbClr val="888888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17210" y="1030967"/>
            <a:ext cx="5677271" cy="91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 spc="59">
                <a:solidFill>
                  <a:srgbClr val="C00000"/>
                </a:solidFill>
                <a:latin typeface="IBM Plex Sans Condensed Bold" panose="020B0806050203000203"/>
                <a:ea typeface="IBM Plex Sans Condensed Bold" panose="020B0806050203000203"/>
                <a:cs typeface="IBM Plex Sans Condensed Bold" panose="020B0806050203000203"/>
                <a:sym typeface="IBM Plex Sans Condensed Bold" panose="020B0806050203000203"/>
              </a:rPr>
              <a:t>CODING MARVELS</a:t>
            </a:r>
            <a:endParaRPr lang="en-US" sz="5400" b="1" spc="59">
              <a:solidFill>
                <a:srgbClr val="C00000"/>
              </a:solidFill>
              <a:latin typeface="IBM Plex Sans Condensed Bold" panose="020B0806050203000203"/>
              <a:ea typeface="IBM Plex Sans Condensed Bold" panose="020B0806050203000203"/>
              <a:cs typeface="IBM Plex Sans Condensed Bold" panose="020B0806050203000203"/>
              <a:sym typeface="IBM Plex Sans Condensed Bold" panose="020B08060502030002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23937" y="3845385"/>
            <a:ext cx="7500147" cy="63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r>
              <a:rPr lang="en-US" sz="4400" b="1">
                <a:solidFill>
                  <a:srgbClr val="FF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MENTOR</a:t>
            </a:r>
            <a:r>
              <a:rPr lang="en-US" sz="4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: Mr. ASHOK.M</a:t>
            </a:r>
            <a:endParaRPr lang="en-US" sz="4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63535" y="4515945"/>
            <a:ext cx="10687622" cy="63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400" b="1" spc="13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Head – Center for Artificial Intelligence </a:t>
            </a:r>
            <a:endParaRPr lang="en-US" sz="4400" b="1" spc="13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6234" y="5274428"/>
            <a:ext cx="12539472" cy="63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Rajalakshmi Institute Of Technology, Chennai.</a:t>
            </a:r>
            <a:endParaRPr lang="en-US" sz="4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57159" y="6526654"/>
            <a:ext cx="12958343" cy="689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 spc="4">
                <a:solidFill>
                  <a:srgbClr val="FF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Team Member 1</a:t>
            </a:r>
            <a:r>
              <a:rPr lang="en-US" sz="4000" b="1" spc="4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: SARANYA M , UG/ ECE Member of </a:t>
            </a:r>
            <a:endParaRPr lang="en-US" sz="4000" b="1" spc="4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87285" y="7136254"/>
            <a:ext cx="10876369" cy="1909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AI Center </a:t>
            </a:r>
            <a:endParaRPr lang="en-US">
              <a:sym typeface="Arial Bold" panose="020B0704020202020204"/>
            </a:endParaRPr>
          </a:p>
          <a:p>
            <a:pPr algn="ctr">
              <a:lnSpc>
                <a:spcPts val="4800"/>
              </a:lnSpc>
            </a:pPr>
            <a:r>
              <a:rPr lang="en-US" sz="4000" b="1">
                <a:solidFill>
                  <a:srgbClr val="FF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Team Member 2</a:t>
            </a:r>
            <a:r>
              <a:rPr lang="en-US" sz="4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: VISHNUDEVI V.S, UG/CCE Member of AI Center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921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35805" y="2293401"/>
            <a:ext cx="10479853" cy="728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96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4000" b="1" spc="96">
                <a:solidFill>
                  <a:srgbClr val="C00000"/>
                </a:solidFill>
                <a:latin typeface="Montserrat Bold" panose="00000600000000000000"/>
                <a:ea typeface="Montserrat Bold" panose="00000600000000000000"/>
                <a:cs typeface="Montserrat Bold" panose="00000600000000000000"/>
                <a:sym typeface="Montserrat Bold" panose="00000600000000000000"/>
              </a:rPr>
              <a:t>PROBLEM STATEMENT ID: CT-AICS-01</a:t>
            </a:r>
            <a:endParaRPr lang="en-US" sz="4000" b="1" spc="96">
              <a:solidFill>
                <a:srgbClr val="C00000"/>
              </a:solidFill>
              <a:latin typeface="Montserrat Bold" panose="00000600000000000000"/>
              <a:ea typeface="Montserrat Bold" panose="00000600000000000000"/>
              <a:cs typeface="Montserrat Bold" panose="00000600000000000000"/>
              <a:sym typeface="Montserrat Bold" panose="000006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89358" y="3042961"/>
            <a:ext cx="13565638" cy="207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Description: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030"/>
              </a:lnSpc>
            </a:pPr>
            <a:r>
              <a:rPr 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Development of an NLP Model to guide citizens in filing cybercrime reports on the National Cyber Crime Reporting Portal (NCRP) correctly through a real time analysis of the description and incident supporting media files uploaded by the citizen</a:t>
            </a: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9358" y="5429593"/>
            <a:ext cx="3587115" cy="71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PROPOSED SOLUTION:</a:t>
            </a: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9358" y="6287224"/>
            <a:ext cx="77724" cy="218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5"/>
              </a:lnSpc>
            </a:pPr>
            <a:r>
              <a:rPr 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6000"/>
              </a:lnSpc>
            </a:pPr>
            <a:r>
              <a:rPr 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215"/>
              </a:lnSpc>
            </a:pPr>
            <a:r>
              <a:rPr 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6000"/>
              </a:lnSpc>
            </a:pPr>
            <a:r>
              <a:rPr 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70358" y="6287224"/>
            <a:ext cx="9872967" cy="385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alt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We propose a keyword-based classification system that automatically categorizes cybercrime case files based on their content. The system:</a:t>
            </a:r>
            <a:endParaRPr lang="en-US" alt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005"/>
              </a:lnSpc>
            </a:pPr>
            <a:r>
              <a:rPr lang="en-US" alt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✅ Extracts text from PDFs and images (scanned documents) using OCR (Optical Character Recognition).</a:t>
            </a:r>
            <a:endParaRPr lang="en-US" alt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005"/>
              </a:lnSpc>
            </a:pPr>
            <a:r>
              <a:rPr lang="en-US" alt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✅ Matches keywords to predefined cybercrime categories (Phishing, Malware, Cyberstalking, etc.).</a:t>
            </a:r>
            <a:endParaRPr lang="en-US" alt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005"/>
              </a:lnSpc>
            </a:pPr>
            <a:r>
              <a:rPr lang="en-US" altLang="en-US" sz="24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✅ Moves files into categorized folders for better organization.</a:t>
            </a:r>
            <a:endParaRPr lang="en-US" alt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005"/>
              </a:lnSpc>
            </a:pPr>
            <a:endParaRPr lang="en-US" alt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005"/>
              </a:lnSpc>
            </a:pPr>
            <a:endParaRPr lang="en-US" sz="24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44930" y="1124369"/>
            <a:ext cx="68428" cy="56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11605" y="1783280"/>
            <a:ext cx="68428" cy="56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45405" y="1050541"/>
            <a:ext cx="6689703" cy="776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spc="96">
                <a:solidFill>
                  <a:srgbClr val="C00000"/>
                </a:solidFill>
                <a:latin typeface="Montserrat Bold" panose="00000600000000000000"/>
                <a:ea typeface="Montserrat Bold" panose="00000600000000000000"/>
                <a:cs typeface="Montserrat Bold" panose="00000600000000000000"/>
                <a:sym typeface="Montserrat Bold" panose="00000600000000000000"/>
              </a:rPr>
              <a:t> SOLUTION OVERVIEW :</a:t>
            </a:r>
            <a:endParaRPr lang="en-US" sz="4000" b="1" spc="96">
              <a:solidFill>
                <a:srgbClr val="C00000"/>
              </a:solidFill>
              <a:latin typeface="Montserrat Bold" panose="00000600000000000000"/>
              <a:ea typeface="Montserrat Bold" panose="00000600000000000000"/>
              <a:cs typeface="Montserrat Bold" panose="00000600000000000000"/>
              <a:sym typeface="Montserrat Bold" panose="000006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4930" y="2322881"/>
            <a:ext cx="90678" cy="121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4930" y="4115105"/>
            <a:ext cx="90678" cy="121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4930" y="2171065"/>
            <a:ext cx="15754350" cy="74853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Our system analyzes the content of case files (PDFs, images, and text files) and classifies them into predefined cybercrime categories. The process involves: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1. Extracting Text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If the file is PDF, text is extracted using PyMuPDF.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If the file is scanned or an image inside a PDF, OCR (Tesseract) converts it into text.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2.. Keyword-Based Classification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The extracted text is scanned for predefined keywords (e.g., “phish,” “fraud,” “malware”).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A scoring system determines the most relevant cybercrime category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3 .Organizing Files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Documents are automatically moved into categorized folders (e.g., Phishing, Malware, Cyberstalking, Banking Fraud).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705"/>
              </a:lnSpc>
            </a:pPr>
            <a:r>
              <a:rPr lang="en-US" alt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Unclassified documents are placed in an "Others" folder for review.</a:t>
            </a:r>
            <a:endParaRPr lang="en-US" alt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44930" y="5907329"/>
            <a:ext cx="90678" cy="61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67227" y="5907329"/>
            <a:ext cx="10595724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44930" y="7699553"/>
            <a:ext cx="90678" cy="61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39742" y="3022625"/>
            <a:ext cx="90678" cy="61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545454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545454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39742" y="3620033"/>
            <a:ext cx="6385179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84245" y="4217441"/>
            <a:ext cx="11849672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2800" b="1">
                <a:solidFill>
                  <a:srgbClr val="545454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545454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39470" y="772795"/>
            <a:ext cx="16779875" cy="869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000" b="1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K</a:t>
            </a:r>
            <a:r>
              <a:rPr lang="en-US" altLang="en-US" sz="4000" b="1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ey Benefits of the Cybercrime Classification Project</a:t>
            </a:r>
            <a:endParaRPr lang="en-US" altLang="en-US" sz="4000" b="1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1. Automated Case Organization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Eliminates the need for manual sorting of cybercrime reports.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Saves time for investigators and legal teams.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2. Faster Cybercrime Handling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Helps law enforcement quickly categorize cases.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Enables faster decision-making and prioritization of cases.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3. Supports Multiple File Formats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Works with PDFs, text files, and scanned images using OCR.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Ensures accessibility for various types of case documents.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4. No Need for Training Data or AI Models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Uses keyword-based classification, which is lightweight and does not require training datasets.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Simple to implement and modify.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5. Customizable and Expandable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New cybercrime categories and keywords can be added easily.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Can be adapted for different legal and forensic applications.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6. Efficient Storage &amp; Retrieval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Organizes case files into folders based on crime type.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Reduces search time when retrieving specific reports.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✅ 7. Potential for Future AI Integration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Can be upgraded to use Machine Learning (ML) and Natural Language Processing (NLP) for better accuracy.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altLang="en-US" sz="2400">
                <a:latin typeface="Arial Rounded MT Bold" panose="020F0704030504030204" charset="0"/>
                <a:cs typeface="Arial Rounded MT Bold" panose="020F0704030504030204" charset="0"/>
              </a:rPr>
              <a:t>Future versions can detect patterns beyond simple keyword matching.</a:t>
            </a:r>
            <a:endParaRPr lang="en-US" altLang="en-US" sz="2400"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537210" y="1917697"/>
            <a:ext cx="2869568" cy="2825115"/>
          </a:xfrm>
          <a:custGeom>
            <a:avLst/>
            <a:gdLst/>
            <a:ahLst/>
            <a:cxnLst/>
            <a:rect l="l" t="t" r="r" b="b"/>
            <a:pathLst>
              <a:path w="2869568" h="2825115">
                <a:moveTo>
                  <a:pt x="2869568" y="0"/>
                </a:moveTo>
                <a:lnTo>
                  <a:pt x="0" y="0"/>
                </a:lnTo>
                <a:lnTo>
                  <a:pt x="0" y="2825115"/>
                </a:lnTo>
                <a:lnTo>
                  <a:pt x="2869568" y="2825115"/>
                </a:lnTo>
                <a:lnTo>
                  <a:pt x="286956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66813" y="2963180"/>
            <a:ext cx="1302753" cy="895445"/>
          </a:xfrm>
          <a:custGeom>
            <a:avLst/>
            <a:gdLst/>
            <a:ahLst/>
            <a:cxnLst/>
            <a:rect l="l" t="t" r="r" b="b"/>
            <a:pathLst>
              <a:path w="1302753" h="895445">
                <a:moveTo>
                  <a:pt x="0" y="0"/>
                </a:moveTo>
                <a:lnTo>
                  <a:pt x="1302753" y="0"/>
                </a:lnTo>
                <a:lnTo>
                  <a:pt x="1302753" y="895445"/>
                </a:lnTo>
                <a:lnTo>
                  <a:pt x="0" y="895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95636" y="2199961"/>
            <a:ext cx="3613147" cy="2546347"/>
          </a:xfrm>
          <a:custGeom>
            <a:avLst/>
            <a:gdLst/>
            <a:ahLst/>
            <a:cxnLst/>
            <a:rect l="l" t="t" r="r" b="b"/>
            <a:pathLst>
              <a:path w="3613147" h="2546347">
                <a:moveTo>
                  <a:pt x="0" y="0"/>
                </a:moveTo>
                <a:lnTo>
                  <a:pt x="3613146" y="0"/>
                </a:lnTo>
                <a:lnTo>
                  <a:pt x="3613146" y="2546347"/>
                </a:lnTo>
                <a:lnTo>
                  <a:pt x="0" y="25463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011680" y="2962542"/>
            <a:ext cx="1319260" cy="896712"/>
          </a:xfrm>
          <a:custGeom>
            <a:avLst/>
            <a:gdLst/>
            <a:ahLst/>
            <a:cxnLst/>
            <a:rect l="l" t="t" r="r" b="b"/>
            <a:pathLst>
              <a:path w="1319260" h="896712">
                <a:moveTo>
                  <a:pt x="0" y="0"/>
                </a:moveTo>
                <a:lnTo>
                  <a:pt x="1319260" y="0"/>
                </a:lnTo>
                <a:lnTo>
                  <a:pt x="1319260" y="896712"/>
                </a:lnTo>
                <a:lnTo>
                  <a:pt x="0" y="89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2303" y="2209800"/>
            <a:ext cx="3603622" cy="2536822"/>
          </a:xfrm>
          <a:custGeom>
            <a:avLst/>
            <a:gdLst/>
            <a:ahLst/>
            <a:cxnLst/>
            <a:rect l="l" t="t" r="r" b="b"/>
            <a:pathLst>
              <a:path w="3603622" h="2536822">
                <a:moveTo>
                  <a:pt x="0" y="0"/>
                </a:moveTo>
                <a:lnTo>
                  <a:pt x="3603622" y="0"/>
                </a:lnTo>
                <a:lnTo>
                  <a:pt x="3603622" y="2536822"/>
                </a:lnTo>
                <a:lnTo>
                  <a:pt x="0" y="25368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344400" y="2209800"/>
            <a:ext cx="4338323" cy="2481577"/>
          </a:xfrm>
          <a:custGeom>
            <a:avLst/>
            <a:gdLst/>
            <a:ahLst/>
            <a:cxnLst/>
            <a:rect l="l" t="t" r="r" b="b"/>
            <a:pathLst>
              <a:path w="4338323" h="2481577">
                <a:moveTo>
                  <a:pt x="0" y="0"/>
                </a:moveTo>
                <a:lnTo>
                  <a:pt x="4338323" y="0"/>
                </a:lnTo>
                <a:lnTo>
                  <a:pt x="4338323" y="2481577"/>
                </a:lnTo>
                <a:lnTo>
                  <a:pt x="0" y="24815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345549" y="3706016"/>
            <a:ext cx="983028" cy="2940920"/>
          </a:xfrm>
          <a:custGeom>
            <a:avLst/>
            <a:gdLst/>
            <a:ahLst/>
            <a:cxnLst/>
            <a:rect l="l" t="t" r="r" b="b"/>
            <a:pathLst>
              <a:path w="983028" h="2940920">
                <a:moveTo>
                  <a:pt x="0" y="0"/>
                </a:moveTo>
                <a:lnTo>
                  <a:pt x="983027" y="0"/>
                </a:lnTo>
                <a:lnTo>
                  <a:pt x="983027" y="2940920"/>
                </a:lnTo>
                <a:lnTo>
                  <a:pt x="0" y="29409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76297" y="5867400"/>
            <a:ext cx="3557273" cy="3557273"/>
          </a:xfrm>
          <a:custGeom>
            <a:avLst/>
            <a:gdLst/>
            <a:ahLst/>
            <a:cxnLst/>
            <a:rect l="l" t="t" r="r" b="b"/>
            <a:pathLst>
              <a:path w="3557273" h="3557273">
                <a:moveTo>
                  <a:pt x="0" y="0"/>
                </a:moveTo>
                <a:lnTo>
                  <a:pt x="3557273" y="0"/>
                </a:lnTo>
                <a:lnTo>
                  <a:pt x="3557273" y="3557273"/>
                </a:lnTo>
                <a:lnTo>
                  <a:pt x="0" y="355727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910727" y="6048651"/>
            <a:ext cx="1339548" cy="861784"/>
          </a:xfrm>
          <a:custGeom>
            <a:avLst/>
            <a:gdLst/>
            <a:ahLst/>
            <a:cxnLst/>
            <a:rect l="l" t="t" r="r" b="b"/>
            <a:pathLst>
              <a:path w="1339548" h="861784">
                <a:moveTo>
                  <a:pt x="0" y="0"/>
                </a:moveTo>
                <a:lnTo>
                  <a:pt x="1339548" y="0"/>
                </a:lnTo>
                <a:lnTo>
                  <a:pt x="1339548" y="861784"/>
                </a:lnTo>
                <a:lnTo>
                  <a:pt x="0" y="8617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49803" y="5702303"/>
            <a:ext cx="6969757" cy="3604260"/>
          </a:xfrm>
          <a:custGeom>
            <a:avLst/>
            <a:gdLst/>
            <a:ahLst/>
            <a:cxnLst/>
            <a:rect l="l" t="t" r="r" b="b"/>
            <a:pathLst>
              <a:path w="6969757" h="3604260">
                <a:moveTo>
                  <a:pt x="0" y="0"/>
                </a:moveTo>
                <a:lnTo>
                  <a:pt x="6969757" y="0"/>
                </a:lnTo>
                <a:lnTo>
                  <a:pt x="6969757" y="3604260"/>
                </a:lnTo>
                <a:lnTo>
                  <a:pt x="0" y="360426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051172" y="6744605"/>
            <a:ext cx="1142733" cy="755104"/>
          </a:xfrm>
          <a:custGeom>
            <a:avLst/>
            <a:gdLst/>
            <a:ahLst/>
            <a:cxnLst/>
            <a:rect l="l" t="t" r="r" b="b"/>
            <a:pathLst>
              <a:path w="1142733" h="755104">
                <a:moveTo>
                  <a:pt x="0" y="0"/>
                </a:moveTo>
                <a:lnTo>
                  <a:pt x="1142733" y="0"/>
                </a:lnTo>
                <a:lnTo>
                  <a:pt x="1142733" y="755104"/>
                </a:lnTo>
                <a:lnTo>
                  <a:pt x="0" y="75510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04800" y="5981700"/>
            <a:ext cx="2826382" cy="2826382"/>
          </a:xfrm>
          <a:custGeom>
            <a:avLst/>
            <a:gdLst/>
            <a:ahLst/>
            <a:cxnLst/>
            <a:rect l="l" t="t" r="r" b="b"/>
            <a:pathLst>
              <a:path w="2826382" h="2826382">
                <a:moveTo>
                  <a:pt x="0" y="0"/>
                </a:moveTo>
                <a:lnTo>
                  <a:pt x="2826382" y="0"/>
                </a:lnTo>
                <a:lnTo>
                  <a:pt x="2826382" y="2826382"/>
                </a:lnTo>
                <a:lnTo>
                  <a:pt x="0" y="282638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222997" y="1039263"/>
            <a:ext cx="5102838" cy="679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spc="96">
                <a:solidFill>
                  <a:srgbClr val="C00000"/>
                </a:solidFill>
                <a:latin typeface="Montserrat Bold" panose="00000600000000000000"/>
                <a:ea typeface="Montserrat Bold" panose="00000600000000000000"/>
                <a:cs typeface="Montserrat Bold" panose="00000600000000000000"/>
                <a:sym typeface="Montserrat Bold" panose="00000600000000000000"/>
              </a:rPr>
              <a:t>SYSTEM DIAGRAM</a:t>
            </a:r>
            <a:endParaRPr lang="en-US" sz="4000" b="1" spc="96">
              <a:solidFill>
                <a:srgbClr val="C00000"/>
              </a:solidFill>
              <a:latin typeface="Montserrat Bold" panose="00000600000000000000"/>
              <a:ea typeface="Montserrat Bold" panose="00000600000000000000"/>
              <a:cs typeface="Montserrat Bold" panose="00000600000000000000"/>
              <a:sym typeface="Montserrat Bold" panose="000006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2544" y="4025903"/>
            <a:ext cx="3096739" cy="1085850"/>
          </a:xfrm>
          <a:custGeom>
            <a:avLst/>
            <a:gdLst/>
            <a:ahLst/>
            <a:cxnLst/>
            <a:rect l="l" t="t" r="r" b="b"/>
            <a:pathLst>
              <a:path w="3096739" h="1085850">
                <a:moveTo>
                  <a:pt x="0" y="0"/>
                </a:moveTo>
                <a:lnTo>
                  <a:pt x="3096739" y="0"/>
                </a:lnTo>
                <a:lnTo>
                  <a:pt x="3096739" y="1085850"/>
                </a:lnTo>
                <a:lnTo>
                  <a:pt x="0" y="1085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46633" y="5719448"/>
            <a:ext cx="1517618" cy="1960607"/>
          </a:xfrm>
          <a:custGeom>
            <a:avLst/>
            <a:gdLst/>
            <a:ahLst/>
            <a:cxnLst/>
            <a:rect l="l" t="t" r="r" b="b"/>
            <a:pathLst>
              <a:path w="1517618" h="1960607">
                <a:moveTo>
                  <a:pt x="0" y="0"/>
                </a:moveTo>
                <a:lnTo>
                  <a:pt x="1517618" y="0"/>
                </a:lnTo>
                <a:lnTo>
                  <a:pt x="1517618" y="1960607"/>
                </a:lnTo>
                <a:lnTo>
                  <a:pt x="0" y="1960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26633" y="2675887"/>
            <a:ext cx="1392288" cy="1180433"/>
          </a:xfrm>
          <a:custGeom>
            <a:avLst/>
            <a:gdLst/>
            <a:ahLst/>
            <a:cxnLst/>
            <a:rect l="l" t="t" r="r" b="b"/>
            <a:pathLst>
              <a:path w="1392288" h="1180433">
                <a:moveTo>
                  <a:pt x="0" y="0"/>
                </a:moveTo>
                <a:lnTo>
                  <a:pt x="1392288" y="0"/>
                </a:lnTo>
                <a:lnTo>
                  <a:pt x="1392288" y="1180433"/>
                </a:lnTo>
                <a:lnTo>
                  <a:pt x="0" y="11804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78478" y="8649491"/>
            <a:ext cx="6294091" cy="970759"/>
          </a:xfrm>
          <a:custGeom>
            <a:avLst/>
            <a:gdLst/>
            <a:ahLst/>
            <a:cxnLst/>
            <a:rect l="l" t="t" r="r" b="b"/>
            <a:pathLst>
              <a:path w="6294091" h="970759">
                <a:moveTo>
                  <a:pt x="0" y="0"/>
                </a:moveTo>
                <a:lnTo>
                  <a:pt x="6294092" y="0"/>
                </a:lnTo>
                <a:lnTo>
                  <a:pt x="6294092" y="970759"/>
                </a:lnTo>
                <a:lnTo>
                  <a:pt x="0" y="970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97653" y="4210050"/>
            <a:ext cx="4185761" cy="900903"/>
          </a:xfrm>
          <a:custGeom>
            <a:avLst/>
            <a:gdLst/>
            <a:ahLst/>
            <a:cxnLst/>
            <a:rect l="l" t="t" r="r" b="b"/>
            <a:pathLst>
              <a:path w="4185761" h="900903">
                <a:moveTo>
                  <a:pt x="0" y="0"/>
                </a:moveTo>
                <a:lnTo>
                  <a:pt x="4185761" y="0"/>
                </a:lnTo>
                <a:lnTo>
                  <a:pt x="4185761" y="900903"/>
                </a:lnTo>
                <a:lnTo>
                  <a:pt x="0" y="9009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187890" y="3117218"/>
            <a:ext cx="592693" cy="1013117"/>
          </a:xfrm>
          <a:custGeom>
            <a:avLst/>
            <a:gdLst/>
            <a:ahLst/>
            <a:cxnLst/>
            <a:rect l="l" t="t" r="r" b="b"/>
            <a:pathLst>
              <a:path w="592693" h="1013117">
                <a:moveTo>
                  <a:pt x="0" y="0"/>
                </a:moveTo>
                <a:lnTo>
                  <a:pt x="592693" y="0"/>
                </a:lnTo>
                <a:lnTo>
                  <a:pt x="592693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41244" y="547688"/>
            <a:ext cx="4877876" cy="2536822"/>
          </a:xfrm>
          <a:custGeom>
            <a:avLst/>
            <a:gdLst/>
            <a:ahLst/>
            <a:cxnLst/>
            <a:rect l="l" t="t" r="r" b="b"/>
            <a:pathLst>
              <a:path w="4877876" h="2536822">
                <a:moveTo>
                  <a:pt x="0" y="0"/>
                </a:moveTo>
                <a:lnTo>
                  <a:pt x="4877876" y="0"/>
                </a:lnTo>
                <a:lnTo>
                  <a:pt x="4877876" y="2536821"/>
                </a:lnTo>
                <a:lnTo>
                  <a:pt x="0" y="253682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718047" y="5190487"/>
            <a:ext cx="8296732" cy="3260055"/>
          </a:xfrm>
          <a:custGeom>
            <a:avLst/>
            <a:gdLst/>
            <a:ahLst/>
            <a:cxnLst/>
            <a:rect l="l" t="t" r="r" b="b"/>
            <a:pathLst>
              <a:path w="8296732" h="3260055">
                <a:moveTo>
                  <a:pt x="0" y="0"/>
                </a:moveTo>
                <a:lnTo>
                  <a:pt x="8296732" y="0"/>
                </a:lnTo>
                <a:lnTo>
                  <a:pt x="8296732" y="3260055"/>
                </a:lnTo>
                <a:lnTo>
                  <a:pt x="0" y="326005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794456" y="4019550"/>
            <a:ext cx="3956475" cy="1035053"/>
          </a:xfrm>
          <a:custGeom>
            <a:avLst/>
            <a:gdLst/>
            <a:ahLst/>
            <a:cxnLst/>
            <a:rect l="l" t="t" r="r" b="b"/>
            <a:pathLst>
              <a:path w="3956475" h="1035053">
                <a:moveTo>
                  <a:pt x="0" y="0"/>
                </a:moveTo>
                <a:lnTo>
                  <a:pt x="3956476" y="0"/>
                </a:lnTo>
                <a:lnTo>
                  <a:pt x="3956476" y="1035053"/>
                </a:lnTo>
                <a:lnTo>
                  <a:pt x="0" y="10350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722353" y="2583180"/>
            <a:ext cx="1062723" cy="1271902"/>
          </a:xfrm>
          <a:custGeom>
            <a:avLst/>
            <a:gdLst/>
            <a:ahLst/>
            <a:cxnLst/>
            <a:rect l="l" t="t" r="r" b="b"/>
            <a:pathLst>
              <a:path w="1062723" h="1271902">
                <a:moveTo>
                  <a:pt x="0" y="0"/>
                </a:moveTo>
                <a:lnTo>
                  <a:pt x="1062723" y="0"/>
                </a:lnTo>
                <a:lnTo>
                  <a:pt x="1062723" y="1271902"/>
                </a:lnTo>
                <a:lnTo>
                  <a:pt x="0" y="12719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760768" y="5435279"/>
            <a:ext cx="1423035" cy="1825571"/>
          </a:xfrm>
          <a:custGeom>
            <a:avLst/>
            <a:gdLst/>
            <a:ahLst/>
            <a:cxnLst/>
            <a:rect l="l" t="t" r="r" b="b"/>
            <a:pathLst>
              <a:path w="1423035" h="1825571">
                <a:moveTo>
                  <a:pt x="0" y="0"/>
                </a:moveTo>
                <a:lnTo>
                  <a:pt x="1423034" y="0"/>
                </a:lnTo>
                <a:lnTo>
                  <a:pt x="1423034" y="1825571"/>
                </a:lnTo>
                <a:lnTo>
                  <a:pt x="0" y="182557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079784" y="4266914"/>
            <a:ext cx="1641015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USER INPUT 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90002" y="4571714"/>
            <a:ext cx="2365143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(TEXT AND MEDIA)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15102" y="4358354"/>
            <a:ext cx="3680231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AI - BASED NLP MODEL AND 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632602" y="4663154"/>
            <a:ext cx="2154250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CLASSIFICATION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62338" y="906494"/>
            <a:ext cx="4318083" cy="38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NATIONAL CYBER CRIME PORTAL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542246" y="2329215"/>
            <a:ext cx="4170864" cy="65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CYBER CRIME CLASSIFICATION NLP - BASED REPORTING GUIDE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241171" y="8947499"/>
            <a:ext cx="5057499" cy="38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REDIRECTS TO NCRP FOR SUBMISSION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63148" y="6691351"/>
            <a:ext cx="5172275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REPORT GENERATION AND VALIDATION 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433070" y="6996151"/>
            <a:ext cx="6990493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(FINAL STRUCTURED REPORT FOR VICTIM APPROVAL)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700141" y="4235482"/>
            <a:ext cx="2245966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MEDIA ANALYSIS 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748014" y="4540282"/>
            <a:ext cx="2092071" cy="34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(OCR, VIDEO AI )</a:t>
            </a:r>
            <a:endParaRPr lang="en-US" sz="20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25640" y="1793881"/>
            <a:ext cx="4028018" cy="73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 spc="105">
                <a:solidFill>
                  <a:srgbClr val="C00000"/>
                </a:solidFill>
                <a:latin typeface="Montserrat Bold" panose="00000600000000000000"/>
                <a:ea typeface="Montserrat Bold" panose="00000600000000000000"/>
                <a:cs typeface="Montserrat Bold" panose="00000600000000000000"/>
                <a:sym typeface="Montserrat Bold" panose="00000600000000000000"/>
              </a:rPr>
              <a:t> TECH STACK</a:t>
            </a:r>
            <a:endParaRPr lang="en-US" sz="4400" b="1" spc="105">
              <a:solidFill>
                <a:srgbClr val="C00000"/>
              </a:solidFill>
              <a:latin typeface="Montserrat Bold" panose="00000600000000000000"/>
              <a:ea typeface="Montserrat Bold" panose="00000600000000000000"/>
              <a:cs typeface="Montserrat Bold" panose="00000600000000000000"/>
              <a:sym typeface="Montserrat Bold" panose="000006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6712" y="2005594"/>
            <a:ext cx="5099371" cy="113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5"/>
              </a:lnSpc>
            </a:pPr>
            <a:r>
              <a:rPr lang="en-US" sz="1700" b="1">
                <a:solidFill>
                  <a:srgbClr val="545454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1700" b="1">
              <a:solidFill>
                <a:srgbClr val="545454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571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1) Frontend (User Interface):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45618" y="3227318"/>
            <a:ext cx="4307205" cy="50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Frameworks &amp; Libraries: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6712" y="3624701"/>
            <a:ext cx="90678" cy="13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1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69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45715" y="4104640"/>
            <a:ext cx="10699750" cy="6800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695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 </a:t>
            </a: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HTML, CSS, Bootstrap/Tailwind CSS (for responsive design)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56712" y="4819517"/>
            <a:ext cx="6476581" cy="13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2) Backend (API &amp; Data Processing):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69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Frameworks: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56712" y="6014333"/>
            <a:ext cx="90678" cy="13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1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69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79018" y="6014333"/>
            <a:ext cx="8717242" cy="13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0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Flask / FastAPI / Django (for API development)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695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 </a:t>
            </a: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PostgreSQL / Firebase / MongoDB (for database)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56712" y="7209149"/>
            <a:ext cx="9602438" cy="13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3) AI &amp; NLP (Crime Classification &amp; Report Structuring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69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Libraries &amp; Models: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56712" y="8403965"/>
            <a:ext cx="90678" cy="13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10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69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79018" y="8403965"/>
            <a:ext cx="6219244" cy="70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0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spaCy / NLTK (for text processing)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62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17712" y="2021462"/>
            <a:ext cx="90678" cy="121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C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4705"/>
              </a:lnSpc>
            </a:pPr>
            <a:r>
              <a:rPr lang="en-US" sz="2800" b="1">
                <a:solidFill>
                  <a:srgbClr val="0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40025" y="1515745"/>
            <a:ext cx="12917805" cy="171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705"/>
              </a:lnSpc>
            </a:pPr>
            <a:endParaRPr lang="en-US" sz="2800" b="1">
              <a:solidFill>
                <a:srgbClr val="000000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17725" y="2824480"/>
            <a:ext cx="3487420" cy="94170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5) NCRP Integration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17712" y="3732028"/>
            <a:ext cx="90678" cy="204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30"/>
              </a:lnSpc>
            </a:pPr>
            <a:r>
              <a:rPr lang="en-US" sz="2800" b="1" spc="16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 spc="16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 spc="5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 spc="5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just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62225" y="3351530"/>
            <a:ext cx="3728720" cy="5105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930"/>
              </a:lnSpc>
            </a:pPr>
            <a:r>
              <a:rPr lang="en-US" sz="2800" b="1" spc="16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2800" b="1" spc="16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If NCRP has an API:</a:t>
            </a:r>
            <a:endParaRPr lang="en-US" sz="2800" b="1" spc="16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62325" y="3867150"/>
            <a:ext cx="7553325" cy="5962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REST API Calls (to auto-submit complaints)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62225" y="4373245"/>
            <a:ext cx="3906520" cy="6616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930"/>
              </a:lnSpc>
            </a:pPr>
            <a:r>
              <a:rPr lang="en-US" sz="2800" b="1" spc="5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2800" b="1" spc="5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If no API is available:</a:t>
            </a:r>
            <a:endParaRPr lang="en-US" sz="2800" b="1" spc="5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06725" y="4812030"/>
            <a:ext cx="10087610" cy="5276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930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Auto-fill structured complaint form for manual submission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57400" y="5201920"/>
            <a:ext cx="8341360" cy="11074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490"/>
              </a:lnSpc>
            </a:pPr>
            <a:r>
              <a:rPr lang="en-US" sz="3200" b="1">
                <a:solidFill>
                  <a:srgbClr val="888888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r>
              <a:rPr lang="en-US" sz="32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6)Deployment &amp; Hosting:</a:t>
            </a:r>
            <a:endParaRPr lang="en-US" sz="32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3990"/>
              </a:lnSpc>
            </a:pPr>
            <a:r>
              <a:rPr lang="en-US" sz="32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32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Cloud Services:</a:t>
            </a:r>
            <a:endParaRPr lang="en-US" sz="32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17712" y="6915969"/>
            <a:ext cx="93688" cy="1081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200">
                <a:solidFill>
                  <a:srgbClr val="888888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</a:t>
            </a:r>
            <a:endParaRPr lang="en-US" sz="3200">
              <a:solidFill>
                <a:srgbClr val="888888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4085"/>
              </a:lnSpc>
            </a:pP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651125" y="6289040"/>
            <a:ext cx="12063730" cy="12401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670"/>
              </a:lnSpc>
            </a:pPr>
            <a:r>
              <a:rPr lang="en-US" sz="32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32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AWS / Google Cloud / Firebase (for hosting &amp; database)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  <a:p>
            <a:pPr algn="l">
              <a:lnSpc>
                <a:spcPts val="4085"/>
              </a:lnSpc>
            </a:pP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 Docker &amp; Kubernetes (for scalable deployment)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17725" y="7545070"/>
            <a:ext cx="10220325" cy="8458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520"/>
              </a:lnSpc>
            </a:pPr>
            <a:r>
              <a:rPr lang="en-US" sz="28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C</a:t>
            </a:r>
            <a:r>
              <a:rPr lang="en-US" sz="32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I/CD (Continuous Integration &amp; Deployment):</a:t>
            </a:r>
            <a:endParaRPr lang="en-US" sz="32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17712" y="8613324"/>
            <a:ext cx="93688" cy="53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200">
                <a:solidFill>
                  <a:srgbClr val="888888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</a:t>
            </a:r>
            <a:endParaRPr lang="en-US" sz="3200">
              <a:solidFill>
                <a:srgbClr val="888888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78100" y="8088630"/>
            <a:ext cx="11414760" cy="11912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960"/>
              </a:lnSpc>
            </a:pPr>
            <a:r>
              <a:rPr lang="en-US" sz="32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*</a:t>
            </a:r>
            <a:r>
              <a:rPr lang="en-US" sz="2800" b="1">
                <a:solidFill>
                  <a:srgbClr val="C00000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 </a:t>
            </a:r>
            <a:r>
              <a:rPr lang="en-US" sz="2800" b="1">
                <a:solidFill>
                  <a:srgbClr val="0D0D0D"/>
                </a:solidFill>
                <a:latin typeface="Arial Bold" panose="020B0704020202020204"/>
                <a:ea typeface="Arial Bold" panose="020B0704020202020204"/>
                <a:cs typeface="Arial Bold" panose="020B0704020202020204"/>
                <a:sym typeface="Arial Bold" panose="020B0704020202020204"/>
              </a:rPr>
              <a:t>GitHub Actions / Jenkins (for automating deployment)</a:t>
            </a:r>
            <a:endParaRPr lang="en-US" sz="2800" b="1">
              <a:solidFill>
                <a:srgbClr val="0D0D0D"/>
              </a:solidFill>
              <a:latin typeface="Arial Bold" panose="020B0704020202020204"/>
              <a:ea typeface="Arial Bold" panose="020B0704020202020204"/>
              <a:cs typeface="Arial Bold" panose="020B0704020202020204"/>
              <a:sym typeface="Arial Bold" panose="020B07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4404</Words>
  <Application>WPS Presentation</Application>
  <PresentationFormat>Custom</PresentationFormat>
  <Paragraphs>235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IBM Plex Sans Condensed Bold</vt:lpstr>
      <vt:lpstr>Arial Bold</vt:lpstr>
      <vt:lpstr>Montserrat</vt:lpstr>
      <vt:lpstr>Montserrat Bold</vt:lpstr>
      <vt:lpstr>Arial</vt:lpstr>
      <vt:lpstr>Calibri (MS)</vt:lpstr>
      <vt:lpstr>Cooper Black</vt:lpstr>
      <vt:lpstr>Arial Rounded MT Bold</vt:lpstr>
      <vt:lpstr>Algerian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CYBER.pdf</dc:title>
  <dc:creator/>
  <cp:lastModifiedBy>saranya</cp:lastModifiedBy>
  <cp:revision>2</cp:revision>
  <dcterms:created xsi:type="dcterms:W3CDTF">2006-08-16T00:00:00Z</dcterms:created>
  <dcterms:modified xsi:type="dcterms:W3CDTF">2025-03-29T05:30:19Z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E455F039A4284B3A934D5085019AA334_12</vt:lpwstr>
  </property>
  <property fmtid="{D5CDD505-2E9C-101B-9397-08002B2CF9AE}" pid="3" name="KSOProductBuildVer">
    <vt:lpwstr>1033-12.2.0.20326</vt:lpwstr>
  </property>
</Properties>
</file>