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58" r:id="rId3"/>
    <p:sldId id="259" r:id="rId4"/>
    <p:sldId id="260" r:id="rId5"/>
    <p:sldId id="269" r:id="rId6"/>
    <p:sldId id="261" r:id="rId7"/>
    <p:sldId id="262" r:id="rId8"/>
    <p:sldId id="263" r:id="rId9"/>
    <p:sldId id="264" r:id="rId10"/>
    <p:sldId id="265" r:id="rId11"/>
    <p:sldId id="266" r:id="rId12"/>
    <p:sldId id="272" r:id="rId13"/>
    <p:sldId id="267"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ay goyal" initials="lg" lastIdx="1" clrIdx="0">
    <p:extLst>
      <p:ext uri="{19B8F6BF-5375-455C-9EA6-DF929625EA0E}">
        <p15:presenceInfo xmlns:p15="http://schemas.microsoft.com/office/powerpoint/2012/main" userId="cbefb1d7d656ba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3BF882-373D-4CA9-BF63-4A25DCAA7E35}">
  <a:tblStyle styleId="{F13BF882-373D-4CA9-BF63-4A25DCAA7E3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d13e4ab1d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d13e4ab1d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d13e4ab1d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d13e4ab1d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7145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d0f457e50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g9d0f457e50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528815b6f36cd8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528815b6f36cd8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d0f457e50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g9d0f457e5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d13e4ab1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d13e4ab1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d13e4ab1d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d13e4ab1d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37ab3845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37ab3845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9"/>
        <p:cNvGrpSpPr/>
        <p:nvPr/>
      </p:nvGrpSpPr>
      <p:grpSpPr>
        <a:xfrm>
          <a:off x="0" y="0"/>
          <a:ext cx="0" cy="0"/>
          <a:chOff x="0" y="0"/>
          <a:chExt cx="0" cy="0"/>
        </a:xfrm>
      </p:grpSpPr>
      <p:sp>
        <p:nvSpPr>
          <p:cNvPr id="10" name="Google Shape;10;p2"/>
          <p:cNvSpPr txBox="1">
            <a:spLocks noGrp="1"/>
          </p:cNvSpPr>
          <p:nvPr>
            <p:ph type="dt" idx="10"/>
          </p:nvPr>
        </p:nvSpPr>
        <p:spPr>
          <a:xfrm>
            <a:off x="457200" y="4767264"/>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6553200" y="4767264"/>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
        <p:nvSpPr>
          <p:cNvPr id="13" name="Google Shape;13;p2"/>
          <p:cNvSpPr txBox="1">
            <a:spLocks noGrp="1"/>
          </p:cNvSpPr>
          <p:nvPr>
            <p:ph type="title"/>
          </p:nvPr>
        </p:nvSpPr>
        <p:spPr>
          <a:xfrm>
            <a:off x="571500" y="320279"/>
            <a:ext cx="8229600" cy="8574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2"/>
          <p:cNvSpPr txBox="1">
            <a:spLocks noGrp="1"/>
          </p:cNvSpPr>
          <p:nvPr>
            <p:ph type="body" idx="1"/>
          </p:nvPr>
        </p:nvSpPr>
        <p:spPr>
          <a:xfrm>
            <a:off x="571500" y="1314451"/>
            <a:ext cx="8229600" cy="3394500"/>
          </a:xfrm>
          <a:prstGeom prst="rect">
            <a:avLst/>
          </a:prstGeom>
          <a:noFill/>
          <a:ln>
            <a:noFill/>
          </a:ln>
        </p:spPr>
        <p:txBody>
          <a:bodyPr spcFirstLastPara="1" wrap="square" lIns="68575" tIns="34275" rIns="68575" bIns="34275" anchor="t" anchorCtr="0">
            <a:noAutofit/>
          </a:bodyPr>
          <a:lstStyle>
            <a:lvl1pPr marL="457200" lvl="0" indent="-381000" algn="l">
              <a:lnSpc>
                <a:spcPct val="115000"/>
              </a:lnSpc>
              <a:spcBef>
                <a:spcPts val="500"/>
              </a:spcBef>
              <a:spcAft>
                <a:spcPts val="0"/>
              </a:spcAft>
              <a:buClr>
                <a:schemeClr val="dk1"/>
              </a:buClr>
              <a:buSzPts val="2400"/>
              <a:buChar char="●"/>
              <a:defRPr/>
            </a:lvl1pPr>
            <a:lvl2pPr marL="914400" lvl="1" indent="-317500" algn="l">
              <a:lnSpc>
                <a:spcPct val="115000"/>
              </a:lnSpc>
              <a:spcBef>
                <a:spcPts val="1600"/>
              </a:spcBef>
              <a:spcAft>
                <a:spcPts val="0"/>
              </a:spcAft>
              <a:buClr>
                <a:schemeClr val="dk1"/>
              </a:buClr>
              <a:buSzPts val="1400"/>
              <a:buChar char="○"/>
              <a:defRPr/>
            </a:lvl2pPr>
            <a:lvl3pPr marL="1371600" lvl="2" indent="-317500" algn="l">
              <a:lnSpc>
                <a:spcPct val="115000"/>
              </a:lnSpc>
              <a:spcBef>
                <a:spcPts val="1600"/>
              </a:spcBef>
              <a:spcAft>
                <a:spcPts val="0"/>
              </a:spcAft>
              <a:buClr>
                <a:schemeClr val="dk1"/>
              </a:buClr>
              <a:buSzPts val="1400"/>
              <a:buChar char="■"/>
              <a:defRPr/>
            </a:lvl3pPr>
            <a:lvl4pPr marL="1828800" lvl="3" indent="-317500" algn="l">
              <a:lnSpc>
                <a:spcPct val="115000"/>
              </a:lnSpc>
              <a:spcBef>
                <a:spcPts val="1600"/>
              </a:spcBef>
              <a:spcAft>
                <a:spcPts val="0"/>
              </a:spcAft>
              <a:buClr>
                <a:schemeClr val="dk1"/>
              </a:buClr>
              <a:buSzPts val="1400"/>
              <a:buChar char="●"/>
              <a:defRPr/>
            </a:lvl4pPr>
            <a:lvl5pPr marL="2286000" lvl="4" indent="-317500" algn="l">
              <a:lnSpc>
                <a:spcPct val="115000"/>
              </a:lnSpc>
              <a:spcBef>
                <a:spcPts val="1600"/>
              </a:spcBef>
              <a:spcAft>
                <a:spcPts val="0"/>
              </a:spcAft>
              <a:buClr>
                <a:schemeClr val="dk1"/>
              </a:buClr>
              <a:buSzPts val="1400"/>
              <a:buChar char="○"/>
              <a:defRPr/>
            </a:lvl5pPr>
            <a:lvl6pPr marL="2743200" lvl="5" indent="-317500" algn="l">
              <a:lnSpc>
                <a:spcPct val="115000"/>
              </a:lnSpc>
              <a:spcBef>
                <a:spcPts val="1600"/>
              </a:spcBef>
              <a:spcAft>
                <a:spcPts val="0"/>
              </a:spcAft>
              <a:buClr>
                <a:schemeClr val="dk1"/>
              </a:buClr>
              <a:buSzPts val="1400"/>
              <a:buChar char="■"/>
              <a:defRPr/>
            </a:lvl6pPr>
            <a:lvl7pPr marL="3200400" lvl="6" indent="-317500" algn="l">
              <a:lnSpc>
                <a:spcPct val="115000"/>
              </a:lnSpc>
              <a:spcBef>
                <a:spcPts val="1600"/>
              </a:spcBef>
              <a:spcAft>
                <a:spcPts val="0"/>
              </a:spcAft>
              <a:buClr>
                <a:schemeClr val="dk1"/>
              </a:buClr>
              <a:buSzPts val="1400"/>
              <a:buChar char="●"/>
              <a:defRPr/>
            </a:lvl7pPr>
            <a:lvl8pPr marL="3657600" lvl="7" indent="-317500" algn="l">
              <a:lnSpc>
                <a:spcPct val="115000"/>
              </a:lnSpc>
              <a:spcBef>
                <a:spcPts val="1600"/>
              </a:spcBef>
              <a:spcAft>
                <a:spcPts val="0"/>
              </a:spcAft>
              <a:buClr>
                <a:schemeClr val="dk1"/>
              </a:buClr>
              <a:buSzPts val="1400"/>
              <a:buChar char="○"/>
              <a:defRPr/>
            </a:lvl8pPr>
            <a:lvl9pPr marL="4114800" lvl="8" indent="-317500" algn="l">
              <a:lnSpc>
                <a:spcPct val="115000"/>
              </a:lnSpc>
              <a:spcBef>
                <a:spcPts val="1600"/>
              </a:spcBef>
              <a:spcAft>
                <a:spcPts val="1600"/>
              </a:spcAft>
              <a:buClr>
                <a:schemeClr val="dk1"/>
              </a:buClr>
              <a:buSzPts val="1400"/>
              <a:buChar char="■"/>
              <a:defRPr/>
            </a:lvl9pPr>
          </a:lstStyle>
          <a:p>
            <a:endParaRPr/>
          </a:p>
        </p:txBody>
      </p:sp>
      <p:sp>
        <p:nvSpPr>
          <p:cNvPr id="15" name="Google Shape;15;p2"/>
          <p:cNvSpPr txBox="1"/>
          <p:nvPr/>
        </p:nvSpPr>
        <p:spPr>
          <a:xfrm>
            <a:off x="6667500" y="4881564"/>
            <a:ext cx="21336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cs" sz="900" b="0" i="0" u="none" strike="noStrike" cap="none">
                <a:solidFill>
                  <a:srgbClr val="888888"/>
                </a:solidFill>
                <a:latin typeface="Calibri"/>
                <a:ea typeface="Calibri"/>
                <a:cs typeface="Calibri"/>
                <a:sym typeface="Calibri"/>
              </a:rPr>
              <a:t>‹#›</a:t>
            </a:fld>
            <a:endParaRPr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1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0" y="1706869"/>
            <a:ext cx="9144000" cy="423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rgbClr val="595959"/>
              </a:buClr>
              <a:buSzPts val="2700"/>
              <a:buFont typeface="Calibri"/>
              <a:buNone/>
              <a:defRPr sz="2700" b="0">
                <a:solidFill>
                  <a:srgbClr val="595959"/>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6"/>
          <p:cNvSpPr txBox="1">
            <a:spLocks noGrp="1"/>
          </p:cNvSpPr>
          <p:nvPr>
            <p:ph type="dt" idx="10"/>
          </p:nvPr>
        </p:nvSpPr>
        <p:spPr>
          <a:xfrm>
            <a:off x="457200" y="4767264"/>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Google Shape;70;p16"/>
          <p:cNvSpPr txBox="1">
            <a:spLocks noGrp="1"/>
          </p:cNvSpPr>
          <p:nvPr>
            <p:ph type="sldNum" idx="12"/>
          </p:nvPr>
        </p:nvSpPr>
        <p:spPr>
          <a:xfrm>
            <a:off x="6553200" y="4767264"/>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dt" idx="10"/>
          </p:nvPr>
        </p:nvSpPr>
        <p:spPr>
          <a:xfrm>
            <a:off x="457200" y="4767264"/>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6553200" y="4767264"/>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
        <p:nvSpPr>
          <p:cNvPr id="20" name="Google Shape;20;p3"/>
          <p:cNvSpPr txBox="1">
            <a:spLocks noGrp="1"/>
          </p:cNvSpPr>
          <p:nvPr>
            <p:ph type="title"/>
          </p:nvPr>
        </p:nvSpPr>
        <p:spPr>
          <a:xfrm>
            <a:off x="0" y="1706869"/>
            <a:ext cx="9144000" cy="423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rgbClr val="595959"/>
              </a:buClr>
              <a:buSzPts val="2700"/>
              <a:buFont typeface="Calibri"/>
              <a:buNone/>
              <a:defRPr sz="2700" b="0">
                <a:solidFill>
                  <a:srgbClr val="595959"/>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dt" idx="10"/>
          </p:nvPr>
        </p:nvSpPr>
        <p:spPr>
          <a:xfrm>
            <a:off x="457200" y="4767264"/>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3124200" y="4767264"/>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6553200" y="4767264"/>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7" name="Google Shape;27;p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c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1194229"/>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3300"/>
              <a:buFont typeface="Calibri"/>
              <a:buNone/>
            </a:pPr>
            <a:r>
              <a:rPr lang="cs" sz="2100" b="1" dirty="0">
                <a:latin typeface="Roboto"/>
                <a:ea typeface="Roboto"/>
                <a:cs typeface="Roboto"/>
                <a:sym typeface="Roboto"/>
              </a:rPr>
              <a:t>                                                   </a:t>
            </a:r>
            <a:r>
              <a:rPr lang="en-US" sz="2700" b="1" dirty="0">
                <a:latin typeface="Roboto"/>
                <a:ea typeface="Roboto"/>
                <a:cs typeface="Roboto"/>
                <a:sym typeface="Roboto"/>
              </a:rPr>
              <a:t>TITLE</a:t>
            </a:r>
            <a:endParaRPr sz="2700" b="1" dirty="0">
              <a:latin typeface="Roboto"/>
              <a:ea typeface="Roboto"/>
              <a:cs typeface="Roboto"/>
              <a:sym typeface="Roboto"/>
            </a:endParaRPr>
          </a:p>
        </p:txBody>
      </p:sp>
      <p:sp>
        <p:nvSpPr>
          <p:cNvPr id="76" name="Google Shape;76;p17"/>
          <p:cNvSpPr txBox="1"/>
          <p:nvPr/>
        </p:nvSpPr>
        <p:spPr>
          <a:xfrm>
            <a:off x="961200" y="2146625"/>
            <a:ext cx="7221600" cy="97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cs" sz="2200" b="1">
                <a:latin typeface="Roboto"/>
                <a:ea typeface="Roboto"/>
                <a:cs typeface="Roboto"/>
                <a:sym typeface="Roboto"/>
              </a:rPr>
              <a:t>Implementation and Comparison of Various Shortest Path Algorithms and its Application</a:t>
            </a:r>
            <a:endParaRPr sz="2200" b="1" i="0" u="none" strike="noStrike" cap="none">
              <a:solidFill>
                <a:srgbClr val="000000"/>
              </a:solidFill>
              <a:latin typeface="Roboto"/>
              <a:ea typeface="Roboto"/>
              <a:cs typeface="Roboto"/>
              <a:sym typeface="Roboto"/>
            </a:endParaRPr>
          </a:p>
        </p:txBody>
      </p:sp>
      <p:pic>
        <p:nvPicPr>
          <p:cNvPr id="77" name="Google Shape;77;p17"/>
          <p:cNvPicPr preferRelativeResize="0"/>
          <p:nvPr/>
        </p:nvPicPr>
        <p:blipFill rotWithShape="1">
          <a:blip r:embed="rId3">
            <a:alphaModFix/>
          </a:blip>
          <a:srcRect/>
          <a:stretch/>
        </p:blipFill>
        <p:spPr>
          <a:xfrm>
            <a:off x="7386275" y="110900"/>
            <a:ext cx="1683797" cy="489950"/>
          </a:xfrm>
          <a:prstGeom prst="rect">
            <a:avLst/>
          </a:prstGeom>
          <a:noFill/>
          <a:ln>
            <a:noFill/>
          </a:ln>
        </p:spPr>
      </p:pic>
      <p:pic>
        <p:nvPicPr>
          <p:cNvPr id="78" name="Google Shape;78;p17"/>
          <p:cNvPicPr preferRelativeResize="0"/>
          <p:nvPr/>
        </p:nvPicPr>
        <p:blipFill rotWithShape="1">
          <a:blip r:embed="rId4">
            <a:alphaModFix/>
          </a:blip>
          <a:srcRect/>
          <a:stretch/>
        </p:blipFill>
        <p:spPr>
          <a:xfrm rot="10800000">
            <a:off x="0" y="4995619"/>
            <a:ext cx="9144000" cy="1478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0" y="270144"/>
            <a:ext cx="9144000" cy="4236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endParaRPr/>
          </a:p>
        </p:txBody>
      </p:sp>
      <p:sp>
        <p:nvSpPr>
          <p:cNvPr id="133" name="Google Shape;133;p26"/>
          <p:cNvSpPr txBox="1"/>
          <p:nvPr/>
        </p:nvSpPr>
        <p:spPr>
          <a:xfrm>
            <a:off x="373550" y="1106275"/>
            <a:ext cx="8045700" cy="33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None/>
            </a:pPr>
            <a:r>
              <a:rPr lang="cs" sz="1350">
                <a:solidFill>
                  <a:srgbClr val="333333"/>
                </a:solidFill>
                <a:highlight>
                  <a:srgbClr val="FFFFFF"/>
                </a:highlight>
              </a:rPr>
              <a:t> </a:t>
            </a:r>
            <a:endParaRPr sz="1350">
              <a:solidFill>
                <a:srgbClr val="333333"/>
              </a:solidFill>
              <a:highlight>
                <a:srgbClr val="FFFFFF"/>
              </a:highlight>
            </a:endParaRPr>
          </a:p>
          <a:p>
            <a:pPr marL="0" lvl="0" indent="0" algn="l" rtl="0">
              <a:spcBef>
                <a:spcPts val="0"/>
              </a:spcBef>
              <a:spcAft>
                <a:spcPts val="0"/>
              </a:spcAft>
              <a:buNone/>
            </a:pPr>
            <a:endParaRPr sz="1350">
              <a:solidFill>
                <a:srgbClr val="333333"/>
              </a:solidFill>
              <a:highlight>
                <a:srgbClr val="FFFFFF"/>
              </a:highlight>
            </a:endParaRPr>
          </a:p>
          <a:p>
            <a:pPr marL="0" lvl="0" indent="0" algn="l" rtl="0">
              <a:spcBef>
                <a:spcPts val="0"/>
              </a:spcBef>
              <a:spcAft>
                <a:spcPts val="0"/>
              </a:spcAft>
              <a:buClr>
                <a:schemeClr val="dk1"/>
              </a:buClr>
              <a:buSzPts val="1100"/>
              <a:buFont typeface="Arial"/>
              <a:buNone/>
            </a:pPr>
            <a:endParaRPr sz="1350">
              <a:solidFill>
                <a:srgbClr val="333333"/>
              </a:solidFill>
              <a:highlight>
                <a:srgbClr val="FFFFFF"/>
              </a:highlight>
            </a:endParaRPr>
          </a:p>
        </p:txBody>
      </p:sp>
      <p:pic>
        <p:nvPicPr>
          <p:cNvPr id="134" name="Google Shape;134;p26"/>
          <p:cNvPicPr preferRelativeResize="0"/>
          <p:nvPr/>
        </p:nvPicPr>
        <p:blipFill rotWithShape="1">
          <a:blip r:embed="rId3">
            <a:alphaModFix/>
          </a:blip>
          <a:srcRect b="15533"/>
          <a:stretch/>
        </p:blipFill>
        <p:spPr>
          <a:xfrm>
            <a:off x="1053500" y="270138"/>
            <a:ext cx="6506850" cy="415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0" y="241394"/>
            <a:ext cx="9144000" cy="4236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cs" b="1"/>
              <a:t>Coded Algorithm</a:t>
            </a:r>
            <a:endParaRPr b="1"/>
          </a:p>
        </p:txBody>
      </p:sp>
      <p:pic>
        <p:nvPicPr>
          <p:cNvPr id="140" name="Google Shape;140;p27"/>
          <p:cNvPicPr preferRelativeResize="0"/>
          <p:nvPr/>
        </p:nvPicPr>
        <p:blipFill>
          <a:blip r:embed="rId3">
            <a:alphaModFix/>
          </a:blip>
          <a:stretch>
            <a:fillRect/>
          </a:stretch>
        </p:blipFill>
        <p:spPr>
          <a:xfrm>
            <a:off x="488500" y="761475"/>
            <a:ext cx="8289926" cy="367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0" y="394275"/>
            <a:ext cx="91440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595959"/>
              </a:buClr>
              <a:buSzPts val="2700"/>
              <a:buFont typeface="Calibri"/>
              <a:buNone/>
            </a:pPr>
            <a:r>
              <a:rPr lang="en-US" sz="3100" b="1" dirty="0">
                <a:solidFill>
                  <a:schemeClr val="tx1"/>
                </a:solidFill>
                <a:latin typeface="Roboto" panose="020B0604020202020204" charset="0"/>
                <a:ea typeface="Roboto" panose="020B0604020202020204" charset="0"/>
              </a:rPr>
              <a:t>		    </a:t>
            </a:r>
            <a:r>
              <a:rPr lang="en-US" sz="2900" b="1" dirty="0">
                <a:solidFill>
                  <a:schemeClr val="tx1"/>
                </a:solidFill>
                <a:latin typeface="Roboto" panose="020B0604020202020204" charset="0"/>
                <a:ea typeface="Roboto" panose="020B0604020202020204" charset="0"/>
              </a:rPr>
              <a:t>WORK LEFT FOR FUTURE</a:t>
            </a:r>
            <a:endParaRPr sz="2900" b="1" dirty="0">
              <a:solidFill>
                <a:srgbClr val="000000"/>
              </a:solidFill>
              <a:latin typeface="Roboto"/>
              <a:ea typeface="Roboto"/>
              <a:cs typeface="Roboto"/>
              <a:sym typeface="Roboto"/>
            </a:endParaRPr>
          </a:p>
        </p:txBody>
      </p:sp>
      <p:sp>
        <p:nvSpPr>
          <p:cNvPr id="96" name="Google Shape;96;p20"/>
          <p:cNvSpPr txBox="1"/>
          <p:nvPr/>
        </p:nvSpPr>
        <p:spPr>
          <a:xfrm>
            <a:off x="154650" y="1251675"/>
            <a:ext cx="8834700" cy="29046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0000"/>
              </a:lnSpc>
              <a:spcBef>
                <a:spcPts val="0"/>
              </a:spcBef>
              <a:spcAft>
                <a:spcPts val="0"/>
              </a:spcAft>
              <a:buSzPts val="1700"/>
              <a:buFont typeface="Roboto"/>
              <a:buChar char="●"/>
            </a:pPr>
            <a:r>
              <a:rPr lang="en-US" sz="1800" dirty="0">
                <a:solidFill>
                  <a:srgbClr val="000000"/>
                </a:solidFill>
                <a:latin typeface="Roboto"/>
                <a:ea typeface="Roboto"/>
                <a:cs typeface="Roboto"/>
                <a:sym typeface="Roboto"/>
              </a:rPr>
              <a:t>Implementation of Other shortest path algorithm like Floyd Warshall.</a:t>
            </a:r>
          </a:p>
          <a:p>
            <a:pPr marL="457200" marR="0" lvl="0" indent="-336550" algn="l" rtl="0">
              <a:lnSpc>
                <a:spcPct val="100000"/>
              </a:lnSpc>
              <a:spcBef>
                <a:spcPts val="0"/>
              </a:spcBef>
              <a:spcAft>
                <a:spcPts val="0"/>
              </a:spcAft>
              <a:buSzPts val="1700"/>
              <a:buFont typeface="Roboto"/>
              <a:buChar char="●"/>
            </a:pPr>
            <a:endParaRPr lang="en-US" sz="1800" dirty="0">
              <a:solidFill>
                <a:srgbClr val="000000"/>
              </a:solidFill>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en-US" sz="1800" dirty="0">
                <a:solidFill>
                  <a:srgbClr val="000000"/>
                </a:solidFill>
                <a:latin typeface="Roboto"/>
                <a:ea typeface="Roboto"/>
                <a:cs typeface="Roboto"/>
                <a:sym typeface="Roboto"/>
              </a:rPr>
              <a:t>Comparison between Dijkstra’s Algorithm with Floyd Warshall</a:t>
            </a:r>
            <a:r>
              <a:rPr lang="cs" sz="1700" dirty="0">
                <a:latin typeface="Roboto"/>
                <a:ea typeface="Roboto"/>
                <a:cs typeface="Roboto"/>
                <a:sym typeface="Roboto"/>
              </a:rPr>
              <a:t>. </a:t>
            </a:r>
            <a:endParaRPr sz="1700" dirty="0">
              <a:latin typeface="Roboto"/>
              <a:ea typeface="Roboto"/>
              <a:cs typeface="Roboto"/>
              <a:sym typeface="Roboto"/>
            </a:endParaRPr>
          </a:p>
          <a:p>
            <a:pPr marL="457200" marR="0" lvl="0" indent="0" algn="l" rtl="0">
              <a:lnSpc>
                <a:spcPct val="100000"/>
              </a:lnSpc>
              <a:spcBef>
                <a:spcPts val="0"/>
              </a:spcBef>
              <a:spcAft>
                <a:spcPts val="0"/>
              </a:spcAft>
              <a:buNone/>
            </a:pPr>
            <a:endParaRPr sz="1700" dirty="0">
              <a:latin typeface="Roboto"/>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Comparison between their Time Complexity.</a:t>
            </a:r>
          </a:p>
          <a:p>
            <a:pPr marL="457200" lvl="0" indent="-336550" algn="l" rtl="0">
              <a:spcBef>
                <a:spcPts val="0"/>
              </a:spcBef>
              <a:spcAft>
                <a:spcPts val="0"/>
              </a:spcAft>
              <a:buClr>
                <a:schemeClr val="dk1"/>
              </a:buClr>
              <a:buSzPts val="1700"/>
              <a:buFont typeface="Roboto"/>
              <a:buChar char="●"/>
            </a:pPr>
            <a:endParaRPr lang="en-US" sz="1700" dirty="0">
              <a:solidFill>
                <a:schemeClr val="dk1"/>
              </a:solidFill>
              <a:latin typeface="Roboto"/>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en-US" sz="1700" dirty="0">
                <a:solidFill>
                  <a:schemeClr val="dk1"/>
                </a:solidFill>
                <a:latin typeface="Roboto"/>
                <a:ea typeface="Roboto"/>
                <a:cs typeface="Roboto"/>
                <a:sym typeface="Roboto"/>
              </a:rPr>
              <a:t>Comparison between their Efficiency and Space Complexity.</a:t>
            </a:r>
            <a:endParaRPr sz="170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700" dirty="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endParaRPr lang="en-US" sz="1700" dirty="0">
              <a:latin typeface="Roboto"/>
              <a:ea typeface="Roboto"/>
              <a:cs typeface="Roboto"/>
              <a:sym typeface="Roboto"/>
            </a:endParaRPr>
          </a:p>
          <a:p>
            <a:pPr marL="457200" marR="0" lvl="0" indent="0" algn="l" rtl="0">
              <a:lnSpc>
                <a:spcPct val="100000"/>
              </a:lnSpc>
              <a:spcBef>
                <a:spcPts val="0"/>
              </a:spcBef>
              <a:spcAft>
                <a:spcPts val="0"/>
              </a:spcAft>
              <a:buNone/>
            </a:pPr>
            <a:endParaRPr sz="1700" dirty="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endParaRPr lang="en-IN" sz="17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96907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52400" y="394275"/>
            <a:ext cx="91440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595959"/>
              </a:buClr>
              <a:buSzPts val="2700"/>
              <a:buFont typeface="Calibri"/>
              <a:buNone/>
            </a:pPr>
            <a:r>
              <a:rPr lang="cs" sz="3100" b="1">
                <a:solidFill>
                  <a:srgbClr val="000000"/>
                </a:solidFill>
                <a:latin typeface="Roboto"/>
                <a:ea typeface="Roboto"/>
                <a:cs typeface="Roboto"/>
                <a:sym typeface="Roboto"/>
              </a:rPr>
              <a:t>                                   Introduction</a:t>
            </a:r>
            <a:endParaRPr sz="3100" b="1">
              <a:solidFill>
                <a:srgbClr val="000000"/>
              </a:solidFill>
              <a:latin typeface="Roboto"/>
              <a:ea typeface="Roboto"/>
              <a:cs typeface="Roboto"/>
              <a:sym typeface="Roboto"/>
            </a:endParaRPr>
          </a:p>
        </p:txBody>
      </p:sp>
      <p:sp>
        <p:nvSpPr>
          <p:cNvPr id="90" name="Google Shape;90;p19"/>
          <p:cNvSpPr txBox="1"/>
          <p:nvPr/>
        </p:nvSpPr>
        <p:spPr>
          <a:xfrm>
            <a:off x="154650" y="1251675"/>
            <a:ext cx="8834700" cy="29046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1200"/>
              </a:spcBef>
              <a:spcAft>
                <a:spcPts val="0"/>
              </a:spcAft>
              <a:buClr>
                <a:schemeClr val="dk1"/>
              </a:buClr>
              <a:buSzPts val="1600"/>
              <a:buFont typeface="Roboto"/>
              <a:buAutoNum type="arabicPeriod"/>
            </a:pPr>
            <a:r>
              <a:rPr lang="cs" sz="1600">
                <a:solidFill>
                  <a:schemeClr val="dk1"/>
                </a:solidFill>
                <a:latin typeface="Roboto"/>
                <a:ea typeface="Roboto"/>
                <a:cs typeface="Roboto"/>
                <a:sym typeface="Roboto"/>
              </a:rPr>
              <a:t>A graph can be used to represent a map where the cities are represented by vertices and the routes are represented by edges within the graph. </a:t>
            </a:r>
            <a:endParaRPr sz="1600">
              <a:solidFill>
                <a:schemeClr val="dk1"/>
              </a:solidFill>
              <a:latin typeface="Roboto"/>
              <a:ea typeface="Roboto"/>
              <a:cs typeface="Roboto"/>
              <a:sym typeface="Roboto"/>
            </a:endParaRPr>
          </a:p>
          <a:p>
            <a:pPr marL="0" marR="0" lvl="0" indent="0" algn="just" rtl="0">
              <a:lnSpc>
                <a:spcPct val="115000"/>
              </a:lnSpc>
              <a:spcBef>
                <a:spcPts val="1200"/>
              </a:spcBef>
              <a:spcAft>
                <a:spcPts val="0"/>
              </a:spcAft>
              <a:buNone/>
            </a:pPr>
            <a:endParaRPr sz="160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AutoNum type="arabicPeriod"/>
            </a:pPr>
            <a:r>
              <a:rPr lang="cs" sz="1600">
                <a:solidFill>
                  <a:schemeClr val="dk1"/>
                </a:solidFill>
                <a:latin typeface="Roboto"/>
                <a:ea typeface="Roboto"/>
                <a:cs typeface="Roboto"/>
                <a:sym typeface="Roboto"/>
              </a:rPr>
              <a:t>The adjacency matrix for the undirected graph is always symmetric.</a:t>
            </a:r>
            <a:endParaRPr sz="1600">
              <a:solidFill>
                <a:schemeClr val="dk1"/>
              </a:solidFill>
              <a:latin typeface="Roboto"/>
              <a:ea typeface="Roboto"/>
              <a:cs typeface="Roboto"/>
              <a:sym typeface="Roboto"/>
            </a:endParaRPr>
          </a:p>
          <a:p>
            <a:pPr marL="0" marR="0" lvl="0" indent="0" algn="just" rtl="0">
              <a:lnSpc>
                <a:spcPct val="115000"/>
              </a:lnSpc>
              <a:spcBef>
                <a:spcPts val="0"/>
              </a:spcBef>
              <a:spcAft>
                <a:spcPts val="0"/>
              </a:spcAft>
              <a:buNone/>
            </a:pPr>
            <a:endParaRPr sz="160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AutoNum type="arabicPeriod"/>
            </a:pPr>
            <a:r>
              <a:rPr lang="cs" sz="1600">
                <a:solidFill>
                  <a:schemeClr val="dk1"/>
                </a:solidFill>
                <a:latin typeface="Roboto"/>
                <a:ea typeface="Roboto"/>
                <a:cs typeface="Roboto"/>
                <a:sym typeface="Roboto"/>
              </a:rPr>
              <a:t>Removing an edge takes O(1) time. Questions like whether there is an edge from vertex ‘u’ to vertex ‘v’ are efficient and can be done O(1). </a:t>
            </a:r>
            <a:endParaRPr sz="1600">
              <a:solidFill>
                <a:schemeClr val="dk1"/>
              </a:solidFill>
              <a:latin typeface="Roboto"/>
              <a:ea typeface="Roboto"/>
              <a:cs typeface="Roboto"/>
              <a:sym typeface="Roboto"/>
            </a:endParaRPr>
          </a:p>
          <a:p>
            <a:pPr marL="0" marR="0" lvl="0" indent="0" algn="just" rtl="0">
              <a:lnSpc>
                <a:spcPct val="115000"/>
              </a:lnSpc>
              <a:spcBef>
                <a:spcPts val="0"/>
              </a:spcBef>
              <a:spcAft>
                <a:spcPts val="0"/>
              </a:spcAft>
              <a:buNone/>
            </a:pPr>
            <a:endParaRPr sz="160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AutoNum type="arabicPeriod"/>
            </a:pPr>
            <a:r>
              <a:rPr lang="cs" sz="1600">
                <a:solidFill>
                  <a:schemeClr val="dk1"/>
                </a:solidFill>
                <a:latin typeface="Roboto"/>
                <a:ea typeface="Roboto"/>
                <a:cs typeface="Roboto"/>
                <a:sym typeface="Roboto"/>
              </a:rPr>
              <a:t>We also use linked lists for the representation of the graph. The weights of edges can be stored in nodes of linked lists.</a:t>
            </a: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0" y="394275"/>
            <a:ext cx="91440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595959"/>
              </a:buClr>
              <a:buSzPts val="2700"/>
              <a:buFont typeface="Calibri"/>
              <a:buNone/>
            </a:pPr>
            <a:r>
              <a:rPr lang="cs" sz="3100" b="1">
                <a:solidFill>
                  <a:srgbClr val="000000"/>
                </a:solidFill>
                <a:latin typeface="Roboto"/>
                <a:ea typeface="Roboto"/>
                <a:cs typeface="Roboto"/>
                <a:sym typeface="Roboto"/>
              </a:rPr>
              <a:t>                           Problem Statement</a:t>
            </a:r>
            <a:endParaRPr sz="3100" b="1">
              <a:solidFill>
                <a:srgbClr val="000000"/>
              </a:solidFill>
              <a:latin typeface="Roboto"/>
              <a:ea typeface="Roboto"/>
              <a:cs typeface="Roboto"/>
              <a:sym typeface="Roboto"/>
            </a:endParaRPr>
          </a:p>
        </p:txBody>
      </p:sp>
      <p:sp>
        <p:nvSpPr>
          <p:cNvPr id="96" name="Google Shape;96;p20"/>
          <p:cNvSpPr txBox="1"/>
          <p:nvPr/>
        </p:nvSpPr>
        <p:spPr>
          <a:xfrm>
            <a:off x="154650" y="1251675"/>
            <a:ext cx="8834700" cy="29046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0000"/>
              </a:lnSpc>
              <a:spcBef>
                <a:spcPts val="0"/>
              </a:spcBef>
              <a:spcAft>
                <a:spcPts val="0"/>
              </a:spcAft>
              <a:buSzPts val="1700"/>
              <a:buFont typeface="Roboto"/>
              <a:buChar char="●"/>
            </a:pPr>
            <a:r>
              <a:rPr lang="cs" sz="1700" dirty="0">
                <a:latin typeface="Roboto"/>
                <a:ea typeface="Roboto"/>
                <a:cs typeface="Roboto"/>
                <a:sym typeface="Roboto"/>
              </a:rPr>
              <a:t>The shortest-route problem defines a route of minimum weight joining two specified vertices, source, and destination. (With weight graph in a transportation network). </a:t>
            </a:r>
            <a:endParaRPr sz="1700" dirty="0">
              <a:latin typeface="Roboto"/>
              <a:ea typeface="Roboto"/>
              <a:cs typeface="Roboto"/>
              <a:sym typeface="Roboto"/>
            </a:endParaRPr>
          </a:p>
          <a:p>
            <a:pPr marL="457200" marR="0" lvl="0" indent="0" algn="l" rtl="0">
              <a:lnSpc>
                <a:spcPct val="100000"/>
              </a:lnSpc>
              <a:spcBef>
                <a:spcPts val="0"/>
              </a:spcBef>
              <a:spcAft>
                <a:spcPts val="0"/>
              </a:spcAft>
              <a:buNone/>
            </a:pPr>
            <a:endParaRPr sz="1700" dirty="0">
              <a:latin typeface="Roboto"/>
              <a:ea typeface="Roboto"/>
              <a:cs typeface="Roboto"/>
              <a:sym typeface="Roboto"/>
            </a:endParaRPr>
          </a:p>
          <a:p>
            <a:pPr marL="457200" lvl="0" indent="-336550" algn="l" rtl="0">
              <a:spcBef>
                <a:spcPts val="0"/>
              </a:spcBef>
              <a:spcAft>
                <a:spcPts val="0"/>
              </a:spcAft>
              <a:buClr>
                <a:schemeClr val="dk1"/>
              </a:buClr>
              <a:buSzPts val="1700"/>
              <a:buFont typeface="Roboto"/>
              <a:buChar char="●"/>
            </a:pPr>
            <a:r>
              <a:rPr lang="cs" sz="1700" dirty="0">
                <a:solidFill>
                  <a:schemeClr val="dk1"/>
                </a:solidFill>
                <a:latin typeface="Roboto"/>
                <a:ea typeface="Roboto"/>
                <a:cs typeface="Roboto"/>
                <a:sym typeface="Roboto"/>
              </a:rPr>
              <a:t>Pathfinders helps you to plan a solution before time. </a:t>
            </a:r>
            <a:endParaRPr sz="170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sz="1700" dirty="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cs" sz="1700" dirty="0">
                <a:latin typeface="Roboto"/>
                <a:ea typeface="Roboto"/>
                <a:cs typeface="Roboto"/>
                <a:sym typeface="Roboto"/>
              </a:rPr>
              <a:t>To set perfect harmony to determine the shortest path between any known or specified points and locations. </a:t>
            </a:r>
            <a:endParaRPr sz="1700" dirty="0">
              <a:latin typeface="Roboto"/>
              <a:ea typeface="Roboto"/>
              <a:cs typeface="Roboto"/>
              <a:sym typeface="Roboto"/>
            </a:endParaRPr>
          </a:p>
          <a:p>
            <a:pPr marL="457200" marR="0" lvl="0" indent="0" algn="l" rtl="0">
              <a:lnSpc>
                <a:spcPct val="100000"/>
              </a:lnSpc>
              <a:spcBef>
                <a:spcPts val="0"/>
              </a:spcBef>
              <a:spcAft>
                <a:spcPts val="0"/>
              </a:spcAft>
              <a:buNone/>
            </a:pPr>
            <a:endParaRPr sz="1700" dirty="0">
              <a:latin typeface="Roboto"/>
              <a:ea typeface="Roboto"/>
              <a:cs typeface="Roboto"/>
              <a:sym typeface="Roboto"/>
            </a:endParaRPr>
          </a:p>
          <a:p>
            <a:pPr marL="457200" marR="0" lvl="0" indent="-336550" algn="l" rtl="0">
              <a:lnSpc>
                <a:spcPct val="100000"/>
              </a:lnSpc>
              <a:spcBef>
                <a:spcPts val="0"/>
              </a:spcBef>
              <a:spcAft>
                <a:spcPts val="0"/>
              </a:spcAft>
              <a:buSzPts val="1700"/>
              <a:buFont typeface="Roboto"/>
              <a:buChar char="●"/>
            </a:pPr>
            <a:r>
              <a:rPr lang="cs" sz="1700" dirty="0">
                <a:latin typeface="Roboto"/>
                <a:ea typeface="Roboto"/>
                <a:cs typeface="Roboto"/>
                <a:sym typeface="Roboto"/>
              </a:rPr>
              <a:t>A sterling algorithm we used is </a:t>
            </a:r>
            <a:r>
              <a:rPr lang="cs" sz="1700" b="1" dirty="0">
                <a:latin typeface="Roboto"/>
                <a:ea typeface="Roboto"/>
                <a:cs typeface="Roboto"/>
                <a:sym typeface="Roboto"/>
              </a:rPr>
              <a:t>Dijkstra’s algorithm</a:t>
            </a:r>
            <a:r>
              <a:rPr lang="cs" sz="1700" dirty="0">
                <a:latin typeface="Roboto"/>
                <a:ea typeface="Roboto"/>
                <a:cs typeface="Roboto"/>
                <a:sym typeface="Roboto"/>
              </a:rPr>
              <a:t>. </a:t>
            </a:r>
            <a:endParaRPr sz="17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700"/>
              <a:buFont typeface="Arial"/>
              <a:buNone/>
            </a:pPr>
            <a:r>
              <a:rPr lang="cs" sz="1700" b="1" i="0" u="none" strike="noStrike" cap="none" dirty="0">
                <a:solidFill>
                  <a:schemeClr val="dk1"/>
                </a:solidFill>
                <a:latin typeface="Roboto"/>
                <a:ea typeface="Roboto"/>
                <a:cs typeface="Roboto"/>
                <a:sym typeface="Roboto"/>
              </a:rPr>
              <a:t>This project aims  at </a:t>
            </a:r>
            <a:r>
              <a:rPr lang="cs" sz="1700" b="1" dirty="0">
                <a:solidFill>
                  <a:schemeClr val="dk1"/>
                </a:solidFill>
                <a:latin typeface="Roboto"/>
                <a:ea typeface="Roboto"/>
                <a:cs typeface="Roboto"/>
                <a:sym typeface="Roboto"/>
              </a:rPr>
              <a:t>Implementing and Comparing Various Shortest Path Algorithms and their Application</a:t>
            </a:r>
            <a:endParaRPr sz="14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0" y="394275"/>
            <a:ext cx="91440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595959"/>
              </a:buClr>
              <a:buSzPts val="2700"/>
              <a:buFont typeface="Calibri"/>
              <a:buNone/>
            </a:pPr>
            <a:r>
              <a:rPr lang="cs" sz="3100" b="1">
                <a:solidFill>
                  <a:srgbClr val="000000"/>
                </a:solidFill>
                <a:latin typeface="Roboto"/>
                <a:ea typeface="Roboto"/>
                <a:cs typeface="Roboto"/>
                <a:sym typeface="Roboto"/>
              </a:rPr>
              <a:t>                                    Motivation</a:t>
            </a:r>
            <a:endParaRPr sz="3100" b="1">
              <a:solidFill>
                <a:srgbClr val="000000"/>
              </a:solidFill>
              <a:latin typeface="Roboto"/>
              <a:ea typeface="Roboto"/>
              <a:cs typeface="Roboto"/>
              <a:sym typeface="Roboto"/>
            </a:endParaRPr>
          </a:p>
        </p:txBody>
      </p:sp>
      <p:sp>
        <p:nvSpPr>
          <p:cNvPr id="102" name="Google Shape;102;p21"/>
          <p:cNvSpPr txBox="1"/>
          <p:nvPr/>
        </p:nvSpPr>
        <p:spPr>
          <a:xfrm>
            <a:off x="154650" y="1251675"/>
            <a:ext cx="8834700" cy="2904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rgbClr val="000000"/>
              </a:buClr>
              <a:buSzPts val="1600"/>
              <a:buFont typeface="Arial"/>
              <a:buNone/>
            </a:pPr>
            <a:r>
              <a:rPr lang="cs" sz="1600" b="0" i="0" u="none" strike="noStrike" cap="none" dirty="0">
                <a:solidFill>
                  <a:schemeClr val="dk1"/>
                </a:solidFill>
                <a:latin typeface="Roboto"/>
                <a:ea typeface="Roboto"/>
                <a:cs typeface="Roboto"/>
                <a:sym typeface="Roboto"/>
              </a:rPr>
              <a:t>The </a:t>
            </a:r>
            <a:r>
              <a:rPr lang="cs" sz="1600" dirty="0">
                <a:solidFill>
                  <a:schemeClr val="dk1"/>
                </a:solidFill>
                <a:latin typeface="Roboto"/>
                <a:ea typeface="Roboto"/>
                <a:cs typeface="Roboto"/>
                <a:sym typeface="Roboto"/>
              </a:rPr>
              <a:t> Dijkstra algorithm</a:t>
            </a:r>
            <a:r>
              <a:rPr lang="cs" sz="1600" b="0" i="0" u="none" strike="noStrike" cap="none" dirty="0">
                <a:solidFill>
                  <a:schemeClr val="dk1"/>
                </a:solidFill>
                <a:latin typeface="Roboto"/>
                <a:ea typeface="Roboto"/>
                <a:cs typeface="Roboto"/>
                <a:sym typeface="Roboto"/>
              </a:rPr>
              <a:t> is </a:t>
            </a:r>
            <a:r>
              <a:rPr lang="cs" sz="1600" dirty="0">
                <a:solidFill>
                  <a:schemeClr val="dk1"/>
                </a:solidFill>
                <a:latin typeface="Roboto"/>
                <a:ea typeface="Roboto"/>
                <a:cs typeface="Roboto"/>
                <a:sym typeface="Roboto"/>
              </a:rPr>
              <a:t>chosen because</a:t>
            </a:r>
            <a:r>
              <a:rPr lang="cs" sz="1600" b="0" i="0" u="none" strike="noStrike" cap="none" dirty="0">
                <a:solidFill>
                  <a:schemeClr val="dk1"/>
                </a:solidFill>
                <a:latin typeface="Roboto"/>
                <a:ea typeface="Roboto"/>
                <a:cs typeface="Roboto"/>
                <a:sym typeface="Roboto"/>
              </a:rPr>
              <a:t>:</a:t>
            </a:r>
            <a:endParaRPr sz="1600" b="0" i="0" u="none" strike="noStrike" cap="none" dirty="0">
              <a:solidFill>
                <a:schemeClr val="dk1"/>
              </a:solidFill>
              <a:latin typeface="Roboto"/>
              <a:ea typeface="Roboto"/>
              <a:cs typeface="Roboto"/>
              <a:sym typeface="Roboto"/>
            </a:endParaRPr>
          </a:p>
          <a:p>
            <a:pPr marL="457200" marR="0" lvl="0" indent="-330200" algn="just" rtl="0">
              <a:lnSpc>
                <a:spcPct val="115000"/>
              </a:lnSpc>
              <a:spcBef>
                <a:spcPts val="1200"/>
              </a:spcBef>
              <a:spcAft>
                <a:spcPts val="0"/>
              </a:spcAft>
              <a:buClr>
                <a:schemeClr val="dk1"/>
              </a:buClr>
              <a:buSzPts val="1600"/>
              <a:buFont typeface="Roboto"/>
              <a:buChar char="●"/>
            </a:pPr>
            <a:r>
              <a:rPr lang="cs" sz="1600" dirty="0">
                <a:solidFill>
                  <a:schemeClr val="dk1"/>
                </a:solidFill>
                <a:latin typeface="Roboto"/>
                <a:ea typeface="Roboto"/>
                <a:cs typeface="Roboto"/>
                <a:sym typeface="Roboto"/>
              </a:rPr>
              <a:t>It is simple to execute and understand.</a:t>
            </a:r>
            <a:endParaRPr sz="1600" dirty="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Char char="●"/>
            </a:pPr>
            <a:r>
              <a:rPr lang="cs" sz="1600" dirty="0">
                <a:solidFill>
                  <a:schemeClr val="dk1"/>
                </a:solidFill>
                <a:latin typeface="Roboto"/>
                <a:ea typeface="Roboto"/>
                <a:cs typeface="Roboto"/>
                <a:sym typeface="Roboto"/>
              </a:rPr>
              <a:t>A variety of applications use this algo in various sectors. </a:t>
            </a:r>
            <a:endParaRPr sz="1600" dirty="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Char char="●"/>
            </a:pPr>
            <a:r>
              <a:rPr lang="cs" sz="1600" dirty="0">
                <a:solidFill>
                  <a:schemeClr val="dk1"/>
                </a:solidFill>
                <a:latin typeface="Roboto"/>
                <a:ea typeface="Roboto"/>
                <a:cs typeface="Roboto"/>
                <a:sym typeface="Roboto"/>
              </a:rPr>
              <a:t>To support dijkstra algorithm (the </a:t>
            </a:r>
            <a:r>
              <a:rPr lang="cs" sz="1600" b="1" dirty="0">
                <a:solidFill>
                  <a:schemeClr val="dk1"/>
                </a:solidFill>
                <a:latin typeface="Roboto"/>
                <a:ea typeface="Roboto"/>
                <a:cs typeface="Roboto"/>
                <a:sym typeface="Roboto"/>
              </a:rPr>
              <a:t>shortest path</a:t>
            </a:r>
            <a:r>
              <a:rPr lang="cs" sz="1600" dirty="0">
                <a:solidFill>
                  <a:schemeClr val="dk1"/>
                </a:solidFill>
                <a:latin typeface="Roboto"/>
                <a:ea typeface="Roboto"/>
                <a:cs typeface="Roboto"/>
                <a:sym typeface="Roboto"/>
              </a:rPr>
              <a:t> between a </a:t>
            </a:r>
            <a:r>
              <a:rPr lang="cs" sz="1600" b="1" dirty="0">
                <a:solidFill>
                  <a:schemeClr val="dk1"/>
                </a:solidFill>
                <a:latin typeface="Roboto"/>
                <a:ea typeface="Roboto"/>
                <a:cs typeface="Roboto"/>
                <a:sym typeface="Roboto"/>
              </a:rPr>
              <a:t>single vertex and all other vertices</a:t>
            </a:r>
            <a:r>
              <a:rPr lang="cs" sz="1600" dirty="0">
                <a:solidFill>
                  <a:schemeClr val="dk1"/>
                </a:solidFill>
                <a:latin typeface="Roboto"/>
                <a:ea typeface="Roboto"/>
                <a:cs typeface="Roboto"/>
                <a:sym typeface="Roboto"/>
              </a:rPr>
              <a:t>) we are using Floyd’s algorithm (finds the shortest path between all vertices).</a:t>
            </a:r>
            <a:endParaRPr sz="1600" dirty="0">
              <a:solidFill>
                <a:schemeClr val="dk1"/>
              </a:solidFill>
              <a:latin typeface="Roboto"/>
              <a:ea typeface="Roboto"/>
              <a:cs typeface="Roboto"/>
              <a:sym typeface="Roboto"/>
            </a:endParaRPr>
          </a:p>
          <a:p>
            <a:pPr marL="457200" marR="0" lvl="0" indent="0" algn="just" rtl="0">
              <a:lnSpc>
                <a:spcPct val="115000"/>
              </a:lnSpc>
              <a:spcBef>
                <a:spcPts val="0"/>
              </a:spcBef>
              <a:spcAft>
                <a:spcPts val="0"/>
              </a:spcAft>
              <a:buNone/>
            </a:pPr>
            <a:endParaRPr sz="1600" b="0" i="0" u="none" strike="noStrike" cap="none" dirty="0">
              <a:solidFill>
                <a:schemeClr val="dk1"/>
              </a:solidFill>
              <a:latin typeface="Roboto"/>
              <a:ea typeface="Roboto"/>
              <a:cs typeface="Roboto"/>
              <a:sym typeface="Roboto"/>
            </a:endParaRPr>
          </a:p>
          <a:p>
            <a:pPr marL="0" marR="0" lvl="0" indent="0" algn="just" rtl="0">
              <a:lnSpc>
                <a:spcPct val="115000"/>
              </a:lnSpc>
              <a:spcBef>
                <a:spcPts val="1200"/>
              </a:spcBef>
              <a:spcAft>
                <a:spcPts val="1200"/>
              </a:spcAft>
              <a:buClr>
                <a:srgbClr val="000000"/>
              </a:buClr>
              <a:buSzPts val="1600"/>
              <a:buFont typeface="Arial"/>
              <a:buNone/>
            </a:pPr>
            <a:r>
              <a:rPr lang="cs" sz="1600" dirty="0">
                <a:solidFill>
                  <a:schemeClr val="dk1"/>
                </a:solidFill>
                <a:latin typeface="Roboto"/>
                <a:ea typeface="Roboto"/>
                <a:cs typeface="Roboto"/>
                <a:sym typeface="Roboto"/>
              </a:rPr>
              <a:t> More efficiency in the result. </a:t>
            </a:r>
            <a:endParaRPr sz="1800" b="0" i="0" u="none" strike="noStrike" cap="none" dirty="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0" y="1706869"/>
            <a:ext cx="9144000" cy="423600"/>
          </a:xfrm>
          <a:prstGeom prst="rect">
            <a:avLst/>
          </a:prstGeom>
        </p:spPr>
        <p:txBody>
          <a:bodyPr spcFirstLastPara="1" wrap="square" lIns="68575" tIns="34275" rIns="68575" bIns="34275" anchor="ctr" anchorCtr="0">
            <a:noAutofit/>
          </a:bodyPr>
          <a:lstStyle/>
          <a:p>
            <a:pPr marL="0" lvl="0" indent="0" algn="just" rtl="0">
              <a:spcBef>
                <a:spcPts val="0"/>
              </a:spcBef>
              <a:spcAft>
                <a:spcPts val="0"/>
              </a:spcAft>
              <a:buNone/>
            </a:pPr>
            <a:r>
              <a:rPr lang="en-US" sz="2200" b="1" dirty="0">
                <a:solidFill>
                  <a:srgbClr val="000000"/>
                </a:solidFill>
                <a:latin typeface="Roboto"/>
                <a:ea typeface="Roboto"/>
                <a:cs typeface="Roboto"/>
                <a:sym typeface="Roboto"/>
              </a:rPr>
              <a:t>				</a:t>
            </a:r>
            <a:r>
              <a:rPr lang="cs" sz="3100" b="1" dirty="0">
                <a:solidFill>
                  <a:srgbClr val="000000"/>
                </a:solidFill>
                <a:latin typeface="Roboto"/>
                <a:ea typeface="Roboto"/>
                <a:cs typeface="Roboto"/>
                <a:sym typeface="Roboto"/>
              </a:rPr>
              <a:t>OBJECTIVE</a:t>
            </a:r>
            <a:endParaRPr sz="3100" b="1" dirty="0">
              <a:solidFill>
                <a:srgbClr val="000000"/>
              </a:solidFill>
              <a:latin typeface="Roboto"/>
              <a:ea typeface="Roboto"/>
              <a:cs typeface="Roboto"/>
              <a:sym typeface="Roboto"/>
            </a:endParaRPr>
          </a:p>
          <a:p>
            <a:pPr marL="0" lvl="0" indent="0" algn="just" rtl="0">
              <a:spcBef>
                <a:spcPts val="0"/>
              </a:spcBef>
              <a:spcAft>
                <a:spcPts val="0"/>
              </a:spcAft>
              <a:buNone/>
            </a:pPr>
            <a:endParaRPr sz="2200" b="1" dirty="0">
              <a:solidFill>
                <a:srgbClr val="000000"/>
              </a:solidFill>
              <a:latin typeface="Roboto"/>
              <a:ea typeface="Roboto"/>
              <a:cs typeface="Roboto"/>
              <a:sym typeface="Roboto"/>
            </a:endParaRPr>
          </a:p>
          <a:p>
            <a:pPr marL="0" lvl="0" indent="0" algn="just" rtl="0">
              <a:spcBef>
                <a:spcPts val="0"/>
              </a:spcBef>
              <a:spcAft>
                <a:spcPts val="0"/>
              </a:spcAft>
              <a:buNone/>
            </a:pPr>
            <a:r>
              <a:rPr lang="cs" sz="1700" dirty="0">
                <a:solidFill>
                  <a:srgbClr val="000000"/>
                </a:solidFill>
                <a:latin typeface="Roboto"/>
                <a:ea typeface="Roboto"/>
                <a:cs typeface="Roboto"/>
                <a:sym typeface="Roboto"/>
              </a:rPr>
              <a:t>The aim is to find the shortest path from a given source location to a destination location in a city graph network. The program takes as an input text file that includes the location names and the distance between them and the source and destination locations. By Dijkstra’s algorithm and other algorithms, the program determines the shortest path between the 2 Points in the network and displays the shortest distance and the route to be taken to complete the same.</a:t>
            </a:r>
            <a:endParaRPr sz="1700" dirty="0">
              <a:solidFill>
                <a:srgbClr val="000000"/>
              </a:solidFill>
              <a:latin typeface="Roboto"/>
              <a:ea typeface="Roboto"/>
              <a:cs typeface="Roboto"/>
              <a:sym typeface="Roboto"/>
            </a:endParaRPr>
          </a:p>
        </p:txBody>
      </p:sp>
      <p:sp>
        <p:nvSpPr>
          <p:cNvPr id="84" name="Google Shape;84;p18"/>
          <p:cNvSpPr txBox="1"/>
          <p:nvPr/>
        </p:nvSpPr>
        <p:spPr>
          <a:xfrm>
            <a:off x="4902875" y="1955125"/>
            <a:ext cx="5775300" cy="6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8"/>
          <p:cNvSpPr txBox="1"/>
          <p:nvPr/>
        </p:nvSpPr>
        <p:spPr>
          <a:xfrm>
            <a:off x="1684421" y="2239879"/>
            <a:ext cx="5775300" cy="6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0" y="394275"/>
            <a:ext cx="91440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595959"/>
              </a:buClr>
              <a:buSzPts val="2700"/>
              <a:buFont typeface="Calibri"/>
              <a:buNone/>
            </a:pPr>
            <a:r>
              <a:rPr lang="cs" sz="3100" b="1" dirty="0">
                <a:solidFill>
                  <a:srgbClr val="000000"/>
                </a:solidFill>
                <a:latin typeface="Roboto"/>
                <a:ea typeface="Roboto"/>
                <a:cs typeface="Roboto"/>
                <a:sym typeface="Roboto"/>
              </a:rPr>
              <a:t>                               Methodology</a:t>
            </a:r>
            <a:endParaRPr sz="3100" b="1" dirty="0">
              <a:solidFill>
                <a:srgbClr val="000000"/>
              </a:solidFill>
              <a:latin typeface="Roboto"/>
              <a:ea typeface="Roboto"/>
              <a:cs typeface="Roboto"/>
              <a:sym typeface="Roboto"/>
            </a:endParaRPr>
          </a:p>
        </p:txBody>
      </p:sp>
      <p:sp>
        <p:nvSpPr>
          <p:cNvPr id="108" name="Google Shape;108;p22"/>
          <p:cNvSpPr txBox="1"/>
          <p:nvPr/>
        </p:nvSpPr>
        <p:spPr>
          <a:xfrm>
            <a:off x="129850" y="1177300"/>
            <a:ext cx="8718900" cy="960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rgbClr val="000000"/>
              </a:buClr>
              <a:buSzPts val="1600"/>
              <a:buFont typeface="Arial"/>
              <a:buNone/>
            </a:pPr>
            <a:r>
              <a:rPr lang="cs" sz="1500" b="1">
                <a:solidFill>
                  <a:schemeClr val="dk1"/>
                </a:solidFill>
                <a:latin typeface="Roboto"/>
                <a:ea typeface="Roboto"/>
                <a:cs typeface="Roboto"/>
                <a:sym typeface="Roboto"/>
              </a:rPr>
              <a:t>This project presented a quantitative way to find the shortest path between the 2 locations in the city in the network using the Dijkstra algorithm. T</a:t>
            </a:r>
            <a:r>
              <a:rPr lang="cs" sz="1500" b="1" i="0" u="none" strike="noStrike" cap="none">
                <a:solidFill>
                  <a:schemeClr val="dk1"/>
                </a:solidFill>
                <a:latin typeface="Roboto"/>
                <a:ea typeface="Roboto"/>
                <a:cs typeface="Roboto"/>
                <a:sym typeface="Roboto"/>
              </a:rPr>
              <a:t>he overall proposed solution is described as follows:</a:t>
            </a:r>
            <a:endParaRPr sz="1000" b="1">
              <a:solidFill>
                <a:schemeClr val="dk1"/>
              </a:solidFill>
              <a:latin typeface="Roboto"/>
              <a:ea typeface="Roboto"/>
              <a:cs typeface="Roboto"/>
              <a:sym typeface="Roboto"/>
            </a:endParaRPr>
          </a:p>
        </p:txBody>
      </p:sp>
      <p:sp>
        <p:nvSpPr>
          <p:cNvPr id="109" name="Google Shape;109;p22"/>
          <p:cNvSpPr txBox="1"/>
          <p:nvPr/>
        </p:nvSpPr>
        <p:spPr>
          <a:xfrm>
            <a:off x="443800" y="2724350"/>
            <a:ext cx="8091000" cy="2133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Font typeface="Roboto"/>
              <a:buChar char="●"/>
            </a:pPr>
            <a:r>
              <a:rPr lang="cs">
                <a:solidFill>
                  <a:schemeClr val="dk1"/>
                </a:solidFill>
                <a:latin typeface="Roboto"/>
                <a:ea typeface="Roboto"/>
                <a:cs typeface="Roboto"/>
                <a:sym typeface="Roboto"/>
              </a:rPr>
              <a:t>Initialization of all nodes with distance "infinite"; initialization of the starting node with 0.</a:t>
            </a:r>
            <a:endParaRPr>
              <a:solidFill>
                <a:schemeClr val="dk1"/>
              </a:solidFill>
              <a:latin typeface="Roboto"/>
              <a:ea typeface="Roboto"/>
              <a:cs typeface="Roboto"/>
              <a:sym typeface="Roboto"/>
            </a:endParaRPr>
          </a:p>
          <a:p>
            <a:pPr marL="457200" lvl="0" indent="0" algn="just" rtl="0">
              <a:lnSpc>
                <a:spcPct val="115000"/>
              </a:lnSpc>
              <a:spcBef>
                <a:spcPts val="0"/>
              </a:spcBef>
              <a:spcAft>
                <a:spcPts val="0"/>
              </a:spcAft>
              <a:buNone/>
            </a:pPr>
            <a:endParaRPr>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cs">
                <a:solidFill>
                  <a:schemeClr val="dk1"/>
                </a:solidFill>
                <a:latin typeface="Roboto"/>
                <a:ea typeface="Roboto"/>
                <a:cs typeface="Roboto"/>
                <a:sym typeface="Roboto"/>
              </a:rPr>
              <a:t>Marking of the distance of the starting node as permanent, all other distances as temporarily.</a:t>
            </a:r>
            <a:endParaRPr>
              <a:solidFill>
                <a:schemeClr val="dk1"/>
              </a:solidFill>
              <a:latin typeface="Roboto"/>
              <a:ea typeface="Roboto"/>
              <a:cs typeface="Roboto"/>
              <a:sym typeface="Roboto"/>
            </a:endParaRPr>
          </a:p>
          <a:p>
            <a:pPr marL="457200" lvl="0" indent="0" algn="just" rtl="0">
              <a:lnSpc>
                <a:spcPct val="115000"/>
              </a:lnSpc>
              <a:spcBef>
                <a:spcPts val="0"/>
              </a:spcBef>
              <a:spcAft>
                <a:spcPts val="0"/>
              </a:spcAft>
              <a:buNone/>
            </a:pPr>
            <a:endParaRPr>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cs">
                <a:solidFill>
                  <a:schemeClr val="dk1"/>
                </a:solidFill>
                <a:latin typeface="Roboto"/>
                <a:ea typeface="Roboto"/>
                <a:cs typeface="Roboto"/>
                <a:sym typeface="Roboto"/>
              </a:rPr>
              <a:t>Setting of starting node as active.</a:t>
            </a:r>
            <a:endParaRPr>
              <a:solidFill>
                <a:schemeClr val="dk1"/>
              </a:solidFill>
              <a:latin typeface="Roboto"/>
              <a:ea typeface="Roboto"/>
              <a:cs typeface="Roboto"/>
              <a:sym typeface="Roboto"/>
            </a:endParaRPr>
          </a:p>
          <a:p>
            <a:pPr marL="457200" lvl="0" indent="0" algn="just" rtl="0">
              <a:lnSpc>
                <a:spcPct val="115000"/>
              </a:lnSpc>
              <a:spcBef>
                <a:spcPts val="0"/>
              </a:spcBef>
              <a:spcAft>
                <a:spcPts val="0"/>
              </a:spcAft>
              <a:buNone/>
            </a:pPr>
            <a:endParaRPr>
              <a:solidFill>
                <a:schemeClr val="dk1"/>
              </a:solidFill>
              <a:latin typeface="Roboto"/>
              <a:ea typeface="Roboto"/>
              <a:cs typeface="Roboto"/>
              <a:sym typeface="Roboto"/>
            </a:endParaRPr>
          </a:p>
          <a:p>
            <a:pPr marL="457200" lvl="0" indent="0" algn="just" rtl="0">
              <a:lnSpc>
                <a:spcPct val="115000"/>
              </a:lnSpc>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0" y="3460801"/>
            <a:ext cx="9144000" cy="1682700"/>
          </a:xfrm>
          <a:prstGeom prst="rect">
            <a:avLst/>
          </a:prstGeom>
        </p:spPr>
        <p:txBody>
          <a:bodyPr spcFirstLastPara="1" wrap="square" lIns="68575" tIns="34275" rIns="68575" bIns="34275" anchor="ctr" anchorCtr="0">
            <a:noAutofit/>
          </a:bodyPr>
          <a:lstStyle/>
          <a:p>
            <a:pPr marL="457200" lvl="0" indent="-317500" algn="just" rtl="0">
              <a:lnSpc>
                <a:spcPct val="115000"/>
              </a:lnSpc>
              <a:spcBef>
                <a:spcPts val="0"/>
              </a:spcBef>
              <a:spcAft>
                <a:spcPts val="0"/>
              </a:spcAft>
              <a:buClr>
                <a:schemeClr val="dk1"/>
              </a:buClr>
              <a:buSzPts val="1400"/>
              <a:buFont typeface="Roboto"/>
              <a:buChar char="●"/>
            </a:pPr>
            <a:r>
              <a:rPr lang="cs" sz="1400">
                <a:solidFill>
                  <a:schemeClr val="dk1"/>
                </a:solidFill>
                <a:latin typeface="Roboto"/>
                <a:ea typeface="Roboto"/>
                <a:cs typeface="Roboto"/>
                <a:sym typeface="Roboto"/>
              </a:rPr>
              <a:t>Calculation of the distances of all neighbour nodes of the active node by summing up its distance with the weights of the edges.</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cs" sz="1400">
                <a:solidFill>
                  <a:schemeClr val="dk1"/>
                </a:solidFill>
                <a:latin typeface="Roboto"/>
                <a:ea typeface="Roboto"/>
                <a:cs typeface="Roboto"/>
                <a:sym typeface="Roboto"/>
              </a:rPr>
              <a:t>If calculated distance of a node is smaller as the current one, update the distance and set the current node as antecessor, this is called update and is Dijkstra's central idea.</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cs" sz="1400">
                <a:solidFill>
                  <a:schemeClr val="dk1"/>
                </a:solidFill>
                <a:latin typeface="Roboto"/>
                <a:ea typeface="Roboto"/>
                <a:cs typeface="Roboto"/>
                <a:sym typeface="Roboto"/>
              </a:rPr>
              <a:t>Set node with the minimal temporary distance as active. Mark its distance as permanent.</a:t>
            </a:r>
            <a:endParaRPr sz="1400">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cs" sz="1400">
                <a:solidFill>
                  <a:schemeClr val="dk1"/>
                </a:solidFill>
                <a:latin typeface="Roboto"/>
                <a:ea typeface="Roboto"/>
                <a:cs typeface="Roboto"/>
                <a:sym typeface="Roboto"/>
              </a:rPr>
              <a:t>Repeating above steps until there aren't any nodes left with a permanent distance, which neighbours still have temporary distances.</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400">
              <a:solidFill>
                <a:schemeClr val="dk1"/>
              </a:solidFill>
              <a:latin typeface="Arial"/>
              <a:ea typeface="Arial"/>
              <a:cs typeface="Arial"/>
              <a:sym typeface="Arial"/>
            </a:endParaRPr>
          </a:p>
          <a:p>
            <a:pPr marL="0" lvl="0" indent="0" algn="ctr" rtl="0">
              <a:spcBef>
                <a:spcPts val="0"/>
              </a:spcBef>
              <a:spcAft>
                <a:spcPts val="0"/>
              </a:spcAft>
              <a:buNone/>
            </a:pPr>
            <a:endParaRPr/>
          </a:p>
        </p:txBody>
      </p:sp>
      <p:pic>
        <p:nvPicPr>
          <p:cNvPr id="115" name="Google Shape;115;p23"/>
          <p:cNvPicPr preferRelativeResize="0"/>
          <p:nvPr/>
        </p:nvPicPr>
        <p:blipFill>
          <a:blip r:embed="rId3">
            <a:alphaModFix/>
          </a:blip>
          <a:stretch>
            <a:fillRect/>
          </a:stretch>
        </p:blipFill>
        <p:spPr>
          <a:xfrm>
            <a:off x="1338575" y="173525"/>
            <a:ext cx="6271349" cy="278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0" y="327594"/>
            <a:ext cx="9144000" cy="4236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cs" sz="3100" b="1"/>
              <a:t>Work Done</a:t>
            </a:r>
            <a:endParaRPr sz="3100" b="1"/>
          </a:p>
        </p:txBody>
      </p:sp>
      <p:sp>
        <p:nvSpPr>
          <p:cNvPr id="121" name="Google Shape;121;p24"/>
          <p:cNvSpPr txBox="1"/>
          <p:nvPr/>
        </p:nvSpPr>
        <p:spPr>
          <a:xfrm>
            <a:off x="175650" y="948125"/>
            <a:ext cx="8792700" cy="40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1800" b="1"/>
              <a:t>Advantages of Dijkstra Algorithm -</a:t>
            </a:r>
            <a:endParaRPr sz="1800" b="1"/>
          </a:p>
          <a:p>
            <a:pPr marL="0" lvl="0" indent="0" algn="l" rtl="0">
              <a:spcBef>
                <a:spcPts val="0"/>
              </a:spcBef>
              <a:spcAft>
                <a:spcPts val="0"/>
              </a:spcAft>
              <a:buNone/>
            </a:pPr>
            <a:endParaRPr sz="1800" b="1"/>
          </a:p>
          <a:p>
            <a:pPr marL="457200" lvl="0" indent="-330200" algn="l" rtl="0">
              <a:spcBef>
                <a:spcPts val="0"/>
              </a:spcBef>
              <a:spcAft>
                <a:spcPts val="0"/>
              </a:spcAft>
              <a:buSzPts val="1600"/>
              <a:buChar char="●"/>
            </a:pPr>
            <a:r>
              <a:rPr lang="cs" sz="1600" b="1"/>
              <a:t>It is used in Google Maps</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It is used in finding Shortest Path.</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It is used in geographical Maps</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To find locations of Map which refers to vertices of graph.</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Distance between the location refers to edges.</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It is used in IP routing to find Open shortest Path First.</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It is used in the telephone network.</a:t>
            </a:r>
            <a:endParaRPr sz="1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0" y="327594"/>
            <a:ext cx="9144000" cy="4236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cs" sz="3100" b="1"/>
              <a:t>Work Done</a:t>
            </a:r>
            <a:endParaRPr sz="3100" b="1"/>
          </a:p>
        </p:txBody>
      </p:sp>
      <p:sp>
        <p:nvSpPr>
          <p:cNvPr id="127" name="Google Shape;127;p25"/>
          <p:cNvSpPr txBox="1"/>
          <p:nvPr/>
        </p:nvSpPr>
        <p:spPr>
          <a:xfrm>
            <a:off x="175650" y="948125"/>
            <a:ext cx="8792700" cy="40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1800" b="1"/>
              <a:t>Disadvantages of Dijkstra Algorithm -</a:t>
            </a:r>
            <a:endParaRPr sz="1800" b="1"/>
          </a:p>
          <a:p>
            <a:pPr marL="0" lvl="0" indent="0" algn="l" rtl="0">
              <a:spcBef>
                <a:spcPts val="0"/>
              </a:spcBef>
              <a:spcAft>
                <a:spcPts val="0"/>
              </a:spcAft>
              <a:buNone/>
            </a:pPr>
            <a:endParaRPr sz="1800" b="1"/>
          </a:p>
          <a:p>
            <a:pPr marL="457200" lvl="0" indent="-330200" algn="l" rtl="0">
              <a:spcBef>
                <a:spcPts val="0"/>
              </a:spcBef>
              <a:spcAft>
                <a:spcPts val="0"/>
              </a:spcAft>
              <a:buSzPts val="1600"/>
              <a:buChar char="●"/>
            </a:pPr>
            <a:r>
              <a:rPr lang="cs" sz="1600" b="1"/>
              <a:t>It do blind search so wastes lot of time while processing.</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It cannot handle negative edges.</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cs" sz="1600" b="1"/>
              <a:t>This leads to acyclic graphs and most often cannot obtain the right shortest path.</a:t>
            </a:r>
            <a:endParaRPr sz="16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575</Words>
  <Application>Microsoft Office PowerPoint</Application>
  <PresentationFormat>On-screen Show (16:9)</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Roboto</vt:lpstr>
      <vt:lpstr>Calibri</vt:lpstr>
      <vt:lpstr>Simple Light</vt:lpstr>
      <vt:lpstr>                                                   TITLE</vt:lpstr>
      <vt:lpstr>                                   Introduction</vt:lpstr>
      <vt:lpstr>                           Problem Statement</vt:lpstr>
      <vt:lpstr>                                    Motivation</vt:lpstr>
      <vt:lpstr>    OBJECTIVE  The aim is to find the shortest path from a given source location to a destination location in a city graph network. The program takes as an input text file that includes the location names and the distance between them and the source and destination locations. By Dijkstra’s algorithm and other algorithms, the program determines the shortest path between the 2 Points in the network and displays the shortest distance and the route to be taken to complete the same.</vt:lpstr>
      <vt:lpstr>                               Methodology</vt:lpstr>
      <vt:lpstr>Calculation of the distances of all neighbour nodes of the active node by summing up its distance with the weights of the edges. If calculated distance of a node is smaller as the current one, update the distance and set the current node as antecessor, this is called update and is Dijkstra's central idea. Set node with the minimal temporary distance as active. Mark its distance as permanent. Repeating above steps until there aren't any nodes left with a permanent distance, which neighbours still have temporary distances.  </vt:lpstr>
      <vt:lpstr>Work Done</vt:lpstr>
      <vt:lpstr>Work Done</vt:lpstr>
      <vt:lpstr>PowerPoint Presentation</vt:lpstr>
      <vt:lpstr>Coded Algorithm</vt:lpstr>
      <vt:lpstr>      WORK LEFT FOR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dc:title>
  <cp:lastModifiedBy>919215620105</cp:lastModifiedBy>
  <cp:revision>3</cp:revision>
  <dcterms:modified xsi:type="dcterms:W3CDTF">2020-12-13T16:00:30Z</dcterms:modified>
</cp:coreProperties>
</file>