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DM Serif Display" panose="020F0502020204030204" pitchFamily="2" charset="0"/>
      <p:regular r:id="rId19"/>
    </p:embeddedFont>
    <p:embeddedFont>
      <p:font typeface="Times New Roman Bold" panose="02020803070505020304" pitchFamily="18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21.07.2025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658" y="7181087"/>
            <a:ext cx="3948747" cy="3267184"/>
          </a:xfrm>
          <a:custGeom>
            <a:avLst/>
            <a:gdLst/>
            <a:ahLst/>
            <a:cxnLst/>
            <a:rect l="l" t="t" r="r" b="b"/>
            <a:pathLst>
              <a:path w="3948747" h="3267184">
                <a:moveTo>
                  <a:pt x="0" y="0"/>
                </a:moveTo>
                <a:lnTo>
                  <a:pt x="3948747" y="0"/>
                </a:lnTo>
                <a:lnTo>
                  <a:pt x="3948747" y="3267184"/>
                </a:lnTo>
                <a:lnTo>
                  <a:pt x="0" y="326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036909" y="8058023"/>
            <a:ext cx="2283819" cy="2400555"/>
          </a:xfrm>
          <a:custGeom>
            <a:avLst/>
            <a:gdLst/>
            <a:ahLst/>
            <a:cxnLst/>
            <a:rect l="l" t="t" r="r" b="b"/>
            <a:pathLst>
              <a:path w="2283819" h="2400555">
                <a:moveTo>
                  <a:pt x="0" y="0"/>
                </a:moveTo>
                <a:lnTo>
                  <a:pt x="2283818" y="0"/>
                </a:lnTo>
                <a:lnTo>
                  <a:pt x="2283818" y="2400554"/>
                </a:lnTo>
                <a:lnTo>
                  <a:pt x="0" y="2400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920856" y="0"/>
            <a:ext cx="2728294" cy="1633656"/>
          </a:xfrm>
          <a:custGeom>
            <a:avLst/>
            <a:gdLst/>
            <a:ahLst/>
            <a:cxnLst/>
            <a:rect l="l" t="t" r="r" b="b"/>
            <a:pathLst>
              <a:path w="2728294" h="1633656">
                <a:moveTo>
                  <a:pt x="0" y="0"/>
                </a:moveTo>
                <a:lnTo>
                  <a:pt x="2728295" y="0"/>
                </a:lnTo>
                <a:lnTo>
                  <a:pt x="2728295" y="1633656"/>
                </a:lnTo>
                <a:lnTo>
                  <a:pt x="0" y="16336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4658" y="4319618"/>
            <a:ext cx="2946874" cy="2713289"/>
          </a:xfrm>
          <a:custGeom>
            <a:avLst/>
            <a:gdLst/>
            <a:ahLst/>
            <a:cxnLst/>
            <a:rect l="l" t="t" r="r" b="b"/>
            <a:pathLst>
              <a:path w="2946874" h="2713289">
                <a:moveTo>
                  <a:pt x="0" y="0"/>
                </a:moveTo>
                <a:lnTo>
                  <a:pt x="2946874" y="0"/>
                </a:lnTo>
                <a:lnTo>
                  <a:pt x="2946874" y="2713289"/>
                </a:lnTo>
                <a:lnTo>
                  <a:pt x="0" y="27132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02997" y="1201463"/>
            <a:ext cx="14282007" cy="3657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695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COFFEE DATASET</a:t>
            </a:r>
          </a:p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695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PROJECT IN PYTHON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68489" y="4937572"/>
            <a:ext cx="8359350" cy="235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4711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PARTHASARATHI</a:t>
            </a:r>
          </a:p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4711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DA-DS </a:t>
            </a:r>
          </a:p>
          <a:p>
            <a:pPr algn="ctr">
              <a:lnSpc>
                <a:spcPts val="5999"/>
              </a:lnSpc>
            </a:pPr>
            <a:r>
              <a:rPr lang="en-US" sz="4999">
                <a:solidFill>
                  <a:srgbClr val="47110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-BATCH</a:t>
            </a:r>
          </a:p>
        </p:txBody>
      </p:sp>
      <p:sp>
        <p:nvSpPr>
          <p:cNvPr id="8" name="Freeform 8"/>
          <p:cNvSpPr/>
          <p:nvPr/>
        </p:nvSpPr>
        <p:spPr>
          <a:xfrm>
            <a:off x="158579" y="33744"/>
            <a:ext cx="3080778" cy="2335438"/>
          </a:xfrm>
          <a:custGeom>
            <a:avLst/>
            <a:gdLst/>
            <a:ahLst/>
            <a:cxnLst/>
            <a:rect l="l" t="t" r="r" b="b"/>
            <a:pathLst>
              <a:path w="3080778" h="2335438">
                <a:moveTo>
                  <a:pt x="0" y="0"/>
                </a:moveTo>
                <a:lnTo>
                  <a:pt x="3080778" y="0"/>
                </a:lnTo>
                <a:lnTo>
                  <a:pt x="3080778" y="2335438"/>
                </a:lnTo>
                <a:lnTo>
                  <a:pt x="0" y="23354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526908" y="5143500"/>
            <a:ext cx="3897110" cy="3492204"/>
          </a:xfrm>
          <a:custGeom>
            <a:avLst/>
            <a:gdLst/>
            <a:ahLst/>
            <a:cxnLst/>
            <a:rect l="l" t="t" r="r" b="b"/>
            <a:pathLst>
              <a:path w="3897110" h="3492204">
                <a:moveTo>
                  <a:pt x="0" y="0"/>
                </a:moveTo>
                <a:lnTo>
                  <a:pt x="3897110" y="0"/>
                </a:lnTo>
                <a:lnTo>
                  <a:pt x="3897110" y="3492204"/>
                </a:lnTo>
                <a:lnTo>
                  <a:pt x="0" y="34922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239357" y="5967023"/>
            <a:ext cx="4572022" cy="3955972"/>
          </a:xfrm>
          <a:custGeom>
            <a:avLst/>
            <a:gdLst/>
            <a:ahLst/>
            <a:cxnLst/>
            <a:rect l="l" t="t" r="r" b="b"/>
            <a:pathLst>
              <a:path w="4572022" h="3955972">
                <a:moveTo>
                  <a:pt x="0" y="0"/>
                </a:moveTo>
                <a:lnTo>
                  <a:pt x="4572022" y="0"/>
                </a:lnTo>
                <a:lnTo>
                  <a:pt x="4572022" y="3955972"/>
                </a:lnTo>
                <a:lnTo>
                  <a:pt x="0" y="395597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144000" y="7461499"/>
            <a:ext cx="2169524" cy="2664089"/>
          </a:xfrm>
          <a:custGeom>
            <a:avLst/>
            <a:gdLst/>
            <a:ahLst/>
            <a:cxnLst/>
            <a:rect l="l" t="t" r="r" b="b"/>
            <a:pathLst>
              <a:path w="2169524" h="2664089">
                <a:moveTo>
                  <a:pt x="0" y="0"/>
                </a:moveTo>
                <a:lnTo>
                  <a:pt x="2169524" y="0"/>
                </a:lnTo>
                <a:lnTo>
                  <a:pt x="2169524" y="2664089"/>
                </a:lnTo>
                <a:lnTo>
                  <a:pt x="0" y="266408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80975" y="1633656"/>
            <a:ext cx="2508082" cy="2323926"/>
          </a:xfrm>
          <a:custGeom>
            <a:avLst/>
            <a:gdLst/>
            <a:ahLst/>
            <a:cxnLst/>
            <a:rect l="l" t="t" r="r" b="b"/>
            <a:pathLst>
              <a:path w="2508082" h="2323926">
                <a:moveTo>
                  <a:pt x="0" y="0"/>
                </a:moveTo>
                <a:lnTo>
                  <a:pt x="2508082" y="0"/>
                </a:lnTo>
                <a:lnTo>
                  <a:pt x="2508082" y="2323926"/>
                </a:lnTo>
                <a:lnTo>
                  <a:pt x="0" y="232392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044627" y="5202295"/>
            <a:ext cx="3243373" cy="3591248"/>
          </a:xfrm>
          <a:custGeom>
            <a:avLst/>
            <a:gdLst/>
            <a:ahLst/>
            <a:cxnLst/>
            <a:rect l="l" t="t" r="r" b="b"/>
            <a:pathLst>
              <a:path w="3243373" h="3591248">
                <a:moveTo>
                  <a:pt x="0" y="0"/>
                </a:moveTo>
                <a:lnTo>
                  <a:pt x="3243373" y="0"/>
                </a:lnTo>
                <a:lnTo>
                  <a:pt x="3243373" y="3591249"/>
                </a:lnTo>
                <a:lnTo>
                  <a:pt x="0" y="359124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70354"/>
            <a:ext cx="13002408" cy="7982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4"/>
              </a:lnSpc>
              <a:spcBef>
                <a:spcPct val="0"/>
              </a:spcBef>
            </a:pPr>
            <a:r>
              <a:rPr lang="en-US" sz="405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Chi-Square Test – Species vs Country of Origin</a:t>
            </a:r>
          </a:p>
          <a:p>
            <a:pPr algn="l">
              <a:lnSpc>
                <a:spcPts val="4864"/>
              </a:lnSpc>
              <a:spcBef>
                <a:spcPct val="0"/>
              </a:spcBef>
            </a:pPr>
            <a:endParaRPr lang="en-US" sz="4053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4864"/>
              </a:lnSpc>
              <a:spcBef>
                <a:spcPct val="0"/>
              </a:spcBef>
            </a:pPr>
            <a:r>
              <a:rPr lang="en-US" sz="405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Objective: </a:t>
            </a:r>
          </a:p>
          <a:p>
            <a:pPr marL="875144" lvl="1" indent="-437572" algn="l">
              <a:lnSpc>
                <a:spcPts val="4864"/>
              </a:lnSpc>
              <a:buFont typeface="Arial"/>
              <a:buChar char="•"/>
            </a:pPr>
            <a:r>
              <a:rPr lang="en-US" sz="40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if coffee Species distribution varies by Country of Origin.</a:t>
            </a:r>
          </a:p>
          <a:p>
            <a:pPr algn="l">
              <a:lnSpc>
                <a:spcPts val="4864"/>
              </a:lnSpc>
            </a:pPr>
            <a:r>
              <a:rPr lang="en-US" sz="405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Method:</a:t>
            </a:r>
          </a:p>
          <a:p>
            <a:pPr marL="875144" lvl="1" indent="-437572" algn="l">
              <a:lnSpc>
                <a:spcPts val="4864"/>
              </a:lnSpc>
              <a:buFont typeface="Arial"/>
              <a:buChar char="•"/>
            </a:pPr>
            <a:r>
              <a:rPr lang="en-US" sz="40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Chi-Square Test of Independence (chi2_contingency) on contingency table.</a:t>
            </a:r>
          </a:p>
          <a:p>
            <a:pPr algn="l">
              <a:lnSpc>
                <a:spcPts val="4864"/>
              </a:lnSpc>
              <a:spcBef>
                <a:spcPct val="0"/>
              </a:spcBef>
            </a:pPr>
            <a:r>
              <a:rPr lang="en-US" sz="405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Interpretation:</a:t>
            </a:r>
          </a:p>
          <a:p>
            <a:pPr marL="875144" lvl="1" indent="-437572" algn="l">
              <a:lnSpc>
                <a:spcPts val="4864"/>
              </a:lnSpc>
              <a:buFont typeface="Arial"/>
              <a:buChar char="•"/>
            </a:pPr>
            <a:r>
              <a:rPr lang="en-US" sz="40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&lt; 0.05: Significant association found.</a:t>
            </a:r>
          </a:p>
          <a:p>
            <a:pPr marL="875144" lvl="1" indent="-437572" algn="l">
              <a:lnSpc>
                <a:spcPts val="4864"/>
              </a:lnSpc>
              <a:buFont typeface="Arial"/>
              <a:buChar char="•"/>
            </a:pPr>
            <a:r>
              <a:rPr lang="en-US" sz="40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≥ 0.05: No significant relationship.</a:t>
            </a:r>
          </a:p>
          <a:p>
            <a:pPr algn="l">
              <a:lnSpc>
                <a:spcPts val="4864"/>
              </a:lnSpc>
              <a:spcBef>
                <a:spcPct val="0"/>
              </a:spcBef>
            </a:pPr>
            <a:r>
              <a:rPr lang="en-US" sz="405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Visualization: </a:t>
            </a:r>
          </a:p>
          <a:p>
            <a:pPr marL="875144" lvl="1" indent="-437572" algn="l">
              <a:lnSpc>
                <a:spcPts val="4864"/>
              </a:lnSpc>
              <a:buFont typeface="Arial"/>
              <a:buChar char="•"/>
            </a:pPr>
            <a:r>
              <a:rPr lang="en-US" sz="40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Heatmap of Species vs Country of Origin frequencies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55141" y="-133350"/>
            <a:ext cx="14331558" cy="2247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9. RELATIONSHIP BETWEEN </a:t>
            </a:r>
          </a:p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32408" y="1628698"/>
            <a:ext cx="5126892" cy="3763672"/>
          </a:xfrm>
          <a:custGeom>
            <a:avLst/>
            <a:gdLst/>
            <a:ahLst/>
            <a:cxnLst/>
            <a:rect l="l" t="t" r="r" b="b"/>
            <a:pathLst>
              <a:path w="5126892" h="3763672">
                <a:moveTo>
                  <a:pt x="0" y="0"/>
                </a:moveTo>
                <a:lnTo>
                  <a:pt x="5126892" y="0"/>
                </a:lnTo>
                <a:lnTo>
                  <a:pt x="5126892" y="3763672"/>
                </a:lnTo>
                <a:lnTo>
                  <a:pt x="0" y="3763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32408" y="6206200"/>
            <a:ext cx="5419546" cy="3865930"/>
          </a:xfrm>
          <a:custGeom>
            <a:avLst/>
            <a:gdLst/>
            <a:ahLst/>
            <a:cxnLst/>
            <a:rect l="l" t="t" r="r" b="b"/>
            <a:pathLst>
              <a:path w="5419546" h="3865930">
                <a:moveTo>
                  <a:pt x="0" y="0"/>
                </a:moveTo>
                <a:lnTo>
                  <a:pt x="5419546" y="0"/>
                </a:lnTo>
                <a:lnTo>
                  <a:pt x="5419546" y="3865930"/>
                </a:lnTo>
                <a:lnTo>
                  <a:pt x="0" y="3865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658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7613" y="3261880"/>
            <a:ext cx="8878913" cy="487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patterns, trends, and outliers in coffee data.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analysis simple and supports better decisions.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Visuals used: Boxplots, Histograms, Heatmaps, Bar Charts.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Helped reveal quality trends and key influencing factors.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82573" y="366735"/>
            <a:ext cx="11284754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10. DATA VISUALIZATION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47375" y="2056673"/>
            <a:ext cx="8152047" cy="7201627"/>
          </a:xfrm>
          <a:custGeom>
            <a:avLst/>
            <a:gdLst/>
            <a:ahLst/>
            <a:cxnLst/>
            <a:rect l="l" t="t" r="r" b="b"/>
            <a:pathLst>
              <a:path w="8152047" h="7201627">
                <a:moveTo>
                  <a:pt x="0" y="0"/>
                </a:moveTo>
                <a:lnTo>
                  <a:pt x="8152047" y="0"/>
                </a:lnTo>
                <a:lnTo>
                  <a:pt x="8152047" y="7201627"/>
                </a:lnTo>
                <a:lnTo>
                  <a:pt x="0" y="72016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37" r="-253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980473"/>
            <a:ext cx="9434341" cy="727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Explored individual quality attributes (Aroma, Flavor, Aftertaste, etc.).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histograms to show data distribution and boxplots for outlier detection.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Summarized mean, median, and spread with descriptive statistics.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Helped identify patterns and variations in coffee quality scores.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44817" y="366735"/>
            <a:ext cx="11709741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11. UNIVARIATE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39087" y="2594206"/>
            <a:ext cx="5334656" cy="3471083"/>
          </a:xfrm>
          <a:custGeom>
            <a:avLst/>
            <a:gdLst/>
            <a:ahLst/>
            <a:cxnLst/>
            <a:rect l="l" t="t" r="r" b="b"/>
            <a:pathLst>
              <a:path w="5334656" h="3471083">
                <a:moveTo>
                  <a:pt x="0" y="0"/>
                </a:moveTo>
                <a:lnTo>
                  <a:pt x="5334656" y="0"/>
                </a:lnTo>
                <a:lnTo>
                  <a:pt x="5334656" y="3471083"/>
                </a:lnTo>
                <a:lnTo>
                  <a:pt x="0" y="3471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39087" y="7103514"/>
            <a:ext cx="5334656" cy="3211681"/>
          </a:xfrm>
          <a:custGeom>
            <a:avLst/>
            <a:gdLst/>
            <a:ahLst/>
            <a:cxnLst/>
            <a:rect l="l" t="t" r="r" b="b"/>
            <a:pathLst>
              <a:path w="5334656" h="3211681">
                <a:moveTo>
                  <a:pt x="0" y="0"/>
                </a:moveTo>
                <a:lnTo>
                  <a:pt x="5334656" y="0"/>
                </a:lnTo>
                <a:lnTo>
                  <a:pt x="5334656" y="3211681"/>
                </a:lnTo>
                <a:lnTo>
                  <a:pt x="0" y="3211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00079" y="2518006"/>
            <a:ext cx="8134148" cy="727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Examined relationships between two variables (e.g., Aroma vs Total Cup Points).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scatter plots, bar plots, line plots, and pie charts for analysis.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positive links between Aroma, Acidity, and overall cup points.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Showed species and country distributions with pie charts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78081" y="366735"/>
            <a:ext cx="10931839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12. BIVARIATE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37039" y="2139566"/>
            <a:ext cx="2072880" cy="454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1"/>
              </a:lnSpc>
              <a:spcBef>
                <a:spcPct val="0"/>
              </a:spcBef>
            </a:pPr>
            <a:r>
              <a:rPr lang="en-US" sz="2951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scatter plots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50318" y="6646314"/>
            <a:ext cx="1646322" cy="454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1"/>
              </a:lnSpc>
              <a:spcBef>
                <a:spcPct val="0"/>
              </a:spcBef>
            </a:pPr>
            <a:r>
              <a:rPr lang="en-US" sz="2951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LINEPLOT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26593" y="1610060"/>
            <a:ext cx="8361407" cy="8676940"/>
          </a:xfrm>
          <a:custGeom>
            <a:avLst/>
            <a:gdLst/>
            <a:ahLst/>
            <a:cxnLst/>
            <a:rect l="l" t="t" r="r" b="b"/>
            <a:pathLst>
              <a:path w="8361407" h="8676940">
                <a:moveTo>
                  <a:pt x="0" y="0"/>
                </a:moveTo>
                <a:lnTo>
                  <a:pt x="8361407" y="0"/>
                </a:lnTo>
                <a:lnTo>
                  <a:pt x="8361407" y="8676940"/>
                </a:lnTo>
                <a:lnTo>
                  <a:pt x="0" y="8676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17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27326" y="174822"/>
            <a:ext cx="13033347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13. MULTIVARIATE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845082"/>
            <a:ext cx="8545486" cy="7877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Analyzed relationships among multiple quality measures.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correlation heatmaps and pairplots to find attribute interdependencies.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Discovered strong correlations between Aroma, Flavor, and Total Cup Points.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quality measures across species with grouped bar plots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623701" y="809977"/>
            <a:ext cx="2634120" cy="67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PARIPLOT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49182" y="366735"/>
            <a:ext cx="7789636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u="sng">
                <a:solidFill>
                  <a:srgbClr val="0069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14. CONCLUSION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29519" y="1980473"/>
            <a:ext cx="14715609" cy="727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endParaRPr/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significant difference in Total Cup Points between Arabica and Robusta (T-Test p &gt; 0.05).</a:t>
            </a:r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method does not significantly affect Aroma scores (ANOVA p &gt; 0.05).</a:t>
            </a:r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Aroma, Flavor, and Balance remain the strongest drivers of cup score.</a:t>
            </a:r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patterns: Arabica common in Ethiopia/Colombia, Robusta in Vietnam/Uganda.</a:t>
            </a:r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improved reliability: missing values handled, weights standardized, outliers removed.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32717" y="175645"/>
            <a:ext cx="9184349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15. REMMENDATION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80473"/>
            <a:ext cx="14337222" cy="727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endParaRPr/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quality attributes – invest in aroma, flavor, and balance improvements.</a:t>
            </a:r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method optimization – further study environmental and farming factors.</a:t>
            </a:r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Country-specific strategies – strengthen cultivation practices in dominant regions.</a:t>
            </a:r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decisions – maintain standardized datasets for accurate analysis.</a:t>
            </a:r>
          </a:p>
          <a:p>
            <a:pPr marL="863599" lvl="1" indent="-431800" algn="l">
              <a:lnSpc>
                <a:spcPts val="4799"/>
              </a:lnSpc>
              <a:buAutoNum type="arabicPeriod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research – explore altitude, soil, and climate impacts on cup scores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6710" y="123759"/>
            <a:ext cx="7994579" cy="1047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1295" lvl="1" indent="-755647" algn="l">
              <a:lnSpc>
                <a:spcPts val="8399"/>
              </a:lnSpc>
              <a:buAutoNum type="arabicPeriod"/>
            </a:pPr>
            <a:r>
              <a:rPr lang="en-US" sz="6999" u="sng">
                <a:solidFill>
                  <a:srgbClr val="00695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29783" y="1836668"/>
            <a:ext cx="8244244" cy="727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Overview:</a:t>
            </a:r>
          </a:p>
          <a:p>
            <a:pPr algn="just">
              <a:lnSpc>
                <a:spcPts val="4799"/>
              </a:lnSpc>
            </a:pPr>
            <a:endParaRPr lang="en-US" sz="3999" b="1" u="sng">
              <a:solidFill>
                <a:srgbClr val="00695A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863599" lvl="1" indent="-431800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69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the Coffee Quality Dataset to identify factors affecting coffee quality.</a:t>
            </a:r>
          </a:p>
          <a:p>
            <a:pPr marL="863599" lvl="1" indent="-431800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69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sensory attributes like aroma, flavor, acidity, and body.</a:t>
            </a:r>
          </a:p>
          <a:p>
            <a:pPr marL="863599" lvl="1" indent="-431800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69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data cleaning, analysis, and visualization for actionable insights.</a:t>
            </a:r>
          </a:p>
          <a:p>
            <a:pPr algn="just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0069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0069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881790" y="1381158"/>
            <a:ext cx="7377510" cy="8763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Statement/ Objective:</a:t>
            </a:r>
          </a:p>
          <a:p>
            <a:pPr algn="l">
              <a:lnSpc>
                <a:spcPts val="6000"/>
              </a:lnSpc>
            </a:pPr>
            <a:endParaRPr lang="en-US" sz="5000" b="1" u="sng">
              <a:solidFill>
                <a:srgbClr val="00695A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863599" lvl="1" indent="-431800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69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Coffee producers struggle to know which attributes define quality.</a:t>
            </a:r>
          </a:p>
          <a:p>
            <a:pPr marL="1079501" lvl="1" indent="-539750" algn="just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00695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 Discover key patterns and trends to support better grading and production decisions.</a:t>
            </a:r>
          </a:p>
          <a:p>
            <a:pPr algn="just">
              <a:lnSpc>
                <a:spcPts val="6000"/>
              </a:lnSpc>
              <a:spcBef>
                <a:spcPct val="0"/>
              </a:spcBef>
            </a:pPr>
            <a:endParaRPr lang="en-US" sz="5000">
              <a:solidFill>
                <a:srgbClr val="00695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9378852" y="1506855"/>
            <a:ext cx="0" cy="80106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10326" y="1188116"/>
          <a:ext cx="17627265" cy="8782050"/>
        </p:xfrm>
        <a:graphic>
          <a:graphicData uri="http://schemas.openxmlformats.org/drawingml/2006/table">
            <a:tbl>
              <a:tblPr/>
              <a:tblGrid>
                <a:gridCol w="488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1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5379"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Quality Measures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Bean Metadata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Farm Metadata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6671"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Aroma </a:t>
                      </a:r>
                      <a:endParaRPr lang="en-US" sz="1100"/>
                    </a:p>
                    <a:p>
                      <a:pPr algn="l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Flavour </a:t>
                      </a:r>
                    </a:p>
                    <a:p>
                      <a:pPr algn="l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Aftertaste  AcidityBody Balance </a:t>
                      </a:r>
                    </a:p>
                    <a:p>
                      <a:pPr algn="l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Uniformity </a:t>
                      </a:r>
                    </a:p>
                    <a:p>
                      <a:pPr algn="l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Cup Cleanliness </a:t>
                      </a:r>
                    </a:p>
                    <a:p>
                      <a:pPr algn="l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Sweetness </a:t>
                      </a:r>
                    </a:p>
                    <a:p>
                      <a:pPr algn="l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Moisture </a:t>
                      </a:r>
                    </a:p>
                    <a:p>
                      <a:pPr algn="l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Defects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Processing Method </a:t>
                      </a:r>
                      <a:endParaRPr lang="en-US" sz="1100"/>
                    </a:p>
                    <a:p>
                      <a:pPr algn="l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Colour </a:t>
                      </a:r>
                    </a:p>
                    <a:p>
                      <a:pPr algn="l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Species (Arabica / Robusta)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Owner </a:t>
                      </a:r>
                      <a:endParaRPr lang="en-US" sz="1100"/>
                    </a:p>
                    <a:p>
                      <a:pPr algn="just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 of Origin </a:t>
                      </a:r>
                    </a:p>
                    <a:p>
                      <a:pPr algn="just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Farm Name </a:t>
                      </a:r>
                    </a:p>
                    <a:p>
                      <a:pPr algn="just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Lot Number </a:t>
                      </a:r>
                    </a:p>
                    <a:p>
                      <a:pPr algn="just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Mill </a:t>
                      </a:r>
                    </a:p>
                    <a:p>
                      <a:pPr algn="just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Company </a:t>
                      </a:r>
                    </a:p>
                    <a:p>
                      <a:pPr algn="just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Altitude </a:t>
                      </a:r>
                    </a:p>
                    <a:p>
                      <a:pPr algn="just">
                        <a:lnSpc>
                          <a:spcPts val="5599"/>
                        </a:lnSpc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2051970" y="0"/>
            <a:ext cx="14184060" cy="1071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u="sng" dirty="0">
                <a:solidFill>
                  <a:srgbClr val="00695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2. DATA UNDERSTANDING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954393"/>
            <a:ext cx="10056194" cy="3332607"/>
          </a:xfrm>
          <a:custGeom>
            <a:avLst/>
            <a:gdLst/>
            <a:ahLst/>
            <a:cxnLst/>
            <a:rect l="l" t="t" r="r" b="b"/>
            <a:pathLst>
              <a:path w="10056194" h="3332607">
                <a:moveTo>
                  <a:pt x="0" y="0"/>
                </a:moveTo>
                <a:lnTo>
                  <a:pt x="10056194" y="0"/>
                </a:lnTo>
                <a:lnTo>
                  <a:pt x="10056194" y="3332607"/>
                </a:lnTo>
                <a:lnTo>
                  <a:pt x="0" y="3332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669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54770" y="123759"/>
            <a:ext cx="8419613" cy="1071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u="sng" dirty="0">
                <a:solidFill>
                  <a:srgbClr val="00695A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3. DATA CLEANING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7791" y="1695400"/>
            <a:ext cx="8926209" cy="6077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  <a:spcBef>
                <a:spcPct val="0"/>
              </a:spcBef>
            </a:pPr>
            <a:r>
              <a:rPr lang="en-US" sz="399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Why Data Cleaning is Necessary:</a:t>
            </a:r>
          </a:p>
          <a:p>
            <a:pPr algn="just">
              <a:lnSpc>
                <a:spcPts val="4799"/>
              </a:lnSpc>
              <a:spcBef>
                <a:spcPct val="0"/>
              </a:spcBef>
            </a:pPr>
            <a:endParaRPr lang="en-US" sz="399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863599" lvl="1" indent="-431800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accuracy and reliability of analysis.</a:t>
            </a:r>
          </a:p>
          <a:p>
            <a:pPr marL="863599" lvl="1" indent="-431800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errors, inconsistencies, and missing values.</a:t>
            </a:r>
          </a:p>
          <a:p>
            <a:pPr marL="863599" lvl="1" indent="-431800" algn="just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data quality for better insights and decision-making.</a:t>
            </a:r>
          </a:p>
          <a:p>
            <a:pPr algn="just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68387" y="1695400"/>
            <a:ext cx="8419613" cy="6677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High-Level Steps Taken:</a:t>
            </a:r>
          </a:p>
          <a:p>
            <a:pPr algn="ctr">
              <a:lnSpc>
                <a:spcPts val="4799"/>
              </a:lnSpc>
            </a:pPr>
            <a:endParaRPr lang="en-US" sz="399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irrelevant or duplicate columns.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Handled missing and inconsistent values.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Standardized data formats (text, numbers, dates).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 data accuracy through validation checks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1431" y="2638693"/>
            <a:ext cx="9736569" cy="2817818"/>
          </a:xfrm>
          <a:custGeom>
            <a:avLst/>
            <a:gdLst/>
            <a:ahLst/>
            <a:cxnLst/>
            <a:rect l="l" t="t" r="r" b="b"/>
            <a:pathLst>
              <a:path w="9736569" h="2817818">
                <a:moveTo>
                  <a:pt x="0" y="0"/>
                </a:moveTo>
                <a:lnTo>
                  <a:pt x="9736569" y="0"/>
                </a:lnTo>
                <a:lnTo>
                  <a:pt x="9736569" y="2817819"/>
                </a:lnTo>
                <a:lnTo>
                  <a:pt x="0" y="2817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07104" y="7075601"/>
            <a:ext cx="9305322" cy="3206564"/>
          </a:xfrm>
          <a:custGeom>
            <a:avLst/>
            <a:gdLst/>
            <a:ahLst/>
            <a:cxnLst/>
            <a:rect l="l" t="t" r="r" b="b"/>
            <a:pathLst>
              <a:path w="9305322" h="3206564">
                <a:moveTo>
                  <a:pt x="0" y="0"/>
                </a:moveTo>
                <a:lnTo>
                  <a:pt x="9305322" y="0"/>
                </a:lnTo>
                <a:lnTo>
                  <a:pt x="9305322" y="3206564"/>
                </a:lnTo>
                <a:lnTo>
                  <a:pt x="0" y="3206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36260" y="366735"/>
            <a:ext cx="12815479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HANDLE MISSING VALUES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2194" y="1804066"/>
            <a:ext cx="7719237" cy="8478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Identified missing data using: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Analyzed patterns of missing values.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df.isnull().sum()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 b="1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Methods Used: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endParaRPr lang="en-US" sz="3999" b="1" u="sng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 (for heavily missing data)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Mean/Median (numerical)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ffill and bfill (categorical)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Result: Clean dataset ready for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07104" y="1804066"/>
            <a:ext cx="3746886" cy="67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EX:MEAN FILL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51431" y="6005016"/>
            <a:ext cx="5376278" cy="67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EX: FFILL AND BFILL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74680" y="2339113"/>
            <a:ext cx="8182711" cy="7947887"/>
          </a:xfrm>
          <a:custGeom>
            <a:avLst/>
            <a:gdLst/>
            <a:ahLst/>
            <a:cxnLst/>
            <a:rect l="l" t="t" r="r" b="b"/>
            <a:pathLst>
              <a:path w="8182711" h="7947887">
                <a:moveTo>
                  <a:pt x="0" y="0"/>
                </a:moveTo>
                <a:lnTo>
                  <a:pt x="8182711" y="0"/>
                </a:lnTo>
                <a:lnTo>
                  <a:pt x="8182711" y="7947887"/>
                </a:lnTo>
                <a:lnTo>
                  <a:pt x="0" y="7947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9321" y="1533461"/>
            <a:ext cx="8514679" cy="797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4"/>
              </a:lnSpc>
              <a:spcBef>
                <a:spcPct val="0"/>
              </a:spcBef>
            </a:pPr>
            <a:endParaRPr/>
          </a:p>
          <a:p>
            <a:pPr marL="968694" lvl="1" indent="-484347" algn="l">
              <a:lnSpc>
                <a:spcPts val="5384"/>
              </a:lnSpc>
              <a:buFont typeface="Arial"/>
              <a:buChar char="•"/>
            </a:pPr>
            <a:r>
              <a:rPr lang="en-US" sz="448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outliers using boxplots and IQR method.</a:t>
            </a:r>
          </a:p>
          <a:p>
            <a:pPr algn="l">
              <a:lnSpc>
                <a:spcPts val="5384"/>
              </a:lnSpc>
            </a:pPr>
            <a:endParaRPr lang="en-US" sz="448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68694" lvl="1" indent="-484347" algn="l">
              <a:lnSpc>
                <a:spcPts val="5384"/>
              </a:lnSpc>
              <a:buFont typeface="Arial"/>
              <a:buChar char="•"/>
            </a:pPr>
            <a:r>
              <a:rPr lang="en-US" sz="448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data points outside 1.5 × IQR range.</a:t>
            </a:r>
          </a:p>
          <a:p>
            <a:pPr algn="l">
              <a:lnSpc>
                <a:spcPts val="5384"/>
              </a:lnSpc>
            </a:pPr>
            <a:endParaRPr lang="en-US" sz="448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dataset shape before and after cleaning.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68694" lvl="1" indent="-484347" algn="l">
              <a:lnSpc>
                <a:spcPts val="5384"/>
              </a:lnSpc>
              <a:buFont typeface="Arial"/>
              <a:buChar char="•"/>
            </a:pPr>
            <a:r>
              <a:rPr lang="en-US" sz="448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More accurate and consistent dataset.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92642" y="170753"/>
            <a:ext cx="10354166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 OUTLIER HANDLING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64689" y="1542986"/>
            <a:ext cx="3228330" cy="67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EX.OUTLIER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30076" y="1999965"/>
            <a:ext cx="7892645" cy="4348326"/>
          </a:xfrm>
          <a:custGeom>
            <a:avLst/>
            <a:gdLst/>
            <a:ahLst/>
            <a:cxnLst/>
            <a:rect l="l" t="t" r="r" b="b"/>
            <a:pathLst>
              <a:path w="7892645" h="4348326">
                <a:moveTo>
                  <a:pt x="0" y="0"/>
                </a:moveTo>
                <a:lnTo>
                  <a:pt x="7892645" y="0"/>
                </a:lnTo>
                <a:lnTo>
                  <a:pt x="7892645" y="4348326"/>
                </a:lnTo>
                <a:lnTo>
                  <a:pt x="0" y="434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021" b="-1002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203235" y="8164570"/>
            <a:ext cx="10084765" cy="1093730"/>
          </a:xfrm>
          <a:custGeom>
            <a:avLst/>
            <a:gdLst/>
            <a:ahLst/>
            <a:cxnLst/>
            <a:rect l="l" t="t" r="r" b="b"/>
            <a:pathLst>
              <a:path w="10084765" h="1093730">
                <a:moveTo>
                  <a:pt x="0" y="0"/>
                </a:moveTo>
                <a:lnTo>
                  <a:pt x="10084765" y="0"/>
                </a:lnTo>
                <a:lnTo>
                  <a:pt x="10084765" y="1093730"/>
                </a:lnTo>
                <a:lnTo>
                  <a:pt x="0" y="1093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713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4870" y="1456961"/>
            <a:ext cx="7523087" cy="8362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875" lvl="1" indent="-419438" algn="l">
              <a:lnSpc>
                <a:spcPts val="4662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Cleaned Bag.Weight by extracting numeric parts and removing invalid text.</a:t>
            </a:r>
          </a:p>
          <a:p>
            <a:pPr algn="l">
              <a:lnSpc>
                <a:spcPts val="4662"/>
              </a:lnSpc>
            </a:pPr>
            <a:endParaRPr lang="en-US" sz="38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8875" lvl="1" indent="-419438" algn="l">
              <a:lnSpc>
                <a:spcPts val="4662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Corrected Number.of.Bags with median values and converted to Int64.</a:t>
            </a:r>
          </a:p>
          <a:p>
            <a:pPr algn="l">
              <a:lnSpc>
                <a:spcPts val="4662"/>
              </a:lnSpc>
            </a:pPr>
            <a:endParaRPr lang="en-US" sz="38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8875" lvl="1" indent="-419438" algn="l">
              <a:lnSpc>
                <a:spcPts val="4662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Validated altitude data; flagged negative or illogical ranges.</a:t>
            </a:r>
          </a:p>
          <a:p>
            <a:pPr algn="l">
              <a:lnSpc>
                <a:spcPts val="4799"/>
              </a:lnSpc>
            </a:pPr>
            <a:endParaRPr lang="en-US" sz="38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38875" lvl="1" indent="-419438" algn="l">
              <a:lnSpc>
                <a:spcPts val="4662"/>
              </a:lnSpc>
              <a:buFont typeface="Arial"/>
              <a:buChar char="•"/>
            </a:pPr>
            <a:r>
              <a:rPr lang="en-US" sz="38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Fixed incorrect entries and ensured consistent data types.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20649" y="-133350"/>
            <a:ext cx="13725811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6. HANDLING INVALID VALUES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85197" y="1323629"/>
            <a:ext cx="4362456" cy="67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EX:REMOVE”KG”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84876" y="7488234"/>
            <a:ext cx="6143294" cy="67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EX:HANDLING MISSING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9185" y="1318671"/>
            <a:ext cx="8673865" cy="9078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ANOVA Test</a:t>
            </a:r>
          </a:p>
          <a:p>
            <a:pPr algn="l">
              <a:lnSpc>
                <a:spcPts val="47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Purpose: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Tested if Aroma scores differ across Processing Methods.</a:t>
            </a:r>
          </a:p>
          <a:p>
            <a:pPr algn="l">
              <a:lnSpc>
                <a:spcPts val="47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Method: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One-way ANOVA (f_oneway) comparing group means.</a:t>
            </a:r>
          </a:p>
          <a:p>
            <a:pPr algn="l">
              <a:lnSpc>
                <a:spcPts val="47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Interpretation: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&lt; 0.05: Processing methods have significantly different Aroma scores.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≥ 0.05: No significant difference found.</a:t>
            </a:r>
          </a:p>
          <a:p>
            <a:pPr algn="l">
              <a:lnSpc>
                <a:spcPts val="47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Visualization: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Boxplot of Aroma by Processing Method.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770797" y="1208766"/>
            <a:ext cx="8517203" cy="967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T-Test</a:t>
            </a:r>
          </a:p>
          <a:p>
            <a:pPr algn="l">
              <a:lnSpc>
                <a:spcPts val="47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Objective: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Total Cup Points between Arabica and Robusta.</a:t>
            </a:r>
          </a:p>
          <a:p>
            <a:pPr algn="l">
              <a:lnSpc>
                <a:spcPts val="47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Method: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two-sample t-test (ttest_ind).</a:t>
            </a:r>
          </a:p>
          <a:p>
            <a:pPr algn="l">
              <a:lnSpc>
                <a:spcPts val="47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Interpretation:</a:t>
            </a:r>
          </a:p>
          <a:p>
            <a:pPr marL="1727199" lvl="2" indent="-575733" algn="l">
              <a:lnSpc>
                <a:spcPts val="47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&lt; 0.05: Significant difference in mean scores.</a:t>
            </a:r>
          </a:p>
          <a:p>
            <a:pPr marL="1727199" lvl="2" indent="-575733" algn="l">
              <a:lnSpc>
                <a:spcPts val="47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≥ 0.05: No significant difference found.</a:t>
            </a:r>
          </a:p>
          <a:p>
            <a:pPr algn="l">
              <a:lnSpc>
                <a:spcPts val="47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Visualization: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Boxplot of Total Cup Points by Species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26532" y="125765"/>
            <a:ext cx="11788841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7. STATISTICAL ANALYSIS</a:t>
            </a:r>
          </a:p>
        </p:txBody>
      </p:sp>
      <p:sp>
        <p:nvSpPr>
          <p:cNvPr id="5" name="AutoShape 5"/>
          <p:cNvSpPr/>
          <p:nvPr/>
        </p:nvSpPr>
        <p:spPr>
          <a:xfrm>
            <a:off x="9163050" y="1748378"/>
            <a:ext cx="23813" cy="807521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E7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56282" y="4682447"/>
            <a:ext cx="5018706" cy="1473816"/>
          </a:xfrm>
          <a:custGeom>
            <a:avLst/>
            <a:gdLst/>
            <a:ahLst/>
            <a:cxnLst/>
            <a:rect l="l" t="t" r="r" b="b"/>
            <a:pathLst>
              <a:path w="5018706" h="1473816">
                <a:moveTo>
                  <a:pt x="0" y="0"/>
                </a:moveTo>
                <a:lnTo>
                  <a:pt x="5018706" y="0"/>
                </a:lnTo>
                <a:lnTo>
                  <a:pt x="5018706" y="1473815"/>
                </a:lnTo>
                <a:lnTo>
                  <a:pt x="0" y="1473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918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6989" y="2547264"/>
            <a:ext cx="10850293" cy="6077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Explored dataset with </a:t>
            </a: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df.info()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check structure and data types.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Summarized key statistics (mean, min, max, std, quartiles) using </a:t>
            </a: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df.describe()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missing values with </a:t>
            </a: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df.isnull().sum()</a:t>
            </a: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63599" lvl="1" indent="-431800" algn="l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distributions and outliers using histograms and boxplots.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17543" y="295214"/>
            <a:ext cx="11835006" cy="119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6999" b="1" u="sng">
                <a:solidFill>
                  <a:srgbClr val="0069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8. DESCRIPTIVE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56282" y="4006111"/>
            <a:ext cx="841706" cy="676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974</Words>
  <Application>Microsoft Office PowerPoint</Application>
  <PresentationFormat>Custom</PresentationFormat>
  <Paragraphs>206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Times New Roman</vt:lpstr>
      <vt:lpstr>Arial</vt:lpstr>
      <vt:lpstr>DM Serif Display</vt:lpstr>
      <vt:lpstr>Times New Roman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COFFEE DATASET PPT</dc:title>
  <cp:lastModifiedBy>SARATHI A</cp:lastModifiedBy>
  <cp:revision>2</cp:revision>
  <dcterms:created xsi:type="dcterms:W3CDTF">2006-08-16T00:00:00Z</dcterms:created>
  <dcterms:modified xsi:type="dcterms:W3CDTF">2025-07-21T02:27:17Z</dcterms:modified>
  <dc:identifier>DAGttzblk8Q</dc:identifier>
</cp:coreProperties>
</file>