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5" r:id="rId8"/>
    <p:sldId id="262" r:id="rId9"/>
    <p:sldId id="261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batting_car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batting_car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batting_car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batting_car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batting_car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batting_car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batting_car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batting_c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[batting_card.xlsx]runs by match!PivotTable4</c:name>
    <c:fmtId val="13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'runs by match'!$B$3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'runs by match'!$A$4:$A$20</c:f>
              <c:strCache>
                <c:ptCount val="16"/>
                <c:pt idx="0">
                  <c:v>AUS v SA</c:v>
                </c:pt>
                <c:pt idx="1">
                  <c:v>BAN v PNG</c:v>
                </c:pt>
                <c:pt idx="2">
                  <c:v>BAN v SCOT</c:v>
                </c:pt>
                <c:pt idx="3">
                  <c:v>BAN v SL</c:v>
                </c:pt>
                <c:pt idx="4">
                  <c:v>ENG v WI</c:v>
                </c:pt>
                <c:pt idx="5">
                  <c:v>INDIA v PAK</c:v>
                </c:pt>
                <c:pt idx="6">
                  <c:v>IRE v NAM</c:v>
                </c:pt>
                <c:pt idx="7">
                  <c:v>IRE v NL</c:v>
                </c:pt>
                <c:pt idx="8">
                  <c:v>IRE v SL</c:v>
                </c:pt>
                <c:pt idx="9">
                  <c:v>NAM v NL</c:v>
                </c:pt>
                <c:pt idx="10">
                  <c:v>NAM v SL</c:v>
                </c:pt>
                <c:pt idx="11">
                  <c:v>NL v SL</c:v>
                </c:pt>
                <c:pt idx="12">
                  <c:v>OMAN v BAN</c:v>
                </c:pt>
                <c:pt idx="13">
                  <c:v>OMAN v PNG</c:v>
                </c:pt>
                <c:pt idx="14">
                  <c:v>OMAN v SCOT</c:v>
                </c:pt>
                <c:pt idx="15">
                  <c:v>PNG v SCOT</c:v>
                </c:pt>
              </c:strCache>
            </c:strRef>
          </c:cat>
          <c:val>
            <c:numRef>
              <c:f>'runs by match'!$B$4:$B$20</c:f>
              <c:numCache>
                <c:formatCode>General</c:formatCode>
                <c:ptCount val="16"/>
                <c:pt idx="0">
                  <c:v>229</c:v>
                </c:pt>
                <c:pt idx="1">
                  <c:v>264</c:v>
                </c:pt>
                <c:pt idx="2">
                  <c:v>260</c:v>
                </c:pt>
                <c:pt idx="3">
                  <c:v>327</c:v>
                </c:pt>
                <c:pt idx="4">
                  <c:v>107</c:v>
                </c:pt>
                <c:pt idx="5">
                  <c:v>286</c:v>
                </c:pt>
                <c:pt idx="6">
                  <c:v>241</c:v>
                </c:pt>
                <c:pt idx="7">
                  <c:v>199</c:v>
                </c:pt>
                <c:pt idx="8">
                  <c:v>255</c:v>
                </c:pt>
                <c:pt idx="9">
                  <c:v>308</c:v>
                </c:pt>
                <c:pt idx="10">
                  <c:v>182</c:v>
                </c:pt>
                <c:pt idx="11">
                  <c:v>79</c:v>
                </c:pt>
                <c:pt idx="12">
                  <c:v>257</c:v>
                </c:pt>
                <c:pt idx="13">
                  <c:v>245</c:v>
                </c:pt>
                <c:pt idx="14">
                  <c:v>236</c:v>
                </c:pt>
                <c:pt idx="15">
                  <c:v>301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513408"/>
        <c:axId val="37485312"/>
      </c:barChart>
      <c:catAx>
        <c:axId val="90513408"/>
        <c:scaling>
          <c:orientation val="minMax"/>
        </c:scaling>
        <c:delete val="0"/>
        <c:axPos val="b"/>
        <c:majorTickMark val="out"/>
        <c:minorTickMark val="none"/>
        <c:tickLblPos val="nextTo"/>
        <c:crossAx val="37485312"/>
        <c:crosses val="autoZero"/>
        <c:auto val="1"/>
        <c:lblAlgn val="ctr"/>
        <c:lblOffset val="100"/>
        <c:noMultiLvlLbl val="0"/>
      </c:catAx>
      <c:valAx>
        <c:axId val="37485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0513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[batting_card.xlsx]runs by venue!PivotTable2</c:name>
    <c:fmtId val="8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'runs by venue'!$B$3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'runs by venue'!$A$4:$A$8</c:f>
              <c:strCache>
                <c:ptCount val="4"/>
                <c:pt idx="0">
                  <c:v>Al Amerat Cricket Ground Oman Cricket (Ministry Turf 1)</c:v>
                </c:pt>
                <c:pt idx="1">
                  <c:v>Dubai International Cricket Stadium</c:v>
                </c:pt>
                <c:pt idx="2">
                  <c:v>Sharjah Cricket Stadium</c:v>
                </c:pt>
                <c:pt idx="3">
                  <c:v>Sheikh Zayed Stadium, Abu Dhabi</c:v>
                </c:pt>
              </c:strCache>
            </c:strRef>
          </c:cat>
          <c:val>
            <c:numRef>
              <c:f>'runs by venue'!$B$4:$B$8</c:f>
              <c:numCache>
                <c:formatCode>General</c:formatCode>
                <c:ptCount val="4"/>
                <c:pt idx="0">
                  <c:v>1563</c:v>
                </c:pt>
                <c:pt idx="1">
                  <c:v>393</c:v>
                </c:pt>
                <c:pt idx="2">
                  <c:v>647</c:v>
                </c:pt>
                <c:pt idx="3">
                  <c:v>1173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627968"/>
        <c:axId val="54164800"/>
      </c:barChart>
      <c:catAx>
        <c:axId val="92627968"/>
        <c:scaling>
          <c:orientation val="minMax"/>
        </c:scaling>
        <c:delete val="0"/>
        <c:axPos val="b"/>
        <c:majorTickMark val="out"/>
        <c:minorTickMark val="none"/>
        <c:tickLblPos val="nextTo"/>
        <c:crossAx val="54164800"/>
        <c:crosses val="autoZero"/>
        <c:auto val="1"/>
        <c:lblAlgn val="ctr"/>
        <c:lblOffset val="100"/>
        <c:noMultiLvlLbl val="0"/>
      </c:catAx>
      <c:valAx>
        <c:axId val="54164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2627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[batting_card.xlsx]wicket by team!PivotTable1</c:name>
    <c:fmtId val="6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'wicket by team'!$B$3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'wicket by team'!$A$4:$A$18</c:f>
              <c:strCache>
                <c:ptCount val="14"/>
                <c:pt idx="0">
                  <c:v>AUS</c:v>
                </c:pt>
                <c:pt idx="1">
                  <c:v>BAN</c:v>
                </c:pt>
                <c:pt idx="2">
                  <c:v>ENG</c:v>
                </c:pt>
                <c:pt idx="3">
                  <c:v>INDIA</c:v>
                </c:pt>
                <c:pt idx="4">
                  <c:v>IRE</c:v>
                </c:pt>
                <c:pt idx="5">
                  <c:v>NAM</c:v>
                </c:pt>
                <c:pt idx="6">
                  <c:v>NL</c:v>
                </c:pt>
                <c:pt idx="7">
                  <c:v>OMAN</c:v>
                </c:pt>
                <c:pt idx="8">
                  <c:v>PAK</c:v>
                </c:pt>
                <c:pt idx="9">
                  <c:v>PNG</c:v>
                </c:pt>
                <c:pt idx="10">
                  <c:v>SA</c:v>
                </c:pt>
                <c:pt idx="11">
                  <c:v>SCOT</c:v>
                </c:pt>
                <c:pt idx="12">
                  <c:v>SL</c:v>
                </c:pt>
                <c:pt idx="13">
                  <c:v>WI</c:v>
                </c:pt>
              </c:strCache>
            </c:strRef>
          </c:cat>
          <c:val>
            <c:numRef>
              <c:f>'wicket by team'!$B$4:$B$18</c:f>
              <c:numCache>
                <c:formatCode>General</c:formatCode>
                <c:ptCount val="14"/>
                <c:pt idx="0">
                  <c:v>8</c:v>
                </c:pt>
                <c:pt idx="1">
                  <c:v>32</c:v>
                </c:pt>
                <c:pt idx="2">
                  <c:v>10</c:v>
                </c:pt>
                <c:pt idx="3">
                  <c:v>0</c:v>
                </c:pt>
                <c:pt idx="4">
                  <c:v>17</c:v>
                </c:pt>
                <c:pt idx="5">
                  <c:v>13</c:v>
                </c:pt>
                <c:pt idx="6">
                  <c:v>9</c:v>
                </c:pt>
                <c:pt idx="7">
                  <c:v>19</c:v>
                </c:pt>
                <c:pt idx="8">
                  <c:v>7</c:v>
                </c:pt>
                <c:pt idx="9">
                  <c:v>15</c:v>
                </c:pt>
                <c:pt idx="10">
                  <c:v>5</c:v>
                </c:pt>
                <c:pt idx="11">
                  <c:v>23</c:v>
                </c:pt>
                <c:pt idx="12">
                  <c:v>30</c:v>
                </c:pt>
                <c:pt idx="1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082688"/>
        <c:axId val="100200384"/>
      </c:barChart>
      <c:catAx>
        <c:axId val="92082688"/>
        <c:scaling>
          <c:orientation val="minMax"/>
        </c:scaling>
        <c:delete val="0"/>
        <c:axPos val="b"/>
        <c:majorTickMark val="out"/>
        <c:minorTickMark val="none"/>
        <c:tickLblPos val="nextTo"/>
        <c:crossAx val="100200384"/>
        <c:crosses val="autoZero"/>
        <c:auto val="1"/>
        <c:lblAlgn val="ctr"/>
        <c:lblOffset val="100"/>
        <c:noMultiLvlLbl val="0"/>
      </c:catAx>
      <c:valAx>
        <c:axId val="100200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20826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[batting_card.xlsx]Sheet1!PivotTable1</c:name>
    <c:fmtId val="5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Sheet1!$A$4:$A$18</c:f>
              <c:strCache>
                <c:ptCount val="14"/>
                <c:pt idx="0">
                  <c:v>AUS</c:v>
                </c:pt>
                <c:pt idx="1">
                  <c:v>BAN</c:v>
                </c:pt>
                <c:pt idx="2">
                  <c:v>ENG</c:v>
                </c:pt>
                <c:pt idx="3">
                  <c:v>INDIA</c:v>
                </c:pt>
                <c:pt idx="4">
                  <c:v>IRE</c:v>
                </c:pt>
                <c:pt idx="5">
                  <c:v>NAM</c:v>
                </c:pt>
                <c:pt idx="6">
                  <c:v>NL</c:v>
                </c:pt>
                <c:pt idx="7">
                  <c:v>OMAN</c:v>
                </c:pt>
                <c:pt idx="8">
                  <c:v>PAK</c:v>
                </c:pt>
                <c:pt idx="9">
                  <c:v>PNG</c:v>
                </c:pt>
                <c:pt idx="10">
                  <c:v>SA</c:v>
                </c:pt>
                <c:pt idx="11">
                  <c:v>SCOT</c:v>
                </c:pt>
                <c:pt idx="12">
                  <c:v>SL</c:v>
                </c:pt>
                <c:pt idx="13">
                  <c:v>WI</c:v>
                </c:pt>
              </c:strCache>
            </c:strRef>
          </c:cat>
          <c:val>
            <c:numRef>
              <c:f>Sheet1!$B$4:$B$18</c:f>
              <c:numCache>
                <c:formatCode>General</c:formatCode>
                <c:ptCount val="14"/>
                <c:pt idx="0">
                  <c:v>117</c:v>
                </c:pt>
                <c:pt idx="1">
                  <c:v>605</c:v>
                </c:pt>
                <c:pt idx="2">
                  <c:v>55</c:v>
                </c:pt>
                <c:pt idx="3">
                  <c:v>139</c:v>
                </c:pt>
                <c:pt idx="4">
                  <c:v>311</c:v>
                </c:pt>
                <c:pt idx="5">
                  <c:v>366</c:v>
                </c:pt>
                <c:pt idx="6">
                  <c:v>290</c:v>
                </c:pt>
                <c:pt idx="7">
                  <c:v>356</c:v>
                </c:pt>
                <c:pt idx="8">
                  <c:v>147</c:v>
                </c:pt>
                <c:pt idx="9">
                  <c:v>358</c:v>
                </c:pt>
                <c:pt idx="10">
                  <c:v>112</c:v>
                </c:pt>
                <c:pt idx="11">
                  <c:v>406</c:v>
                </c:pt>
                <c:pt idx="12">
                  <c:v>462</c:v>
                </c:pt>
                <c:pt idx="13">
                  <c:v>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630976"/>
        <c:axId val="142691712"/>
      </c:barChart>
      <c:catAx>
        <c:axId val="149630976"/>
        <c:scaling>
          <c:orientation val="minMax"/>
        </c:scaling>
        <c:delete val="0"/>
        <c:axPos val="b"/>
        <c:majorTickMark val="out"/>
        <c:minorTickMark val="none"/>
        <c:tickLblPos val="nextTo"/>
        <c:crossAx val="142691712"/>
        <c:crosses val="autoZero"/>
        <c:auto val="1"/>
        <c:lblAlgn val="ctr"/>
        <c:lblOffset val="100"/>
        <c:noMultiLvlLbl val="0"/>
      </c:catAx>
      <c:valAx>
        <c:axId val="142691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9630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[batting_card.xlsx]wicket by venue!PivotTable3</c:name>
    <c:fmtId val="7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'wicket by venue'!$B$3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'wicket by venue'!$A$4:$A$8</c:f>
              <c:strCache>
                <c:ptCount val="4"/>
                <c:pt idx="0">
                  <c:v>Al Amerat Cricket Ground Oman Cricket (Ministry Turf 1)</c:v>
                </c:pt>
                <c:pt idx="1">
                  <c:v>Dubai International Cricket Stadium</c:v>
                </c:pt>
                <c:pt idx="2">
                  <c:v>Sharjah Cricket Stadium</c:v>
                </c:pt>
                <c:pt idx="3">
                  <c:v>Sheikh Zayed Stadium, Abu Dhabi</c:v>
                </c:pt>
              </c:strCache>
            </c:strRef>
          </c:cat>
          <c:val>
            <c:numRef>
              <c:f>'wicket by venue'!$B$4:$B$8</c:f>
              <c:numCache>
                <c:formatCode>General</c:formatCode>
                <c:ptCount val="4"/>
                <c:pt idx="0">
                  <c:v>84</c:v>
                </c:pt>
                <c:pt idx="1">
                  <c:v>20</c:v>
                </c:pt>
                <c:pt idx="2">
                  <c:v>28</c:v>
                </c:pt>
                <c:pt idx="3">
                  <c:v>59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[batting_card.xlsx]Economy rate!PivotTable2</c:name>
    <c:fmtId val="5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'Economy rate'!$B$3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'Economy rate'!$A$4:$A$18</c:f>
              <c:strCache>
                <c:ptCount val="14"/>
                <c:pt idx="0">
                  <c:v>AUS</c:v>
                </c:pt>
                <c:pt idx="1">
                  <c:v>BAN</c:v>
                </c:pt>
                <c:pt idx="2">
                  <c:v>ENG</c:v>
                </c:pt>
                <c:pt idx="3">
                  <c:v>INDIA</c:v>
                </c:pt>
                <c:pt idx="4">
                  <c:v>IRE</c:v>
                </c:pt>
                <c:pt idx="5">
                  <c:v>NAM</c:v>
                </c:pt>
                <c:pt idx="6">
                  <c:v>NL</c:v>
                </c:pt>
                <c:pt idx="7">
                  <c:v>OMAN</c:v>
                </c:pt>
                <c:pt idx="8">
                  <c:v>PAK</c:v>
                </c:pt>
                <c:pt idx="9">
                  <c:v>PNG</c:v>
                </c:pt>
                <c:pt idx="10">
                  <c:v>SA</c:v>
                </c:pt>
                <c:pt idx="11">
                  <c:v>SCOT</c:v>
                </c:pt>
                <c:pt idx="12">
                  <c:v>SL</c:v>
                </c:pt>
                <c:pt idx="13">
                  <c:v>WI</c:v>
                </c:pt>
              </c:strCache>
            </c:strRef>
          </c:cat>
          <c:val>
            <c:numRef>
              <c:f>'Economy rate'!$B$4:$B$18</c:f>
              <c:numCache>
                <c:formatCode>0.00</c:formatCode>
                <c:ptCount val="14"/>
                <c:pt idx="0">
                  <c:v>5.65</c:v>
                </c:pt>
                <c:pt idx="1">
                  <c:v>7.3208695652173912</c:v>
                </c:pt>
                <c:pt idx="2">
                  <c:v>3.7700000000000005</c:v>
                </c:pt>
                <c:pt idx="3">
                  <c:v>8.4239999999999995</c:v>
                </c:pt>
                <c:pt idx="4">
                  <c:v>6.4922222222222219</c:v>
                </c:pt>
                <c:pt idx="5">
                  <c:v>7.012631578947369</c:v>
                </c:pt>
                <c:pt idx="6">
                  <c:v>7.7979999999999992</c:v>
                </c:pt>
                <c:pt idx="7">
                  <c:v>7.11</c:v>
                </c:pt>
                <c:pt idx="8">
                  <c:v>6.916666666666667</c:v>
                </c:pt>
                <c:pt idx="9">
                  <c:v>8.6384999999999987</c:v>
                </c:pt>
                <c:pt idx="10">
                  <c:v>6.1180000000000003</c:v>
                </c:pt>
                <c:pt idx="11">
                  <c:v>6.7288888888888883</c:v>
                </c:pt>
                <c:pt idx="12">
                  <c:v>6.0272727272727256</c:v>
                </c:pt>
                <c:pt idx="13">
                  <c:v>9.25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273664"/>
        <c:axId val="100203264"/>
      </c:barChart>
      <c:catAx>
        <c:axId val="92273664"/>
        <c:scaling>
          <c:orientation val="minMax"/>
        </c:scaling>
        <c:delete val="0"/>
        <c:axPos val="b"/>
        <c:majorTickMark val="out"/>
        <c:minorTickMark val="none"/>
        <c:tickLblPos val="nextTo"/>
        <c:crossAx val="100203264"/>
        <c:crosses val="autoZero"/>
        <c:auto val="1"/>
        <c:lblAlgn val="ctr"/>
        <c:lblOffset val="100"/>
        <c:noMultiLvlLbl val="0"/>
      </c:catAx>
      <c:valAx>
        <c:axId val="100203264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92273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[batting_card.xlsx]4&amp;6's run !PivotTable5</c:name>
    <c:fmtId val="6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'4&amp;6''s run '!$B$3</c:f>
              <c:strCache>
                <c:ptCount val="1"/>
                <c:pt idx="0">
                  <c:v>Sum of 4 percent</c:v>
                </c:pt>
              </c:strCache>
            </c:strRef>
          </c:tx>
          <c:invertIfNegative val="0"/>
          <c:cat>
            <c:strRef>
              <c:f>'4&amp;6''s run '!$A$4:$A$18</c:f>
              <c:strCache>
                <c:ptCount val="14"/>
                <c:pt idx="0">
                  <c:v>AUS</c:v>
                </c:pt>
                <c:pt idx="1">
                  <c:v>BAN</c:v>
                </c:pt>
                <c:pt idx="2">
                  <c:v>ENG</c:v>
                </c:pt>
                <c:pt idx="3">
                  <c:v>INDIA</c:v>
                </c:pt>
                <c:pt idx="4">
                  <c:v>IRE</c:v>
                </c:pt>
                <c:pt idx="5">
                  <c:v>NAM</c:v>
                </c:pt>
                <c:pt idx="6">
                  <c:v>NL</c:v>
                </c:pt>
                <c:pt idx="7">
                  <c:v>OMAN</c:v>
                </c:pt>
                <c:pt idx="8">
                  <c:v>PAK</c:v>
                </c:pt>
                <c:pt idx="9">
                  <c:v>PNG</c:v>
                </c:pt>
                <c:pt idx="10">
                  <c:v>SA</c:v>
                </c:pt>
                <c:pt idx="11">
                  <c:v>SCOT</c:v>
                </c:pt>
                <c:pt idx="12">
                  <c:v>SL</c:v>
                </c:pt>
                <c:pt idx="13">
                  <c:v>WI</c:v>
                </c:pt>
              </c:strCache>
            </c:strRef>
          </c:cat>
          <c:val>
            <c:numRef>
              <c:f>'4&amp;6''s run '!$B$4:$B$18</c:f>
              <c:numCache>
                <c:formatCode>0.00</c:formatCode>
                <c:ptCount val="14"/>
                <c:pt idx="0">
                  <c:v>44.444444444444443</c:v>
                </c:pt>
                <c:pt idx="1">
                  <c:v>29.75206611570248</c:v>
                </c:pt>
                <c:pt idx="2">
                  <c:v>43.636363636363633</c:v>
                </c:pt>
                <c:pt idx="3">
                  <c:v>31.654676258992804</c:v>
                </c:pt>
                <c:pt idx="4">
                  <c:v>34.726688102893895</c:v>
                </c:pt>
                <c:pt idx="5">
                  <c:v>30.601092896174865</c:v>
                </c:pt>
                <c:pt idx="6">
                  <c:v>38.620689655172413</c:v>
                </c:pt>
                <c:pt idx="7">
                  <c:v>30.337078651685395</c:v>
                </c:pt>
                <c:pt idx="8">
                  <c:v>32.653061224489797</c:v>
                </c:pt>
                <c:pt idx="9">
                  <c:v>26.815642458100559</c:v>
                </c:pt>
                <c:pt idx="10">
                  <c:v>32.142857142857146</c:v>
                </c:pt>
                <c:pt idx="11">
                  <c:v>28.571428571428569</c:v>
                </c:pt>
                <c:pt idx="12">
                  <c:v>36.363636363636367</c:v>
                </c:pt>
                <c:pt idx="13">
                  <c:v>46.153846153846153</c:v>
                </c:pt>
              </c:numCache>
            </c:numRef>
          </c:val>
        </c:ser>
        <c:ser>
          <c:idx val="1"/>
          <c:order val="1"/>
          <c:tx>
            <c:strRef>
              <c:f>'4&amp;6''s run '!$C$3</c:f>
              <c:strCache>
                <c:ptCount val="1"/>
                <c:pt idx="0">
                  <c:v>Sum of 6's percentage</c:v>
                </c:pt>
              </c:strCache>
            </c:strRef>
          </c:tx>
          <c:invertIfNegative val="0"/>
          <c:cat>
            <c:strRef>
              <c:f>'4&amp;6''s run '!$A$4:$A$18</c:f>
              <c:strCache>
                <c:ptCount val="14"/>
                <c:pt idx="0">
                  <c:v>AUS</c:v>
                </c:pt>
                <c:pt idx="1">
                  <c:v>BAN</c:v>
                </c:pt>
                <c:pt idx="2">
                  <c:v>ENG</c:v>
                </c:pt>
                <c:pt idx="3">
                  <c:v>INDIA</c:v>
                </c:pt>
                <c:pt idx="4">
                  <c:v>IRE</c:v>
                </c:pt>
                <c:pt idx="5">
                  <c:v>NAM</c:v>
                </c:pt>
                <c:pt idx="6">
                  <c:v>NL</c:v>
                </c:pt>
                <c:pt idx="7">
                  <c:v>OMAN</c:v>
                </c:pt>
                <c:pt idx="8">
                  <c:v>PAK</c:v>
                </c:pt>
                <c:pt idx="9">
                  <c:v>PNG</c:v>
                </c:pt>
                <c:pt idx="10">
                  <c:v>SA</c:v>
                </c:pt>
                <c:pt idx="11">
                  <c:v>SCOT</c:v>
                </c:pt>
                <c:pt idx="12">
                  <c:v>SL</c:v>
                </c:pt>
                <c:pt idx="13">
                  <c:v>WI</c:v>
                </c:pt>
              </c:strCache>
            </c:strRef>
          </c:cat>
          <c:val>
            <c:numRef>
              <c:f>'4&amp;6''s run '!$C$4:$C$18</c:f>
              <c:numCache>
                <c:formatCode>0.00</c:formatCode>
                <c:ptCount val="14"/>
                <c:pt idx="0">
                  <c:v>0</c:v>
                </c:pt>
                <c:pt idx="1">
                  <c:v>19.834710743801654</c:v>
                </c:pt>
                <c:pt idx="2">
                  <c:v>10.909090909090908</c:v>
                </c:pt>
                <c:pt idx="3">
                  <c:v>17.266187050359711</c:v>
                </c:pt>
                <c:pt idx="4">
                  <c:v>11.57556270096463</c:v>
                </c:pt>
                <c:pt idx="5">
                  <c:v>18.032786885245901</c:v>
                </c:pt>
                <c:pt idx="6">
                  <c:v>8.2758620689655178</c:v>
                </c:pt>
                <c:pt idx="7">
                  <c:v>25.280898876404496</c:v>
                </c:pt>
                <c:pt idx="8">
                  <c:v>20.408163265306122</c:v>
                </c:pt>
                <c:pt idx="9">
                  <c:v>21.787709497206702</c:v>
                </c:pt>
                <c:pt idx="10">
                  <c:v>10.714285714285714</c:v>
                </c:pt>
                <c:pt idx="11">
                  <c:v>26.600985221674879</c:v>
                </c:pt>
                <c:pt idx="12">
                  <c:v>20.779220779220779</c:v>
                </c:pt>
                <c:pt idx="13">
                  <c:v>11.538461538461538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387328"/>
        <c:axId val="142688256"/>
      </c:barChart>
      <c:catAx>
        <c:axId val="1243873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42688256"/>
        <c:crosses val="autoZero"/>
        <c:auto val="1"/>
        <c:lblAlgn val="ctr"/>
        <c:lblOffset val="100"/>
        <c:noMultiLvlLbl val="0"/>
      </c:catAx>
      <c:valAx>
        <c:axId val="142688256"/>
        <c:scaling>
          <c:orientation val="minMax"/>
        </c:scaling>
        <c:delete val="0"/>
        <c:axPos val="l"/>
        <c:majorGridlines/>
        <c:numFmt formatCode="0.00" sourceLinked="1"/>
        <c:majorTickMark val="none"/>
        <c:minorTickMark val="none"/>
        <c:tickLblPos val="nextTo"/>
        <c:crossAx val="124387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[batting_card.xlsx]top 10 cwicket taker!PivotTable1</c:name>
    <c:fmtId val="5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cwicket taker'!$B$3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'top 10 cwicket taker'!$A$4:$A$19</c:f>
              <c:strCache>
                <c:ptCount val="15"/>
                <c:pt idx="0">
                  <c:v>Bilal Khan</c:v>
                </c:pt>
                <c:pt idx="1">
                  <c:v>C Campher</c:v>
                </c:pt>
                <c:pt idx="2">
                  <c:v>CBRLS Kumara</c:v>
                </c:pt>
                <c:pt idx="3">
                  <c:v>JB Little</c:v>
                </c:pt>
                <c:pt idx="4">
                  <c:v>JH Davey</c:v>
                </c:pt>
                <c:pt idx="5">
                  <c:v>JN Frylinck</c:v>
                </c:pt>
                <c:pt idx="6">
                  <c:v>KV Morea</c:v>
                </c:pt>
                <c:pt idx="7">
                  <c:v>M Theekshana</c:v>
                </c:pt>
                <c:pt idx="8">
                  <c:v>Mahedi Hasan</c:v>
                </c:pt>
                <c:pt idx="9">
                  <c:v>Mohammad Saifuddin</c:v>
                </c:pt>
                <c:pt idx="10">
                  <c:v>MR Adair</c:v>
                </c:pt>
                <c:pt idx="11">
                  <c:v>Mustafizur Rahman</c:v>
                </c:pt>
                <c:pt idx="12">
                  <c:v>PWH de Silva</c:v>
                </c:pt>
                <c:pt idx="13">
                  <c:v>Shakib Al Hasan</c:v>
                </c:pt>
                <c:pt idx="14">
                  <c:v>Zeeshan Maqsood</c:v>
                </c:pt>
              </c:strCache>
            </c:strRef>
          </c:cat>
          <c:val>
            <c:numRef>
              <c:f>'top 10 cwicket taker'!$B$4:$B$19</c:f>
              <c:numCache>
                <c:formatCode>General</c:formatCode>
                <c:ptCount val="15"/>
                <c:pt idx="0">
                  <c:v>5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6</c:v>
                </c:pt>
                <c:pt idx="7">
                  <c:v>8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11</c:v>
                </c:pt>
                <c:pt idx="1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499904"/>
        <c:axId val="142694592"/>
      </c:barChart>
      <c:catAx>
        <c:axId val="101499904"/>
        <c:scaling>
          <c:orientation val="minMax"/>
        </c:scaling>
        <c:delete val="0"/>
        <c:axPos val="b"/>
        <c:majorTickMark val="out"/>
        <c:minorTickMark val="none"/>
        <c:tickLblPos val="nextTo"/>
        <c:crossAx val="142694592"/>
        <c:crosses val="autoZero"/>
        <c:auto val="1"/>
        <c:lblAlgn val="ctr"/>
        <c:lblOffset val="100"/>
        <c:noMultiLvlLbl val="0"/>
      </c:catAx>
      <c:valAx>
        <c:axId val="142694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499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56CA-F4A1-45CA-8411-78A4BBA0D95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C6BE-6826-4656-A52D-164A8EBE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56CA-F4A1-45CA-8411-78A4BBA0D95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C6BE-6826-4656-A52D-164A8EBE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56CA-F4A1-45CA-8411-78A4BBA0D95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C6BE-6826-4656-A52D-164A8EBE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56CA-F4A1-45CA-8411-78A4BBA0D95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C6BE-6826-4656-A52D-164A8EBE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56CA-F4A1-45CA-8411-78A4BBA0D95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C6BE-6826-4656-A52D-164A8EBE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56CA-F4A1-45CA-8411-78A4BBA0D95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C6BE-6826-4656-A52D-164A8EBE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56CA-F4A1-45CA-8411-78A4BBA0D95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C6BE-6826-4656-A52D-164A8EBE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56CA-F4A1-45CA-8411-78A4BBA0D95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C6BE-6826-4656-A52D-164A8EBE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56CA-F4A1-45CA-8411-78A4BBA0D95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C6BE-6826-4656-A52D-164A8EBE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56CA-F4A1-45CA-8411-78A4BBA0D95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C6BE-6826-4656-A52D-164A8EBED2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56CA-F4A1-45CA-8411-78A4BBA0D95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5BC6BE-6826-4656-A52D-164A8EBED2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5BC6BE-6826-4656-A52D-164A8EBED2C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D0856CA-F4A1-45CA-8411-78A4BBA0D95C}" type="datetimeFigureOut">
              <a:rPr lang="en-US" smtClean="0"/>
              <a:t>11/1/2021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3048000"/>
          </a:xfrm>
        </p:spPr>
        <p:txBody>
          <a:bodyPr/>
          <a:lstStyle/>
          <a:p>
            <a:r>
              <a:rPr lang="en-US" b="1" dirty="0" smtClean="0"/>
              <a:t>ICC Men’s T20 World Cup- 2021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362200"/>
            <a:ext cx="6629400" cy="32004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2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4&amp;6's</a:t>
            </a:r>
            <a:r>
              <a:rPr lang="en-US" b="1" baseline="0" dirty="0" smtClean="0"/>
              <a:t> run percentage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47139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786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</a:t>
            </a:r>
            <a:r>
              <a:rPr lang="en-US" baseline="0" dirty="0" smtClean="0"/>
              <a:t> 10 wicket taker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52372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22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</a:t>
            </a:r>
            <a:r>
              <a:rPr lang="en-US" dirty="0"/>
              <a:t>16 matches Al </a:t>
            </a:r>
            <a:r>
              <a:rPr lang="en-US" dirty="0" err="1"/>
              <a:t>Amerat</a:t>
            </a:r>
            <a:r>
              <a:rPr lang="en-US" dirty="0"/>
              <a:t> Cricket Ground Oman Cricket (Ministry Turf 1</a:t>
            </a:r>
            <a:r>
              <a:rPr lang="en-US" dirty="0" smtClean="0"/>
              <a:t>) has the most runs scored and SL </a:t>
            </a:r>
            <a:r>
              <a:rPr lang="en-US" dirty="0" err="1" smtClean="0"/>
              <a:t>vs</a:t>
            </a:r>
            <a:r>
              <a:rPr lang="en-US" dirty="0" smtClean="0"/>
              <a:t> BAN match has scored more runs</a:t>
            </a:r>
          </a:p>
          <a:p>
            <a:r>
              <a:rPr lang="en-US" dirty="0" smtClean="0"/>
              <a:t> Ban and </a:t>
            </a:r>
            <a:r>
              <a:rPr lang="en-US" dirty="0" err="1" smtClean="0"/>
              <a:t>Sl</a:t>
            </a:r>
            <a:r>
              <a:rPr lang="en-US" dirty="0" smtClean="0"/>
              <a:t> scored more number of runs compare to other tams ,They also played more number of </a:t>
            </a:r>
            <a:r>
              <a:rPr lang="en-US" dirty="0" err="1" smtClean="0"/>
              <a:t>mathes</a:t>
            </a:r>
            <a:endParaRPr lang="en-US" dirty="0" smtClean="0"/>
          </a:p>
          <a:p>
            <a:r>
              <a:rPr lang="en-US" dirty="0" smtClean="0"/>
              <a:t>After the 16 matches </a:t>
            </a:r>
            <a:r>
              <a:rPr lang="en-US" dirty="0" err="1" smtClean="0"/>
              <a:t>Shakib</a:t>
            </a:r>
            <a:r>
              <a:rPr lang="en-US" dirty="0" smtClean="0"/>
              <a:t> </a:t>
            </a:r>
            <a:r>
              <a:rPr lang="en-US" dirty="0"/>
              <a:t>Al </a:t>
            </a:r>
            <a:r>
              <a:rPr lang="en-US" dirty="0" err="1" smtClean="0"/>
              <a:t>Hasan</a:t>
            </a:r>
            <a:r>
              <a:rPr lang="en-US" dirty="0" smtClean="0"/>
              <a:t> got most number of wickets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5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ICC Men's T20 World Cup is the international championship of Twenty20 International cricket.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the summarized dataset of first 16 matches including qualification match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Downloaded the dataset from https://www.kaggle.com/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4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Runs</a:t>
            </a:r>
            <a:r>
              <a:rPr lang="en-US" baseline="0" dirty="0" smtClean="0"/>
              <a:t> by Match</a:t>
            </a:r>
          </a:p>
          <a:p>
            <a:r>
              <a:rPr lang="en-US" dirty="0" smtClean="0"/>
              <a:t>RUNS BY VENUE</a:t>
            </a:r>
          </a:p>
          <a:p>
            <a:r>
              <a:rPr lang="en-US" dirty="0" smtClean="0"/>
              <a:t>WICKET BY TEAM</a:t>
            </a:r>
          </a:p>
          <a:p>
            <a:r>
              <a:rPr lang="en-US" dirty="0" smtClean="0"/>
              <a:t>Runs</a:t>
            </a:r>
            <a:r>
              <a:rPr lang="en-US" baseline="0" dirty="0" smtClean="0"/>
              <a:t> Scored</a:t>
            </a:r>
            <a:r>
              <a:rPr lang="en-US" dirty="0" smtClean="0"/>
              <a:t> by </a:t>
            </a:r>
            <a:r>
              <a:rPr lang="en-US" baseline="0" dirty="0" smtClean="0"/>
              <a:t>team</a:t>
            </a:r>
          </a:p>
          <a:p>
            <a:r>
              <a:rPr lang="en-US" dirty="0" smtClean="0"/>
              <a:t>Wickets</a:t>
            </a:r>
            <a:r>
              <a:rPr lang="en-US" baseline="0" dirty="0" smtClean="0"/>
              <a:t> by venue</a:t>
            </a:r>
          </a:p>
          <a:p>
            <a:r>
              <a:rPr lang="en-US" dirty="0" smtClean="0"/>
              <a:t>Average</a:t>
            </a:r>
            <a:r>
              <a:rPr lang="en-US" baseline="0" dirty="0" smtClean="0"/>
              <a:t> Economy Rate</a:t>
            </a:r>
          </a:p>
          <a:p>
            <a:r>
              <a:rPr lang="en-US" dirty="0" smtClean="0"/>
              <a:t>4&amp;6's</a:t>
            </a:r>
            <a:r>
              <a:rPr lang="en-US" baseline="0" dirty="0" smtClean="0"/>
              <a:t> run percentage</a:t>
            </a:r>
          </a:p>
          <a:p>
            <a:r>
              <a:rPr lang="en-US" dirty="0" smtClean="0"/>
              <a:t>Top</a:t>
            </a:r>
            <a:r>
              <a:rPr lang="en-US" baseline="0" dirty="0" smtClean="0"/>
              <a:t> 10 wicket taker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aseline="0" dirty="0" smtClean="0"/>
          </a:p>
          <a:p>
            <a:endParaRPr lang="en-US" dirty="0" smtClean="0"/>
          </a:p>
          <a:p>
            <a:endParaRPr lang="en-US" b="1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5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Runs</a:t>
            </a:r>
            <a:r>
              <a:rPr lang="en-US" b="1" baseline="0" dirty="0" smtClean="0"/>
              <a:t> by Match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766816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414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RUNS BY VENUE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807704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059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WICKET BY TEAM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53063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548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Runs</a:t>
            </a:r>
            <a:r>
              <a:rPr lang="en-US" b="1" baseline="0" dirty="0" smtClean="0"/>
              <a:t> by team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83354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024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Wickets</a:t>
            </a:r>
            <a:r>
              <a:rPr lang="en-US" b="1" baseline="0" dirty="0" smtClean="0"/>
              <a:t> by venue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703616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782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Average</a:t>
            </a:r>
            <a:r>
              <a:rPr lang="en-US" b="1" baseline="0" dirty="0" smtClean="0"/>
              <a:t> Economy Rate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62705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1611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71</TotalTime>
  <Words>158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ICC Men’s T20 World Cup- 2021</vt:lpstr>
      <vt:lpstr>DESCRIPTION</vt:lpstr>
      <vt:lpstr>CONTENTS</vt:lpstr>
      <vt:lpstr>Runs by Match</vt:lpstr>
      <vt:lpstr>RUNS BY VENUE</vt:lpstr>
      <vt:lpstr>WICKET BY TEAM</vt:lpstr>
      <vt:lpstr>Runs by team</vt:lpstr>
      <vt:lpstr>Wickets by venue</vt:lpstr>
      <vt:lpstr>Average Economy Rate</vt:lpstr>
      <vt:lpstr>4&amp;6's run percentage</vt:lpstr>
      <vt:lpstr>Top 10 wicket taker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ICC Men’s T20 World Cup</dc:title>
  <dc:creator>USER</dc:creator>
  <cp:lastModifiedBy>USER</cp:lastModifiedBy>
  <cp:revision>9</cp:revision>
  <dcterms:created xsi:type="dcterms:W3CDTF">2021-11-01T04:38:32Z</dcterms:created>
  <dcterms:modified xsi:type="dcterms:W3CDTF">2021-11-01T05:49:42Z</dcterms:modified>
</cp:coreProperties>
</file>