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68" r:id="rId3"/>
    <p:sldId id="257" r:id="rId4"/>
    <p:sldId id="264" r:id="rId5"/>
    <p:sldId id="258" r:id="rId6"/>
    <p:sldId id="261" r:id="rId7"/>
    <p:sldId id="259" r:id="rId8"/>
    <p:sldId id="260" r:id="rId9"/>
    <p:sldId id="262" r:id="rId10"/>
    <p:sldId id="263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election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election%20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election%20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election%2020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election%20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election%20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election%20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esktop\election%20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[election 2016.xlsx]candidates by party!PivotTable1</c:name>
    <c:fmtId val="5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'candidates by party'!$B$3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'candidates by party'!$A$4:$A$24</c:f>
              <c:strCache>
                <c:ptCount val="20"/>
                <c:pt idx="0">
                  <c:v>AAP</c:v>
                </c:pt>
                <c:pt idx="1">
                  <c:v>AIADMK</c:v>
                </c:pt>
                <c:pt idx="2">
                  <c:v>AITC</c:v>
                </c:pt>
                <c:pt idx="3">
                  <c:v>BJD</c:v>
                </c:pt>
                <c:pt idx="4">
                  <c:v>BJP</c:v>
                </c:pt>
                <c:pt idx="5">
                  <c:v>BSP</c:v>
                </c:pt>
                <c:pt idx="6">
                  <c:v>CPI(M)</c:v>
                </c:pt>
                <c:pt idx="7">
                  <c:v>DMK</c:v>
                </c:pt>
                <c:pt idx="8">
                  <c:v>INC</c:v>
                </c:pt>
                <c:pt idx="9">
                  <c:v>IND</c:v>
                </c:pt>
                <c:pt idx="10">
                  <c:v>MNM</c:v>
                </c:pt>
                <c:pt idx="11">
                  <c:v>NCP</c:v>
                </c:pt>
                <c:pt idx="12">
                  <c:v>NOTA</c:v>
                </c:pt>
                <c:pt idx="13">
                  <c:v>NTK</c:v>
                </c:pt>
                <c:pt idx="14">
                  <c:v>RJD</c:v>
                </c:pt>
                <c:pt idx="15">
                  <c:v>SHS</c:v>
                </c:pt>
                <c:pt idx="16">
                  <c:v>SP</c:v>
                </c:pt>
                <c:pt idx="17">
                  <c:v>TDP</c:v>
                </c:pt>
                <c:pt idx="18">
                  <c:v>VBA</c:v>
                </c:pt>
                <c:pt idx="19">
                  <c:v>YSRCP</c:v>
                </c:pt>
              </c:strCache>
            </c:strRef>
          </c:cat>
          <c:val>
            <c:numRef>
              <c:f>'candidates by party'!$B$4:$B$24</c:f>
              <c:numCache>
                <c:formatCode>General</c:formatCode>
                <c:ptCount val="20"/>
                <c:pt idx="0">
                  <c:v>25</c:v>
                </c:pt>
                <c:pt idx="1">
                  <c:v>21</c:v>
                </c:pt>
                <c:pt idx="2">
                  <c:v>47</c:v>
                </c:pt>
                <c:pt idx="3">
                  <c:v>21</c:v>
                </c:pt>
                <c:pt idx="4">
                  <c:v>420</c:v>
                </c:pt>
                <c:pt idx="5">
                  <c:v>163</c:v>
                </c:pt>
                <c:pt idx="6">
                  <c:v>100</c:v>
                </c:pt>
                <c:pt idx="7">
                  <c:v>23</c:v>
                </c:pt>
                <c:pt idx="8">
                  <c:v>413</c:v>
                </c:pt>
                <c:pt idx="9">
                  <c:v>201</c:v>
                </c:pt>
                <c:pt idx="10">
                  <c:v>36</c:v>
                </c:pt>
                <c:pt idx="11">
                  <c:v>21</c:v>
                </c:pt>
                <c:pt idx="12">
                  <c:v>245</c:v>
                </c:pt>
                <c:pt idx="13">
                  <c:v>38</c:v>
                </c:pt>
                <c:pt idx="14">
                  <c:v>21</c:v>
                </c:pt>
                <c:pt idx="15">
                  <c:v>26</c:v>
                </c:pt>
                <c:pt idx="16">
                  <c:v>39</c:v>
                </c:pt>
                <c:pt idx="17">
                  <c:v>25</c:v>
                </c:pt>
                <c:pt idx="18">
                  <c:v>47</c:v>
                </c:pt>
                <c:pt idx="19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126144"/>
        <c:axId val="70757760"/>
      </c:barChart>
      <c:catAx>
        <c:axId val="85126144"/>
        <c:scaling>
          <c:orientation val="minMax"/>
        </c:scaling>
        <c:delete val="0"/>
        <c:axPos val="b"/>
        <c:majorTickMark val="out"/>
        <c:minorTickMark val="none"/>
        <c:tickLblPos val="nextTo"/>
        <c:crossAx val="70757760"/>
        <c:crosses val="autoZero"/>
        <c:auto val="1"/>
        <c:lblAlgn val="ctr"/>
        <c:lblOffset val="100"/>
        <c:noMultiLvlLbl val="0"/>
      </c:catAx>
      <c:valAx>
        <c:axId val="707577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512614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[election 2016.xlsx]win by label!PivotTable1</c:name>
    <c:fmtId val="11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'win by label'!$B$3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'win by label'!$A$4:$A$19</c:f>
              <c:strCache>
                <c:ptCount val="15"/>
                <c:pt idx="0">
                  <c:v>AITC</c:v>
                </c:pt>
                <c:pt idx="1">
                  <c:v>BJD</c:v>
                </c:pt>
                <c:pt idx="2">
                  <c:v>BJP</c:v>
                </c:pt>
                <c:pt idx="3">
                  <c:v>BSP</c:v>
                </c:pt>
                <c:pt idx="4">
                  <c:v>CPI(M)</c:v>
                </c:pt>
                <c:pt idx="5">
                  <c:v>DMK</c:v>
                </c:pt>
                <c:pt idx="6">
                  <c:v>INC</c:v>
                </c:pt>
                <c:pt idx="7">
                  <c:v>IND</c:v>
                </c:pt>
                <c:pt idx="8">
                  <c:v>JD(U)</c:v>
                </c:pt>
                <c:pt idx="9">
                  <c:v>LJP</c:v>
                </c:pt>
                <c:pt idx="10">
                  <c:v>NCP</c:v>
                </c:pt>
                <c:pt idx="11">
                  <c:v>SHS</c:v>
                </c:pt>
                <c:pt idx="12">
                  <c:v>SP</c:v>
                </c:pt>
                <c:pt idx="13">
                  <c:v>TRS</c:v>
                </c:pt>
                <c:pt idx="14">
                  <c:v>YSRCP</c:v>
                </c:pt>
              </c:strCache>
            </c:strRef>
          </c:cat>
          <c:val>
            <c:numRef>
              <c:f>'win by label'!$B$4:$B$19</c:f>
              <c:numCache>
                <c:formatCode>General</c:formatCode>
                <c:ptCount val="15"/>
                <c:pt idx="0">
                  <c:v>22</c:v>
                </c:pt>
                <c:pt idx="1">
                  <c:v>11</c:v>
                </c:pt>
                <c:pt idx="2">
                  <c:v>300</c:v>
                </c:pt>
                <c:pt idx="3">
                  <c:v>11</c:v>
                </c:pt>
                <c:pt idx="4">
                  <c:v>5</c:v>
                </c:pt>
                <c:pt idx="5">
                  <c:v>23</c:v>
                </c:pt>
                <c:pt idx="6">
                  <c:v>52</c:v>
                </c:pt>
                <c:pt idx="7">
                  <c:v>4</c:v>
                </c:pt>
                <c:pt idx="8">
                  <c:v>16</c:v>
                </c:pt>
                <c:pt idx="9">
                  <c:v>6</c:v>
                </c:pt>
                <c:pt idx="10">
                  <c:v>5</c:v>
                </c:pt>
                <c:pt idx="11">
                  <c:v>18</c:v>
                </c:pt>
                <c:pt idx="12">
                  <c:v>5</c:v>
                </c:pt>
                <c:pt idx="13">
                  <c:v>9</c:v>
                </c:pt>
                <c:pt idx="14">
                  <c:v>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03085568"/>
        <c:axId val="70760064"/>
      </c:barChart>
      <c:valAx>
        <c:axId val="70760064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103085568"/>
        <c:crosses val="autoZero"/>
        <c:crossBetween val="between"/>
      </c:valAx>
      <c:catAx>
        <c:axId val="103085568"/>
        <c:scaling>
          <c:orientation val="minMax"/>
        </c:scaling>
        <c:delete val="0"/>
        <c:axPos val="l"/>
        <c:majorTickMark val="out"/>
        <c:minorTickMark val="none"/>
        <c:tickLblPos val="nextTo"/>
        <c:crossAx val="70760064"/>
        <c:crosses val="autoZero"/>
        <c:auto val="1"/>
        <c:lblAlgn val="ctr"/>
        <c:lblOffset val="100"/>
        <c:noMultiLvlLbl val="0"/>
      </c:cat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[election 2016.xlsx]Average Vote!PivotTable7</c:name>
    <c:fmtId val="5"/>
  </c:pivotSource>
  <c:chart>
    <c:autoTitleDeleted val="1"/>
    <c:pivotFmts>
      <c:pivotFmt>
        <c:idx val="0"/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'Average Vote'!$B$3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'Average Vote'!$A$4:$A$24</c:f>
              <c:strCache>
                <c:ptCount val="20"/>
                <c:pt idx="0">
                  <c:v>ADAL</c:v>
                </c:pt>
                <c:pt idx="1">
                  <c:v>AGP</c:v>
                </c:pt>
                <c:pt idx="2">
                  <c:v>AITC</c:v>
                </c:pt>
                <c:pt idx="3">
                  <c:v>AIUDF</c:v>
                </c:pt>
                <c:pt idx="4">
                  <c:v>AJSUP</c:v>
                </c:pt>
                <c:pt idx="5">
                  <c:v>BJD</c:v>
                </c:pt>
                <c:pt idx="6">
                  <c:v>BJP</c:v>
                </c:pt>
                <c:pt idx="7">
                  <c:v>BVA</c:v>
                </c:pt>
                <c:pt idx="8">
                  <c:v>DMK</c:v>
                </c:pt>
                <c:pt idx="9">
                  <c:v>IUML</c:v>
                </c:pt>
                <c:pt idx="10">
                  <c:v>JD(U)</c:v>
                </c:pt>
                <c:pt idx="11">
                  <c:v>LJP</c:v>
                </c:pt>
                <c:pt idx="12">
                  <c:v>NDPP</c:v>
                </c:pt>
                <c:pt idx="13">
                  <c:v>RLD</c:v>
                </c:pt>
                <c:pt idx="14">
                  <c:v>RLTP</c:v>
                </c:pt>
                <c:pt idx="15">
                  <c:v>SHS</c:v>
                </c:pt>
                <c:pt idx="16">
                  <c:v>TDP</c:v>
                </c:pt>
                <c:pt idx="17">
                  <c:v>TRS</c:v>
                </c:pt>
                <c:pt idx="18">
                  <c:v>VCK</c:v>
                </c:pt>
                <c:pt idx="19">
                  <c:v>YSRCP</c:v>
                </c:pt>
              </c:strCache>
            </c:strRef>
          </c:cat>
          <c:val>
            <c:numRef>
              <c:f>'Average Vote'!$B$4:$B$24</c:f>
              <c:numCache>
                <c:formatCode>0.00</c:formatCode>
                <c:ptCount val="20"/>
                <c:pt idx="0">
                  <c:v>519739</c:v>
                </c:pt>
                <c:pt idx="1">
                  <c:v>493565.66666666669</c:v>
                </c:pt>
                <c:pt idx="2">
                  <c:v>528342.63829787239</c:v>
                </c:pt>
                <c:pt idx="3">
                  <c:v>467362.66666666669</c:v>
                </c:pt>
                <c:pt idx="4">
                  <c:v>648277</c:v>
                </c:pt>
                <c:pt idx="5">
                  <c:v>484477.19047619047</c:v>
                </c:pt>
                <c:pt idx="6">
                  <c:v>545091.80000000005</c:v>
                </c:pt>
                <c:pt idx="7">
                  <c:v>491596</c:v>
                </c:pt>
                <c:pt idx="8">
                  <c:v>603390.95652173914</c:v>
                </c:pt>
                <c:pt idx="9">
                  <c:v>527213.33333333337</c:v>
                </c:pt>
                <c:pt idx="10">
                  <c:v>494670.05555555556</c:v>
                </c:pt>
                <c:pt idx="11">
                  <c:v>534496.5</c:v>
                </c:pt>
                <c:pt idx="12">
                  <c:v>500510</c:v>
                </c:pt>
                <c:pt idx="13">
                  <c:v>482454.33333333331</c:v>
                </c:pt>
                <c:pt idx="14">
                  <c:v>660051</c:v>
                </c:pt>
                <c:pt idx="15">
                  <c:v>485343.34615384613</c:v>
                </c:pt>
                <c:pt idx="16">
                  <c:v>500613.8</c:v>
                </c:pt>
                <c:pt idx="17">
                  <c:v>452755.76470588235</c:v>
                </c:pt>
                <c:pt idx="18">
                  <c:v>500229</c:v>
                </c:pt>
                <c:pt idx="19">
                  <c:v>621480.24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085056"/>
        <c:axId val="103211008"/>
      </c:barChart>
      <c:catAx>
        <c:axId val="10308505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11008"/>
        <c:crosses val="autoZero"/>
        <c:auto val="1"/>
        <c:lblAlgn val="ctr"/>
        <c:lblOffset val="100"/>
        <c:noMultiLvlLbl val="0"/>
      </c:catAx>
      <c:valAx>
        <c:axId val="103211008"/>
        <c:scaling>
          <c:orientation val="minMax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30850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[election 2016.xlsx]Age!PivotTable3</c:name>
    <c:fmtId val="7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Age!$B$3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Age!$A$4:$A$137</c:f>
              <c:strCache>
                <c:ptCount val="133"/>
                <c:pt idx="0">
                  <c:v>AAM</c:v>
                </c:pt>
                <c:pt idx="1">
                  <c:v>AAP</c:v>
                </c:pt>
                <c:pt idx="2">
                  <c:v>ABGP</c:v>
                </c:pt>
                <c:pt idx="3">
                  <c:v>ABSKP</c:v>
                </c:pt>
                <c:pt idx="4">
                  <c:v>ADAL</c:v>
                </c:pt>
                <c:pt idx="5">
                  <c:v>AGP</c:v>
                </c:pt>
                <c:pt idx="6">
                  <c:v>AHFBK</c:v>
                </c:pt>
                <c:pt idx="7">
                  <c:v>AHNP</c:v>
                </c:pt>
                <c:pt idx="8">
                  <c:v>AIADMK</c:v>
                </c:pt>
                <c:pt idx="9">
                  <c:v>AIFB</c:v>
                </c:pt>
                <c:pt idx="10">
                  <c:v>AIMIM</c:v>
                </c:pt>
                <c:pt idx="11">
                  <c:v>AINRC</c:v>
                </c:pt>
                <c:pt idx="12">
                  <c:v>AIPF</c:v>
                </c:pt>
                <c:pt idx="13">
                  <c:v>AITC</c:v>
                </c:pt>
                <c:pt idx="14">
                  <c:v>AIUDF</c:v>
                </c:pt>
                <c:pt idx="15">
                  <c:v>AJPR</c:v>
                </c:pt>
                <c:pt idx="16">
                  <c:v>AJSUP</c:v>
                </c:pt>
                <c:pt idx="17">
                  <c:v>AKBMP</c:v>
                </c:pt>
                <c:pt idx="18">
                  <c:v>ANC</c:v>
                </c:pt>
                <c:pt idx="19">
                  <c:v>APoI</c:v>
                </c:pt>
                <c:pt idx="20">
                  <c:v>ASDC</c:v>
                </c:pt>
                <c:pt idx="21">
                  <c:v>BARESP</c:v>
                </c:pt>
                <c:pt idx="22">
                  <c:v>BBMP</c:v>
                </c:pt>
                <c:pt idx="23">
                  <c:v>BDJS</c:v>
                </c:pt>
                <c:pt idx="24">
                  <c:v>BJD</c:v>
                </c:pt>
                <c:pt idx="25">
                  <c:v>BJKVP</c:v>
                </c:pt>
                <c:pt idx="26">
                  <c:v>BJP</c:v>
                </c:pt>
                <c:pt idx="27">
                  <c:v>BLRP</c:v>
                </c:pt>
                <c:pt idx="28">
                  <c:v>BLSD</c:v>
                </c:pt>
                <c:pt idx="29">
                  <c:v>BLSP</c:v>
                </c:pt>
                <c:pt idx="30">
                  <c:v>BMUP</c:v>
                </c:pt>
                <c:pt idx="31">
                  <c:v>BNDl</c:v>
                </c:pt>
                <c:pt idx="32">
                  <c:v>BOPF</c:v>
                </c:pt>
                <c:pt idx="33">
                  <c:v>BRPI</c:v>
                </c:pt>
                <c:pt idx="34">
                  <c:v>BSCP</c:v>
                </c:pt>
                <c:pt idx="35">
                  <c:v>BSP</c:v>
                </c:pt>
                <c:pt idx="36">
                  <c:v>BTP</c:v>
                </c:pt>
                <c:pt idx="37">
                  <c:v>BVA</c:v>
                </c:pt>
                <c:pt idx="38">
                  <c:v>CPI(M)</c:v>
                </c:pt>
                <c:pt idx="39">
                  <c:v>CPI(ML)(L)</c:v>
                </c:pt>
                <c:pt idx="40">
                  <c:v>CPIM</c:v>
                </c:pt>
                <c:pt idx="41">
                  <c:v>DMDK</c:v>
                </c:pt>
                <c:pt idx="42">
                  <c:v>DMK</c:v>
                </c:pt>
                <c:pt idx="43">
                  <c:v>DSSP</c:v>
                </c:pt>
                <c:pt idx="44">
                  <c:v>GGP</c:v>
                </c:pt>
                <c:pt idx="45">
                  <c:v>HAMS</c:v>
                </c:pt>
                <c:pt idx="46">
                  <c:v>INC</c:v>
                </c:pt>
                <c:pt idx="47">
                  <c:v>IND</c:v>
                </c:pt>
                <c:pt idx="48">
                  <c:v>INLD</c:v>
                </c:pt>
                <c:pt idx="49">
                  <c:v>IPFT</c:v>
                </c:pt>
                <c:pt idx="50">
                  <c:v>IUML</c:v>
                </c:pt>
                <c:pt idx="51">
                  <c:v>JANADIP</c:v>
                </c:pt>
                <c:pt idx="52">
                  <c:v>JAPL</c:v>
                </c:pt>
                <c:pt idx="53">
                  <c:v>JD(S)</c:v>
                </c:pt>
                <c:pt idx="54">
                  <c:v>JD(U)</c:v>
                </c:pt>
                <c:pt idx="55">
                  <c:v>JDL</c:v>
                </c:pt>
                <c:pt idx="56">
                  <c:v>JDR</c:v>
                </c:pt>
                <c:pt idx="57">
                  <c:v>JHP</c:v>
                </c:pt>
                <c:pt idx="58">
                  <c:v>JKN</c:v>
                </c:pt>
                <c:pt idx="59">
                  <c:v>JKNPP</c:v>
                </c:pt>
                <c:pt idx="60">
                  <c:v>JKP</c:v>
                </c:pt>
                <c:pt idx="61">
                  <c:v>JKPDP</c:v>
                </c:pt>
                <c:pt idx="62">
                  <c:v>JMM</c:v>
                </c:pt>
                <c:pt idx="63">
                  <c:v>JNJP</c:v>
                </c:pt>
                <c:pt idx="64">
                  <c:v>JnP</c:v>
                </c:pt>
                <c:pt idx="65">
                  <c:v>JPC</c:v>
                </c:pt>
                <c:pt idx="66">
                  <c:v>JVM</c:v>
                </c:pt>
                <c:pt idx="67">
                  <c:v>KEC</c:v>
                </c:pt>
                <c:pt idx="68">
                  <c:v>KEC(M)</c:v>
                </c:pt>
                <c:pt idx="69">
                  <c:v>LIP</c:v>
                </c:pt>
                <c:pt idx="70">
                  <c:v>LJP</c:v>
                </c:pt>
                <c:pt idx="71">
                  <c:v>LTSP</c:v>
                </c:pt>
                <c:pt idx="72">
                  <c:v>MADP</c:v>
                </c:pt>
                <c:pt idx="73">
                  <c:v>MNF</c:v>
                </c:pt>
                <c:pt idx="74">
                  <c:v>MNM</c:v>
                </c:pt>
                <c:pt idx="75">
                  <c:v>MOSP</c:v>
                </c:pt>
                <c:pt idx="76">
                  <c:v>MSHP</c:v>
                </c:pt>
                <c:pt idx="77">
                  <c:v>NAWPP</c:v>
                </c:pt>
                <c:pt idx="78">
                  <c:v>NCP</c:v>
                </c:pt>
                <c:pt idx="79">
                  <c:v>NDPP</c:v>
                </c:pt>
                <c:pt idx="80">
                  <c:v>NEINDP</c:v>
                </c:pt>
                <c:pt idx="81">
                  <c:v>NOTA</c:v>
                </c:pt>
                <c:pt idx="82">
                  <c:v>NPEP</c:v>
                </c:pt>
                <c:pt idx="83">
                  <c:v>NPF</c:v>
                </c:pt>
                <c:pt idx="84">
                  <c:v>NTK</c:v>
                </c:pt>
                <c:pt idx="85">
                  <c:v>PDP</c:v>
                </c:pt>
                <c:pt idx="86">
                  <c:v>PHJSP</c:v>
                </c:pt>
                <c:pt idx="87">
                  <c:v>PMK</c:v>
                </c:pt>
                <c:pt idx="88">
                  <c:v>PMP</c:v>
                </c:pt>
                <c:pt idx="89">
                  <c:v>PPA</c:v>
                </c:pt>
                <c:pt idx="90">
                  <c:v>PPID</c:v>
                </c:pt>
                <c:pt idx="91">
                  <c:v>PRISMP</c:v>
                </c:pt>
                <c:pt idx="92">
                  <c:v>PSPL</c:v>
                </c:pt>
                <c:pt idx="93">
                  <c:v>PUNEKP</c:v>
                </c:pt>
                <c:pt idx="94">
                  <c:v>RAHIS</c:v>
                </c:pt>
                <c:pt idx="95">
                  <c:v>ravp</c:v>
                </c:pt>
                <c:pt idx="96">
                  <c:v>RJD</c:v>
                </c:pt>
                <c:pt idx="97">
                  <c:v>RLD</c:v>
                </c:pt>
                <c:pt idx="98">
                  <c:v>RLTP</c:v>
                </c:pt>
                <c:pt idx="99">
                  <c:v>RMPOI</c:v>
                </c:pt>
                <c:pt idx="100">
                  <c:v>RSOSP</c:v>
                </c:pt>
                <c:pt idx="101">
                  <c:v>RSP</c:v>
                </c:pt>
                <c:pt idx="102">
                  <c:v>RSPSR</c:v>
                </c:pt>
                <c:pt idx="103">
                  <c:v>RTORP</c:v>
                </c:pt>
                <c:pt idx="104">
                  <c:v>RVNP</c:v>
                </c:pt>
                <c:pt idx="105">
                  <c:v>SAD</c:v>
                </c:pt>
                <c:pt idx="106">
                  <c:v>SAD(M)</c:v>
                </c:pt>
                <c:pt idx="107">
                  <c:v>SBSP</c:v>
                </c:pt>
                <c:pt idx="108">
                  <c:v>SDF</c:v>
                </c:pt>
                <c:pt idx="109">
                  <c:v>SDPI</c:v>
                </c:pt>
                <c:pt idx="110">
                  <c:v>SHS</c:v>
                </c:pt>
                <c:pt idx="111">
                  <c:v>SJDD</c:v>
                </c:pt>
                <c:pt idx="112">
                  <c:v>SKM</c:v>
                </c:pt>
                <c:pt idx="113">
                  <c:v>SP</c:v>
                </c:pt>
                <c:pt idx="114">
                  <c:v>SPL</c:v>
                </c:pt>
                <c:pt idx="115">
                  <c:v>SSD</c:v>
                </c:pt>
                <c:pt idx="116">
                  <c:v>SUCI(C)</c:v>
                </c:pt>
                <c:pt idx="117">
                  <c:v>SWP</c:v>
                </c:pt>
                <c:pt idx="118">
                  <c:v>TDP</c:v>
                </c:pt>
                <c:pt idx="119">
                  <c:v>TJS</c:v>
                </c:pt>
                <c:pt idx="120">
                  <c:v>TMC(M)</c:v>
                </c:pt>
                <c:pt idx="121">
                  <c:v>TRS</c:v>
                </c:pt>
                <c:pt idx="122">
                  <c:v>UDP</c:v>
                </c:pt>
                <c:pt idx="123">
                  <c:v>UPPL</c:v>
                </c:pt>
                <c:pt idx="124">
                  <c:v>VBA</c:v>
                </c:pt>
                <c:pt idx="125">
                  <c:v>VCK</c:v>
                </c:pt>
                <c:pt idx="126">
                  <c:v>VCSMP</c:v>
                </c:pt>
                <c:pt idx="127">
                  <c:v>VPI</c:v>
                </c:pt>
                <c:pt idx="128">
                  <c:v>VSIP</c:v>
                </c:pt>
                <c:pt idx="129">
                  <c:v>WAP</c:v>
                </c:pt>
                <c:pt idx="130">
                  <c:v>WPOI</c:v>
                </c:pt>
                <c:pt idx="131">
                  <c:v>YKP</c:v>
                </c:pt>
                <c:pt idx="132">
                  <c:v>YSRCP</c:v>
                </c:pt>
              </c:strCache>
            </c:strRef>
          </c:cat>
          <c:val>
            <c:numRef>
              <c:f>Age!$B$4:$B$137</c:f>
              <c:numCache>
                <c:formatCode>0.00</c:formatCode>
                <c:ptCount val="133"/>
                <c:pt idx="0">
                  <c:v>31.5</c:v>
                </c:pt>
                <c:pt idx="1">
                  <c:v>48.36</c:v>
                </c:pt>
                <c:pt idx="2">
                  <c:v>56</c:v>
                </c:pt>
                <c:pt idx="3">
                  <c:v>40</c:v>
                </c:pt>
                <c:pt idx="4">
                  <c:v>51.5</c:v>
                </c:pt>
                <c:pt idx="5">
                  <c:v>52.333333333333336</c:v>
                </c:pt>
                <c:pt idx="6">
                  <c:v>42</c:v>
                </c:pt>
                <c:pt idx="7">
                  <c:v>45</c:v>
                </c:pt>
                <c:pt idx="8">
                  <c:v>53.19047619047619</c:v>
                </c:pt>
                <c:pt idx="9">
                  <c:v>65</c:v>
                </c:pt>
                <c:pt idx="10">
                  <c:v>51.333333333333336</c:v>
                </c:pt>
                <c:pt idx="11">
                  <c:v>29</c:v>
                </c:pt>
                <c:pt idx="12">
                  <c:v>64</c:v>
                </c:pt>
                <c:pt idx="13">
                  <c:v>54.042553191489361</c:v>
                </c:pt>
                <c:pt idx="14">
                  <c:v>57.666666666666664</c:v>
                </c:pt>
                <c:pt idx="15">
                  <c:v>38</c:v>
                </c:pt>
                <c:pt idx="16">
                  <c:v>50</c:v>
                </c:pt>
                <c:pt idx="17">
                  <c:v>39</c:v>
                </c:pt>
                <c:pt idx="18">
                  <c:v>48</c:v>
                </c:pt>
                <c:pt idx="19">
                  <c:v>46</c:v>
                </c:pt>
                <c:pt idx="20">
                  <c:v>61</c:v>
                </c:pt>
                <c:pt idx="21">
                  <c:v>32</c:v>
                </c:pt>
                <c:pt idx="22">
                  <c:v>52</c:v>
                </c:pt>
                <c:pt idx="23">
                  <c:v>56</c:v>
                </c:pt>
                <c:pt idx="24">
                  <c:v>50.904761904761905</c:v>
                </c:pt>
                <c:pt idx="25">
                  <c:v>41</c:v>
                </c:pt>
                <c:pt idx="26">
                  <c:v>54.583333333333336</c:v>
                </c:pt>
                <c:pt idx="27">
                  <c:v>28</c:v>
                </c:pt>
                <c:pt idx="28">
                  <c:v>33</c:v>
                </c:pt>
                <c:pt idx="29">
                  <c:v>47.2</c:v>
                </c:pt>
                <c:pt idx="30">
                  <c:v>42.2</c:v>
                </c:pt>
                <c:pt idx="31">
                  <c:v>30</c:v>
                </c:pt>
                <c:pt idx="32">
                  <c:v>69</c:v>
                </c:pt>
                <c:pt idx="33">
                  <c:v>64</c:v>
                </c:pt>
                <c:pt idx="34">
                  <c:v>43</c:v>
                </c:pt>
                <c:pt idx="35">
                  <c:v>48.588957055214721</c:v>
                </c:pt>
                <c:pt idx="36">
                  <c:v>52.25</c:v>
                </c:pt>
                <c:pt idx="37">
                  <c:v>63</c:v>
                </c:pt>
                <c:pt idx="38">
                  <c:v>55.12</c:v>
                </c:pt>
                <c:pt idx="39">
                  <c:v>53.333333333333336</c:v>
                </c:pt>
                <c:pt idx="40">
                  <c:v>27</c:v>
                </c:pt>
                <c:pt idx="41">
                  <c:v>58.25</c:v>
                </c:pt>
                <c:pt idx="42">
                  <c:v>55.826086956521742</c:v>
                </c:pt>
                <c:pt idx="43">
                  <c:v>60</c:v>
                </c:pt>
                <c:pt idx="44">
                  <c:v>47.2</c:v>
                </c:pt>
                <c:pt idx="45">
                  <c:v>58</c:v>
                </c:pt>
                <c:pt idx="46">
                  <c:v>55.031476997578693</c:v>
                </c:pt>
                <c:pt idx="47">
                  <c:v>46.985074626865675</c:v>
                </c:pt>
                <c:pt idx="48">
                  <c:v>48</c:v>
                </c:pt>
                <c:pt idx="49">
                  <c:v>59</c:v>
                </c:pt>
                <c:pt idx="50">
                  <c:v>59.333333333333336</c:v>
                </c:pt>
                <c:pt idx="51">
                  <c:v>52</c:v>
                </c:pt>
                <c:pt idx="52">
                  <c:v>51</c:v>
                </c:pt>
                <c:pt idx="53">
                  <c:v>46.888888888888886</c:v>
                </c:pt>
                <c:pt idx="54">
                  <c:v>57.777777777777779</c:v>
                </c:pt>
                <c:pt idx="55">
                  <c:v>56</c:v>
                </c:pt>
                <c:pt idx="56">
                  <c:v>49</c:v>
                </c:pt>
                <c:pt idx="57">
                  <c:v>27</c:v>
                </c:pt>
                <c:pt idx="58">
                  <c:v>73</c:v>
                </c:pt>
                <c:pt idx="59">
                  <c:v>59</c:v>
                </c:pt>
                <c:pt idx="60">
                  <c:v>51.5</c:v>
                </c:pt>
                <c:pt idx="61">
                  <c:v>59</c:v>
                </c:pt>
                <c:pt idx="62">
                  <c:v>53.8</c:v>
                </c:pt>
                <c:pt idx="63">
                  <c:v>35.833333333333336</c:v>
                </c:pt>
                <c:pt idx="64">
                  <c:v>53</c:v>
                </c:pt>
                <c:pt idx="65">
                  <c:v>56</c:v>
                </c:pt>
                <c:pt idx="66">
                  <c:v>57</c:v>
                </c:pt>
                <c:pt idx="67">
                  <c:v>68</c:v>
                </c:pt>
                <c:pt idx="68">
                  <c:v>66</c:v>
                </c:pt>
                <c:pt idx="69">
                  <c:v>46</c:v>
                </c:pt>
                <c:pt idx="70">
                  <c:v>49.5</c:v>
                </c:pt>
                <c:pt idx="71">
                  <c:v>45</c:v>
                </c:pt>
                <c:pt idx="72">
                  <c:v>46</c:v>
                </c:pt>
                <c:pt idx="73">
                  <c:v>62</c:v>
                </c:pt>
                <c:pt idx="74">
                  <c:v>48.222222222222221</c:v>
                </c:pt>
                <c:pt idx="75">
                  <c:v>27</c:v>
                </c:pt>
                <c:pt idx="76">
                  <c:v>38</c:v>
                </c:pt>
                <c:pt idx="77">
                  <c:v>68</c:v>
                </c:pt>
                <c:pt idx="78">
                  <c:v>48.285714285714285</c:v>
                </c:pt>
                <c:pt idx="79">
                  <c:v>62</c:v>
                </c:pt>
                <c:pt idx="80">
                  <c:v>51</c:v>
                </c:pt>
                <c:pt idx="82">
                  <c:v>44.2</c:v>
                </c:pt>
                <c:pt idx="83">
                  <c:v>59</c:v>
                </c:pt>
                <c:pt idx="84">
                  <c:v>38.526315789473685</c:v>
                </c:pt>
                <c:pt idx="85">
                  <c:v>58</c:v>
                </c:pt>
                <c:pt idx="86">
                  <c:v>28</c:v>
                </c:pt>
                <c:pt idx="87">
                  <c:v>54</c:v>
                </c:pt>
                <c:pt idx="88">
                  <c:v>53</c:v>
                </c:pt>
                <c:pt idx="89">
                  <c:v>46</c:v>
                </c:pt>
                <c:pt idx="90">
                  <c:v>40.666666666666664</c:v>
                </c:pt>
                <c:pt idx="91">
                  <c:v>36</c:v>
                </c:pt>
                <c:pt idx="92">
                  <c:v>47.666666666666664</c:v>
                </c:pt>
                <c:pt idx="93">
                  <c:v>60</c:v>
                </c:pt>
                <c:pt idx="94">
                  <c:v>43.333333333333336</c:v>
                </c:pt>
                <c:pt idx="95">
                  <c:v>68</c:v>
                </c:pt>
                <c:pt idx="96">
                  <c:v>54.428571428571431</c:v>
                </c:pt>
                <c:pt idx="97">
                  <c:v>61.333333333333336</c:v>
                </c:pt>
                <c:pt idx="98">
                  <c:v>47</c:v>
                </c:pt>
                <c:pt idx="99">
                  <c:v>49</c:v>
                </c:pt>
                <c:pt idx="100">
                  <c:v>55</c:v>
                </c:pt>
                <c:pt idx="101">
                  <c:v>56.6</c:v>
                </c:pt>
                <c:pt idx="102">
                  <c:v>55.666666666666664</c:v>
                </c:pt>
                <c:pt idx="103">
                  <c:v>42</c:v>
                </c:pt>
                <c:pt idx="104">
                  <c:v>46.5</c:v>
                </c:pt>
                <c:pt idx="105">
                  <c:v>63.1</c:v>
                </c:pt>
                <c:pt idx="106">
                  <c:v>74</c:v>
                </c:pt>
                <c:pt idx="107">
                  <c:v>47.6</c:v>
                </c:pt>
                <c:pt idx="108">
                  <c:v>42</c:v>
                </c:pt>
                <c:pt idx="109">
                  <c:v>48.25</c:v>
                </c:pt>
                <c:pt idx="110">
                  <c:v>52.346153846153847</c:v>
                </c:pt>
                <c:pt idx="111">
                  <c:v>65</c:v>
                </c:pt>
                <c:pt idx="112">
                  <c:v>30</c:v>
                </c:pt>
                <c:pt idx="113">
                  <c:v>56.666666666666664</c:v>
                </c:pt>
                <c:pt idx="114">
                  <c:v>46</c:v>
                </c:pt>
                <c:pt idx="115">
                  <c:v>57.333333333333336</c:v>
                </c:pt>
                <c:pt idx="116">
                  <c:v>64</c:v>
                </c:pt>
                <c:pt idx="117">
                  <c:v>44.5</c:v>
                </c:pt>
                <c:pt idx="118">
                  <c:v>55.8</c:v>
                </c:pt>
                <c:pt idx="119">
                  <c:v>33</c:v>
                </c:pt>
                <c:pt idx="120">
                  <c:v>52</c:v>
                </c:pt>
                <c:pt idx="121">
                  <c:v>52.647058823529413</c:v>
                </c:pt>
                <c:pt idx="122">
                  <c:v>54</c:v>
                </c:pt>
                <c:pt idx="123">
                  <c:v>55.5</c:v>
                </c:pt>
                <c:pt idx="124">
                  <c:v>51.531914893617021</c:v>
                </c:pt>
                <c:pt idx="125">
                  <c:v>56</c:v>
                </c:pt>
                <c:pt idx="126">
                  <c:v>32</c:v>
                </c:pt>
                <c:pt idx="127">
                  <c:v>70</c:v>
                </c:pt>
                <c:pt idx="128">
                  <c:v>42.333333333333336</c:v>
                </c:pt>
                <c:pt idx="129">
                  <c:v>46</c:v>
                </c:pt>
                <c:pt idx="130">
                  <c:v>65</c:v>
                </c:pt>
                <c:pt idx="131">
                  <c:v>40</c:v>
                </c:pt>
                <c:pt idx="132">
                  <c:v>50.32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461824"/>
        <c:axId val="103213888"/>
      </c:barChart>
      <c:catAx>
        <c:axId val="10446182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3213888"/>
        <c:crosses val="autoZero"/>
        <c:auto val="1"/>
        <c:lblAlgn val="ctr"/>
        <c:lblOffset val="100"/>
        <c:noMultiLvlLbl val="0"/>
      </c:catAx>
      <c:valAx>
        <c:axId val="103213888"/>
        <c:scaling>
          <c:orientation val="minMax"/>
        </c:scaling>
        <c:delete val="0"/>
        <c:axPos val="l"/>
        <c:majorGridlines/>
        <c:numFmt formatCode="0.00" sourceLinked="1"/>
        <c:majorTickMark val="none"/>
        <c:minorTickMark val="none"/>
        <c:tickLblPos val="nextTo"/>
        <c:crossAx val="1044618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[election 2016.xlsx]education!PivotTable5</c:name>
    <c:fmtId val="5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education!$B$3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education!$A$4:$A$18</c:f>
              <c:strCache>
                <c:ptCount val="14"/>
                <c:pt idx="0">
                  <c:v>10th Pass</c:v>
                </c:pt>
                <c:pt idx="1">
                  <c:v>12th Pass</c:v>
                </c:pt>
                <c:pt idx="2">
                  <c:v>5th Pass</c:v>
                </c:pt>
                <c:pt idx="3">
                  <c:v>8th Pass</c:v>
                </c:pt>
                <c:pt idx="4">
                  <c:v>Doctorate</c:v>
                </c:pt>
                <c:pt idx="5">
                  <c:v>Graduate</c:v>
                </c:pt>
                <c:pt idx="6">
                  <c:v>Graduate Professional</c:v>
                </c:pt>
                <c:pt idx="7">
                  <c:v>Illiterate</c:v>
                </c:pt>
                <c:pt idx="8">
                  <c:v>Literate</c:v>
                </c:pt>
                <c:pt idx="9">
                  <c:v>Not Available</c:v>
                </c:pt>
                <c:pt idx="10">
                  <c:v>Others</c:v>
                </c:pt>
                <c:pt idx="11">
                  <c:v>Post Graduate</c:v>
                </c:pt>
                <c:pt idx="12">
                  <c:v>Post Graduate
</c:v>
                </c:pt>
                <c:pt idx="13">
                  <c:v>(blank)</c:v>
                </c:pt>
              </c:strCache>
            </c:strRef>
          </c:cat>
          <c:val>
            <c:numRef>
              <c:f>education!$B$4:$B$18</c:f>
              <c:numCache>
                <c:formatCode>General</c:formatCode>
                <c:ptCount val="14"/>
                <c:pt idx="0">
                  <c:v>196</c:v>
                </c:pt>
                <c:pt idx="1">
                  <c:v>256</c:v>
                </c:pt>
                <c:pt idx="2">
                  <c:v>28</c:v>
                </c:pt>
                <c:pt idx="3">
                  <c:v>78</c:v>
                </c:pt>
                <c:pt idx="4">
                  <c:v>73</c:v>
                </c:pt>
                <c:pt idx="5">
                  <c:v>441</c:v>
                </c:pt>
                <c:pt idx="6">
                  <c:v>336</c:v>
                </c:pt>
                <c:pt idx="7">
                  <c:v>5</c:v>
                </c:pt>
                <c:pt idx="8">
                  <c:v>30</c:v>
                </c:pt>
                <c:pt idx="9">
                  <c:v>22</c:v>
                </c:pt>
                <c:pt idx="10">
                  <c:v>50</c:v>
                </c:pt>
                <c:pt idx="11">
                  <c:v>502</c:v>
                </c:pt>
                <c:pt idx="1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3899136"/>
        <c:axId val="103216192"/>
      </c:barChart>
      <c:catAx>
        <c:axId val="103899136"/>
        <c:scaling>
          <c:orientation val="minMax"/>
        </c:scaling>
        <c:delete val="0"/>
        <c:axPos val="b"/>
        <c:majorTickMark val="out"/>
        <c:minorTickMark val="none"/>
        <c:tickLblPos val="nextTo"/>
        <c:crossAx val="103216192"/>
        <c:crosses val="autoZero"/>
        <c:auto val="1"/>
        <c:lblAlgn val="ctr"/>
        <c:lblOffset val="100"/>
        <c:noMultiLvlLbl val="0"/>
      </c:catAx>
      <c:valAx>
        <c:axId val="103216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3899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[election 2016.xlsx]category!PivotTable8</c:name>
    <c:fmtId val="8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Category Percentage of Candidates</a:t>
            </a:r>
          </a:p>
        </c:rich>
      </c:tx>
      <c:layout>
        <c:manualLayout>
          <c:xMode val="edge"/>
          <c:yMode val="edge"/>
          <c:x val="0.1433789696582588"/>
          <c:y val="7.471020796621386E-2"/>
        </c:manualLayout>
      </c:layout>
      <c:overlay val="0"/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category!$B$3</c:f>
              <c:strCache>
                <c:ptCount val="1"/>
                <c:pt idx="0">
                  <c:v>Total</c:v>
                </c:pt>
              </c:strCache>
            </c:strRef>
          </c:tx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category!$A$4:$A$7</c:f>
              <c:strCache>
                <c:ptCount val="3"/>
                <c:pt idx="0">
                  <c:v>GENERAL</c:v>
                </c:pt>
                <c:pt idx="1">
                  <c:v>SC</c:v>
                </c:pt>
                <c:pt idx="2">
                  <c:v>ST</c:v>
                </c:pt>
              </c:strCache>
            </c:strRef>
          </c:cat>
          <c:val>
            <c:numRef>
              <c:f>category!$B$4:$B$7</c:f>
              <c:numCache>
                <c:formatCode>General</c:formatCode>
                <c:ptCount val="3"/>
                <c:pt idx="0">
                  <c:v>1392</c:v>
                </c:pt>
                <c:pt idx="1">
                  <c:v>383</c:v>
                </c:pt>
                <c:pt idx="2">
                  <c:v>243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[election 2016.xlsx]crimanal case!PivotTable9</c:name>
    <c:fmtId val="5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'crimanal case'!$B$3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strRef>
              <c:f>'crimanal case'!$A$4:$A$24</c:f>
              <c:strCache>
                <c:ptCount val="20"/>
                <c:pt idx="0">
                  <c:v>AAP</c:v>
                </c:pt>
                <c:pt idx="1">
                  <c:v>AIADMK</c:v>
                </c:pt>
                <c:pt idx="2">
                  <c:v>AITC</c:v>
                </c:pt>
                <c:pt idx="3">
                  <c:v>BJD</c:v>
                </c:pt>
                <c:pt idx="4">
                  <c:v>BJP</c:v>
                </c:pt>
                <c:pt idx="5">
                  <c:v>BSP</c:v>
                </c:pt>
                <c:pt idx="6">
                  <c:v>CPI(M)</c:v>
                </c:pt>
                <c:pt idx="7">
                  <c:v>DMK</c:v>
                </c:pt>
                <c:pt idx="8">
                  <c:v>INC</c:v>
                </c:pt>
                <c:pt idx="9">
                  <c:v>IND</c:v>
                </c:pt>
                <c:pt idx="10">
                  <c:v>JnP</c:v>
                </c:pt>
                <c:pt idx="11">
                  <c:v>MNM</c:v>
                </c:pt>
                <c:pt idx="12">
                  <c:v>NCP</c:v>
                </c:pt>
                <c:pt idx="13">
                  <c:v>NTK</c:v>
                </c:pt>
                <c:pt idx="14">
                  <c:v>RJD</c:v>
                </c:pt>
                <c:pt idx="15">
                  <c:v>SHS</c:v>
                </c:pt>
                <c:pt idx="16">
                  <c:v>SP</c:v>
                </c:pt>
                <c:pt idx="17">
                  <c:v>TDP</c:v>
                </c:pt>
                <c:pt idx="18">
                  <c:v>VBA</c:v>
                </c:pt>
                <c:pt idx="19">
                  <c:v>YSRCP</c:v>
                </c:pt>
              </c:strCache>
            </c:strRef>
          </c:cat>
          <c:val>
            <c:numRef>
              <c:f>'crimanal case'!$B$4:$B$24</c:f>
              <c:numCache>
                <c:formatCode>General</c:formatCode>
                <c:ptCount val="20"/>
                <c:pt idx="0">
                  <c:v>25</c:v>
                </c:pt>
                <c:pt idx="1">
                  <c:v>21</c:v>
                </c:pt>
                <c:pt idx="2">
                  <c:v>47</c:v>
                </c:pt>
                <c:pt idx="3">
                  <c:v>21</c:v>
                </c:pt>
                <c:pt idx="4">
                  <c:v>420</c:v>
                </c:pt>
                <c:pt idx="5">
                  <c:v>163</c:v>
                </c:pt>
                <c:pt idx="6">
                  <c:v>100</c:v>
                </c:pt>
                <c:pt idx="7">
                  <c:v>23</c:v>
                </c:pt>
                <c:pt idx="8">
                  <c:v>413</c:v>
                </c:pt>
                <c:pt idx="9">
                  <c:v>201</c:v>
                </c:pt>
                <c:pt idx="10">
                  <c:v>20</c:v>
                </c:pt>
                <c:pt idx="11">
                  <c:v>36</c:v>
                </c:pt>
                <c:pt idx="12">
                  <c:v>21</c:v>
                </c:pt>
                <c:pt idx="13">
                  <c:v>38</c:v>
                </c:pt>
                <c:pt idx="14">
                  <c:v>21</c:v>
                </c:pt>
                <c:pt idx="15">
                  <c:v>26</c:v>
                </c:pt>
                <c:pt idx="16">
                  <c:v>39</c:v>
                </c:pt>
                <c:pt idx="17">
                  <c:v>25</c:v>
                </c:pt>
                <c:pt idx="18">
                  <c:v>47</c:v>
                </c:pt>
                <c:pt idx="19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463360"/>
        <c:axId val="104359040"/>
      </c:barChart>
      <c:catAx>
        <c:axId val="104463360"/>
        <c:scaling>
          <c:orientation val="minMax"/>
        </c:scaling>
        <c:delete val="0"/>
        <c:axPos val="b"/>
        <c:majorTickMark val="out"/>
        <c:minorTickMark val="none"/>
        <c:tickLblPos val="nextTo"/>
        <c:crossAx val="104359040"/>
        <c:crosses val="autoZero"/>
        <c:auto val="1"/>
        <c:lblAlgn val="ctr"/>
        <c:lblOffset val="100"/>
        <c:noMultiLvlLbl val="0"/>
      </c:catAx>
      <c:valAx>
        <c:axId val="104359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63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[election 2016.xlsx]gender!PivotTable2</c:name>
    <c:fmtId val="5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gender!$B$3:$B$4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gender!$A$5:$A$25</c:f>
              <c:strCache>
                <c:ptCount val="20"/>
                <c:pt idx="0">
                  <c:v>AAP</c:v>
                </c:pt>
                <c:pt idx="1">
                  <c:v>AIADMK</c:v>
                </c:pt>
                <c:pt idx="2">
                  <c:v>AITC</c:v>
                </c:pt>
                <c:pt idx="3">
                  <c:v>BJD</c:v>
                </c:pt>
                <c:pt idx="4">
                  <c:v>BJP</c:v>
                </c:pt>
                <c:pt idx="5">
                  <c:v>BSP</c:v>
                </c:pt>
                <c:pt idx="6">
                  <c:v>CPI(M)</c:v>
                </c:pt>
                <c:pt idx="7">
                  <c:v>DMK</c:v>
                </c:pt>
                <c:pt idx="8">
                  <c:v>INC</c:v>
                </c:pt>
                <c:pt idx="9">
                  <c:v>IND</c:v>
                </c:pt>
                <c:pt idx="10">
                  <c:v>JnP</c:v>
                </c:pt>
                <c:pt idx="11">
                  <c:v>MNM</c:v>
                </c:pt>
                <c:pt idx="12">
                  <c:v>NCP</c:v>
                </c:pt>
                <c:pt idx="13">
                  <c:v>NTK</c:v>
                </c:pt>
                <c:pt idx="14">
                  <c:v>RJD</c:v>
                </c:pt>
                <c:pt idx="15">
                  <c:v>SHS</c:v>
                </c:pt>
                <c:pt idx="16">
                  <c:v>SP</c:v>
                </c:pt>
                <c:pt idx="17">
                  <c:v>TDP</c:v>
                </c:pt>
                <c:pt idx="18">
                  <c:v>VBA</c:v>
                </c:pt>
                <c:pt idx="19">
                  <c:v>YSRCP</c:v>
                </c:pt>
              </c:strCache>
            </c:strRef>
          </c:cat>
          <c:val>
            <c:numRef>
              <c:f>gender!$B$5:$B$25</c:f>
              <c:numCache>
                <c:formatCode>0.00%</c:formatCode>
                <c:ptCount val="20"/>
                <c:pt idx="0">
                  <c:v>0.12</c:v>
                </c:pt>
                <c:pt idx="1">
                  <c:v>4.7619047619047616E-2</c:v>
                </c:pt>
                <c:pt idx="2">
                  <c:v>0.40425531914893614</c:v>
                </c:pt>
                <c:pt idx="3">
                  <c:v>0.33333333333333331</c:v>
                </c:pt>
                <c:pt idx="4">
                  <c:v>0.12857142857142856</c:v>
                </c:pt>
                <c:pt idx="5">
                  <c:v>7.3619631901840496E-2</c:v>
                </c:pt>
                <c:pt idx="6">
                  <c:v>0.13</c:v>
                </c:pt>
                <c:pt idx="7">
                  <c:v>8.6956521739130432E-2</c:v>
                </c:pt>
                <c:pt idx="8">
                  <c:v>0.13075060532687652</c:v>
                </c:pt>
                <c:pt idx="9">
                  <c:v>9.950248756218906E-2</c:v>
                </c:pt>
                <c:pt idx="10">
                  <c:v>0</c:v>
                </c:pt>
                <c:pt idx="11">
                  <c:v>5.5555555555555552E-2</c:v>
                </c:pt>
                <c:pt idx="12">
                  <c:v>4.7619047619047616E-2</c:v>
                </c:pt>
                <c:pt idx="13">
                  <c:v>0.47368421052631576</c:v>
                </c:pt>
                <c:pt idx="14">
                  <c:v>0.14285714285714285</c:v>
                </c:pt>
                <c:pt idx="15">
                  <c:v>0.11538461538461539</c:v>
                </c:pt>
                <c:pt idx="16">
                  <c:v>0.15384615384615385</c:v>
                </c:pt>
                <c:pt idx="17">
                  <c:v>0.12</c:v>
                </c:pt>
                <c:pt idx="18">
                  <c:v>0.10638297872340426</c:v>
                </c:pt>
                <c:pt idx="19">
                  <c:v>0.16</c:v>
                </c:pt>
              </c:numCache>
            </c:numRef>
          </c:val>
        </c:ser>
        <c:ser>
          <c:idx val="1"/>
          <c:order val="1"/>
          <c:tx>
            <c:strRef>
              <c:f>gender!$C$3:$C$4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gender!$A$5:$A$25</c:f>
              <c:strCache>
                <c:ptCount val="20"/>
                <c:pt idx="0">
                  <c:v>AAP</c:v>
                </c:pt>
                <c:pt idx="1">
                  <c:v>AIADMK</c:v>
                </c:pt>
                <c:pt idx="2">
                  <c:v>AITC</c:v>
                </c:pt>
                <c:pt idx="3">
                  <c:v>BJD</c:v>
                </c:pt>
                <c:pt idx="4">
                  <c:v>BJP</c:v>
                </c:pt>
                <c:pt idx="5">
                  <c:v>BSP</c:v>
                </c:pt>
                <c:pt idx="6">
                  <c:v>CPI(M)</c:v>
                </c:pt>
                <c:pt idx="7">
                  <c:v>DMK</c:v>
                </c:pt>
                <c:pt idx="8">
                  <c:v>INC</c:v>
                </c:pt>
                <c:pt idx="9">
                  <c:v>IND</c:v>
                </c:pt>
                <c:pt idx="10">
                  <c:v>JnP</c:v>
                </c:pt>
                <c:pt idx="11">
                  <c:v>MNM</c:v>
                </c:pt>
                <c:pt idx="12">
                  <c:v>NCP</c:v>
                </c:pt>
                <c:pt idx="13">
                  <c:v>NTK</c:v>
                </c:pt>
                <c:pt idx="14">
                  <c:v>RJD</c:v>
                </c:pt>
                <c:pt idx="15">
                  <c:v>SHS</c:v>
                </c:pt>
                <c:pt idx="16">
                  <c:v>SP</c:v>
                </c:pt>
                <c:pt idx="17">
                  <c:v>TDP</c:v>
                </c:pt>
                <c:pt idx="18">
                  <c:v>VBA</c:v>
                </c:pt>
                <c:pt idx="19">
                  <c:v>YSRCP</c:v>
                </c:pt>
              </c:strCache>
            </c:strRef>
          </c:cat>
          <c:val>
            <c:numRef>
              <c:f>gender!$C$5:$C$25</c:f>
              <c:numCache>
                <c:formatCode>0.00%</c:formatCode>
                <c:ptCount val="20"/>
                <c:pt idx="0">
                  <c:v>0.88</c:v>
                </c:pt>
                <c:pt idx="1">
                  <c:v>0.95238095238095233</c:v>
                </c:pt>
                <c:pt idx="2">
                  <c:v>0.5957446808510638</c:v>
                </c:pt>
                <c:pt idx="3">
                  <c:v>0.66666666666666663</c:v>
                </c:pt>
                <c:pt idx="4">
                  <c:v>0.87142857142857144</c:v>
                </c:pt>
                <c:pt idx="5">
                  <c:v>0.92638036809815949</c:v>
                </c:pt>
                <c:pt idx="6">
                  <c:v>0.87</c:v>
                </c:pt>
                <c:pt idx="7">
                  <c:v>0.91304347826086951</c:v>
                </c:pt>
                <c:pt idx="8">
                  <c:v>0.86924939467312345</c:v>
                </c:pt>
                <c:pt idx="9">
                  <c:v>0.90049751243781095</c:v>
                </c:pt>
                <c:pt idx="10">
                  <c:v>1</c:v>
                </c:pt>
                <c:pt idx="11">
                  <c:v>0.94444444444444442</c:v>
                </c:pt>
                <c:pt idx="12">
                  <c:v>0.95238095238095233</c:v>
                </c:pt>
                <c:pt idx="13">
                  <c:v>0.52631578947368418</c:v>
                </c:pt>
                <c:pt idx="14">
                  <c:v>0.8571428571428571</c:v>
                </c:pt>
                <c:pt idx="15">
                  <c:v>0.88461538461538458</c:v>
                </c:pt>
                <c:pt idx="16">
                  <c:v>0.84615384615384615</c:v>
                </c:pt>
                <c:pt idx="17">
                  <c:v>0.88</c:v>
                </c:pt>
                <c:pt idx="18">
                  <c:v>0.8936170212765957</c:v>
                </c:pt>
                <c:pt idx="19">
                  <c:v>0.84</c:v>
                </c:pt>
              </c:numCache>
            </c:numRef>
          </c:val>
        </c:ser>
        <c:ser>
          <c:idx val="2"/>
          <c:order val="2"/>
          <c:tx>
            <c:strRef>
              <c:f>gender!$D$3:$D$4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gender!$A$5:$A$25</c:f>
              <c:strCache>
                <c:ptCount val="20"/>
                <c:pt idx="0">
                  <c:v>AAP</c:v>
                </c:pt>
                <c:pt idx="1">
                  <c:v>AIADMK</c:v>
                </c:pt>
                <c:pt idx="2">
                  <c:v>AITC</c:v>
                </c:pt>
                <c:pt idx="3">
                  <c:v>BJD</c:v>
                </c:pt>
                <c:pt idx="4">
                  <c:v>BJP</c:v>
                </c:pt>
                <c:pt idx="5">
                  <c:v>BSP</c:v>
                </c:pt>
                <c:pt idx="6">
                  <c:v>CPI(M)</c:v>
                </c:pt>
                <c:pt idx="7">
                  <c:v>DMK</c:v>
                </c:pt>
                <c:pt idx="8">
                  <c:v>INC</c:v>
                </c:pt>
                <c:pt idx="9">
                  <c:v>IND</c:v>
                </c:pt>
                <c:pt idx="10">
                  <c:v>JnP</c:v>
                </c:pt>
                <c:pt idx="11">
                  <c:v>MNM</c:v>
                </c:pt>
                <c:pt idx="12">
                  <c:v>NCP</c:v>
                </c:pt>
                <c:pt idx="13">
                  <c:v>NTK</c:v>
                </c:pt>
                <c:pt idx="14">
                  <c:v>RJD</c:v>
                </c:pt>
                <c:pt idx="15">
                  <c:v>SHS</c:v>
                </c:pt>
                <c:pt idx="16">
                  <c:v>SP</c:v>
                </c:pt>
                <c:pt idx="17">
                  <c:v>TDP</c:v>
                </c:pt>
                <c:pt idx="18">
                  <c:v>VBA</c:v>
                </c:pt>
                <c:pt idx="19">
                  <c:v>YSRCP</c:v>
                </c:pt>
              </c:strCache>
            </c:strRef>
          </c:cat>
          <c:val>
            <c:numRef>
              <c:f>gender!$D$5:$D$25</c:f>
              <c:numCache>
                <c:formatCode>0.00%</c:formatCode>
                <c:ptCount val="2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4029184"/>
        <c:axId val="104361344"/>
      </c:barChart>
      <c:catAx>
        <c:axId val="104029184"/>
        <c:scaling>
          <c:orientation val="minMax"/>
        </c:scaling>
        <c:delete val="0"/>
        <c:axPos val="b"/>
        <c:majorTickMark val="none"/>
        <c:minorTickMark val="none"/>
        <c:tickLblPos val="nextTo"/>
        <c:crossAx val="104361344"/>
        <c:crosses val="autoZero"/>
        <c:auto val="1"/>
        <c:lblAlgn val="ctr"/>
        <c:lblOffset val="100"/>
        <c:noMultiLvlLbl val="0"/>
      </c:catAx>
      <c:valAx>
        <c:axId val="104361344"/>
        <c:scaling>
          <c:orientation val="minMax"/>
        </c:scaling>
        <c:delete val="0"/>
        <c:axPos val="l"/>
        <c:majorGridlines/>
        <c:numFmt formatCode="0.00%" sourceLinked="1"/>
        <c:majorTickMark val="none"/>
        <c:minorTickMark val="none"/>
        <c:tickLblPos val="nextTo"/>
        <c:crossAx val="1040291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2A14D78-9D51-4F9D-9256-24C67653ECA2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AD5F7BC-D137-476A-B1D0-3F8CEBDD55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Indian Candidates for General Election 2019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133600"/>
            <a:ext cx="8458200" cy="1371600"/>
          </a:xfrm>
        </p:spPr>
        <p:txBody>
          <a:bodyPr>
            <a:normAutofit/>
          </a:bodyPr>
          <a:lstStyle/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08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Criminal case of Candidate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9793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01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Candidate By </a:t>
            </a:r>
            <a:r>
              <a:rPr lang="en-US" dirty="0" smtClean="0"/>
              <a:t>Gender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2184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196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2019 general assembly election BJP &amp; INC got most  number of participation</a:t>
            </a:r>
          </a:p>
          <a:p>
            <a:r>
              <a:rPr lang="en-US" dirty="0" smtClean="0"/>
              <a:t>BJP win most number of seats in the election</a:t>
            </a:r>
          </a:p>
          <a:p>
            <a:r>
              <a:rPr lang="en-US" dirty="0" smtClean="0"/>
              <a:t>Average age of the </a:t>
            </a:r>
            <a:r>
              <a:rPr lang="en-US" dirty="0" smtClean="0"/>
              <a:t>candidates is 50+</a:t>
            </a:r>
          </a:p>
          <a:p>
            <a:r>
              <a:rPr lang="en-US" dirty="0" smtClean="0"/>
              <a:t>Most of the candidates education is graduate and post graduate</a:t>
            </a:r>
          </a:p>
          <a:p>
            <a:r>
              <a:rPr lang="en-US" dirty="0" smtClean="0"/>
              <a:t> Female participation in the election is very less comparing to men</a:t>
            </a:r>
          </a:p>
          <a:p>
            <a:r>
              <a:rPr lang="en-US" dirty="0" smtClean="0"/>
              <a:t>Criminal case of the candidate are more number is in BJP &amp; INC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37160" indent="0" algn="ctr">
              <a:buNone/>
            </a:pPr>
            <a:r>
              <a:rPr lang="en-US" sz="8800" b="1" i="1" dirty="0" smtClean="0">
                <a:solidFill>
                  <a:srgbClr val="FFC000"/>
                </a:solidFill>
              </a:rPr>
              <a:t>THANKS</a:t>
            </a:r>
            <a:endParaRPr lang="en-US" sz="88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47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India is the largest democratic country in the world.</a:t>
            </a:r>
          </a:p>
          <a:p>
            <a:r>
              <a:rPr lang="en-US" b="1" dirty="0"/>
              <a:t>With over 600 Million voters voting for 8500+ candidates across 543 </a:t>
            </a:r>
            <a:r>
              <a:rPr lang="en-US" b="1" dirty="0" smtClean="0"/>
              <a:t>constituencies</a:t>
            </a:r>
          </a:p>
          <a:p>
            <a:r>
              <a:rPr lang="en-US" b="1" dirty="0" smtClean="0"/>
              <a:t>It’s the dataset of 2019 Indian General election data</a:t>
            </a:r>
            <a:endParaRPr lang="en-US" b="1" dirty="0"/>
          </a:p>
          <a:p>
            <a:r>
              <a:rPr lang="en-US" b="1" dirty="0"/>
              <a:t>I Downloaded the dataset from https://www.kaggle.com/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9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Contents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Number of Candidates by </a:t>
            </a:r>
            <a:r>
              <a:rPr lang="en-US" dirty="0" smtClean="0">
                <a:solidFill>
                  <a:schemeClr val="tx1"/>
                </a:solidFill>
              </a:rPr>
              <a:t>Party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Win </a:t>
            </a:r>
            <a:r>
              <a:rPr lang="en-US" dirty="0">
                <a:solidFill>
                  <a:schemeClr val="tx1"/>
                </a:solidFill>
              </a:rPr>
              <a:t>Percentage By </a:t>
            </a:r>
            <a:r>
              <a:rPr lang="en-US" dirty="0" smtClean="0">
                <a:solidFill>
                  <a:schemeClr val="tx1"/>
                </a:solidFill>
              </a:rPr>
              <a:t>Label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Average Vote</a:t>
            </a:r>
            <a:endParaRPr lang="en-US" dirty="0" smtClean="0">
              <a:solidFill>
                <a:schemeClr val="tx1"/>
              </a:solidFill>
            </a:endParaRP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Average of </a:t>
            </a:r>
            <a:r>
              <a:rPr lang="en-US" dirty="0" smtClean="0">
                <a:solidFill>
                  <a:schemeClr val="tx1"/>
                </a:solidFill>
              </a:rPr>
              <a:t>Age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Education of </a:t>
            </a:r>
            <a:r>
              <a:rPr lang="en-US" dirty="0" smtClean="0">
                <a:solidFill>
                  <a:schemeClr val="tx1"/>
                </a:solidFill>
              </a:rPr>
              <a:t>Candidates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Category Percentage of </a:t>
            </a:r>
            <a:r>
              <a:rPr lang="en-US" dirty="0" smtClean="0">
                <a:solidFill>
                  <a:schemeClr val="tx1"/>
                </a:solidFill>
              </a:rPr>
              <a:t>Candidates</a:t>
            </a:r>
          </a:p>
          <a:p>
            <a:pPr marL="651510" indent="-51435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Total Criminal case of Candidate </a:t>
            </a:r>
            <a:endParaRPr lang="en-US" dirty="0" smtClean="0">
              <a:solidFill>
                <a:schemeClr val="tx1"/>
              </a:solidFill>
            </a:endParaRPr>
          </a:p>
          <a:p>
            <a:pPr marL="651510" indent="-514350">
              <a:buFont typeface="+mj-lt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Candidates By Gender</a:t>
            </a:r>
            <a:endParaRPr lang="en-US" dirty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65151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651510" indent="-51435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651510" indent="-514350">
              <a:buFont typeface="+mj-lt"/>
              <a:buAutoNum type="arabicPeriod"/>
            </a:pPr>
            <a:endParaRPr lang="en-US" dirty="0" smtClean="0"/>
          </a:p>
          <a:p>
            <a:pPr marL="65151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Candidates by </a:t>
            </a:r>
            <a:r>
              <a:rPr lang="en-US" dirty="0" smtClean="0"/>
              <a:t>Party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9574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02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Win Count </a:t>
            </a:r>
            <a:r>
              <a:rPr lang="en-US" dirty="0"/>
              <a:t>By Label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625217"/>
              </p:ext>
            </p:extLst>
          </p:nvPr>
        </p:nvGraphicFramePr>
        <p:xfrm>
          <a:off x="304800" y="1447800"/>
          <a:ext cx="8229600" cy="4708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66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</a:t>
            </a:r>
            <a:r>
              <a:rPr lang="en-US" dirty="0" smtClean="0"/>
              <a:t>Vote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40409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941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Average of Age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2717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34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Education of </a:t>
            </a:r>
            <a:r>
              <a:rPr lang="en-US" dirty="0" smtClean="0"/>
              <a:t>Candidates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5786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055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Category Percentage of </a:t>
            </a:r>
            <a:r>
              <a:rPr lang="en-US" sz="4400" dirty="0" smtClean="0"/>
              <a:t>Candidates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410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166</TotalTime>
  <Words>178</Words>
  <Application>Microsoft Office PowerPoint</Application>
  <PresentationFormat>On-screen Show (4:3)</PresentationFormat>
  <Paragraphs>35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Indian Candidates for General Election 2019 </vt:lpstr>
      <vt:lpstr>DESCRIPTION</vt:lpstr>
      <vt:lpstr>Contents </vt:lpstr>
      <vt:lpstr>Number of Candidates by Party</vt:lpstr>
      <vt:lpstr>Win Count By Label </vt:lpstr>
      <vt:lpstr>Average Vote</vt:lpstr>
      <vt:lpstr>Average of Age </vt:lpstr>
      <vt:lpstr>Education of Candidates</vt:lpstr>
      <vt:lpstr>Category Percentage of Candidates</vt:lpstr>
      <vt:lpstr>Total Criminal case of Candidate </vt:lpstr>
      <vt:lpstr>Candidate By Gender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Candidates for General Election 2019</dc:title>
  <dc:creator>USER</dc:creator>
  <cp:lastModifiedBy>USER</cp:lastModifiedBy>
  <cp:revision>15</cp:revision>
  <dcterms:created xsi:type="dcterms:W3CDTF">2021-10-31T18:20:34Z</dcterms:created>
  <dcterms:modified xsi:type="dcterms:W3CDTF">2021-11-01T09:33:55Z</dcterms:modified>
</cp:coreProperties>
</file>