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60" r:id="rId6"/>
    <p:sldId id="261" r:id="rId7"/>
    <p:sldId id="265" r:id="rId8"/>
    <p:sldId id="273" r:id="rId9"/>
    <p:sldId id="267" r:id="rId10"/>
    <p:sldId id="274" r:id="rId11"/>
    <p:sldId id="289" r:id="rId12"/>
    <p:sldId id="286" r:id="rId13"/>
    <p:sldId id="276" r:id="rId14"/>
    <p:sldId id="287" r:id="rId15"/>
    <p:sldId id="280" r:id="rId16"/>
    <p:sldId id="285" r:id="rId17"/>
    <p:sldId id="277" r:id="rId18"/>
    <p:sldId id="275" r:id="rId19"/>
    <p:sldId id="269"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B65510-D317-436C-9978-F3CF37293CC7}">
          <p14:sldIdLst>
            <p14:sldId id="256"/>
            <p14:sldId id="257"/>
            <p14:sldId id="258"/>
            <p14:sldId id="272"/>
            <p14:sldId id="260"/>
            <p14:sldId id="261"/>
            <p14:sldId id="265"/>
            <p14:sldId id="273"/>
            <p14:sldId id="267"/>
            <p14:sldId id="274"/>
            <p14:sldId id="289"/>
            <p14:sldId id="286"/>
            <p14:sldId id="276"/>
            <p14:sldId id="287"/>
            <p14:sldId id="280"/>
            <p14:sldId id="285"/>
            <p14:sldId id="277"/>
            <p14:sldId id="275"/>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B20"/>
    <a:srgbClr val="BA7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1" autoAdjust="0"/>
  </p:normalViewPr>
  <p:slideViewPr>
    <p:cSldViewPr snapToGrid="0">
      <p:cViewPr varScale="1">
        <p:scale>
          <a:sx n="116" d="100"/>
          <a:sy n="116" d="100"/>
        </p:scale>
        <p:origin x="14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50538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65723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99665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172922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9521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8A796-F830-4927-8D03-06949DADF7CE}"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109048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8A796-F830-4927-8D03-06949DADF7CE}"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4956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8A796-F830-4927-8D03-06949DADF7CE}"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349641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8A796-F830-4927-8D03-06949DADF7CE}"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07762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8A796-F830-4927-8D03-06949DADF7CE}"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393054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8A796-F830-4927-8D03-06949DADF7CE}"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66217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8A796-F830-4927-8D03-06949DADF7CE}" type="datetimeFigureOut">
              <a:rPr lang="en-IN" smtClean="0"/>
              <a:t>26-11-2024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901A6-15EF-443B-B467-F48A1127064F}" type="slidenum">
              <a:rPr lang="en-IN" smtClean="0"/>
              <a:t>‹#›</a:t>
            </a:fld>
            <a:endParaRPr lang="en-IN"/>
          </a:p>
        </p:txBody>
      </p:sp>
    </p:spTree>
    <p:extLst>
      <p:ext uri="{BB962C8B-B14F-4D97-AF65-F5344CB8AC3E}">
        <p14:creationId xmlns:p14="http://schemas.microsoft.com/office/powerpoint/2010/main" val="4139931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Logo PNG vector in SVG, PDF, AI, CDR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9228"/>
            <a:ext cx="2091254" cy="156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76941" y="311527"/>
            <a:ext cx="6029231" cy="1169551"/>
          </a:xfrm>
          <a:prstGeom prst="rect">
            <a:avLst/>
          </a:prstGeom>
          <a:noFill/>
        </p:spPr>
        <p:txBody>
          <a:bodyPr wrap="square" rtlCol="0">
            <a:spAutoFit/>
          </a:bodyPr>
          <a:lstStyle/>
          <a:p>
            <a:pPr algn="ctr">
              <a:lnSpc>
                <a:spcPct val="150000"/>
              </a:lnSpc>
            </a:pPr>
            <a:r>
              <a:rPr lang="en-US" sz="2000" b="1" dirty="0">
                <a:latin typeface="Arial" panose="020B0604020202020204" pitchFamily="34" charset="0"/>
                <a:cs typeface="Arial" panose="020B0604020202020204" pitchFamily="34" charset="0"/>
              </a:rPr>
              <a:t>Department of ECE</a:t>
            </a:r>
          </a:p>
          <a:p>
            <a:pPr algn="ctr"/>
            <a:r>
              <a:rPr lang="en-US" sz="2000" dirty="0">
                <a:latin typeface="Arial" panose="020B0604020202020204" pitchFamily="34" charset="0"/>
                <a:cs typeface="Arial" panose="020B0604020202020204" pitchFamily="34" charset="0"/>
              </a:rPr>
              <a:t>College of Engineering </a:t>
            </a:r>
            <a:r>
              <a:rPr lang="en-US" sz="2000" dirty="0" err="1">
                <a:latin typeface="Arial" panose="020B0604020202020204" pitchFamily="34" charset="0"/>
                <a:cs typeface="Arial" panose="020B0604020202020204" pitchFamily="34" charset="0"/>
              </a:rPr>
              <a:t>Guindy</a:t>
            </a:r>
            <a:r>
              <a:rPr lang="en-US" sz="2000" dirty="0">
                <a:latin typeface="Arial" panose="020B0604020202020204" pitchFamily="34" charset="0"/>
                <a:cs typeface="Arial" panose="020B0604020202020204" pitchFamily="34" charset="0"/>
              </a:rPr>
              <a:t>, Anna University, Chennai</a:t>
            </a:r>
            <a:endParaRPr lang="en-IN"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7593283" y="159228"/>
            <a:ext cx="1415250" cy="1653393"/>
          </a:xfrm>
          <a:prstGeom prst="rect">
            <a:avLst/>
          </a:prstGeom>
        </p:spPr>
      </p:pic>
      <p:sp>
        <p:nvSpPr>
          <p:cNvPr id="8" name="Rectangle 7"/>
          <p:cNvSpPr/>
          <p:nvPr/>
        </p:nvSpPr>
        <p:spPr>
          <a:xfrm>
            <a:off x="0" y="311469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AUDIO WATERMARKING FOR COPYRIGHTS</a:t>
            </a:r>
            <a:endParaRPr lang="en-IN" sz="2400" b="1" dirty="0">
              <a:latin typeface="Arial" panose="020B0604020202020204" pitchFamily="34" charset="0"/>
              <a:cs typeface="Arial" panose="020B0604020202020204" pitchFamily="34" charset="0"/>
            </a:endParaRPr>
          </a:p>
        </p:txBody>
      </p:sp>
      <p:sp>
        <p:nvSpPr>
          <p:cNvPr id="10" name="TextBox 9"/>
          <p:cNvSpPr txBox="1"/>
          <p:nvPr/>
        </p:nvSpPr>
        <p:spPr>
          <a:xfrm>
            <a:off x="542340" y="4735269"/>
            <a:ext cx="3999428" cy="1477328"/>
          </a:xfrm>
          <a:prstGeom prst="rect">
            <a:avLst/>
          </a:prstGeom>
          <a:noFill/>
        </p:spPr>
        <p:txBody>
          <a:bodyPr wrap="none" rtlCol="0">
            <a:spAutoFit/>
          </a:bodyPr>
          <a:lstStyle/>
          <a:p>
            <a:r>
              <a:rPr lang="en-US" b="1" dirty="0"/>
              <a:t>Project Members:</a:t>
            </a:r>
          </a:p>
          <a:p>
            <a:endParaRPr lang="en-US" b="1" dirty="0"/>
          </a:p>
          <a:p>
            <a:pPr marL="342900" indent="-342900">
              <a:buAutoNum type="arabicPeriod"/>
            </a:pPr>
            <a:r>
              <a:rPr lang="en-US" b="1" dirty="0"/>
              <a:t>Saravanan D (Reg. No.:2021105047)</a:t>
            </a:r>
          </a:p>
          <a:p>
            <a:pPr marL="342900" indent="-342900">
              <a:buAutoNum type="arabicPeriod"/>
            </a:pPr>
            <a:r>
              <a:rPr lang="en-US" b="1" dirty="0"/>
              <a:t>Ashwin S       (Reg. No.:2021105005)</a:t>
            </a:r>
          </a:p>
          <a:p>
            <a:pPr marL="342900" indent="-342900">
              <a:buFontTx/>
              <a:buAutoNum type="arabicPeriod"/>
            </a:pPr>
            <a:r>
              <a:rPr lang="en-US" b="1" dirty="0"/>
              <a:t>Sindhu S U    (Reg. No.:2021105050)</a:t>
            </a:r>
          </a:p>
        </p:txBody>
      </p:sp>
      <p:sp>
        <p:nvSpPr>
          <p:cNvPr id="9" name="TextBox 8"/>
          <p:cNvSpPr txBox="1"/>
          <p:nvPr/>
        </p:nvSpPr>
        <p:spPr>
          <a:xfrm>
            <a:off x="3340861" y="1735685"/>
            <a:ext cx="2470392" cy="461665"/>
          </a:xfrm>
          <a:prstGeom prst="rect">
            <a:avLst/>
          </a:prstGeom>
          <a:noFill/>
        </p:spPr>
        <p:txBody>
          <a:bodyPr wrap="square" rtlCol="0">
            <a:spAutoFit/>
          </a:bodyPr>
          <a:lstStyle/>
          <a:p>
            <a:r>
              <a:rPr lang="en-US" sz="2400" b="1" dirty="0"/>
              <a:t>EC5712 – Project I</a:t>
            </a:r>
            <a:endParaRPr lang="en-IN" sz="2400" b="1" dirty="0"/>
          </a:p>
        </p:txBody>
      </p:sp>
      <p:sp>
        <p:nvSpPr>
          <p:cNvPr id="14" name="TextBox 13"/>
          <p:cNvSpPr txBox="1"/>
          <p:nvPr/>
        </p:nvSpPr>
        <p:spPr>
          <a:xfrm>
            <a:off x="3748541" y="2158127"/>
            <a:ext cx="1886029" cy="830997"/>
          </a:xfrm>
          <a:prstGeom prst="rect">
            <a:avLst/>
          </a:prstGeom>
          <a:noFill/>
        </p:spPr>
        <p:txBody>
          <a:bodyPr wrap="none" rtlCol="0">
            <a:spAutoFit/>
          </a:bodyPr>
          <a:lstStyle/>
          <a:p>
            <a:pPr algn="ctr"/>
            <a:r>
              <a:rPr lang="en-US" sz="2400" b="1" dirty="0"/>
              <a:t>Presentation </a:t>
            </a:r>
          </a:p>
          <a:p>
            <a:pPr algn="ctr"/>
            <a:r>
              <a:rPr lang="en-US" sz="2400" b="1" dirty="0"/>
              <a:t> 25.11.2024</a:t>
            </a:r>
            <a:endParaRPr lang="en-IN" sz="2400" b="1" dirty="0"/>
          </a:p>
        </p:txBody>
      </p:sp>
      <p:sp>
        <p:nvSpPr>
          <p:cNvPr id="16" name="TextBox 15"/>
          <p:cNvSpPr txBox="1"/>
          <p:nvPr/>
        </p:nvSpPr>
        <p:spPr>
          <a:xfrm>
            <a:off x="5151640" y="4735269"/>
            <a:ext cx="3307124" cy="1754326"/>
          </a:xfrm>
          <a:prstGeom prst="rect">
            <a:avLst/>
          </a:prstGeom>
          <a:noFill/>
        </p:spPr>
        <p:txBody>
          <a:bodyPr wrap="none" rtlCol="0">
            <a:spAutoFit/>
          </a:bodyPr>
          <a:lstStyle/>
          <a:p>
            <a:pPr algn="ctr"/>
            <a:r>
              <a:rPr lang="en-US" b="1" dirty="0"/>
              <a:t>Under the Guidance of:</a:t>
            </a:r>
          </a:p>
          <a:p>
            <a:endParaRPr lang="en-US" b="1" dirty="0"/>
          </a:p>
          <a:p>
            <a:pPr algn="ctr"/>
            <a:r>
              <a:rPr lang="en-US" b="1" dirty="0"/>
              <a:t>Dr. K. </a:t>
            </a:r>
            <a:r>
              <a:rPr lang="en-US" b="1" dirty="0" err="1"/>
              <a:t>Gunaseelan</a:t>
            </a:r>
            <a:endParaRPr lang="en-US" b="1" dirty="0"/>
          </a:p>
          <a:p>
            <a:pPr algn="ctr"/>
            <a:r>
              <a:rPr lang="en-US" b="1" dirty="0"/>
              <a:t>Professor</a:t>
            </a:r>
          </a:p>
          <a:p>
            <a:pPr algn="ctr"/>
            <a:r>
              <a:rPr lang="en-US" b="1" dirty="0"/>
              <a:t>Department of ECE</a:t>
            </a:r>
          </a:p>
          <a:p>
            <a:pPr algn="ctr"/>
            <a:r>
              <a:rPr lang="en-US" b="1" dirty="0"/>
              <a:t>CEG Campus, Anna University </a:t>
            </a:r>
          </a:p>
        </p:txBody>
      </p:sp>
    </p:spTree>
    <p:extLst>
      <p:ext uri="{BB962C8B-B14F-4D97-AF65-F5344CB8AC3E}">
        <p14:creationId xmlns:p14="http://schemas.microsoft.com/office/powerpoint/2010/main" val="168540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marL="0" indent="0">
              <a:lnSpc>
                <a:spcPct val="150000"/>
              </a:lnSpc>
              <a:buNone/>
            </a:pPr>
            <a:r>
              <a:rPr lang="en-US" sz="2200" b="1" dirty="0">
                <a:latin typeface="Arial" panose="020B0604020202020204" pitchFamily="34" charset="0"/>
                <a:cs typeface="Arial" panose="020B0604020202020204" pitchFamily="34" charset="0"/>
              </a:rPr>
              <a:t>Software Required</a:t>
            </a:r>
            <a:r>
              <a:rPr lang="en-US" sz="2200" dirty="0">
                <a:latin typeface="Arial" panose="020B0604020202020204" pitchFamily="34" charset="0"/>
                <a:cs typeface="Arial" panose="020B0604020202020204" pitchFamily="34" charset="0"/>
              </a:rPr>
              <a:t>: MATLAB</a:t>
            </a:r>
          </a:p>
          <a:p>
            <a:pPr>
              <a:lnSpc>
                <a:spcPct val="150000"/>
              </a:lnSpc>
            </a:pPr>
            <a:r>
              <a:rPr lang="en-US" sz="2200" dirty="0">
                <a:latin typeface="Arial" panose="020B0604020202020204" pitchFamily="34" charset="0"/>
                <a:cs typeface="Arial" panose="020B0604020202020204" pitchFamily="34" charset="0"/>
              </a:rPr>
              <a:t>Divide audio into frames and process each frame.</a:t>
            </a:r>
          </a:p>
          <a:p>
            <a:pPr>
              <a:lnSpc>
                <a:spcPct val="150000"/>
              </a:lnSpc>
            </a:pPr>
            <a:r>
              <a:rPr lang="en-US" sz="2200" dirty="0">
                <a:latin typeface="Arial" panose="020B0604020202020204" pitchFamily="34" charset="0"/>
                <a:cs typeface="Arial" panose="020B0604020202020204" pitchFamily="34" charset="0"/>
              </a:rPr>
              <a:t>Compute FFT of the frame.</a:t>
            </a:r>
          </a:p>
          <a:p>
            <a:pPr>
              <a:lnSpc>
                <a:spcPct val="150000"/>
              </a:lnSpc>
            </a:pPr>
            <a:r>
              <a:rPr lang="en-US" sz="2200" dirty="0">
                <a:latin typeface="Arial" panose="020B0604020202020204" pitchFamily="34" charset="0"/>
                <a:cs typeface="Arial" panose="020B0604020202020204" pitchFamily="34" charset="0"/>
              </a:rPr>
              <a:t>Calculate masking threshold using psychoacoustic model</a:t>
            </a:r>
          </a:p>
          <a:p>
            <a:pPr>
              <a:lnSpc>
                <a:spcPct val="150000"/>
              </a:lnSpc>
            </a:pPr>
            <a:r>
              <a:rPr lang="en-US" sz="2200" dirty="0">
                <a:latin typeface="Arial" panose="020B0604020202020204" pitchFamily="34" charset="0"/>
                <a:cs typeface="Arial" panose="020B0604020202020204" pitchFamily="34" charset="0"/>
              </a:rPr>
              <a:t>Extract pixels from the image to be embedded.</a:t>
            </a:r>
          </a:p>
          <a:p>
            <a:pPr>
              <a:lnSpc>
                <a:spcPct val="150000"/>
              </a:lnSpc>
            </a:pPr>
            <a:r>
              <a:rPr lang="en-US" sz="2200" dirty="0">
                <a:latin typeface="Arial" panose="020B0604020202020204" pitchFamily="34" charset="0"/>
                <a:cs typeface="Arial" panose="020B0604020202020204" pitchFamily="34" charset="0"/>
              </a:rPr>
              <a:t>Modify frequency components below masking threshold to embed image data using frequency watermarking</a:t>
            </a:r>
          </a:p>
          <a:p>
            <a:pPr>
              <a:lnSpc>
                <a:spcPct val="150000"/>
              </a:lnSpc>
            </a:pPr>
            <a:r>
              <a:rPr lang="en-US" sz="2200" dirty="0">
                <a:latin typeface="Arial" panose="020B0604020202020204" pitchFamily="34" charset="0"/>
                <a:cs typeface="Arial" panose="020B0604020202020204" pitchFamily="34" charset="0"/>
              </a:rPr>
              <a:t>Apply inverse FFT to get watermarked audio frame.</a:t>
            </a:r>
          </a:p>
          <a:p>
            <a:pPr>
              <a:lnSpc>
                <a:spcPct val="150000"/>
              </a:lnSpc>
            </a:pPr>
            <a:r>
              <a:rPr lang="en-US" sz="2200" dirty="0">
                <a:latin typeface="Arial" panose="020B0604020202020204" pitchFamily="34" charset="0"/>
                <a:cs typeface="Arial" panose="020B0604020202020204" pitchFamily="34" charset="0"/>
              </a:rPr>
              <a:t>Reverse process to Extract the Copyright information</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79960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BE572-3950-1CC7-073B-1F57A24DA8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67AD39-F932-7333-707C-E0177FB20AE9}"/>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68D8C08-4B92-20F2-598F-D4B47F582BFB}"/>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2" name="TextBox 1">
            <a:extLst>
              <a:ext uri="{FF2B5EF4-FFF2-40B4-BE49-F238E27FC236}">
                <a16:creationId xmlns:a16="http://schemas.microsoft.com/office/drawing/2014/main" id="{40E6CCB2-08E2-D319-14FB-EBBEE145FED4}"/>
              </a:ext>
            </a:extLst>
          </p:cNvPr>
          <p:cNvSpPr txBox="1"/>
          <p:nvPr/>
        </p:nvSpPr>
        <p:spPr>
          <a:xfrm>
            <a:off x="230917" y="1267340"/>
            <a:ext cx="8343900" cy="5201424"/>
          </a:xfrm>
          <a:prstGeom prst="rect">
            <a:avLst/>
          </a:prstGeom>
          <a:noFill/>
        </p:spPr>
        <p:txBody>
          <a:bodyPr wrap="square" rtlCol="0">
            <a:spAutoFit/>
          </a:bodyPr>
          <a:lstStyle/>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err="1">
                <a:latin typeface="Arial" panose="020B0604020202020204" pitchFamily="34" charset="0"/>
                <a:cs typeface="Arial" panose="020B0604020202020204" pitchFamily="34" charset="0"/>
              </a:rPr>
              <a:t>Psycoacoustic</a:t>
            </a:r>
            <a:r>
              <a:rPr lang="en-US" sz="2200" dirty="0">
                <a:latin typeface="Arial" panose="020B0604020202020204" pitchFamily="34" charset="0"/>
                <a:cs typeface="Arial" panose="020B0604020202020204" pitchFamily="34" charset="0"/>
              </a:rPr>
              <a:t> model: The Bark scale is a </a:t>
            </a:r>
            <a:r>
              <a:rPr lang="en-US" sz="2200" dirty="0" err="1">
                <a:latin typeface="Arial" panose="020B0604020202020204" pitchFamily="34" charset="0"/>
                <a:cs typeface="Arial" panose="020B0604020202020204" pitchFamily="34" charset="0"/>
              </a:rPr>
              <a:t>psycoacoustic</a:t>
            </a:r>
            <a:r>
              <a:rPr lang="en-US" sz="2200" dirty="0">
                <a:latin typeface="Arial" panose="020B0604020202020204" pitchFamily="34" charset="0"/>
                <a:cs typeface="Arial" panose="020B0604020202020204" pitchFamily="34" charset="0"/>
              </a:rPr>
              <a:t> model of the human perception of loudness in relation to frequency.</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t>In designing watermarks, algorithms can apply masking thresholds that consider the Bark scale to determine which frequencies can effectively hide or distort information without being perceptible.</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Zi - </a:t>
            </a:r>
            <a:r>
              <a:rPr lang="en-IN" sz="2000" dirty="0">
                <a:latin typeface="Arial" panose="020B0604020202020204" pitchFamily="34" charset="0"/>
                <a:cs typeface="Arial" panose="020B0604020202020204" pitchFamily="34" charset="0"/>
              </a:rPr>
              <a:t>Current frequency's threshold</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Zk</a:t>
            </a:r>
            <a:r>
              <a:rPr lang="en-US" sz="2000" dirty="0">
                <a:latin typeface="Arial" panose="020B0604020202020204" pitchFamily="34" charset="0"/>
                <a:cs typeface="Arial" panose="020B0604020202020204" pitchFamily="34" charset="0"/>
              </a:rPr>
              <a:t> - </a:t>
            </a:r>
            <a:r>
              <a:rPr lang="en-IN" sz="2000" dirty="0">
                <a:latin typeface="Arial" panose="020B0604020202020204" pitchFamily="34" charset="0"/>
                <a:cs typeface="Arial" panose="020B0604020202020204" pitchFamily="34" charset="0"/>
              </a:rPr>
              <a:t>Peak threshold</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dz</a:t>
            </a:r>
            <a:r>
              <a:rPr lang="en-US" sz="2000" dirty="0">
                <a:latin typeface="Arial" panose="020B0604020202020204" pitchFamily="34" charset="0"/>
                <a:cs typeface="Arial" panose="020B0604020202020204" pitchFamily="34" charset="0"/>
              </a:rPr>
              <a:t> = zi – </a:t>
            </a:r>
            <a:r>
              <a:rPr lang="en-US" sz="2000" dirty="0" err="1">
                <a:latin typeface="Arial" panose="020B0604020202020204" pitchFamily="34" charset="0"/>
                <a:cs typeface="Arial" panose="020B0604020202020204" pitchFamily="34" charset="0"/>
              </a:rPr>
              <a:t>zk</a:t>
            </a:r>
            <a:endParaRPr lang="en-US" sz="20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700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989" y="1163887"/>
            <a:ext cx="8169361" cy="5309101"/>
          </a:xfrm>
        </p:spPr>
        <p:txBody>
          <a:bodyPr>
            <a:noAutofit/>
          </a:bodyPr>
          <a:lstStyle/>
          <a:p>
            <a:pPr marL="0" indent="0">
              <a:lnSpc>
                <a:spcPct val="100000"/>
              </a:lnSpc>
              <a:buNone/>
            </a:pPr>
            <a:r>
              <a:rPr lang="en-US" sz="2000" dirty="0">
                <a:latin typeface="Arial" panose="020B0604020202020204" pitchFamily="34" charset="0"/>
                <a:cs typeface="Arial" panose="020B0604020202020204" pitchFamily="34" charset="0"/>
              </a:rPr>
              <a:t>In the process of watermark embedding, Spreading Function is used as a model for defining how energy or information in one frequency band affects neighboring frequency bands.</a:t>
            </a:r>
            <a:endParaRPr lang="en-US" sz="3200" dirty="0">
              <a:latin typeface="Arial" panose="020B0604020202020204" pitchFamily="34" charset="0"/>
              <a:cs typeface="Arial" panose="020B0604020202020204" pitchFamily="34" charset="0"/>
            </a:endParaRPr>
          </a:p>
          <a:p>
            <a:pPr marL="342900" indent="-342900"/>
            <a:r>
              <a:rPr lang="en-US" sz="1800" dirty="0">
                <a:latin typeface="Arial" panose="020B0604020202020204" pitchFamily="34" charset="0"/>
                <a:cs typeface="Arial" panose="020B0604020202020204" pitchFamily="34" charset="0"/>
              </a:rPr>
              <a:t>Spreading Function Regions:</a:t>
            </a:r>
          </a:p>
          <a:p>
            <a:pPr lvl="1"/>
            <a:r>
              <a:rPr lang="en-US" sz="1800" dirty="0">
                <a:latin typeface="Arial" panose="020B0604020202020204" pitchFamily="34" charset="0"/>
                <a:cs typeface="Arial" panose="020B0604020202020204" pitchFamily="34" charset="0"/>
              </a:rPr>
              <a:t>Region 1: -3 &lt;= </a:t>
            </a:r>
            <a:r>
              <a:rPr lang="en-US" sz="1800" dirty="0" err="1">
                <a:latin typeface="Arial" panose="020B0604020202020204" pitchFamily="34" charset="0"/>
                <a:cs typeface="Arial" panose="020B0604020202020204" pitchFamily="34" charset="0"/>
              </a:rPr>
              <a:t>dz</a:t>
            </a:r>
            <a:r>
              <a:rPr lang="en-US" sz="1800" dirty="0">
                <a:latin typeface="Arial" panose="020B0604020202020204" pitchFamily="34" charset="0"/>
                <a:cs typeface="Arial" panose="020B0604020202020204" pitchFamily="34" charset="0"/>
              </a:rPr>
              <a:t> &lt; -1</a:t>
            </a:r>
          </a:p>
          <a:p>
            <a:pPr lvl="1"/>
            <a:r>
              <a:rPr lang="en-US" sz="1800" dirty="0">
                <a:latin typeface="Arial" panose="020B0604020202020204" pitchFamily="34" charset="0"/>
                <a:cs typeface="Arial" panose="020B0604020202020204" pitchFamily="34" charset="0"/>
              </a:rPr>
              <a:t>Region 2: -1 &lt;= </a:t>
            </a:r>
            <a:r>
              <a:rPr lang="en-US" sz="1800" dirty="0" err="1">
                <a:latin typeface="Arial" panose="020B0604020202020204" pitchFamily="34" charset="0"/>
                <a:cs typeface="Arial" panose="020B0604020202020204" pitchFamily="34" charset="0"/>
              </a:rPr>
              <a:t>dz</a:t>
            </a:r>
            <a:r>
              <a:rPr lang="en-US" sz="1800" dirty="0">
                <a:latin typeface="Arial" panose="020B0604020202020204" pitchFamily="34" charset="0"/>
                <a:cs typeface="Arial" panose="020B0604020202020204" pitchFamily="34" charset="0"/>
              </a:rPr>
              <a:t> &lt; 0</a:t>
            </a:r>
          </a:p>
          <a:p>
            <a:pPr lvl="1"/>
            <a:r>
              <a:rPr lang="en-US" sz="1800" dirty="0">
                <a:latin typeface="Arial" panose="020B0604020202020204" pitchFamily="34" charset="0"/>
                <a:cs typeface="Arial" panose="020B0604020202020204" pitchFamily="34" charset="0"/>
              </a:rPr>
              <a:t>Region 3: 0 &lt;= </a:t>
            </a:r>
            <a:r>
              <a:rPr lang="en-US" sz="1800" dirty="0" err="1">
                <a:latin typeface="Arial" panose="020B0604020202020204" pitchFamily="34" charset="0"/>
                <a:cs typeface="Arial" panose="020B0604020202020204" pitchFamily="34" charset="0"/>
              </a:rPr>
              <a:t>dz</a:t>
            </a:r>
            <a:r>
              <a:rPr lang="en-US" sz="1800" dirty="0">
                <a:latin typeface="Arial" panose="020B0604020202020204" pitchFamily="34" charset="0"/>
                <a:cs typeface="Arial" panose="020B0604020202020204" pitchFamily="34" charset="0"/>
              </a:rPr>
              <a:t> &lt; 1</a:t>
            </a:r>
          </a:p>
          <a:p>
            <a:pPr lvl="1"/>
            <a:r>
              <a:rPr lang="en-US" sz="1800" dirty="0">
                <a:latin typeface="Arial" panose="020B0604020202020204" pitchFamily="34" charset="0"/>
                <a:cs typeface="Arial" panose="020B0604020202020204" pitchFamily="34" charset="0"/>
              </a:rPr>
              <a:t>Region 4: 1 &lt;= </a:t>
            </a:r>
            <a:r>
              <a:rPr lang="en-US" sz="1800" dirty="0" err="1">
                <a:latin typeface="Arial" panose="020B0604020202020204" pitchFamily="34" charset="0"/>
                <a:cs typeface="Arial" panose="020B0604020202020204" pitchFamily="34" charset="0"/>
              </a:rPr>
              <a:t>dz</a:t>
            </a:r>
            <a:r>
              <a:rPr lang="en-US" sz="1800" dirty="0">
                <a:latin typeface="Arial" panose="020B0604020202020204" pitchFamily="34" charset="0"/>
                <a:cs typeface="Arial" panose="020B0604020202020204" pitchFamily="34" charset="0"/>
              </a:rPr>
              <a:t> &lt; 8</a:t>
            </a:r>
          </a:p>
          <a:p>
            <a:pPr marL="457200" lvl="1" indent="0">
              <a:buNone/>
            </a:pPr>
            <a:r>
              <a:rPr lang="en-US" sz="1800" dirty="0">
                <a:latin typeface="Arial" panose="020B0604020202020204" pitchFamily="34" charset="0"/>
                <a:cs typeface="Arial" panose="020B0604020202020204" pitchFamily="34" charset="0"/>
              </a:rPr>
              <a:t>The range of -3 to 8 in the masking function serves to define the region in which the masking effects of louder sounds on quieter sounds are most significant.</a:t>
            </a:r>
          </a:p>
          <a:p>
            <a:r>
              <a:rPr lang="en-US" sz="1800" dirty="0">
                <a:latin typeface="Arial" panose="020B0604020202020204" pitchFamily="34" charset="0"/>
                <a:cs typeface="Arial" panose="020B0604020202020204" pitchFamily="34" charset="0"/>
              </a:rPr>
              <a:t>Region 3 (0 dB to 1 dB):</a:t>
            </a:r>
          </a:p>
          <a:p>
            <a:pPr marL="457200" lvl="1" indent="0">
              <a:buNone/>
            </a:pPr>
            <a:r>
              <a:rPr lang="en-US" sz="1800" dirty="0">
                <a:latin typeface="Arial" panose="020B0604020202020204" pitchFamily="34" charset="0"/>
                <a:cs typeface="Arial" panose="020B0604020202020204" pitchFamily="34" charset="0"/>
              </a:rPr>
              <a:t>When the current frequency is nearly equal to the peak amplitude (0 dB difference), the masking effect can significantly suppress quieter sounds. The adjustments in this region are typically more substantial since the influence of loud sounds is at its peak</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0895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graphicFrame>
        <p:nvGraphicFramePr>
          <p:cNvPr id="6" name="Table 5">
            <a:extLst>
              <a:ext uri="{FF2B5EF4-FFF2-40B4-BE49-F238E27FC236}">
                <a16:creationId xmlns:a16="http://schemas.microsoft.com/office/drawing/2014/main" id="{971F79A0-7D28-CF12-5282-C71B5D6EDC8C}"/>
              </a:ext>
            </a:extLst>
          </p:cNvPr>
          <p:cNvGraphicFramePr>
            <a:graphicFrameLocks noGrp="1"/>
          </p:cNvGraphicFramePr>
          <p:nvPr>
            <p:extLst>
              <p:ext uri="{D42A27DB-BD31-4B8C-83A1-F6EECF244321}">
                <p14:modId xmlns:p14="http://schemas.microsoft.com/office/powerpoint/2010/main" val="1220819070"/>
              </p:ext>
            </p:extLst>
          </p:nvPr>
        </p:nvGraphicFramePr>
        <p:xfrm>
          <a:off x="1062682" y="1594022"/>
          <a:ext cx="7157520" cy="4073611"/>
        </p:xfrm>
        <a:graphic>
          <a:graphicData uri="http://schemas.openxmlformats.org/drawingml/2006/table">
            <a:tbl>
              <a:tblPr firstRow="1" bandRow="1">
                <a:tableStyleId>{5C22544A-7EE6-4342-B048-85BDC9FD1C3A}</a:tableStyleId>
              </a:tblPr>
              <a:tblGrid>
                <a:gridCol w="2385840">
                  <a:extLst>
                    <a:ext uri="{9D8B030D-6E8A-4147-A177-3AD203B41FA5}">
                      <a16:colId xmlns:a16="http://schemas.microsoft.com/office/drawing/2014/main" val="1774541198"/>
                    </a:ext>
                  </a:extLst>
                </a:gridCol>
                <a:gridCol w="2385840">
                  <a:extLst>
                    <a:ext uri="{9D8B030D-6E8A-4147-A177-3AD203B41FA5}">
                      <a16:colId xmlns:a16="http://schemas.microsoft.com/office/drawing/2014/main" val="609666456"/>
                    </a:ext>
                  </a:extLst>
                </a:gridCol>
                <a:gridCol w="2385840">
                  <a:extLst>
                    <a:ext uri="{9D8B030D-6E8A-4147-A177-3AD203B41FA5}">
                      <a16:colId xmlns:a16="http://schemas.microsoft.com/office/drawing/2014/main" val="807319041"/>
                    </a:ext>
                  </a:extLst>
                </a:gridCol>
              </a:tblGrid>
              <a:tr h="867047">
                <a:tc>
                  <a:txBody>
                    <a:bodyPr/>
                    <a:lstStyle/>
                    <a:p>
                      <a:pPr algn="ctr">
                        <a:lnSpc>
                          <a:spcPct val="100000"/>
                        </a:lnSpc>
                      </a:pPr>
                      <a:r>
                        <a:rPr lang="en-IN" sz="2000" dirty="0"/>
                        <a:t>IMAGE 1</a:t>
                      </a:r>
                    </a:p>
                  </a:txBody>
                  <a:tcPr/>
                </a:tc>
                <a:tc>
                  <a:txBody>
                    <a:bodyPr/>
                    <a:lstStyle/>
                    <a:p>
                      <a:pPr algn="ctr">
                        <a:lnSpc>
                          <a:spcPct val="100000"/>
                        </a:lnSpc>
                      </a:pPr>
                      <a:r>
                        <a:rPr lang="en-IN" sz="2000" dirty="0"/>
                        <a:t>IMAGE 2</a:t>
                      </a:r>
                    </a:p>
                  </a:txBody>
                  <a:tcPr/>
                </a:tc>
                <a:tc>
                  <a:txBody>
                    <a:bodyPr/>
                    <a:lstStyle/>
                    <a:p>
                      <a:pPr algn="ctr">
                        <a:lnSpc>
                          <a:spcPct val="100000"/>
                        </a:lnSpc>
                      </a:pPr>
                      <a:r>
                        <a:rPr lang="en-IN" sz="2000" dirty="0"/>
                        <a:t>IMAGE3</a:t>
                      </a:r>
                    </a:p>
                  </a:txBody>
                  <a:tcPr/>
                </a:tc>
                <a:extLst>
                  <a:ext uri="{0D108BD9-81ED-4DB2-BD59-A6C34878D82A}">
                    <a16:rowId xmlns:a16="http://schemas.microsoft.com/office/drawing/2014/main" val="2024908587"/>
                  </a:ext>
                </a:extLst>
              </a:tr>
              <a:tr h="3206564">
                <a:tc>
                  <a:txBody>
                    <a:bodyPr/>
                    <a:lstStyle/>
                    <a:p>
                      <a:pPr algn="ctr">
                        <a:lnSpc>
                          <a:spcPct val="100000"/>
                        </a:lnSpc>
                      </a:pPr>
                      <a:endParaRPr lang="en-IN" sz="2000" dirty="0"/>
                    </a:p>
                  </a:txBody>
                  <a:tcPr/>
                </a:tc>
                <a:tc>
                  <a:txBody>
                    <a:bodyPr/>
                    <a:lstStyle/>
                    <a:p>
                      <a:pPr algn="ctr"/>
                      <a:endParaRPr lang="en-IN" sz="2000" dirty="0"/>
                    </a:p>
                  </a:txBody>
                  <a:tcPr/>
                </a:tc>
                <a:tc>
                  <a:txBody>
                    <a:bodyPr/>
                    <a:lstStyle/>
                    <a:p>
                      <a:pPr algn="ctr"/>
                      <a:endParaRPr lang="en-IN" sz="2000" dirty="0"/>
                    </a:p>
                  </a:txBody>
                  <a:tcPr/>
                </a:tc>
                <a:extLst>
                  <a:ext uri="{0D108BD9-81ED-4DB2-BD59-A6C34878D82A}">
                    <a16:rowId xmlns:a16="http://schemas.microsoft.com/office/drawing/2014/main" val="3821062046"/>
                  </a:ext>
                </a:extLst>
              </a:tr>
            </a:tbl>
          </a:graphicData>
        </a:graphic>
      </p:graphicFrame>
      <p:pic>
        <p:nvPicPr>
          <p:cNvPr id="11" name="Picture 10">
            <a:extLst>
              <a:ext uri="{FF2B5EF4-FFF2-40B4-BE49-F238E27FC236}">
                <a16:creationId xmlns:a16="http://schemas.microsoft.com/office/drawing/2014/main" id="{A7976DCD-7D9E-8FB3-4EAA-090B56B3A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651" y="3187227"/>
            <a:ext cx="1788035" cy="1788035"/>
          </a:xfrm>
          <a:prstGeom prst="rect">
            <a:avLst/>
          </a:prstGeom>
        </p:spPr>
      </p:pic>
      <p:pic>
        <p:nvPicPr>
          <p:cNvPr id="2" name="Picture 1"/>
          <p:cNvPicPr>
            <a:picLocks noChangeAspect="1"/>
          </p:cNvPicPr>
          <p:nvPr/>
        </p:nvPicPr>
        <p:blipFill>
          <a:blip r:embed="rId4"/>
          <a:stretch>
            <a:fillRect/>
          </a:stretch>
        </p:blipFill>
        <p:spPr>
          <a:xfrm>
            <a:off x="3702576" y="3187227"/>
            <a:ext cx="1952890" cy="1788035"/>
          </a:xfrm>
          <a:prstGeom prst="rect">
            <a:avLst/>
          </a:prstGeom>
        </p:spPr>
      </p:pic>
      <p:pic>
        <p:nvPicPr>
          <p:cNvPr id="3" name="Picture 2"/>
          <p:cNvPicPr>
            <a:picLocks noChangeAspect="1"/>
          </p:cNvPicPr>
          <p:nvPr/>
        </p:nvPicPr>
        <p:blipFill>
          <a:blip r:embed="rId5"/>
          <a:stretch>
            <a:fillRect/>
          </a:stretch>
        </p:blipFill>
        <p:spPr>
          <a:xfrm>
            <a:off x="6014743" y="3187227"/>
            <a:ext cx="1943008" cy="1747719"/>
          </a:xfrm>
          <a:prstGeom prst="rect">
            <a:avLst/>
          </a:prstGeom>
        </p:spPr>
      </p:pic>
    </p:spTree>
    <p:extLst>
      <p:ext uri="{BB962C8B-B14F-4D97-AF65-F5344CB8AC3E}">
        <p14:creationId xmlns:p14="http://schemas.microsoft.com/office/powerpoint/2010/main" val="321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graphicFrame>
        <p:nvGraphicFramePr>
          <p:cNvPr id="6" name="Table 5">
            <a:extLst>
              <a:ext uri="{FF2B5EF4-FFF2-40B4-BE49-F238E27FC236}">
                <a16:creationId xmlns:a16="http://schemas.microsoft.com/office/drawing/2014/main" id="{971F79A0-7D28-CF12-5282-C71B5D6EDC8C}"/>
              </a:ext>
            </a:extLst>
          </p:cNvPr>
          <p:cNvGraphicFramePr>
            <a:graphicFrameLocks noGrp="1"/>
          </p:cNvGraphicFramePr>
          <p:nvPr>
            <p:extLst>
              <p:ext uri="{D42A27DB-BD31-4B8C-83A1-F6EECF244321}">
                <p14:modId xmlns:p14="http://schemas.microsoft.com/office/powerpoint/2010/main" val="765987512"/>
              </p:ext>
            </p:extLst>
          </p:nvPr>
        </p:nvGraphicFramePr>
        <p:xfrm>
          <a:off x="387178" y="1704975"/>
          <a:ext cx="8237836" cy="4036798"/>
        </p:xfrm>
        <a:graphic>
          <a:graphicData uri="http://schemas.openxmlformats.org/drawingml/2006/table">
            <a:tbl>
              <a:tblPr firstRow="1" bandRow="1">
                <a:tableStyleId>{5C22544A-7EE6-4342-B048-85BDC9FD1C3A}</a:tableStyleId>
              </a:tblPr>
              <a:tblGrid>
                <a:gridCol w="2059459">
                  <a:extLst>
                    <a:ext uri="{9D8B030D-6E8A-4147-A177-3AD203B41FA5}">
                      <a16:colId xmlns:a16="http://schemas.microsoft.com/office/drawing/2014/main" val="1774541198"/>
                    </a:ext>
                  </a:extLst>
                </a:gridCol>
                <a:gridCol w="2059459">
                  <a:extLst>
                    <a:ext uri="{9D8B030D-6E8A-4147-A177-3AD203B41FA5}">
                      <a16:colId xmlns:a16="http://schemas.microsoft.com/office/drawing/2014/main" val="609666456"/>
                    </a:ext>
                  </a:extLst>
                </a:gridCol>
                <a:gridCol w="2059459">
                  <a:extLst>
                    <a:ext uri="{9D8B030D-6E8A-4147-A177-3AD203B41FA5}">
                      <a16:colId xmlns:a16="http://schemas.microsoft.com/office/drawing/2014/main" val="807319041"/>
                    </a:ext>
                  </a:extLst>
                </a:gridCol>
                <a:gridCol w="2059459">
                  <a:extLst>
                    <a:ext uri="{9D8B030D-6E8A-4147-A177-3AD203B41FA5}">
                      <a16:colId xmlns:a16="http://schemas.microsoft.com/office/drawing/2014/main" val="3872863729"/>
                    </a:ext>
                  </a:extLst>
                </a:gridCol>
              </a:tblGrid>
              <a:tr h="859212">
                <a:tc>
                  <a:txBody>
                    <a:bodyPr/>
                    <a:lstStyle/>
                    <a:p>
                      <a:pPr algn="ctr">
                        <a:lnSpc>
                          <a:spcPct val="100000"/>
                        </a:lnSpc>
                      </a:pPr>
                      <a:r>
                        <a:rPr lang="en-US" sz="2000" dirty="0"/>
                        <a:t>Audio </a:t>
                      </a:r>
                      <a:endParaRPr lang="en-IN" sz="2000" dirty="0"/>
                    </a:p>
                  </a:txBody>
                  <a:tcPr/>
                </a:tc>
                <a:tc>
                  <a:txBody>
                    <a:bodyPr/>
                    <a:lstStyle/>
                    <a:p>
                      <a:pPr algn="ctr">
                        <a:lnSpc>
                          <a:spcPct val="100000"/>
                        </a:lnSpc>
                      </a:pPr>
                      <a:r>
                        <a:rPr lang="en-US" sz="2000" dirty="0"/>
                        <a:t>AUDIO 1</a:t>
                      </a:r>
                      <a:br>
                        <a:rPr lang="en-US" sz="2000" dirty="0"/>
                      </a:br>
                      <a:r>
                        <a:rPr lang="en-US" sz="2000" dirty="0"/>
                        <a:t>(High Amplitude)</a:t>
                      </a:r>
                      <a:endParaRPr lang="en-IN" sz="2000" dirty="0"/>
                    </a:p>
                  </a:txBody>
                  <a:tcPr/>
                </a:tc>
                <a:tc>
                  <a:txBody>
                    <a:bodyPr/>
                    <a:lstStyle/>
                    <a:p>
                      <a:pPr algn="ctr">
                        <a:lnSpc>
                          <a:spcPct val="100000"/>
                        </a:lnSpc>
                      </a:pPr>
                      <a:r>
                        <a:rPr lang="en-US" sz="2000" dirty="0"/>
                        <a:t>AUDIO 2</a:t>
                      </a:r>
                      <a:br>
                        <a:rPr lang="en-US" sz="2000" dirty="0"/>
                      </a:br>
                      <a:r>
                        <a:rPr lang="en-US" sz="2000" dirty="0"/>
                        <a:t>(Mid Amplitude)</a:t>
                      </a:r>
                      <a:endParaRPr lang="en-IN" sz="2000" dirty="0"/>
                    </a:p>
                  </a:txBody>
                  <a:tcPr/>
                </a:tc>
                <a:tc>
                  <a:txBody>
                    <a:bodyPr/>
                    <a:lstStyle/>
                    <a:p>
                      <a:pPr algn="ctr">
                        <a:lnSpc>
                          <a:spcPct val="100000"/>
                        </a:lnSpc>
                      </a:pPr>
                      <a:r>
                        <a:rPr lang="en-US" sz="2000" dirty="0"/>
                        <a:t>AUDIO 3</a:t>
                      </a:r>
                    </a:p>
                    <a:p>
                      <a:pPr algn="ctr">
                        <a:lnSpc>
                          <a:spcPct val="100000"/>
                        </a:lnSpc>
                      </a:pPr>
                      <a:r>
                        <a:rPr lang="en-US" sz="2000" dirty="0"/>
                        <a:t>(Low Amplitude)</a:t>
                      </a:r>
                      <a:endParaRPr lang="en-IN" sz="2000" dirty="0"/>
                    </a:p>
                  </a:txBody>
                  <a:tcPr/>
                </a:tc>
                <a:extLst>
                  <a:ext uri="{0D108BD9-81ED-4DB2-BD59-A6C34878D82A}">
                    <a16:rowId xmlns:a16="http://schemas.microsoft.com/office/drawing/2014/main" val="2024908587"/>
                  </a:ext>
                </a:extLst>
              </a:tr>
              <a:tr h="3177586">
                <a:tc>
                  <a:txBody>
                    <a:bodyPr/>
                    <a:lstStyle/>
                    <a:p>
                      <a:pPr algn="ctr">
                        <a:lnSpc>
                          <a:spcPct val="100000"/>
                        </a:lnSpc>
                      </a:pPr>
                      <a:r>
                        <a:rPr lang="en-US" sz="2000" dirty="0"/>
                        <a:t>Original Image Quality</a:t>
                      </a:r>
                      <a:endParaRPr lang="en-IN" sz="2000" dirty="0"/>
                    </a:p>
                  </a:txBody>
                  <a:tcPr/>
                </a:tc>
                <a:tc>
                  <a:txBody>
                    <a:bodyPr/>
                    <a:lstStyle/>
                    <a:p>
                      <a:pPr algn="ctr"/>
                      <a:endParaRPr lang="en-IN" sz="2000" dirty="0"/>
                    </a:p>
                  </a:txBody>
                  <a:tcPr/>
                </a:tc>
                <a:tc>
                  <a:txBody>
                    <a:bodyPr/>
                    <a:lstStyle/>
                    <a:p>
                      <a:pPr algn="ctr"/>
                      <a:endParaRPr lang="en-IN" sz="2000" dirty="0"/>
                    </a:p>
                  </a:txBody>
                  <a:tcPr/>
                </a:tc>
                <a:tc>
                  <a:txBody>
                    <a:bodyPr/>
                    <a:lstStyle/>
                    <a:p>
                      <a:pPr algn="ctr"/>
                      <a:endParaRPr lang="en-IN" sz="2000" dirty="0"/>
                    </a:p>
                  </a:txBody>
                  <a:tcPr/>
                </a:tc>
                <a:extLst>
                  <a:ext uri="{0D108BD9-81ED-4DB2-BD59-A6C34878D82A}">
                    <a16:rowId xmlns:a16="http://schemas.microsoft.com/office/drawing/2014/main" val="3821062046"/>
                  </a:ext>
                </a:extLst>
              </a:tr>
            </a:tbl>
          </a:graphicData>
        </a:graphic>
      </p:graphicFrame>
      <p:pic>
        <p:nvPicPr>
          <p:cNvPr id="11" name="Picture 10">
            <a:extLst>
              <a:ext uri="{FF2B5EF4-FFF2-40B4-BE49-F238E27FC236}">
                <a16:creationId xmlns:a16="http://schemas.microsoft.com/office/drawing/2014/main" id="{A7976DCD-7D9E-8FB3-4EAA-090B56B3A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86" y="3533775"/>
            <a:ext cx="1619250" cy="1619250"/>
          </a:xfrm>
          <a:prstGeom prst="rect">
            <a:avLst/>
          </a:prstGeom>
        </p:spPr>
      </p:pic>
      <p:pic>
        <p:nvPicPr>
          <p:cNvPr id="13" name="Picture 12">
            <a:extLst>
              <a:ext uri="{FF2B5EF4-FFF2-40B4-BE49-F238E27FC236}">
                <a16:creationId xmlns:a16="http://schemas.microsoft.com/office/drawing/2014/main" id="{279E4C53-5BBC-4B37-A656-1949A1F7E6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954" y="3533775"/>
            <a:ext cx="1619250" cy="1619250"/>
          </a:xfrm>
          <a:prstGeom prst="rect">
            <a:avLst/>
          </a:prstGeom>
        </p:spPr>
      </p:pic>
      <p:pic>
        <p:nvPicPr>
          <p:cNvPr id="15" name="Picture 14">
            <a:extLst>
              <a:ext uri="{FF2B5EF4-FFF2-40B4-BE49-F238E27FC236}">
                <a16:creationId xmlns:a16="http://schemas.microsoft.com/office/drawing/2014/main" id="{6639F537-8522-81E7-984B-8A37B21C1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6429" y="3533775"/>
            <a:ext cx="1619250" cy="1619250"/>
          </a:xfrm>
          <a:prstGeom prst="rect">
            <a:avLst/>
          </a:prstGeom>
        </p:spPr>
      </p:pic>
      <p:pic>
        <p:nvPicPr>
          <p:cNvPr id="17" name="Picture 16">
            <a:extLst>
              <a:ext uri="{FF2B5EF4-FFF2-40B4-BE49-F238E27FC236}">
                <a16:creationId xmlns:a16="http://schemas.microsoft.com/office/drawing/2014/main" id="{9FC7D810-C135-3B5B-A6F1-2D4906C5DE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5422" y="3546389"/>
            <a:ext cx="1619250" cy="1619250"/>
          </a:xfrm>
          <a:prstGeom prst="rect">
            <a:avLst/>
          </a:prstGeom>
        </p:spPr>
      </p:pic>
    </p:spTree>
    <p:extLst>
      <p:ext uri="{BB962C8B-B14F-4D97-AF65-F5344CB8AC3E}">
        <p14:creationId xmlns:p14="http://schemas.microsoft.com/office/powerpoint/2010/main" val="184883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CBC61-C166-F502-C310-A3A3D9BDD98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EB8837-489D-7D86-1E50-0FB62D3B2C8B}"/>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B0213AC-AF25-1853-3EF6-51A9B53AE463}"/>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10" name="TextBox 9">
            <a:extLst>
              <a:ext uri="{FF2B5EF4-FFF2-40B4-BE49-F238E27FC236}">
                <a16:creationId xmlns:a16="http://schemas.microsoft.com/office/drawing/2014/main" id="{F00B6B41-886B-F5C3-4A51-5DEC19135D75}"/>
              </a:ext>
            </a:extLst>
          </p:cNvPr>
          <p:cNvSpPr txBox="1"/>
          <p:nvPr/>
        </p:nvSpPr>
        <p:spPr>
          <a:xfrm>
            <a:off x="581158" y="1464791"/>
            <a:ext cx="7747296"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system experienced noise issues caused by changes in image dimensions during the watermark setting and extraction process.</a:t>
            </a:r>
          </a:p>
          <a:p>
            <a:pPr marL="342900" indent="-342900">
              <a:buFont typeface="Arial" panose="020B0604020202020204" pitchFamily="34" charset="0"/>
              <a:buChar char="•"/>
            </a:pPr>
            <a:r>
              <a:rPr lang="en-US" sz="2400" dirty="0"/>
              <a:t>To address this, adaptive changes in dimensions were implemented to align with the original and extracted images.</a:t>
            </a:r>
          </a:p>
          <a:p>
            <a:pPr marL="342900" indent="-342900">
              <a:buFont typeface="Arial" panose="020B0604020202020204" pitchFamily="34" charset="0"/>
              <a:buChar char="•"/>
            </a:pPr>
            <a:r>
              <a:rPr lang="en-US" sz="2400" dirty="0"/>
              <a:t>Additionally, the audio signal's characteristics require specific peaks to maintain an effective spreading function within the range of -3 to 8. These peaks are essential for robust psychoacoustic masking, ensuring the watermark remains imperceptible while embedded</a:t>
            </a: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09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07C12-5267-C0CC-075C-41E2347956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28A3EA4-BAA0-E1EC-FBC1-F40A0EC1077F}"/>
              </a:ext>
            </a:extLst>
          </p:cNvPr>
          <p:cNvSpPr/>
          <p:nvPr/>
        </p:nvSpPr>
        <p:spPr>
          <a:xfrm>
            <a:off x="0" y="-86497"/>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26A874F-4FF5-9440-AF9E-EC1742B25B7F}"/>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3" name="TextBox 2">
            <a:extLst>
              <a:ext uri="{FF2B5EF4-FFF2-40B4-BE49-F238E27FC236}">
                <a16:creationId xmlns:a16="http://schemas.microsoft.com/office/drawing/2014/main" id="{7461D061-212C-EEF4-2443-B6EE92E306AE}"/>
              </a:ext>
            </a:extLst>
          </p:cNvPr>
          <p:cNvSpPr txBox="1"/>
          <p:nvPr/>
        </p:nvSpPr>
        <p:spPr>
          <a:xfrm>
            <a:off x="140044" y="1195764"/>
            <a:ext cx="9003956" cy="589072"/>
          </a:xfrm>
          <a:prstGeom prst="rect">
            <a:avLst/>
          </a:prstGeom>
          <a:noFill/>
        </p:spPr>
        <p:txBody>
          <a:bodyPr wrap="square">
            <a:spAutoFit/>
          </a:bodyPr>
          <a:lstStyle/>
          <a:p>
            <a:pPr>
              <a:lnSpc>
                <a:spcPct val="150000"/>
              </a:lnSpc>
              <a:spcAft>
                <a:spcPts val="800"/>
              </a:spcAft>
            </a:pPr>
            <a:r>
              <a:rPr lang="en-IN" sz="2400" kern="100" dirty="0">
                <a:effectLst/>
                <a:ea typeface="Calibri" panose="020F0502020204030204" pitchFamily="34" charset="0"/>
                <a:cs typeface="Times New Roman" panose="02020603050405020304" pitchFamily="18" charset="0"/>
              </a:rPr>
              <a:t>Comparison table between different audios and images combinations:</a:t>
            </a:r>
          </a:p>
        </p:txBody>
      </p:sp>
      <p:graphicFrame>
        <p:nvGraphicFramePr>
          <p:cNvPr id="5" name="Table 4">
            <a:extLst>
              <a:ext uri="{FF2B5EF4-FFF2-40B4-BE49-F238E27FC236}">
                <a16:creationId xmlns:a16="http://schemas.microsoft.com/office/drawing/2014/main" id="{A9A6DFC7-F398-10E7-B849-0918789C2FB0}"/>
              </a:ext>
            </a:extLst>
          </p:cNvPr>
          <p:cNvGraphicFramePr>
            <a:graphicFrameLocks noGrp="1"/>
          </p:cNvGraphicFramePr>
          <p:nvPr>
            <p:extLst>
              <p:ext uri="{D42A27DB-BD31-4B8C-83A1-F6EECF244321}">
                <p14:modId xmlns:p14="http://schemas.microsoft.com/office/powerpoint/2010/main" val="263880771"/>
              </p:ext>
            </p:extLst>
          </p:nvPr>
        </p:nvGraphicFramePr>
        <p:xfrm>
          <a:off x="626076" y="2279199"/>
          <a:ext cx="7891848" cy="1369540"/>
        </p:xfrm>
        <a:graphic>
          <a:graphicData uri="http://schemas.openxmlformats.org/drawingml/2006/table">
            <a:tbl>
              <a:tblPr firstRow="1" firstCol="1" bandRow="1">
                <a:tableStyleId>{5C22544A-7EE6-4342-B048-85BDC9FD1C3A}</a:tableStyleId>
              </a:tblPr>
              <a:tblGrid>
                <a:gridCol w="1972962">
                  <a:extLst>
                    <a:ext uri="{9D8B030D-6E8A-4147-A177-3AD203B41FA5}">
                      <a16:colId xmlns:a16="http://schemas.microsoft.com/office/drawing/2014/main" val="1490829594"/>
                    </a:ext>
                  </a:extLst>
                </a:gridCol>
                <a:gridCol w="1972962">
                  <a:extLst>
                    <a:ext uri="{9D8B030D-6E8A-4147-A177-3AD203B41FA5}">
                      <a16:colId xmlns:a16="http://schemas.microsoft.com/office/drawing/2014/main" val="3664755072"/>
                    </a:ext>
                  </a:extLst>
                </a:gridCol>
                <a:gridCol w="1972962">
                  <a:extLst>
                    <a:ext uri="{9D8B030D-6E8A-4147-A177-3AD203B41FA5}">
                      <a16:colId xmlns:a16="http://schemas.microsoft.com/office/drawing/2014/main" val="2298939673"/>
                    </a:ext>
                  </a:extLst>
                </a:gridCol>
                <a:gridCol w="1972962">
                  <a:extLst>
                    <a:ext uri="{9D8B030D-6E8A-4147-A177-3AD203B41FA5}">
                      <a16:colId xmlns:a16="http://schemas.microsoft.com/office/drawing/2014/main" val="459795094"/>
                    </a:ext>
                  </a:extLst>
                </a:gridCol>
              </a:tblGrid>
              <a:tr h="342385">
                <a:tc>
                  <a:txBody>
                    <a:bodyPr/>
                    <a:lstStyle/>
                    <a:p>
                      <a:pPr algn="ctr">
                        <a:lnSpc>
                          <a:spcPct val="107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304286"/>
                  </a:ext>
                </a:extLst>
              </a:tr>
              <a:tr h="342385">
                <a:tc>
                  <a:txBody>
                    <a:bodyPr/>
                    <a:lstStyle/>
                    <a:p>
                      <a:pPr algn="ctr">
                        <a:lnSpc>
                          <a:spcPct val="107000"/>
                        </a:lnSpc>
                        <a:spcAft>
                          <a:spcPts val="800"/>
                        </a:spcAft>
                      </a:pPr>
                      <a:r>
                        <a:rPr lang="en-IN" sz="1400" kern="100" dirty="0">
                          <a:effectLst/>
                        </a:rPr>
                        <a:t>LEO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5368756"/>
                  </a:ext>
                </a:extLst>
              </a:tr>
              <a:tr h="342385">
                <a:tc>
                  <a:txBody>
                    <a:bodyPr/>
                    <a:lstStyle/>
                    <a:p>
                      <a:pPr algn="ctr">
                        <a:lnSpc>
                          <a:spcPct val="107000"/>
                        </a:lnSpc>
                        <a:spcAft>
                          <a:spcPts val="800"/>
                        </a:spcAft>
                      </a:pPr>
                      <a:r>
                        <a:rPr lang="en-IN" sz="1400" kern="100">
                          <a:effectLst/>
                        </a:rPr>
                        <a:t>TIGER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2563452"/>
                  </a:ext>
                </a:extLst>
              </a:tr>
              <a:tr h="342385">
                <a:tc>
                  <a:txBody>
                    <a:bodyPr/>
                    <a:lstStyle/>
                    <a:p>
                      <a:pPr algn="ctr">
                        <a:lnSpc>
                          <a:spcPct val="107000"/>
                        </a:lnSpc>
                        <a:spcAft>
                          <a:spcPts val="800"/>
                        </a:spcAft>
                      </a:pPr>
                      <a:r>
                        <a:rPr lang="en-IN" sz="1400" kern="100">
                          <a:effectLst/>
                        </a:rPr>
                        <a:t>TAJMAHAL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0.9990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0.9982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251815"/>
                  </a:ext>
                </a:extLst>
              </a:tr>
            </a:tbl>
          </a:graphicData>
        </a:graphic>
      </p:graphicFrame>
      <p:graphicFrame>
        <p:nvGraphicFramePr>
          <p:cNvPr id="7" name="Table 6">
            <a:extLst>
              <a:ext uri="{FF2B5EF4-FFF2-40B4-BE49-F238E27FC236}">
                <a16:creationId xmlns:a16="http://schemas.microsoft.com/office/drawing/2014/main" id="{712DB2C2-FBB0-AA30-1016-4E22CC80C0EC}"/>
              </a:ext>
            </a:extLst>
          </p:cNvPr>
          <p:cNvGraphicFramePr>
            <a:graphicFrameLocks noGrp="1"/>
          </p:cNvGraphicFramePr>
          <p:nvPr>
            <p:extLst>
              <p:ext uri="{D42A27DB-BD31-4B8C-83A1-F6EECF244321}">
                <p14:modId xmlns:p14="http://schemas.microsoft.com/office/powerpoint/2010/main" val="3925950060"/>
              </p:ext>
            </p:extLst>
          </p:nvPr>
        </p:nvGraphicFramePr>
        <p:xfrm>
          <a:off x="626076" y="4316143"/>
          <a:ext cx="7891848" cy="1622612"/>
        </p:xfrm>
        <a:graphic>
          <a:graphicData uri="http://schemas.openxmlformats.org/drawingml/2006/table">
            <a:tbl>
              <a:tblPr firstRow="1" firstCol="1" bandRow="1">
                <a:tableStyleId>{5C22544A-7EE6-4342-B048-85BDC9FD1C3A}</a:tableStyleId>
              </a:tblPr>
              <a:tblGrid>
                <a:gridCol w="1972962">
                  <a:extLst>
                    <a:ext uri="{9D8B030D-6E8A-4147-A177-3AD203B41FA5}">
                      <a16:colId xmlns:a16="http://schemas.microsoft.com/office/drawing/2014/main" val="1602056543"/>
                    </a:ext>
                  </a:extLst>
                </a:gridCol>
                <a:gridCol w="1972962">
                  <a:extLst>
                    <a:ext uri="{9D8B030D-6E8A-4147-A177-3AD203B41FA5}">
                      <a16:colId xmlns:a16="http://schemas.microsoft.com/office/drawing/2014/main" val="4020705337"/>
                    </a:ext>
                  </a:extLst>
                </a:gridCol>
                <a:gridCol w="1972962">
                  <a:extLst>
                    <a:ext uri="{9D8B030D-6E8A-4147-A177-3AD203B41FA5}">
                      <a16:colId xmlns:a16="http://schemas.microsoft.com/office/drawing/2014/main" val="2815748819"/>
                    </a:ext>
                  </a:extLst>
                </a:gridCol>
                <a:gridCol w="1972962">
                  <a:extLst>
                    <a:ext uri="{9D8B030D-6E8A-4147-A177-3AD203B41FA5}">
                      <a16:colId xmlns:a16="http://schemas.microsoft.com/office/drawing/2014/main" val="2187826224"/>
                    </a:ext>
                  </a:extLst>
                </a:gridCol>
              </a:tblGrid>
              <a:tr h="405653">
                <a:tc>
                  <a:txBody>
                    <a:bodyPr/>
                    <a:lstStyle/>
                    <a:p>
                      <a:pPr algn="ctr">
                        <a:lnSpc>
                          <a:spcPct val="107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AUDIO 1</a:t>
                      </a:r>
                    </a:p>
                  </a:txBody>
                  <a:tcPr marL="68580" marR="68580" marT="0" marB="0"/>
                </a:tc>
                <a:tc>
                  <a:txBody>
                    <a:bodyPr/>
                    <a:lstStyle/>
                    <a:p>
                      <a:pPr algn="ctr">
                        <a:lnSpc>
                          <a:spcPct val="107000"/>
                        </a:lnSpc>
                        <a:spcAft>
                          <a:spcPts val="800"/>
                        </a:spcAft>
                      </a:pPr>
                      <a:r>
                        <a:rPr lang="en-IN" sz="1400" kern="100" dirty="0">
                          <a:effectLst/>
                        </a:rPr>
                        <a:t>AUDIO  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AUDIO 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385175"/>
                  </a:ext>
                </a:extLst>
              </a:tr>
              <a:tr h="405653">
                <a:tc>
                  <a:txBody>
                    <a:bodyPr/>
                    <a:lstStyle/>
                    <a:p>
                      <a:pPr algn="ctr">
                        <a:lnSpc>
                          <a:spcPct val="107000"/>
                        </a:lnSpc>
                        <a:spcAft>
                          <a:spcPts val="800"/>
                        </a:spcAft>
                      </a:pPr>
                      <a:r>
                        <a:rPr lang="en-IN" sz="1400" kern="100">
                          <a:effectLst/>
                        </a:rPr>
                        <a:t>LEO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44.94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44.25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13.71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6992869"/>
                  </a:ext>
                </a:extLst>
              </a:tr>
              <a:tr h="405653">
                <a:tc>
                  <a:txBody>
                    <a:bodyPr/>
                    <a:lstStyle/>
                    <a:p>
                      <a:pPr algn="ctr">
                        <a:lnSpc>
                          <a:spcPct val="107000"/>
                        </a:lnSpc>
                        <a:spcAft>
                          <a:spcPts val="800"/>
                        </a:spcAft>
                      </a:pPr>
                      <a:r>
                        <a:rPr lang="en-IN" sz="1400" kern="100" dirty="0">
                          <a:effectLst/>
                        </a:rPr>
                        <a:t>TIGER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28.92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28.99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9.25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5157693"/>
                  </a:ext>
                </a:extLst>
              </a:tr>
              <a:tr h="405653">
                <a:tc>
                  <a:txBody>
                    <a:bodyPr/>
                    <a:lstStyle/>
                    <a:p>
                      <a:pPr algn="ctr">
                        <a:lnSpc>
                          <a:spcPct val="107000"/>
                        </a:lnSpc>
                        <a:spcAft>
                          <a:spcPts val="800"/>
                        </a:spcAft>
                      </a:pPr>
                      <a:r>
                        <a:rPr lang="en-IN" sz="1400" kern="100">
                          <a:effectLst/>
                        </a:rPr>
                        <a:t>TAJMAHAL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31.21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32.42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7.79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789470"/>
                  </a:ext>
                </a:extLst>
              </a:tr>
            </a:tbl>
          </a:graphicData>
        </a:graphic>
      </p:graphicFrame>
      <p:sp>
        <p:nvSpPr>
          <p:cNvPr id="9" name="TextBox 8">
            <a:extLst>
              <a:ext uri="{FF2B5EF4-FFF2-40B4-BE49-F238E27FC236}">
                <a16:creationId xmlns:a16="http://schemas.microsoft.com/office/drawing/2014/main" id="{3FA6C1F0-2783-1340-8AB1-B29A968A107E}"/>
              </a:ext>
            </a:extLst>
          </p:cNvPr>
          <p:cNvSpPr txBox="1"/>
          <p:nvPr/>
        </p:nvSpPr>
        <p:spPr>
          <a:xfrm>
            <a:off x="160639" y="1809019"/>
            <a:ext cx="4769707" cy="369332"/>
          </a:xfrm>
          <a:prstGeom prst="rect">
            <a:avLst/>
          </a:prstGeom>
          <a:noFill/>
        </p:spPr>
        <p:txBody>
          <a:bodyPr wrap="square" rtlCol="0">
            <a:spAutoFit/>
          </a:bodyPr>
          <a:lstStyle/>
          <a:p>
            <a:pPr algn="ctr"/>
            <a:r>
              <a:rPr lang="en-US" dirty="0"/>
              <a:t>  Normalized Correlation(for audio quality):</a:t>
            </a:r>
            <a:endParaRPr lang="en-IN" dirty="0"/>
          </a:p>
        </p:txBody>
      </p:sp>
      <p:sp>
        <p:nvSpPr>
          <p:cNvPr id="10" name="TextBox 9">
            <a:extLst>
              <a:ext uri="{FF2B5EF4-FFF2-40B4-BE49-F238E27FC236}">
                <a16:creationId xmlns:a16="http://schemas.microsoft.com/office/drawing/2014/main" id="{E64D5F90-B3BA-7D82-847E-5BF1A02BF757}"/>
              </a:ext>
            </a:extLst>
          </p:cNvPr>
          <p:cNvSpPr txBox="1"/>
          <p:nvPr/>
        </p:nvSpPr>
        <p:spPr>
          <a:xfrm>
            <a:off x="-284206" y="3842698"/>
            <a:ext cx="4707925" cy="369332"/>
          </a:xfrm>
          <a:prstGeom prst="rect">
            <a:avLst/>
          </a:prstGeom>
          <a:noFill/>
        </p:spPr>
        <p:txBody>
          <a:bodyPr wrap="square" rtlCol="0">
            <a:spAutoFit/>
          </a:bodyPr>
          <a:lstStyle/>
          <a:p>
            <a:pPr algn="ctr"/>
            <a:r>
              <a:rPr lang="en-US" dirty="0"/>
              <a:t>PSNR Values(for image quality):</a:t>
            </a:r>
            <a:endParaRPr lang="en-IN" dirty="0"/>
          </a:p>
        </p:txBody>
      </p:sp>
    </p:spTree>
    <p:extLst>
      <p:ext uri="{BB962C8B-B14F-4D97-AF65-F5344CB8AC3E}">
        <p14:creationId xmlns:p14="http://schemas.microsoft.com/office/powerpoint/2010/main" val="150851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2" name="TextBox 1">
            <a:extLst>
              <a:ext uri="{FF2B5EF4-FFF2-40B4-BE49-F238E27FC236}">
                <a16:creationId xmlns:a16="http://schemas.microsoft.com/office/drawing/2014/main" id="{89050955-7B54-BA1D-641A-F81439EEF201}"/>
              </a:ext>
            </a:extLst>
          </p:cNvPr>
          <p:cNvSpPr txBox="1"/>
          <p:nvPr/>
        </p:nvSpPr>
        <p:spPr>
          <a:xfrm>
            <a:off x="230917" y="1267340"/>
            <a:ext cx="8343900" cy="2554545"/>
          </a:xfrm>
          <a:prstGeom prst="rect">
            <a:avLst/>
          </a:prstGeom>
          <a:noFill/>
        </p:spPr>
        <p:txBody>
          <a:bodyPr wrap="square" rtlCol="0">
            <a:spAutoFit/>
          </a:bodyPr>
          <a:lstStyle/>
          <a:p>
            <a:pPr lvl="1"/>
            <a:r>
              <a:rPr lang="en-US" sz="2400" dirty="0"/>
              <a:t>Normalized correlation standardizes or scales the correlation by removing the influence of the signals' amplitudes, focusing only on their structural similarity.</a:t>
            </a:r>
          </a:p>
          <a:p>
            <a:pPr lvl="1"/>
            <a:endParaRPr lang="en-US"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+1 for perfect positive correlation</a:t>
            </a: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0 for no correlation</a:t>
            </a: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-1 for perfect negative correlation</a:t>
            </a:r>
          </a:p>
        </p:txBody>
      </p:sp>
      <p:sp>
        <p:nvSpPr>
          <p:cNvPr id="7" name="TextBox 6">
            <a:extLst>
              <a:ext uri="{FF2B5EF4-FFF2-40B4-BE49-F238E27FC236}">
                <a16:creationId xmlns:a16="http://schemas.microsoft.com/office/drawing/2014/main" id="{32AA468C-F284-C088-0408-7BB5FBC1FEED}"/>
              </a:ext>
            </a:extLst>
          </p:cNvPr>
          <p:cNvSpPr txBox="1"/>
          <p:nvPr/>
        </p:nvSpPr>
        <p:spPr>
          <a:xfrm>
            <a:off x="253777" y="4010540"/>
            <a:ext cx="8343900" cy="2431435"/>
          </a:xfrm>
          <a:prstGeom prst="rect">
            <a:avLst/>
          </a:prstGeom>
          <a:noFill/>
        </p:spPr>
        <p:txBody>
          <a:bodyPr wrap="square" rtlCol="0">
            <a:spAutoFit/>
          </a:bodyPr>
          <a:lstStyle/>
          <a:p>
            <a:pPr lvl="1"/>
            <a:r>
              <a:rPr lang="en-US" sz="2400" dirty="0"/>
              <a:t>PSNR is expressed in decibels (dB), with higher values indicating a closer match to the original and higher quality.</a:t>
            </a:r>
          </a:p>
          <a:p>
            <a:pPr lvl="1"/>
            <a:endParaRPr lang="en-US" sz="2400" dirty="0"/>
          </a:p>
          <a:p>
            <a:pPr lvl="1"/>
            <a:r>
              <a:rPr lang="en-US" sz="2000" dirty="0">
                <a:latin typeface="Arial" panose="020B0604020202020204" pitchFamily="34" charset="0"/>
                <a:cs typeface="Arial" panose="020B0604020202020204" pitchFamily="34" charset="0"/>
              </a:rPr>
              <a:t>Higher PSNR (e.g., &gt; 30 dB): Indicates high quality, meaning the processed image or signal is very similar to the original.</a:t>
            </a:r>
          </a:p>
          <a:p>
            <a:pPr lvl="1"/>
            <a:r>
              <a:rPr lang="en-US" sz="2000" dirty="0">
                <a:latin typeface="Arial" panose="020B0604020202020204" pitchFamily="34" charset="0"/>
                <a:cs typeface="Arial" panose="020B0604020202020204" pitchFamily="34" charset="0"/>
              </a:rPr>
              <a:t>Lower PSNR (e.g., &lt; 20 dB): Indicates significant loss in </a:t>
            </a:r>
            <a:r>
              <a:rPr lang="en-US" sz="2000" dirty="0" err="1">
                <a:latin typeface="Arial" panose="020B0604020202020204" pitchFamily="34" charset="0"/>
                <a:cs typeface="Arial" panose="020B0604020202020204" pitchFamily="34" charset="0"/>
              </a:rPr>
              <a:t>quality,noticeable</a:t>
            </a:r>
            <a:r>
              <a:rPr lang="en-US" sz="2000" dirty="0">
                <a:latin typeface="Arial" panose="020B0604020202020204" pitchFamily="34" charset="0"/>
                <a:cs typeface="Arial" panose="020B0604020202020204" pitchFamily="34" charset="0"/>
              </a:rPr>
              <a:t> distortions.</a:t>
            </a:r>
          </a:p>
        </p:txBody>
      </p:sp>
    </p:spTree>
    <p:extLst>
      <p:ext uri="{BB962C8B-B14F-4D97-AF65-F5344CB8AC3E}">
        <p14:creationId xmlns:p14="http://schemas.microsoft.com/office/powerpoint/2010/main" val="361366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8"/>
            <a:ext cx="8001000" cy="3417638"/>
          </a:xfrm>
        </p:spPr>
        <p:txBody>
          <a:bodyPr>
            <a:noAutofit/>
          </a:bodyPr>
          <a:lstStyle/>
          <a:p>
            <a:pPr>
              <a:lnSpc>
                <a:spcPct val="150000"/>
              </a:lnSpc>
            </a:pPr>
            <a:r>
              <a:rPr lang="en-US" sz="2200" b="1" dirty="0">
                <a:latin typeface="Arial" panose="020B0604020202020204" pitchFamily="34" charset="0"/>
                <a:cs typeface="Arial" panose="020B0604020202020204" pitchFamily="34" charset="0"/>
              </a:rPr>
              <a:t>Robustness</a:t>
            </a:r>
            <a:r>
              <a:rPr lang="en-US" sz="2200" dirty="0">
                <a:latin typeface="Arial" panose="020B0604020202020204" pitchFamily="34" charset="0"/>
                <a:cs typeface="Arial" panose="020B0604020202020204" pitchFamily="34" charset="0"/>
              </a:rPr>
              <a:t>: Enhance resistance to various distortions like compression and noise </a:t>
            </a:r>
          </a:p>
          <a:p>
            <a:pPr>
              <a:lnSpc>
                <a:spcPct val="150000"/>
              </a:lnSpc>
            </a:pPr>
            <a:r>
              <a:rPr lang="en-US" sz="2200" b="1" dirty="0">
                <a:latin typeface="Arial" panose="020B0604020202020204" pitchFamily="34" charset="0"/>
                <a:cs typeface="Arial" panose="020B0604020202020204" pitchFamily="34" charset="0"/>
              </a:rPr>
              <a:t>Scalability</a:t>
            </a:r>
            <a:r>
              <a:rPr lang="en-US" sz="2200" dirty="0">
                <a:latin typeface="Arial" panose="020B0604020202020204" pitchFamily="34" charset="0"/>
                <a:cs typeface="Arial" panose="020B0604020202020204" pitchFamily="34" charset="0"/>
              </a:rPr>
              <a:t>: Improve methods to handle different audio datasets and diverse content types effectively. Implementing adaptive masking threshold using neural networks.</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Future Work</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226519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Objective: Embed image data into audio, imperceptible to human hearing.</a:t>
            </a:r>
          </a:p>
          <a:p>
            <a:pPr>
              <a:lnSpc>
                <a:spcPct val="150000"/>
              </a:lnSpc>
            </a:pPr>
            <a:r>
              <a:rPr lang="en-US" sz="2200" dirty="0">
                <a:latin typeface="Arial" panose="020B0604020202020204" pitchFamily="34" charset="0"/>
                <a:cs typeface="Arial" panose="020B0604020202020204" pitchFamily="34" charset="0"/>
              </a:rPr>
              <a:t>Read audio and image, divide audio into frames, apply FFT, calculate psychoacoustic masking threshold.</a:t>
            </a:r>
          </a:p>
          <a:p>
            <a:pPr>
              <a:lnSpc>
                <a:spcPct val="150000"/>
              </a:lnSpc>
            </a:pPr>
            <a:r>
              <a:rPr lang="en-US" sz="2200" dirty="0">
                <a:latin typeface="Arial" panose="020B0604020202020204" pitchFamily="34" charset="0"/>
                <a:cs typeface="Arial" panose="020B0604020202020204" pitchFamily="34" charset="0"/>
              </a:rPr>
              <a:t>Embed image bits into frequency components below masking threshold.</a:t>
            </a:r>
          </a:p>
          <a:p>
            <a:pPr>
              <a:lnSpc>
                <a:spcPct val="150000"/>
              </a:lnSpc>
            </a:pPr>
            <a:r>
              <a:rPr lang="en-US" sz="2200" dirty="0">
                <a:latin typeface="Arial" panose="020B0604020202020204" pitchFamily="34" charset="0"/>
                <a:cs typeface="Arial" panose="020B0604020202020204" pitchFamily="34" charset="0"/>
              </a:rPr>
              <a:t>Using frequency watermarking embed pixels into audio and Inverse FFT to reconstruct watermarked audio.</a:t>
            </a:r>
          </a:p>
          <a:p>
            <a:pPr>
              <a:lnSpc>
                <a:spcPct val="150000"/>
              </a:lnSpc>
            </a:pPr>
            <a:r>
              <a:rPr lang="en-US" sz="2200" dirty="0">
                <a:latin typeface="Arial" panose="020B0604020202020204" pitchFamily="34" charset="0"/>
                <a:cs typeface="Arial" panose="020B0604020202020204" pitchFamily="34" charset="0"/>
              </a:rPr>
              <a:t>Extraction: Reverse process to recover hidden image.</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Conclusion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11486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8"/>
            <a:ext cx="7886700" cy="5417386"/>
          </a:xfrm>
        </p:spPr>
        <p:txBody>
          <a:bodyPr>
            <a:normAutofit lnSpcReduction="10000"/>
          </a:bodyPr>
          <a:lstStyle/>
          <a:p>
            <a:pPr>
              <a:lnSpc>
                <a:spcPct val="150000"/>
              </a:lnSpc>
            </a:pPr>
            <a:r>
              <a:rPr lang="en-US" sz="2200" dirty="0">
                <a:latin typeface="Arial" panose="020B0604020202020204" pitchFamily="34" charset="0"/>
                <a:cs typeface="Arial" panose="020B0604020202020204" pitchFamily="34" charset="0"/>
              </a:rPr>
              <a:t>Introduction</a:t>
            </a:r>
          </a:p>
          <a:p>
            <a:pPr>
              <a:lnSpc>
                <a:spcPct val="150000"/>
              </a:lnSpc>
            </a:pPr>
            <a:r>
              <a:rPr lang="en-US" sz="2200" dirty="0">
                <a:latin typeface="Arial" panose="020B0604020202020204" pitchFamily="34" charset="0"/>
                <a:cs typeface="Arial" panose="020B0604020202020204" pitchFamily="34" charset="0"/>
              </a:rPr>
              <a:t>Project Motivation</a:t>
            </a:r>
          </a:p>
          <a:p>
            <a:pPr>
              <a:lnSpc>
                <a:spcPct val="150000"/>
              </a:lnSpc>
            </a:pPr>
            <a:r>
              <a:rPr lang="en-US" sz="2200" dirty="0">
                <a:latin typeface="Arial" panose="020B0604020202020204" pitchFamily="34" charset="0"/>
                <a:cs typeface="Arial" panose="020B0604020202020204" pitchFamily="34" charset="0"/>
              </a:rPr>
              <a:t>Literature Review</a:t>
            </a:r>
          </a:p>
          <a:p>
            <a:pPr>
              <a:lnSpc>
                <a:spcPct val="150000"/>
              </a:lnSpc>
            </a:pPr>
            <a:r>
              <a:rPr lang="en-US" sz="2200" dirty="0">
                <a:latin typeface="Arial" panose="020B0604020202020204" pitchFamily="34" charset="0"/>
                <a:cs typeface="Arial" panose="020B0604020202020204" pitchFamily="34" charset="0"/>
              </a:rPr>
              <a:t>Inferences from the literature</a:t>
            </a:r>
          </a:p>
          <a:p>
            <a:pPr>
              <a:lnSpc>
                <a:spcPct val="150000"/>
              </a:lnSpc>
            </a:pPr>
            <a:r>
              <a:rPr lang="en-US" sz="2200" dirty="0">
                <a:latin typeface="Arial" panose="020B0604020202020204" pitchFamily="34" charset="0"/>
                <a:cs typeface="Arial" panose="020B0604020202020204" pitchFamily="34" charset="0"/>
              </a:rPr>
              <a:t>Project Objectives</a:t>
            </a:r>
          </a:p>
          <a:p>
            <a:pPr>
              <a:lnSpc>
                <a:spcPct val="150000"/>
              </a:lnSpc>
            </a:pPr>
            <a:r>
              <a:rPr lang="en-US" sz="2200" dirty="0">
                <a:latin typeface="Arial" panose="020B0604020202020204" pitchFamily="34" charset="0"/>
                <a:cs typeface="Arial" panose="020B0604020202020204" pitchFamily="34" charset="0"/>
              </a:rPr>
              <a:t>Proposed Methodology</a:t>
            </a:r>
          </a:p>
          <a:p>
            <a:pPr>
              <a:lnSpc>
                <a:spcPct val="150000"/>
              </a:lnSpc>
            </a:pPr>
            <a:r>
              <a:rPr lang="en-US" sz="2400" dirty="0">
                <a:latin typeface="Arial" panose="020B0604020202020204" pitchFamily="34" charset="0"/>
                <a:cs typeface="Arial" panose="020B0604020202020204" pitchFamily="34" charset="0"/>
              </a:rPr>
              <a:t>Results and Discussion</a:t>
            </a:r>
          </a:p>
          <a:p>
            <a:pPr>
              <a:lnSpc>
                <a:spcPct val="150000"/>
              </a:lnSpc>
            </a:pPr>
            <a:r>
              <a:rPr lang="en-US" sz="2200" dirty="0">
                <a:latin typeface="Arial" panose="020B0604020202020204" pitchFamily="34" charset="0"/>
                <a:cs typeface="Arial" panose="020B0604020202020204" pitchFamily="34" charset="0"/>
              </a:rPr>
              <a:t>Conclusion &amp; Future Work</a:t>
            </a:r>
          </a:p>
          <a:p>
            <a:pPr>
              <a:lnSpc>
                <a:spcPct val="150000"/>
              </a:lnSpc>
            </a:pPr>
            <a:r>
              <a:rPr lang="en-US" sz="2200" dirty="0">
                <a:latin typeface="Arial" panose="020B0604020202020204" pitchFamily="34" charset="0"/>
                <a:cs typeface="Arial" panose="020B0604020202020204" pitchFamily="34" charset="0"/>
              </a:rPr>
              <a:t>References</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Layout </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26363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5" y="1379356"/>
            <a:ext cx="8046118" cy="5309101"/>
          </a:xfrm>
        </p:spPr>
        <p:txBody>
          <a:bodyPr>
            <a:noAutofit/>
          </a:bodyPr>
          <a:lstStyle/>
          <a:p>
            <a:pPr marL="342900" indent="-342900">
              <a:lnSpc>
                <a:spcPct val="100000"/>
              </a:lnSpc>
              <a:spcBef>
                <a:spcPts val="0"/>
              </a:spcBef>
              <a:buFont typeface="+mj-lt"/>
              <a:buAutoNum type="arabicPeriod"/>
              <a:defRPr/>
            </a:pPr>
            <a:r>
              <a:rPr lang="en-US" sz="1600" dirty="0">
                <a:latin typeface="Arial" panose="020B0604020202020204" pitchFamily="34" charset="0"/>
                <a:cs typeface="Arial" panose="020B0604020202020204" pitchFamily="34" charset="0"/>
              </a:rPr>
              <a:t>Irma </a:t>
            </a:r>
            <a:r>
              <a:rPr lang="en-US" sz="1600" dirty="0" err="1">
                <a:latin typeface="Arial" panose="020B0604020202020204" pitchFamily="34" charset="0"/>
                <a:cs typeface="Arial" panose="020B0604020202020204" pitchFamily="34" charset="0"/>
              </a:rPr>
              <a:t>Safitri</a:t>
            </a:r>
            <a:r>
              <a:rPr lang="en-US" sz="1600" dirty="0">
                <a:latin typeface="Arial" panose="020B0604020202020204" pitchFamily="34" charset="0"/>
                <a:cs typeface="Arial" panose="020B0604020202020204" pitchFamily="34" charset="0"/>
              </a:rPr>
              <a:t> et al. “</a:t>
            </a:r>
            <a:r>
              <a:rPr lang="en-US" sz="1600" dirty="0">
                <a:solidFill>
                  <a:schemeClr val="dk1"/>
                </a:solidFill>
                <a:latin typeface="Arial" panose="020B0604020202020204" pitchFamily="34" charset="0"/>
                <a:cs typeface="Arial" panose="020B0604020202020204" pitchFamily="34" charset="0"/>
              </a:rPr>
              <a:t>Adaptive multilevel wavelet BCH code method </a:t>
            </a:r>
            <a:r>
              <a:rPr lang="en-US" sz="1600" dirty="0" err="1">
                <a:solidFill>
                  <a:schemeClr val="dk1"/>
                </a:solidFill>
                <a:latin typeface="Arial" panose="020B0604020202020204" pitchFamily="34" charset="0"/>
                <a:cs typeface="Arial" panose="020B0604020202020204" pitchFamily="34" charset="0"/>
              </a:rPr>
              <a:t>inthe</a:t>
            </a:r>
            <a:r>
              <a:rPr lang="en-US" sz="1600" dirty="0">
                <a:solidFill>
                  <a:schemeClr val="dk1"/>
                </a:solidFill>
                <a:latin typeface="Arial" panose="020B0604020202020204" pitchFamily="34" charset="0"/>
                <a:cs typeface="Arial" panose="020B0604020202020204" pitchFamily="34" charset="0"/>
              </a:rPr>
              <a:t> audio watermarking system</a:t>
            </a:r>
            <a:r>
              <a:rPr lang="en-US" sz="1600" dirty="0">
                <a:latin typeface="Arial" panose="020B0604020202020204" pitchFamily="34" charset="0"/>
                <a:cs typeface="Arial" panose="020B0604020202020204" pitchFamily="34" charset="0"/>
              </a:rPr>
              <a:t>”, IEEE Journal, 2017</a:t>
            </a:r>
            <a:endParaRPr lang="en-IN" sz="1600" dirty="0">
              <a:latin typeface="Arial" panose="020B0604020202020204" pitchFamily="34" charset="0"/>
              <a:cs typeface="Arial" panose="020B0604020202020204" pitchFamily="34" charset="0"/>
            </a:endParaRPr>
          </a:p>
          <a:p>
            <a:pPr marL="342900" indent="-342900">
              <a:buFont typeface="+mj-lt"/>
              <a:buAutoNum type="arabicPeriod"/>
            </a:pPr>
            <a:r>
              <a:rPr lang="en-IN" sz="1600" dirty="0">
                <a:solidFill>
                  <a:schemeClr val="dk1"/>
                </a:solidFill>
                <a:latin typeface="Arial" panose="020B0604020202020204" pitchFamily="34" charset="0"/>
                <a:cs typeface="Arial" panose="020B0604020202020204" pitchFamily="34" charset="0"/>
              </a:rPr>
              <a:t>Keqiang Ren</a:t>
            </a:r>
            <a:r>
              <a:rPr lang="en-IN" sz="1600" dirty="0">
                <a:latin typeface="Arial" panose="020B0604020202020204" pitchFamily="34" charset="0"/>
                <a:cs typeface="Arial" panose="020B0604020202020204" pitchFamily="34" charset="0"/>
              </a:rPr>
              <a:t> et al. “</a:t>
            </a:r>
            <a:r>
              <a:rPr lang="en-US" sz="1600" dirty="0">
                <a:solidFill>
                  <a:schemeClr val="dk1"/>
                </a:solidFill>
                <a:latin typeface="Arial" panose="020B0604020202020204" pitchFamily="34" charset="0"/>
                <a:cs typeface="Arial" panose="020B0604020202020204" pitchFamily="34" charset="0"/>
              </a:rPr>
              <a:t>Large Capacity Digital Audio </a:t>
            </a:r>
            <a:r>
              <a:rPr lang="en-US" sz="1600" dirty="0" err="1">
                <a:solidFill>
                  <a:schemeClr val="dk1"/>
                </a:solidFill>
                <a:latin typeface="Arial" panose="020B0604020202020204" pitchFamily="34" charset="0"/>
                <a:cs typeface="Arial" panose="020B0604020202020204" pitchFamily="34" charset="0"/>
              </a:rPr>
              <a:t>WatermarkingAlgorithm</a:t>
            </a:r>
            <a:r>
              <a:rPr lang="en-US" sz="1600" dirty="0">
                <a:solidFill>
                  <a:schemeClr val="dk1"/>
                </a:solidFill>
                <a:latin typeface="Arial" panose="020B0604020202020204" pitchFamily="34" charset="0"/>
                <a:cs typeface="Arial" panose="020B0604020202020204" pitchFamily="34" charset="0"/>
              </a:rPr>
              <a:t> Based on DWT and DCT</a:t>
            </a:r>
            <a:r>
              <a:rPr lang="en-IN" sz="1600" dirty="0">
                <a:latin typeface="Arial" panose="020B0604020202020204" pitchFamily="34" charset="0"/>
                <a:cs typeface="Arial" panose="020B0604020202020204" pitchFamily="34" charset="0"/>
              </a:rPr>
              <a:t>”, IEEE, 2020</a:t>
            </a:r>
          </a:p>
          <a:p>
            <a:pPr marL="342900" indent="-342900">
              <a:lnSpc>
                <a:spcPct val="100000"/>
              </a:lnSpc>
              <a:spcBef>
                <a:spcPts val="0"/>
              </a:spcBef>
              <a:buFont typeface="+mj-lt"/>
              <a:buAutoNum type="arabicPeriod"/>
              <a:defRPr/>
            </a:pPr>
            <a:r>
              <a:rPr lang="en-US" sz="1600" dirty="0" err="1">
                <a:latin typeface="Arial" panose="020B0604020202020204" pitchFamily="34" charset="0"/>
                <a:cs typeface="Arial" panose="020B0604020202020204" pitchFamily="34" charset="0"/>
              </a:rPr>
              <a:t>Arashdeep</a:t>
            </a:r>
            <a:r>
              <a:rPr lang="en-US" sz="1600" dirty="0">
                <a:latin typeface="Arial" panose="020B0604020202020204" pitchFamily="34" charset="0"/>
                <a:cs typeface="Arial" panose="020B0604020202020204" pitchFamily="34" charset="0"/>
              </a:rPr>
              <a:t> Kaur et al. “</a:t>
            </a:r>
            <a:r>
              <a:rPr lang="en-US" sz="1600" dirty="0">
                <a:solidFill>
                  <a:schemeClr val="dk1"/>
                </a:solidFill>
                <a:latin typeface="Arial" panose="020B0604020202020204" pitchFamily="34" charset="0"/>
                <a:cs typeface="Arial" panose="020B0604020202020204" pitchFamily="34" charset="0"/>
              </a:rPr>
              <a:t>A blind audio watermarking algorithm robust against synchronization attacks</a:t>
            </a:r>
            <a:r>
              <a:rPr lang="en-US" sz="1600" dirty="0">
                <a:latin typeface="Arial" panose="020B0604020202020204" pitchFamily="34" charset="0"/>
                <a:cs typeface="Arial" panose="020B0604020202020204" pitchFamily="34" charset="0"/>
              </a:rPr>
              <a:t>”, IEEE  Journal, 2020</a:t>
            </a:r>
            <a:endParaRPr lang="en-IN" sz="1600" dirty="0">
              <a:latin typeface="Arial" panose="020B0604020202020204" pitchFamily="34" charset="0"/>
              <a:cs typeface="Arial" panose="020B0604020202020204" pitchFamily="34" charset="0"/>
            </a:endParaRPr>
          </a:p>
          <a:p>
            <a:pPr marL="342900" indent="-342900">
              <a:lnSpc>
                <a:spcPct val="100000"/>
              </a:lnSpc>
              <a:buFont typeface="+mj-lt"/>
              <a:buAutoNum type="arabicPeriod"/>
            </a:pPr>
            <a:r>
              <a:rPr lang="en-IN" sz="1600" dirty="0" err="1">
                <a:latin typeface="Arial" panose="020B0604020202020204" pitchFamily="34" charset="0"/>
                <a:cs typeface="Arial" panose="020B0604020202020204" pitchFamily="34" charset="0"/>
              </a:rPr>
              <a:t>Bailong</a:t>
            </a:r>
            <a:r>
              <a:rPr lang="en-IN" sz="1600" dirty="0">
                <a:latin typeface="Arial" panose="020B0604020202020204" pitchFamily="34" charset="0"/>
                <a:cs typeface="Arial" panose="020B0604020202020204" pitchFamily="34" charset="0"/>
              </a:rPr>
              <a:t> Yang et al., “</a:t>
            </a:r>
            <a:r>
              <a:rPr lang="en-US" sz="1600" dirty="0">
                <a:latin typeface="Arial" panose="020B0604020202020204" pitchFamily="34" charset="0"/>
                <a:cs typeface="Arial" panose="020B0604020202020204" pitchFamily="34" charset="0"/>
              </a:rPr>
              <a:t>Lossless and Secure Watermarking Scheme in MP3 Audio by Modifying Redundant Bit in the Frames </a:t>
            </a:r>
            <a:r>
              <a:rPr lang="en-IN" sz="1600" dirty="0">
                <a:latin typeface="Arial" panose="020B0604020202020204" pitchFamily="34" charset="0"/>
                <a:cs typeface="Arial" panose="020B0604020202020204" pitchFamily="34" charset="0"/>
              </a:rPr>
              <a:t>, 2023</a:t>
            </a:r>
          </a:p>
          <a:p>
            <a:pPr marL="342900" indent="-342900">
              <a:lnSpc>
                <a:spcPct val="100000"/>
              </a:lnSpc>
              <a:buFont typeface="+mj-lt"/>
              <a:buAutoNum type="arabicPeriod"/>
            </a:pPr>
            <a:r>
              <a:rPr lang="en-IN" sz="1600" dirty="0">
                <a:solidFill>
                  <a:schemeClr val="dk1"/>
                </a:solidFill>
                <a:latin typeface="Arial" panose="020B0604020202020204" pitchFamily="34" charset="0"/>
                <a:cs typeface="Arial" panose="020B0604020202020204" pitchFamily="34" charset="0"/>
              </a:rPr>
              <a:t>Chen </a:t>
            </a:r>
            <a:r>
              <a:rPr lang="en-IN" sz="1600" dirty="0" err="1">
                <a:solidFill>
                  <a:schemeClr val="dk1"/>
                </a:solidFill>
                <a:latin typeface="Arial" panose="020B0604020202020204" pitchFamily="34" charset="0"/>
                <a:cs typeface="Arial" panose="020B0604020202020204" pitchFamily="34" charset="0"/>
              </a:rPr>
              <a:t>Xuesong</a:t>
            </a:r>
            <a:r>
              <a:rPr lang="en-US" sz="1600" dirty="0">
                <a:latin typeface="Arial" panose="020B0604020202020204" pitchFamily="34" charset="0"/>
                <a:cs typeface="Arial" panose="020B0604020202020204" pitchFamily="34" charset="0"/>
              </a:rPr>
              <a:t>et al.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 dual digital audio watermarking algorithm based on LWT</a:t>
            </a:r>
            <a:r>
              <a:rPr lang="en-US"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IEEE JOURNAL</a:t>
            </a:r>
            <a:r>
              <a:rPr lang="en-US" sz="1600" dirty="0">
                <a:latin typeface="Arial" panose="020B0604020202020204" pitchFamily="34" charset="0"/>
                <a:cs typeface="Arial" panose="020B0604020202020204" pitchFamily="34" charset="0"/>
              </a:rPr>
              <a:t>, 2018</a:t>
            </a:r>
            <a:endParaRPr lang="en-IN" sz="1600" dirty="0">
              <a:latin typeface="Arial" panose="020B0604020202020204" pitchFamily="34" charset="0"/>
              <a:cs typeface="Arial" panose="020B0604020202020204" pitchFamily="34" charset="0"/>
            </a:endParaRPr>
          </a:p>
          <a:p>
            <a:pPr marL="342900" indent="-342900">
              <a:buFont typeface="+mj-lt"/>
              <a:buAutoNum type="arabicPeriod"/>
            </a:pPr>
            <a:r>
              <a:rPr lang="en-IN" sz="1600" dirty="0" err="1">
                <a:solidFill>
                  <a:schemeClr val="dk1"/>
                </a:solidFill>
                <a:latin typeface="Arial" panose="020B0604020202020204" pitchFamily="34" charset="0"/>
                <a:cs typeface="Arial" panose="020B0604020202020204" pitchFamily="34" charset="0"/>
              </a:rPr>
              <a:t>Haruka</a:t>
            </a:r>
            <a:r>
              <a:rPr lang="en-IN" sz="1600" dirty="0">
                <a:solidFill>
                  <a:schemeClr val="dk1"/>
                </a:solidFill>
                <a:latin typeface="Arial" panose="020B0604020202020204" pitchFamily="34" charset="0"/>
                <a:cs typeface="Arial" panose="020B0604020202020204" pitchFamily="34" charset="0"/>
              </a:rPr>
              <a:t> Sakai </a:t>
            </a:r>
            <a:r>
              <a:rPr lang="en-IN" sz="1600" dirty="0">
                <a:latin typeface="Arial" panose="020B0604020202020204" pitchFamily="34" charset="0"/>
                <a:cs typeface="Arial" panose="020B0604020202020204" pitchFamily="34" charset="0"/>
              </a:rPr>
              <a:t>et al., “</a:t>
            </a:r>
            <a:r>
              <a:rPr lang="en-US" sz="1600" dirty="0">
                <a:solidFill>
                  <a:schemeClr val="dk1"/>
                </a:solidFill>
                <a:latin typeface="Arial" panose="020B0604020202020204" pitchFamily="34" charset="0"/>
                <a:cs typeface="Arial" panose="020B0604020202020204" pitchFamily="34" charset="0"/>
              </a:rPr>
              <a:t>Audio Watermarking </a:t>
            </a:r>
            <a:r>
              <a:rPr lang="en-US" sz="1600" dirty="0" err="1">
                <a:solidFill>
                  <a:schemeClr val="dk1"/>
                </a:solidFill>
                <a:latin typeface="Arial" panose="020B0604020202020204" pitchFamily="34" charset="0"/>
                <a:cs typeface="Arial" panose="020B0604020202020204" pitchFamily="34" charset="0"/>
              </a:rPr>
              <a:t>MethodBased</a:t>
            </a:r>
            <a:r>
              <a:rPr lang="en-US" sz="1600" dirty="0">
                <a:solidFill>
                  <a:schemeClr val="dk1"/>
                </a:solidFill>
                <a:latin typeface="Arial" panose="020B0604020202020204" pitchFamily="34" charset="0"/>
                <a:cs typeface="Arial" panose="020B0604020202020204" pitchFamily="34" charset="0"/>
              </a:rPr>
              <a:t> on </a:t>
            </a:r>
            <a:r>
              <a:rPr lang="en-IN" sz="1600" dirty="0">
                <a:solidFill>
                  <a:schemeClr val="dk1"/>
                </a:solidFill>
                <a:latin typeface="Arial" panose="020B0604020202020204" pitchFamily="34" charset="0"/>
                <a:cs typeface="Arial" panose="020B0604020202020204" pitchFamily="34" charset="0"/>
              </a:rPr>
              <a:t>Phase-shifting Having Robustness Against Band-Pass Filtering Attacks</a:t>
            </a:r>
            <a:r>
              <a:rPr lang="en-US" sz="1600" dirty="0">
                <a:latin typeface="Arial" panose="020B0604020202020204" pitchFamily="34" charset="0"/>
                <a:cs typeface="Arial" panose="020B0604020202020204" pitchFamily="34" charset="0"/>
              </a:rPr>
              <a:t>,” IEEE, 2021</a:t>
            </a:r>
          </a:p>
          <a:p>
            <a:pPr marL="342900" indent="-342900">
              <a:buFont typeface="+mj-lt"/>
              <a:buAutoNum type="arabicPeriod"/>
            </a:pPr>
            <a:r>
              <a:rPr lang="en-IN" sz="1600" dirty="0">
                <a:solidFill>
                  <a:schemeClr val="dk1"/>
                </a:solidFill>
                <a:latin typeface="Arial" panose="020B0604020202020204" pitchFamily="34" charset="0"/>
                <a:cs typeface="Arial" panose="020B0604020202020204" pitchFamily="34" charset="0"/>
              </a:rPr>
              <a:t>Yong Xiang </a:t>
            </a:r>
            <a:r>
              <a:rPr lang="en-US" sz="1600" dirty="0">
                <a:latin typeface="Arial" panose="020B0604020202020204" pitchFamily="34" charset="0"/>
                <a:cs typeface="Arial" panose="020B0604020202020204" pitchFamily="34" charset="0"/>
              </a:rPr>
              <a:t>et al., “</a:t>
            </a:r>
            <a:r>
              <a:rPr lang="en-US" sz="1600" dirty="0">
                <a:solidFill>
                  <a:schemeClr val="dk1"/>
                </a:solidFill>
                <a:latin typeface="Arial" panose="020B0604020202020204" pitchFamily="34" charset="0"/>
                <a:cs typeface="Arial" panose="020B0604020202020204" pitchFamily="34" charset="0"/>
              </a:rPr>
              <a:t>Spread Spectrum-Based High Embedding Capacity </a:t>
            </a:r>
            <a:r>
              <a:rPr lang="en-IN" sz="1600" dirty="0">
                <a:solidFill>
                  <a:schemeClr val="dk1"/>
                </a:solidFill>
                <a:latin typeface="Arial" panose="020B0604020202020204" pitchFamily="34" charset="0"/>
                <a:cs typeface="Arial" panose="020B0604020202020204" pitchFamily="34" charset="0"/>
              </a:rPr>
              <a:t>Watermarking Method for Audio Signals</a:t>
            </a:r>
            <a:r>
              <a:rPr lang="en-US"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IEEE , 2017</a:t>
            </a:r>
            <a:endParaRPr lang="en-IN" sz="1500" dirty="0">
              <a:latin typeface="Arial" panose="020B0604020202020204" pitchFamily="34" charset="0"/>
              <a:cs typeface="Arial" panose="020B0604020202020204" pitchFamily="34" charset="0"/>
            </a:endParaRPr>
          </a:p>
          <a:p>
            <a:pPr marL="342900" indent="-342900">
              <a:buFont typeface="+mj-lt"/>
              <a:buAutoNum type="arabicPeriod"/>
            </a:pPr>
            <a:r>
              <a:rPr lang="en-IN" sz="1500" dirty="0" err="1">
                <a:latin typeface="Arial" panose="020B0604020202020204" pitchFamily="34" charset="0"/>
                <a:cs typeface="Arial" panose="020B0604020202020204" pitchFamily="34" charset="0"/>
              </a:rPr>
              <a:t>Rozan</a:t>
            </a:r>
            <a:r>
              <a:rPr lang="en-IN" sz="1500" dirty="0">
                <a:latin typeface="Arial" panose="020B0604020202020204" pitchFamily="34" charset="0"/>
                <a:cs typeface="Arial" panose="020B0604020202020204" pitchFamily="34" charset="0"/>
              </a:rPr>
              <a:t> </a:t>
            </a:r>
            <a:r>
              <a:rPr lang="en-IN" sz="1500" dirty="0" err="1">
                <a:latin typeface="Arial" panose="020B0604020202020204" pitchFamily="34" charset="0"/>
                <a:cs typeface="Arial" panose="020B0604020202020204" pitchFamily="34" charset="0"/>
              </a:rPr>
              <a:t>Nauf</a:t>
            </a:r>
            <a:r>
              <a:rPr lang="en-IN" sz="1500" dirty="0">
                <a:latin typeface="Arial" panose="020B0604020202020204" pitchFamily="34" charset="0"/>
                <a:cs typeface="Arial" panose="020B0604020202020204" pitchFamily="34" charset="0"/>
              </a:rPr>
              <a:t> </a:t>
            </a:r>
            <a:r>
              <a:rPr lang="en-IN" sz="1500" dirty="0" err="1">
                <a:latin typeface="Arial" panose="020B0604020202020204" pitchFamily="34" charset="0"/>
                <a:cs typeface="Arial" panose="020B0604020202020204" pitchFamily="34" charset="0"/>
              </a:rPr>
              <a:t>Firmansyah</a:t>
            </a:r>
            <a:r>
              <a:rPr lang="en-IN" sz="1500" dirty="0">
                <a:latin typeface="Arial" panose="020B0604020202020204" pitchFamily="34" charset="0"/>
                <a:cs typeface="Arial" panose="020B0604020202020204" pitchFamily="34" charset="0"/>
              </a:rPr>
              <a:t> et al.,</a:t>
            </a:r>
            <a:r>
              <a:rPr lang="en-IN" sz="1400" dirty="0">
                <a:latin typeface="Arial" panose="020B0604020202020204" pitchFamily="34" charset="0"/>
                <a:cs typeface="Arial" panose="020B0604020202020204" pitchFamily="34" charset="0"/>
              </a:rPr>
              <a:t> “ </a:t>
            </a:r>
            <a:r>
              <a:rPr lang="en-US" sz="1500" dirty="0">
                <a:latin typeface="Arial" panose="020B0604020202020204" pitchFamily="34" charset="0"/>
                <a:cs typeface="Arial" panose="020B0604020202020204" pitchFamily="34" charset="0"/>
              </a:rPr>
              <a:t>Adaptive Segmentation on Audio Watermarking using Signal Differential Concept and Multibit </a:t>
            </a:r>
            <a:r>
              <a:rPr lang="en-IN" sz="1500" dirty="0">
                <a:latin typeface="Arial" panose="020B0604020202020204" pitchFamily="34" charset="0"/>
                <a:cs typeface="Arial" panose="020B0604020202020204" pitchFamily="34" charset="0"/>
              </a:rPr>
              <a:t>Spread Spectrum Technique”</a:t>
            </a:r>
          </a:p>
          <a:p>
            <a:pPr marL="0" indent="0">
              <a:buNone/>
            </a:pPr>
            <a:r>
              <a:rPr lang="en-US" sz="1600" dirty="0">
                <a:latin typeface="Arial" panose="020B0604020202020204" pitchFamily="34" charset="0"/>
                <a:cs typeface="Arial" panose="020B0604020202020204" pitchFamily="34" charset="0"/>
              </a:rPr>
              <a:t> </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References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86556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P</a:t>
            </a:r>
            <a:r>
              <a:rPr lang="en-US" sz="2200" b="0" i="0" dirty="0">
                <a:latin typeface="Arial" panose="020B0604020202020204" pitchFamily="34" charset="0"/>
                <a:cs typeface="Arial" panose="020B0604020202020204" pitchFamily="34" charset="0"/>
              </a:rPr>
              <a:t>rotect an audio signal by encrypting it with a watermark and ensure that it’s transmission and reception is protected.</a:t>
            </a:r>
          </a:p>
          <a:p>
            <a:pPr lvl="0">
              <a:lnSpc>
                <a:spcPct val="150000"/>
              </a:lnSpc>
            </a:pPr>
            <a:r>
              <a:rPr lang="en-US" sz="2200" b="0" i="0" dirty="0">
                <a:latin typeface="Arial" panose="020B0604020202020204" pitchFamily="34" charset="0"/>
                <a:cs typeface="Arial" panose="020B0604020202020204" pitchFamily="34" charset="0"/>
              </a:rPr>
              <a:t>Audio watermarking detect illegal reproduction and redistribution of audio recordings. </a:t>
            </a:r>
            <a:endParaRPr lang="en-US" sz="2200" dirty="0">
              <a:latin typeface="Arial" panose="020B0604020202020204" pitchFamily="34" charset="0"/>
              <a:cs typeface="Arial" panose="020B0604020202020204" pitchFamily="34" charset="0"/>
            </a:endParaRPr>
          </a:p>
          <a:p>
            <a:pPr lvl="0">
              <a:lnSpc>
                <a:spcPct val="150000"/>
              </a:lnSpc>
            </a:pPr>
            <a:r>
              <a:rPr lang="en-US" sz="2200" b="0" i="0" dirty="0">
                <a:latin typeface="Arial" panose="020B0604020202020204" pitchFamily="34" charset="0"/>
                <a:cs typeface="Arial" panose="020B0604020202020204" pitchFamily="34" charset="0"/>
              </a:rPr>
              <a:t>Watermarking or Steganography embeds machine readable information like copyright within the data of the signal.</a:t>
            </a:r>
            <a:endParaRPr lang="en-US" sz="2200" dirty="0">
              <a:latin typeface="Arial" panose="020B0604020202020204" pitchFamily="34" charset="0"/>
              <a:cs typeface="Arial" panose="020B0604020202020204" pitchFamily="34" charset="0"/>
            </a:endParaRPr>
          </a:p>
          <a:p>
            <a:pPr lvl="0">
              <a:lnSpc>
                <a:spcPct val="150000"/>
              </a:lnSpc>
            </a:pPr>
            <a:r>
              <a:rPr lang="en-US" sz="2200" b="0" i="0" dirty="0">
                <a:latin typeface="Arial" panose="020B0604020202020204" pitchFamily="34" charset="0"/>
                <a:cs typeface="Arial" panose="020B0604020202020204" pitchFamily="34" charset="0"/>
              </a:rPr>
              <a:t>It must be inaudible within the host audio and should be to not destroy/alter the data within the signal.</a:t>
            </a: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Introduction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95238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Balance between robustness against various attacks and the preservation of audio quality. </a:t>
            </a:r>
          </a:p>
          <a:p>
            <a:pPr>
              <a:lnSpc>
                <a:spcPct val="150000"/>
              </a:lnSpc>
            </a:pPr>
            <a:r>
              <a:rPr lang="en-US" sz="2200" dirty="0">
                <a:latin typeface="Arial" panose="020B0604020202020204" pitchFamily="34" charset="0"/>
                <a:cs typeface="Arial" panose="020B0604020202020204" pitchFamily="34" charset="0"/>
              </a:rPr>
              <a:t>Frequency Watermarking to embed image bit into the audio signal.</a:t>
            </a:r>
          </a:p>
          <a:p>
            <a:pPr>
              <a:lnSpc>
                <a:spcPct val="150000"/>
              </a:lnSpc>
            </a:pPr>
            <a:r>
              <a:rPr lang="en-US" sz="2200" dirty="0">
                <a:latin typeface="Arial" panose="020B0604020202020204" pitchFamily="34" charset="0"/>
                <a:cs typeface="Arial" panose="020B0604020202020204" pitchFamily="34" charset="0"/>
              </a:rPr>
              <a:t>Psychoacoustic models, enabling the watermark to be embedded in less perceptible parts of the audio signal.</a:t>
            </a:r>
          </a:p>
          <a:p>
            <a:pPr>
              <a:lnSpc>
                <a:spcPct val="150000"/>
              </a:lnSpc>
            </a:pPr>
            <a:r>
              <a:rPr lang="en-US" sz="2200" dirty="0">
                <a:latin typeface="Arial" panose="020B0604020202020204" pitchFamily="34" charset="0"/>
                <a:cs typeface="Arial" panose="020B0604020202020204" pitchFamily="34" charset="0"/>
              </a:rPr>
              <a:t>Robustness against attacks such as compression, noise addition, and filtering. </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Project Motivation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190339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36951170"/>
              </p:ext>
            </p:extLst>
          </p:nvPr>
        </p:nvGraphicFramePr>
        <p:xfrm>
          <a:off x="0" y="983226"/>
          <a:ext cx="9144001" cy="6431280"/>
        </p:xfrm>
        <a:graphic>
          <a:graphicData uri="http://schemas.openxmlformats.org/drawingml/2006/table">
            <a:tbl>
              <a:tblPr firstRow="1" bandRow="1">
                <a:tableStyleId>{21E4AEA4-8DFA-4A89-87EB-49C32662AFE0}</a:tableStyleId>
              </a:tblPr>
              <a:tblGrid>
                <a:gridCol w="841829">
                  <a:extLst>
                    <a:ext uri="{9D8B030D-6E8A-4147-A177-3AD203B41FA5}">
                      <a16:colId xmlns:a16="http://schemas.microsoft.com/office/drawing/2014/main" val="244890239"/>
                    </a:ext>
                  </a:extLst>
                </a:gridCol>
                <a:gridCol w="2351314">
                  <a:extLst>
                    <a:ext uri="{9D8B030D-6E8A-4147-A177-3AD203B41FA5}">
                      <a16:colId xmlns:a16="http://schemas.microsoft.com/office/drawing/2014/main" val="1668049456"/>
                    </a:ext>
                  </a:extLst>
                </a:gridCol>
                <a:gridCol w="3178628">
                  <a:extLst>
                    <a:ext uri="{9D8B030D-6E8A-4147-A177-3AD203B41FA5}">
                      <a16:colId xmlns:a16="http://schemas.microsoft.com/office/drawing/2014/main" val="2343139800"/>
                    </a:ext>
                  </a:extLst>
                </a:gridCol>
                <a:gridCol w="2772230">
                  <a:extLst>
                    <a:ext uri="{9D8B030D-6E8A-4147-A177-3AD203B41FA5}">
                      <a16:colId xmlns:a16="http://schemas.microsoft.com/office/drawing/2014/main" val="4252559698"/>
                    </a:ext>
                  </a:extLst>
                </a:gridCol>
              </a:tblGrid>
              <a:tr h="638751">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459126">
                <a:tc>
                  <a:txBody>
                    <a:bodyPr/>
                    <a:lstStyle/>
                    <a:p>
                      <a:pPr algn="ctr"/>
                      <a:r>
                        <a:rPr lang="en-US" sz="1600" dirty="0">
                          <a:latin typeface="Arial" panose="020B0604020202020204" pitchFamily="34" charset="0"/>
                          <a:cs typeface="Arial" panose="020B0604020202020204" pitchFamily="34" charset="0"/>
                        </a:rPr>
                        <a:t>[1]</a:t>
                      </a:r>
                      <a:endParaRPr lang="en-IN" sz="1600" dirty="0">
                        <a:latin typeface="Arial" panose="020B0604020202020204" pitchFamily="34" charset="0"/>
                        <a:cs typeface="Arial" panose="020B0604020202020204" pitchFamily="34" charset="0"/>
                      </a:endParaRPr>
                    </a:p>
                  </a:txBody>
                  <a:tcPr anchor="ctr"/>
                </a:tc>
                <a:tc>
                  <a:txBody>
                    <a:bodyPr/>
                    <a:lstStyle/>
                    <a:p>
                      <a:pPr algn="ctr"/>
                      <a:r>
                        <a:rPr lang="en-US" sz="1600" dirty="0"/>
                        <a:t>An Audio Watermarking Algorithm Based on Fast Fourier Transform</a:t>
                      </a:r>
                      <a:br>
                        <a:rPr lang="en-US" sz="1600" dirty="0"/>
                      </a:br>
                      <a:r>
                        <a:rPr lang="en-IN" sz="1600" dirty="0" err="1"/>
                        <a:t>Xiumei</a:t>
                      </a:r>
                      <a:r>
                        <a:rPr lang="en-IN" sz="1600" dirty="0"/>
                        <a:t> Wen, </a:t>
                      </a:r>
                      <a:r>
                        <a:rPr lang="en-IN" sz="1600" dirty="0" err="1"/>
                        <a:t>Xuejun</a:t>
                      </a:r>
                      <a:r>
                        <a:rPr lang="en-IN" sz="1600" dirty="0"/>
                        <a:t> Ding</a:t>
                      </a:r>
                      <a:r>
                        <a:rPr lang="en-IN" sz="1600" baseline="0" dirty="0"/>
                        <a:t>, et al, IEEE journal on signal processing</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Utilizes Fast Fourier Transform (FFT) to embed watermarking information into the phase coefficients of the audio signal.</a:t>
                      </a:r>
                    </a:p>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Employs</a:t>
                      </a:r>
                      <a:r>
                        <a:rPr lang="en-US" sz="1600" b="0" i="0" kern="1200" baseline="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a demodulation process with BCH coding to retrieve the watermark </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ctr">
                        <a:buFont typeface="Arial" panose="020B0604020202020204" pitchFamily="34" charset="0"/>
                        <a:buChar char="•"/>
                      </a:pPr>
                      <a:r>
                        <a:rPr lang="en-IN" sz="1600" dirty="0">
                          <a:latin typeface="+mn-lt"/>
                          <a:cs typeface="Arial" panose="020B0604020202020204" pitchFamily="34" charset="0"/>
                        </a:rPr>
                        <a:t>PSNR</a:t>
                      </a:r>
                      <a:r>
                        <a:rPr lang="en-IN" sz="1600" baseline="0" dirty="0">
                          <a:latin typeface="+mn-lt"/>
                          <a:cs typeface="Arial" panose="020B0604020202020204" pitchFamily="34" charset="0"/>
                        </a:rPr>
                        <a:t> comparable to that of the non watermark embedded audio is obtained which indicates </a:t>
                      </a:r>
                      <a:r>
                        <a:rPr lang="en-US" sz="1600" b="0" i="0" kern="1200" dirty="0">
                          <a:solidFill>
                            <a:schemeClr val="dk1"/>
                          </a:solidFill>
                          <a:effectLst/>
                          <a:latin typeface="+mn-lt"/>
                          <a:ea typeface="+mn-ea"/>
                          <a:cs typeface="+mn-cs"/>
                        </a:rPr>
                        <a:t>that the watermarking process did not significantly alter the quality of the original audio signal, maintaining a high level of inaudibility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891500">
                <a:tc>
                  <a:txBody>
                    <a:bodyPr/>
                    <a:lstStyle/>
                    <a:p>
                      <a:pPr algn="ctr"/>
                      <a:r>
                        <a:rPr lang="en-US" sz="1600" dirty="0">
                          <a:latin typeface="Arial" panose="020B0604020202020204" pitchFamily="34" charset="0"/>
                          <a:cs typeface="Arial" panose="020B0604020202020204" pitchFamily="34" charset="0"/>
                        </a:rPr>
                        <a:t>[2]</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t>A Blind Audio Watermarking Algorithm Based on FFT Coefficients Quantization </a:t>
                      </a:r>
                      <a:r>
                        <a:rPr lang="en-IN" sz="1600" dirty="0" err="1"/>
                        <a:t>Yubao</a:t>
                      </a:r>
                      <a:r>
                        <a:rPr lang="en-IN" sz="1600" dirty="0"/>
                        <a:t> Bai, Sen Bai et al,</a:t>
                      </a:r>
                      <a:r>
                        <a:rPr lang="en-IN" sz="1800" b="0" i="1" kern="1200" dirty="0">
                          <a:solidFill>
                            <a:schemeClr val="dk1"/>
                          </a:solidFill>
                          <a:effectLst/>
                          <a:latin typeface="+mn-lt"/>
                          <a:ea typeface="+mn-ea"/>
                          <a:cs typeface="+mn-cs"/>
                        </a:rPr>
                        <a:t> </a:t>
                      </a:r>
                      <a:r>
                        <a:rPr lang="en-IN" sz="1600" b="0" i="0" kern="1200" dirty="0">
                          <a:solidFill>
                            <a:schemeClr val="dk1"/>
                          </a:solidFill>
                          <a:effectLst/>
                          <a:latin typeface="+mn-lt"/>
                          <a:ea typeface="+mn-ea"/>
                          <a:cs typeface="+mn-cs"/>
                        </a:rPr>
                        <a:t>International Conference on Artificial Intelligence and Education ,2019</a:t>
                      </a:r>
                      <a:endParaRPr lang="en-IN" sz="1600" i="0" dirty="0">
                        <a:latin typeface="Arial" panose="020B0604020202020204" pitchFamily="34" charset="0"/>
                        <a:cs typeface="Arial" panose="020B0604020202020204" pitchFamily="34" charset="0"/>
                      </a:endParaRPr>
                    </a:p>
                  </a:txBody>
                  <a:tcPr anchor="ctr"/>
                </a:tc>
                <a:tc>
                  <a:txBody>
                    <a:bodyPr/>
                    <a:lstStyle/>
                    <a:p>
                      <a:pPr marL="285750" indent="-285750">
                        <a:buFont typeface="Arial" panose="020B0604020202020204" pitchFamily="34" charset="0"/>
                        <a:buChar char="•"/>
                      </a:pPr>
                      <a:r>
                        <a:rPr lang="en-US" sz="1600" dirty="0"/>
                        <a:t>The audio signal is divided into segments, and each segment undergoes Fast Fourier Transform (FFT) to convert it into the frequency domain.</a:t>
                      </a:r>
                    </a:p>
                    <a:p>
                      <a:pPr marL="285750" indent="-285750">
                        <a:buFont typeface="Arial" panose="020B0604020202020204" pitchFamily="34" charset="0"/>
                        <a:buChar char="•"/>
                      </a:pPr>
                      <a:r>
                        <a:rPr lang="en-US" sz="1600" dirty="0"/>
                        <a:t>The DC coefficients from the FFT results, which carry the watermark information, are selected.</a:t>
                      </a:r>
                    </a:p>
                    <a:p>
                      <a:pPr marL="285750" indent="-285750">
                        <a:buFont typeface="Arial" panose="020B0604020202020204" pitchFamily="34" charset="0"/>
                        <a:buChar char="•"/>
                      </a:pPr>
                      <a:r>
                        <a:rPr lang="en-US" sz="1600" dirty="0"/>
                        <a:t>A predefined formula checks the DC coefficients against a threshold to extract the watermark.</a:t>
                      </a:r>
                    </a:p>
                  </a:txBody>
                  <a:tcPr anchor="ctr"/>
                </a:tc>
                <a:tc>
                  <a:txBody>
                    <a:bodyPr/>
                    <a:lstStyle/>
                    <a:p>
                      <a:pPr marL="0" indent="0" algn="ctr">
                        <a:buFont typeface="Arial" panose="020B0604020202020204" pitchFamily="34" charset="0"/>
                        <a:buNone/>
                      </a:pPr>
                      <a:endParaRPr lang="en-US" sz="1600" b="0" i="0" kern="1200" dirty="0">
                        <a:solidFill>
                          <a:schemeClr val="dk1"/>
                        </a:solidFill>
                        <a:effectLst/>
                        <a:latin typeface="+mn-lt"/>
                        <a:ea typeface="+mn-ea"/>
                        <a:cs typeface="+mn-cs"/>
                      </a:endParaRPr>
                    </a:p>
                    <a:p>
                      <a:pPr marL="285750" indent="-285750" algn="ctr">
                        <a:buFont typeface="Arial" panose="020B0604020202020204" pitchFamily="34" charset="0"/>
                        <a:buChar char="•"/>
                      </a:pPr>
                      <a:r>
                        <a:rPr lang="en-US" sz="1600" b="0" i="0" kern="1200" dirty="0">
                          <a:solidFill>
                            <a:schemeClr val="dk1"/>
                          </a:solidFill>
                          <a:effectLst/>
                          <a:latin typeface="+mn-lt"/>
                          <a:ea typeface="+mn-ea"/>
                          <a:cs typeface="+mn-cs"/>
                        </a:rPr>
                        <a:t>The method shows strong adaptability to various audio processing attacks, maintaining audio quality while ensuring watermark integrity.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Rectangle 5"/>
          <p:cNvSpPr/>
          <p:nvPr/>
        </p:nvSpPr>
        <p:spPr>
          <a:xfrm>
            <a:off x="0" y="0"/>
            <a:ext cx="9144000" cy="983226"/>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9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 &lt;Two papers per slide&gt;</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73530240"/>
              </p:ext>
            </p:extLst>
          </p:nvPr>
        </p:nvGraphicFramePr>
        <p:xfrm>
          <a:off x="0" y="930053"/>
          <a:ext cx="9144000" cy="5726591"/>
        </p:xfrm>
        <a:graphic>
          <a:graphicData uri="http://schemas.openxmlformats.org/drawingml/2006/table">
            <a:tbl>
              <a:tblPr firstRow="1" bandRow="1">
                <a:tableStyleId>{21E4AEA4-8DFA-4A89-87EB-49C32662AFE0}</a:tableStyleId>
              </a:tblPr>
              <a:tblGrid>
                <a:gridCol w="1124811">
                  <a:extLst>
                    <a:ext uri="{9D8B030D-6E8A-4147-A177-3AD203B41FA5}">
                      <a16:colId xmlns:a16="http://schemas.microsoft.com/office/drawing/2014/main" val="244890239"/>
                    </a:ext>
                  </a:extLst>
                </a:gridCol>
                <a:gridCol w="2710823">
                  <a:extLst>
                    <a:ext uri="{9D8B030D-6E8A-4147-A177-3AD203B41FA5}">
                      <a16:colId xmlns:a16="http://schemas.microsoft.com/office/drawing/2014/main" val="1668049456"/>
                    </a:ext>
                  </a:extLst>
                </a:gridCol>
                <a:gridCol w="2699832">
                  <a:extLst>
                    <a:ext uri="{9D8B030D-6E8A-4147-A177-3AD203B41FA5}">
                      <a16:colId xmlns:a16="http://schemas.microsoft.com/office/drawing/2014/main" val="2343139800"/>
                    </a:ext>
                  </a:extLst>
                </a:gridCol>
                <a:gridCol w="2608534">
                  <a:extLst>
                    <a:ext uri="{9D8B030D-6E8A-4147-A177-3AD203B41FA5}">
                      <a16:colId xmlns:a16="http://schemas.microsoft.com/office/drawing/2014/main" val="4252559698"/>
                    </a:ext>
                  </a:extLst>
                </a:gridCol>
              </a:tblGrid>
              <a:tr h="798123">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078741">
                <a:tc>
                  <a:txBody>
                    <a:bodyPr/>
                    <a:lstStyle/>
                    <a:p>
                      <a:pPr algn="ctr"/>
                      <a:r>
                        <a:rPr lang="en-US" sz="1600" dirty="0">
                          <a:latin typeface="Arial" panose="020B0604020202020204" pitchFamily="34" charset="0"/>
                          <a:cs typeface="Arial" panose="020B0604020202020204" pitchFamily="34" charset="0"/>
                        </a:rPr>
                        <a:t>[3]</a:t>
                      </a:r>
                      <a:endParaRPr lang="en-IN" sz="1600" dirty="0">
                        <a:latin typeface="Arial" panose="020B0604020202020204" pitchFamily="34" charset="0"/>
                        <a:cs typeface="Arial" panose="020B0604020202020204" pitchFamily="34" charset="0"/>
                      </a:endParaRPr>
                    </a:p>
                  </a:txBody>
                  <a:tcPr anchor="ctr"/>
                </a:tc>
                <a:tc>
                  <a:txBody>
                    <a:bodyPr/>
                    <a:lstStyle/>
                    <a:p>
                      <a:pPr algn="ctr"/>
                      <a:r>
                        <a:rPr lang="en-US" sz="1600" dirty="0"/>
                        <a:t>A Literature Survey – Various Audio Watermarking Techniques and their challenges </a:t>
                      </a:r>
                      <a:br>
                        <a:rPr lang="en-US" sz="1600" dirty="0"/>
                      </a:br>
                      <a:r>
                        <a:rPr lang="en-IN" sz="1600" dirty="0"/>
                        <a:t>Jaya </a:t>
                      </a:r>
                      <a:r>
                        <a:rPr lang="en-IN" sz="1600" dirty="0" err="1"/>
                        <a:t>Bajpai</a:t>
                      </a:r>
                      <a:r>
                        <a:rPr lang="en-IN" sz="1600" dirty="0"/>
                        <a:t> et al</a:t>
                      </a:r>
                      <a:r>
                        <a:rPr lang="en-IN" sz="1600" baseline="0" dirty="0"/>
                        <a:t> </a:t>
                      </a:r>
                      <a:br>
                        <a:rPr lang="en-IN" sz="1600" baseline="0" dirty="0"/>
                      </a:br>
                      <a:r>
                        <a:rPr lang="en-IN" sz="1600" baseline="0" dirty="0"/>
                        <a:t>IEEE journal on signal and image processing,2017</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FFT utilized to embed watermark information into the phase coefficients of the audio signal.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Watermark Intensity α, set at 0.1 to ensure minimal distortion.</a:t>
                      </a:r>
                    </a:p>
                  </a:txBody>
                  <a:tcPr anchor="ct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Strong robustness against various signal processing attacks</a:t>
                      </a:r>
                      <a:r>
                        <a:rPr lang="en-US" sz="1800" b="0" i="0" kern="1200" baseline="0" dirty="0">
                          <a:solidFill>
                            <a:schemeClr val="dk1"/>
                          </a:solidFill>
                          <a:effectLst/>
                          <a:latin typeface="+mn-lt"/>
                          <a:ea typeface="+mn-ea"/>
                          <a:cs typeface="+mn-cs"/>
                        </a:rPr>
                        <a:t> is achieved.</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psychoacoustic </a:t>
                      </a:r>
                      <a:r>
                        <a:rPr lang="en-US" sz="1800" b="0" i="0" kern="1200">
                          <a:solidFill>
                            <a:schemeClr val="dk1"/>
                          </a:solidFill>
                          <a:effectLst/>
                          <a:latin typeface="+mn-lt"/>
                          <a:ea typeface="+mn-ea"/>
                          <a:cs typeface="+mn-cs"/>
                        </a:rPr>
                        <a:t>model references</a:t>
                      </a:r>
                      <a:endParaRPr lang="en-US" sz="1800" b="0" i="0" kern="1200" dirty="0">
                        <a:solidFill>
                          <a:schemeClr val="dk1"/>
                        </a:solidFill>
                        <a:effectLst/>
                        <a:latin typeface="+mn-lt"/>
                        <a:ea typeface="+mn-ea"/>
                        <a:cs typeface="+mn-cs"/>
                      </a:endParaRPr>
                    </a:p>
                    <a:p>
                      <a:br>
                        <a:rPr lang="en-US" sz="1600" dirty="0"/>
                      </a:b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642468">
                <a:tc>
                  <a:txBody>
                    <a:bodyPr/>
                    <a:lstStyle/>
                    <a:p>
                      <a:pPr algn="ctr"/>
                      <a:r>
                        <a:rPr lang="en-US" sz="1600" dirty="0">
                          <a:latin typeface="Arial" panose="020B0604020202020204" pitchFamily="34" charset="0"/>
                          <a:cs typeface="Arial" panose="020B0604020202020204" pitchFamily="34" charset="0"/>
                        </a:rPr>
                        <a:t>[4]</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latin typeface="Arial" panose="020B0604020202020204" pitchFamily="34" charset="0"/>
                          <a:cs typeface="Arial" panose="020B0604020202020204" pitchFamily="34" charset="0"/>
                        </a:rPr>
                        <a:t>Haruka Sakai et al., "Audio Watermarking Method Based on Phase-shifting Having Robustness Against Band-Pass Filtering Attacks," IEEE, 2021</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The embedding process involving calculation amplitude spectrum of audio frames, identifying the maximum amplitude frequency and embed binary information.</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Improve robustness of audio watermarking against band-pass filtering (BPF) attacks and maintains the audio quality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Rectangle 5"/>
          <p:cNvSpPr/>
          <p:nvPr/>
        </p:nvSpPr>
        <p:spPr>
          <a:xfrm>
            <a:off x="0" y="-226426"/>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73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400" dirty="0"/>
              <a:t>Achieving high PSNR and NC values indicates that audio watermarking methods can effectively balance robustness.</a:t>
            </a:r>
            <a:endParaRPr lang="en-US" sz="2200"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High watermark capacity and PSNR means obtaining minimal BER, ensuring imperceptibility.</a:t>
            </a:r>
          </a:p>
          <a:p>
            <a:pPr>
              <a:lnSpc>
                <a:spcPct val="150000"/>
              </a:lnSpc>
            </a:pPr>
            <a:r>
              <a:rPr lang="en-US" sz="2400" dirty="0"/>
              <a:t>Psychoacoustic models enhances imperceptibility without compromising robustness.</a:t>
            </a: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Inferences from the literature</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86662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Project Objectives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17" name="TextBox 16"/>
          <p:cNvSpPr txBox="1"/>
          <p:nvPr/>
        </p:nvSpPr>
        <p:spPr>
          <a:xfrm>
            <a:off x="420914" y="1135452"/>
            <a:ext cx="8302171" cy="5678478"/>
          </a:xfrm>
          <a:prstGeom prst="rect">
            <a:avLst/>
          </a:prstGeom>
          <a:noFill/>
        </p:spPr>
        <p:txBody>
          <a:bodyPr wrap="square" rtlCol="0">
            <a:spAutoFit/>
          </a:bodyPr>
          <a:lstStyle/>
          <a:p>
            <a:pPr lvl="0" eaLnBrk="0" fontAlgn="base" hangingPunct="0">
              <a:lnSpc>
                <a:spcPct val="150000"/>
              </a:lnSpc>
              <a:spcBef>
                <a:spcPct val="0"/>
              </a:spcBef>
              <a:spcAft>
                <a:spcPct val="0"/>
              </a:spcAft>
              <a:buFontTx/>
              <a:buChar char="•"/>
            </a:pPr>
            <a:r>
              <a:rPr lang="en-US" sz="2200" b="1" dirty="0">
                <a:latin typeface="Arial" panose="020B0604020202020204" pitchFamily="34" charset="0"/>
                <a:cs typeface="Arial" panose="020B0604020202020204" pitchFamily="34" charset="0"/>
              </a:rPr>
              <a:t> Robustness Against Attacks</a:t>
            </a:r>
            <a:r>
              <a:rPr lang="en-US" sz="2200" dirty="0">
                <a:latin typeface="Arial" panose="020B0604020202020204" pitchFamily="34" charset="0"/>
                <a:cs typeface="Arial" panose="020B0604020202020204" pitchFamily="34" charset="0"/>
              </a:rPr>
              <a:t>: Enhance the robustness of the watermark against various attacks such as compression, noise addition, and filtering by embedding it in the frequency domain, where audio signals are generally more stable.</a:t>
            </a:r>
          </a:p>
          <a:p>
            <a:pPr lvl="0" eaLnBrk="0" fontAlgn="base" hangingPunct="0">
              <a:lnSpc>
                <a:spcPct val="150000"/>
              </a:lnSpc>
              <a:spcBef>
                <a:spcPct val="0"/>
              </a:spcBef>
              <a:spcAft>
                <a:spcPct val="0"/>
              </a:spcAft>
              <a:buFontTx/>
              <a:buChar char="•"/>
            </a:pPr>
            <a:r>
              <a:rPr lang="en-US" sz="2200" b="1" dirty="0">
                <a:latin typeface="Arial" panose="020B0604020202020204" pitchFamily="34" charset="0"/>
                <a:cs typeface="Arial" panose="020B0604020202020204" pitchFamily="34" charset="0"/>
              </a:rPr>
              <a:t> Maintain Audio Quality</a:t>
            </a:r>
            <a:r>
              <a:rPr lang="en-US" sz="2200" dirty="0">
                <a:latin typeface="Arial" panose="020B0604020202020204" pitchFamily="34" charset="0"/>
                <a:cs typeface="Arial" panose="020B0604020202020204" pitchFamily="34" charset="0"/>
              </a:rPr>
              <a:t>: original audio quality is preserved after embedding by controlling the amount of alteration to the frequency components.</a:t>
            </a:r>
            <a:r>
              <a:rPr lang="en-US" altLang="en-US" sz="2200" dirty="0">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buFontTx/>
              <a:buChar char="•"/>
            </a:pPr>
            <a:r>
              <a:rPr lang="en-US" altLang="en-US" sz="2200" dirty="0">
                <a:latin typeface="Arial" panose="020B0604020202020204" pitchFamily="34" charset="0"/>
                <a:cs typeface="Arial" panose="020B0604020202020204" pitchFamily="34" charset="0"/>
              </a:rPr>
              <a:t> Achieve high detection rates ensuring that the watermark can be reliably extracted when needed.</a:t>
            </a:r>
          </a:p>
          <a:p>
            <a:pPr lvl="0" eaLnBrk="0" fontAlgn="base" hangingPunct="0">
              <a:lnSpc>
                <a:spcPct val="150000"/>
              </a:lnSpc>
              <a:spcBef>
                <a:spcPct val="0"/>
              </a:spcBef>
              <a:spcAft>
                <a:spcPct val="0"/>
              </a:spcAft>
              <a:buFontTx/>
              <a:buChar char="•"/>
            </a:pPr>
            <a:r>
              <a:rPr lang="en-US" sz="2200" dirty="0">
                <a:latin typeface="Arial" panose="020B0604020202020204" pitchFamily="34" charset="0"/>
                <a:cs typeface="Arial" panose="020B0604020202020204" pitchFamily="34" charset="0"/>
              </a:rPr>
              <a:t> Aim to reduce the perceptibility of watermark by targeting frequency ranges that are less audible to the listener.</a:t>
            </a:r>
            <a:endParaRPr lang="en-US" altLang="en-US" sz="2200" dirty="0">
              <a:latin typeface="Arial" panose="020B0604020202020204" pitchFamily="34" charset="0"/>
              <a:cs typeface="Arial" panose="020B0604020202020204" pitchFamily="34" charset="0"/>
            </a:endParaRPr>
          </a:p>
        </p:txBody>
      </p:sp>
      <p:sp>
        <p:nvSpPr>
          <p:cNvPr id="18" name="Rectangle 10"/>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07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314B378-9D1E-1B0C-75D5-9E23DF230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603" y="1303853"/>
            <a:ext cx="4037901" cy="2938634"/>
          </a:xfrm>
        </p:spPr>
      </p:pic>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7828731" y="5543662"/>
            <a:ext cx="1174719" cy="1152343"/>
          </a:xfrm>
          <a:prstGeom prst="rect">
            <a:avLst/>
          </a:prstGeom>
        </p:spPr>
      </p:pic>
      <p:sp>
        <p:nvSpPr>
          <p:cNvPr id="6" name="TextBox 5">
            <a:extLst>
              <a:ext uri="{FF2B5EF4-FFF2-40B4-BE49-F238E27FC236}">
                <a16:creationId xmlns:a16="http://schemas.microsoft.com/office/drawing/2014/main" id="{CF06A857-83F7-2882-F62B-C1605C938E19}"/>
              </a:ext>
            </a:extLst>
          </p:cNvPr>
          <p:cNvSpPr txBox="1"/>
          <p:nvPr/>
        </p:nvSpPr>
        <p:spPr>
          <a:xfrm>
            <a:off x="140550" y="4802226"/>
            <a:ext cx="8793900" cy="1200329"/>
          </a:xfrm>
          <a:prstGeom prst="rect">
            <a:avLst/>
          </a:prstGeom>
          <a:noFill/>
        </p:spPr>
        <p:txBody>
          <a:bodyPr wrap="square" rtlCol="0">
            <a:spAutoFit/>
          </a:bodyPr>
          <a:lstStyle/>
          <a:p>
            <a:r>
              <a:rPr lang="en-US" sz="2400" dirty="0">
                <a:latin typeface="-apple-system"/>
              </a:rPr>
              <a:t>F</a:t>
            </a:r>
            <a:r>
              <a:rPr lang="en-US" sz="2400" b="0" i="0" dirty="0">
                <a:effectLst/>
                <a:latin typeface="-apple-system"/>
              </a:rPr>
              <a:t>ind out a frequency band loud enough while the frequency near it are rather quiet. Therefore, we replace the frequency band with low magnitude to our information to make the watermark.</a:t>
            </a:r>
            <a:endParaRPr lang="en-IN" sz="2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A6B6DB0-085C-7AFC-2D39-A4780B479168}"/>
              </a:ext>
            </a:extLst>
          </p:cNvPr>
          <p:cNvSpPr txBox="1"/>
          <p:nvPr/>
        </p:nvSpPr>
        <p:spPr>
          <a:xfrm>
            <a:off x="140550" y="4127546"/>
            <a:ext cx="3507525" cy="461665"/>
          </a:xfrm>
          <a:prstGeom prst="rect">
            <a:avLst/>
          </a:prstGeom>
          <a:noFill/>
        </p:spPr>
        <p:txBody>
          <a:bodyPr wrap="square" rtlCol="0">
            <a:spAutoFit/>
          </a:bodyPr>
          <a:lstStyle/>
          <a:p>
            <a:r>
              <a:rPr lang="en-US" sz="2400" b="1" dirty="0">
                <a:latin typeface="-apple-system"/>
              </a:rPr>
              <a:t>Frequency Watermarking:</a:t>
            </a:r>
            <a:endParaRPr lang="en-IN"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799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760</TotalTime>
  <Words>1613</Words>
  <Application>Microsoft Office PowerPoint</Application>
  <PresentationFormat>On-screen Show (4:3)</PresentationFormat>
  <Paragraphs>192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 Scholar</dc:creator>
  <cp:lastModifiedBy>SARAVANAN D</cp:lastModifiedBy>
  <cp:revision>61</cp:revision>
  <dcterms:created xsi:type="dcterms:W3CDTF">2024-08-09T05:17:06Z</dcterms:created>
  <dcterms:modified xsi:type="dcterms:W3CDTF">2024-11-26T06:51:40Z</dcterms:modified>
</cp:coreProperties>
</file>