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2" r:id="rId7"/>
    <p:sldId id="277" r:id="rId8"/>
    <p:sldId id="266" r:id="rId9"/>
    <p:sldId id="267" r:id="rId10"/>
    <p:sldId id="278" r:id="rId11"/>
    <p:sldId id="274" r:id="rId12"/>
    <p:sldId id="275" r:id="rId13"/>
    <p:sldId id="279" r:id="rId14"/>
    <p:sldId id="276" r:id="rId15"/>
    <p:sldId id="280" r:id="rId16"/>
    <p:sldId id="269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1B20"/>
    <a:srgbClr val="BA7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401" autoAdjust="0"/>
  </p:normalViewPr>
  <p:slideViewPr>
    <p:cSldViewPr snapToGrid="0">
      <p:cViewPr varScale="1">
        <p:scale>
          <a:sx n="116" d="100"/>
          <a:sy n="116" d="100"/>
        </p:scale>
        <p:origin x="146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A5C79B-C6DD-43CE-896A-6B1531C1864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5015B6-97F9-4AC8-B385-F3FF8FF479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6558-133F-4062-A463-EE04B80769B8}" type="datetime1">
              <a:rPr lang="en-IN" smtClean="0"/>
              <a:pPr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1A6-15EF-443B-B467-F48A112706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538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33B7A-D269-452D-B554-4FBECBE9ACB4}" type="datetime1">
              <a:rPr lang="en-IN" smtClean="0"/>
              <a:pPr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1A6-15EF-443B-B467-F48A112706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238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C54B5-4C05-49A7-86EE-2E1CD937868B}" type="datetime1">
              <a:rPr lang="en-IN" smtClean="0"/>
              <a:pPr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1A6-15EF-443B-B467-F48A112706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658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291B6-2597-490D-A270-CA0D36018EA7}" type="datetime1">
              <a:rPr lang="en-IN" smtClean="0"/>
              <a:pPr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1A6-15EF-443B-B467-F48A112706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22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A114-96F3-4B42-8596-0B5FE68E9E14}" type="datetime1">
              <a:rPr lang="en-IN" smtClean="0"/>
              <a:pPr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1A6-15EF-443B-B467-F48A112706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13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24F9E-CF1D-45BA-85E5-9446FDA39A95}" type="datetime1">
              <a:rPr lang="en-IN" smtClean="0"/>
              <a:pPr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1A6-15EF-443B-B467-F48A112706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48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4480-3A0E-48DF-9DFD-7E021AA69D85}" type="datetime1">
              <a:rPr lang="en-IN" smtClean="0"/>
              <a:pPr/>
              <a:t>21-04-2025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1A6-15EF-443B-B467-F48A112706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69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2F514-78CD-4E2C-A99A-2D98F698BD50}" type="datetime1">
              <a:rPr lang="en-IN" smtClean="0"/>
              <a:pPr/>
              <a:t>21-04-2025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1A6-15EF-443B-B467-F48A112706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419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7F128-F65E-4946-9E1A-4536A3D0653B}" type="datetime1">
              <a:rPr lang="en-IN" smtClean="0"/>
              <a:pPr/>
              <a:t>21-04-2025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1A6-15EF-443B-B467-F48A112706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762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AF201-F481-4B34-AEB5-DECC683939EC}" type="datetime1">
              <a:rPr lang="en-IN" smtClean="0"/>
              <a:pPr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1A6-15EF-443B-B467-F48A112706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545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7BC3-96B7-486E-A39A-593142A7EDB7}" type="datetime1">
              <a:rPr lang="en-IN" smtClean="0"/>
              <a:pPr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1A6-15EF-443B-B467-F48A112706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17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E8FEF-9BF2-435E-BA87-B6AFFA0BC0A8}" type="datetime1">
              <a:rPr lang="en-IN" smtClean="0"/>
              <a:pPr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901A6-15EF-443B-B467-F48A1127064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93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Anna University Logo PNG vector in SVG, PDF, AI, CDR forma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228"/>
            <a:ext cx="2091254" cy="1569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76941" y="311527"/>
            <a:ext cx="60292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Department of ECE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College of Engineering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Guindy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Anna University, Chennai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283" y="159228"/>
            <a:ext cx="1415250" cy="16533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3114690"/>
            <a:ext cx="9144000" cy="1135452"/>
          </a:xfrm>
          <a:prstGeom prst="rect">
            <a:avLst/>
          </a:prstGeom>
          <a:solidFill>
            <a:srgbClr val="B01B2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Audio watermarking for copyright protection using Diffusion Model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2340" y="4735269"/>
            <a:ext cx="40108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Project Members: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b="1" dirty="0"/>
              <a:t>Saravanan D (Reg. No.: 2021105047)</a:t>
            </a:r>
          </a:p>
          <a:p>
            <a:pPr marL="342900" indent="-342900">
              <a:buAutoNum type="arabicPeriod"/>
            </a:pPr>
            <a:r>
              <a:rPr lang="en-US" b="1" dirty="0"/>
              <a:t>Sindhu S.U    (Reg. No.: 2021105050)</a:t>
            </a:r>
          </a:p>
          <a:p>
            <a:pPr marL="342900" indent="-342900">
              <a:buAutoNum type="arabicPeriod"/>
            </a:pPr>
            <a:r>
              <a:rPr lang="en-US" b="1" dirty="0"/>
              <a:t>Ashwin S       (Reg. No.: 2021105005)</a:t>
            </a:r>
            <a:endParaRPr lang="en-IN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40860" y="1735685"/>
            <a:ext cx="2953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EC5811 – Project II</a:t>
            </a:r>
            <a:endParaRPr lang="en-IN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98448" y="2268593"/>
            <a:ext cx="1843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Third Review</a:t>
            </a:r>
          </a:p>
          <a:p>
            <a:pPr algn="ctr"/>
            <a:r>
              <a:rPr lang="en-US" sz="2400" b="1" dirty="0"/>
              <a:t>21.04.2025</a:t>
            </a:r>
            <a:endParaRPr lang="en-IN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151640" y="4735269"/>
            <a:ext cx="33071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Under the Guidance of:</a:t>
            </a:r>
          </a:p>
          <a:p>
            <a:endParaRPr lang="en-US" b="1" dirty="0"/>
          </a:p>
          <a:p>
            <a:pPr algn="ctr"/>
            <a:r>
              <a:rPr lang="en-US" b="1" dirty="0"/>
              <a:t>Dr. </a:t>
            </a:r>
            <a:r>
              <a:rPr lang="en-US" b="1" dirty="0" err="1"/>
              <a:t>K.Gunaseelan</a:t>
            </a:r>
            <a:endParaRPr lang="en-US" b="1" dirty="0"/>
          </a:p>
          <a:p>
            <a:pPr algn="ctr"/>
            <a:r>
              <a:rPr lang="en-US" b="1" dirty="0"/>
              <a:t>Professor</a:t>
            </a:r>
          </a:p>
          <a:p>
            <a:pPr algn="ctr"/>
            <a:r>
              <a:rPr lang="en-US" b="1" dirty="0"/>
              <a:t>Department of ECE</a:t>
            </a:r>
          </a:p>
          <a:p>
            <a:pPr algn="ctr"/>
            <a:r>
              <a:rPr lang="en-US" b="1" dirty="0"/>
              <a:t>CEG Campus, Anna University 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7BBB-4112-41B6-83C0-CFDFBCFAB4D6}" type="datetime1">
              <a:rPr lang="en-IN" smtClean="0"/>
              <a:pPr/>
              <a:t>21-04-2025</a:t>
            </a:fld>
            <a:endParaRPr lang="en-IN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1A6-15EF-443B-B467-F48A1127064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404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B43E4-E8F7-12F7-1984-987C47F9A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3763CBF-DE4A-03AD-A829-FAFAE6C7ED8E}"/>
              </a:ext>
            </a:extLst>
          </p:cNvPr>
          <p:cNvSpPr/>
          <p:nvPr/>
        </p:nvSpPr>
        <p:spPr>
          <a:xfrm>
            <a:off x="0" y="0"/>
            <a:ext cx="9144000" cy="1135452"/>
          </a:xfrm>
          <a:prstGeom prst="rect">
            <a:avLst/>
          </a:prstGeom>
          <a:solidFill>
            <a:srgbClr val="B01B2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Proposed Methodology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D520E1-6ECC-52F9-5287-898E27BEF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731" y="5543662"/>
            <a:ext cx="1174719" cy="115234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67E536-FC0E-DB13-B4A6-2F3C9CB9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7BBB-4112-41B6-83C0-CFDFBCFAB4D6}" type="datetime1">
              <a:rPr lang="en-IN" smtClean="0"/>
              <a:pPr/>
              <a:t>21-04-2025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C953A-6DB2-5B86-EBAD-E73C86205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1A6-15EF-443B-B467-F48A1127064F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DEEB448-24E0-F36A-99D9-48C4FB93CC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034" y="1276746"/>
            <a:ext cx="5611302" cy="254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E5D925-8ED3-8B7E-86F3-34E22CBC214D}"/>
              </a:ext>
            </a:extLst>
          </p:cNvPr>
          <p:cNvSpPr txBox="1"/>
          <p:nvPr/>
        </p:nvSpPr>
        <p:spPr>
          <a:xfrm>
            <a:off x="140549" y="3818521"/>
            <a:ext cx="78583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Mel Spectrogram</a:t>
            </a:r>
            <a:r>
              <a:rPr lang="en-US" dirty="0"/>
              <a:t> is a representation of an audio signal that shows its frequency content over time, mapped onto the </a:t>
            </a:r>
            <a:r>
              <a:rPr lang="en-US" b="1" dirty="0"/>
              <a:t>Mel scale</a:t>
            </a:r>
            <a:r>
              <a:rPr lang="en-US" dirty="0"/>
              <a:t>, which better reflects human auditory perception.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overall framework encompasses the watermarking </a:t>
            </a:r>
            <a:r>
              <a:rPr lang="en-US" dirty="0" err="1"/>
              <a:t>diffu</a:t>
            </a:r>
            <a:r>
              <a:rPr lang="en-US" dirty="0"/>
              <a:t>- </a:t>
            </a:r>
            <a:r>
              <a:rPr lang="en-US" dirty="0" err="1"/>
              <a:t>sion</a:t>
            </a:r>
            <a:r>
              <a:rPr lang="en-US" dirty="0"/>
              <a:t> training and sampling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First, we convert the data into </a:t>
            </a:r>
            <a:r>
              <a:rPr lang="en-US" dirty="0" err="1"/>
              <a:t>mel</a:t>
            </a:r>
            <a:r>
              <a:rPr lang="en-US" dirty="0"/>
              <a:t>-spectrogram format and then feed them into the watermarking diffusion model to learn the feature space as model checkpoints.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When we input a noise image into these model checkpoints, we obtain three distinct generations based on whether different triggers are presented with inputs or not.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4774F6-AE32-D187-4854-EF72D43C32E8}"/>
              </a:ext>
            </a:extLst>
          </p:cNvPr>
          <p:cNvSpPr/>
          <p:nvPr/>
        </p:nvSpPr>
        <p:spPr>
          <a:xfrm>
            <a:off x="3558746" y="1276746"/>
            <a:ext cx="1285103" cy="104632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002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996778"/>
            <a:ext cx="9144001" cy="5861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DIFFUSION MODEL </a:t>
            </a:r>
            <a:r>
              <a:rPr lang="it-IT" sz="2400" b="1" dirty="0"/>
              <a:t>DDPM (Denoising Diffusion Probabilistic Model)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1. Adding Noise (Forward Process):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diffusion model begins with the watermarked audio, which contains both the original signal and the watermark embedded into it.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the forward process, it adds noise progressively over several iterations. This noise gradually distorts the audio (including the watermark) until it becomes almost completely random noise.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2. Learning to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Denoise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(Reverse Process):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the reverse process, the model learns to reverse the noise process by gradually removing the noise and trying to reconstruct the signal. 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The model does this over multiple iterations, where each iteration reduces noise and tries to recover the original clean audio (along with the watermark embedded in it).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35452"/>
          </a:xfrm>
          <a:prstGeom prst="rect">
            <a:avLst/>
          </a:prstGeom>
          <a:solidFill>
            <a:srgbClr val="B01B2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Proposed Methodology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1A6-15EF-443B-B467-F48A1127064F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070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996778"/>
            <a:ext cx="9144001" cy="5861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dirty="0"/>
              <a:t>Other Models: GANs (Generative Adversarial Networks) - </a:t>
            </a:r>
            <a:r>
              <a:rPr lang="en-US" sz="2000" dirty="0"/>
              <a:t>Hard to stabilize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b="1" dirty="0"/>
              <a:t>Why Diffusion Models Are Better for Audio Watermarking</a:t>
            </a:r>
          </a:p>
          <a:p>
            <a:pPr>
              <a:buFont typeface="+mj-lt"/>
              <a:buAutoNum type="arabicPeriod"/>
            </a:pPr>
            <a:r>
              <a:rPr lang="en-IN" sz="2400" b="1" dirty="0"/>
              <a:t>High-Quality Generation:</a:t>
            </a:r>
            <a:r>
              <a:rPr lang="en-IN" sz="2400" dirty="0"/>
              <a:t> Unlike GANs, diffusion models produce </a:t>
            </a:r>
            <a:r>
              <a:rPr lang="en-IN" sz="2400" b="1" dirty="0"/>
              <a:t>less noisy artifacts</a:t>
            </a:r>
            <a:r>
              <a:rPr lang="en-IN" sz="2400" dirty="0"/>
              <a:t> in reconstructed audio.</a:t>
            </a:r>
          </a:p>
          <a:p>
            <a:pPr>
              <a:buFont typeface="+mj-lt"/>
              <a:buAutoNum type="arabicPeriod"/>
            </a:pPr>
            <a:r>
              <a:rPr lang="en-IN" sz="2400" b="1" dirty="0"/>
              <a:t>Strong Security:</a:t>
            </a:r>
            <a:r>
              <a:rPr lang="en-IN" sz="2400" dirty="0"/>
              <a:t> The probabilistic nature of DDPM/DDIM makes watermark removal harder.</a:t>
            </a:r>
          </a:p>
          <a:p>
            <a:pPr>
              <a:buFont typeface="+mj-lt"/>
              <a:buAutoNum type="arabicPeriod"/>
            </a:pPr>
            <a:r>
              <a:rPr lang="en-IN" sz="2400" b="1" dirty="0"/>
              <a:t>Better Imperceptibility:</a:t>
            </a:r>
            <a:r>
              <a:rPr lang="en-IN" sz="2400" dirty="0"/>
              <a:t> Watermark remains undetectable within </a:t>
            </a:r>
            <a:r>
              <a:rPr lang="en-IN" sz="2400" b="1" dirty="0" err="1"/>
              <a:t>mel</a:t>
            </a:r>
            <a:r>
              <a:rPr lang="en-IN" sz="2400" b="1" dirty="0"/>
              <a:t>-spectrograms</a:t>
            </a:r>
            <a:r>
              <a:rPr lang="en-IN" sz="2400" dirty="0"/>
              <a:t> while preserving audio quality.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35452"/>
          </a:xfrm>
          <a:prstGeom prst="rect">
            <a:avLst/>
          </a:prstGeom>
          <a:solidFill>
            <a:srgbClr val="B01B2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Proposed Methodology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89256" y="6538313"/>
            <a:ext cx="2057400" cy="365125"/>
          </a:xfrm>
        </p:spPr>
        <p:txBody>
          <a:bodyPr/>
          <a:lstStyle/>
          <a:p>
            <a:r>
              <a:rPr lang="en-IN" dirty="0"/>
              <a:t>19-02-2025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1A6-15EF-443B-B467-F48A1127064F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458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A72C-F61C-E9C6-7F14-8D0AF7B39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4344-3B70-8EF3-B2D7-80064FC71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96778"/>
            <a:ext cx="9144001" cy="586122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DIFFUSION MODEL: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3. Watermark Extraction: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During this process, the model tries to distinguish between the noise added during the diffusion process and the watermark that was embedded in the audio.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model is essentially learning how to separate out the watermark from the noise at each stage.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This is done by training the model to recognize patterns that correspond to the watermark and differentiate them from the noise.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ultimate goal of the model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 not only to recover the clean audio signal (i.e., the original audio without any added noise) but also to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correctly "extract" the watermark, identifying which parts of the signal are due to the watermark and which are due to external noise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5C218F-991A-B86E-8D3D-F7DABBFD411C}"/>
              </a:ext>
            </a:extLst>
          </p:cNvPr>
          <p:cNvSpPr/>
          <p:nvPr/>
        </p:nvSpPr>
        <p:spPr>
          <a:xfrm>
            <a:off x="0" y="0"/>
            <a:ext cx="9144000" cy="1135452"/>
          </a:xfrm>
          <a:prstGeom prst="rect">
            <a:avLst/>
          </a:prstGeom>
          <a:solidFill>
            <a:srgbClr val="B01B2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Proposed Methodology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6E343-ACD5-4B44-0E1E-FF4D0F21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9256" y="6538313"/>
            <a:ext cx="2057400" cy="365125"/>
          </a:xfrm>
        </p:spPr>
        <p:txBody>
          <a:bodyPr/>
          <a:lstStyle/>
          <a:p>
            <a:r>
              <a:rPr lang="en-IN" dirty="0"/>
              <a:t>19-02-2025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BA281-6A3F-3F7C-DAA6-1E195F28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1A6-15EF-443B-B467-F48A1127064F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720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5453"/>
            <a:ext cx="8515350" cy="533753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Output of diffusion model tested using cleaner audios: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35452"/>
          </a:xfrm>
          <a:prstGeom prst="rect">
            <a:avLst/>
          </a:prstGeom>
          <a:solidFill>
            <a:srgbClr val="B01B2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302" y="5692346"/>
            <a:ext cx="1023148" cy="1003659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7BBB-4112-41B6-83C0-CFDFBCFAB4D6}" type="datetime1">
              <a:rPr lang="en-IN" smtClean="0"/>
              <a:pPr/>
              <a:t>21-04-2025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1A6-15EF-443B-B467-F48A1127064F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52" y="1827299"/>
            <a:ext cx="7354326" cy="120984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7552" y="3154891"/>
            <a:ext cx="8459226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Initial and Final Loss Values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1)</a:t>
            </a:r>
            <a:r>
              <a:rPr lang="en-US" sz="1600" dirty="0"/>
              <a:t>A </a:t>
            </a:r>
            <a:r>
              <a:rPr lang="en-US" sz="1600" b="1" dirty="0"/>
              <a:t>higher initial loss</a:t>
            </a:r>
            <a:r>
              <a:rPr lang="en-US" sz="1600" dirty="0"/>
              <a:t> suggests that the model starts with a greater difference between the original and the reconstructed signal.</a:t>
            </a:r>
            <a:br>
              <a:rPr lang="en-US" sz="1600" dirty="0"/>
            </a:br>
            <a:r>
              <a:rPr lang="en-US" sz="1600" dirty="0"/>
              <a:t>2)A </a:t>
            </a:r>
            <a:r>
              <a:rPr lang="en-US" sz="1600" b="1" dirty="0"/>
              <a:t>lower final loss</a:t>
            </a:r>
            <a:r>
              <a:rPr lang="en-US" sz="1600" dirty="0"/>
              <a:t> indicates that the model has effectively minimized the reconstruction error during training or inference, meaning it has successfully reconstructed the audio after processing.</a:t>
            </a:r>
          </a:p>
          <a:p>
            <a:endParaRPr lang="en-US" sz="1600" dirty="0"/>
          </a:p>
          <a:p>
            <a:r>
              <a:rPr lang="en-US" sz="1600" b="1" dirty="0"/>
              <a:t>PSNR:</a:t>
            </a:r>
            <a:br>
              <a:rPr lang="en-US" sz="1600" b="1" dirty="0"/>
            </a:br>
            <a:r>
              <a:rPr lang="en-US" sz="1600" b="1" dirty="0"/>
              <a:t>1)higher values of PSNR</a:t>
            </a:r>
            <a:r>
              <a:rPr lang="en-US" sz="1600" dirty="0"/>
              <a:t> indicate better quality and less distortion.</a:t>
            </a:r>
          </a:p>
          <a:p>
            <a:endParaRPr lang="en-US" sz="1600" dirty="0"/>
          </a:p>
          <a:p>
            <a:r>
              <a:rPr lang="en-US" sz="1600" dirty="0"/>
              <a:t>The </a:t>
            </a:r>
            <a:r>
              <a:rPr lang="en-US" sz="1600" b="1" dirty="0"/>
              <a:t>higher PSNR</a:t>
            </a:r>
            <a:r>
              <a:rPr lang="en-US" sz="1600" dirty="0"/>
              <a:t> values correspond to lower losses, indicating that the model's noise reconstruction and </a:t>
            </a:r>
            <a:r>
              <a:rPr lang="en-US" sz="1600" dirty="0" err="1"/>
              <a:t>denoising</a:t>
            </a:r>
            <a:r>
              <a:rPr lang="en-US" sz="1600" dirty="0"/>
              <a:t> mechanisms are improving with each test.</a:t>
            </a:r>
          </a:p>
          <a:p>
            <a:pPr>
              <a:lnSpc>
                <a:spcPct val="150000"/>
              </a:lnSpc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4678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33FC5-BBAA-FE7A-2A5B-5D4841D67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9CFDE-E7E6-0ED6-1A6F-9704C0081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519" y="1240571"/>
            <a:ext cx="1383957" cy="52892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F790E1-BA70-D00B-9A5D-FC0D5685A6FC}"/>
              </a:ext>
            </a:extLst>
          </p:cNvPr>
          <p:cNvSpPr/>
          <p:nvPr/>
        </p:nvSpPr>
        <p:spPr>
          <a:xfrm>
            <a:off x="0" y="0"/>
            <a:ext cx="9144000" cy="1135452"/>
          </a:xfrm>
          <a:prstGeom prst="rect">
            <a:avLst/>
          </a:prstGeom>
          <a:solidFill>
            <a:srgbClr val="B01B2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D634CC-6783-1BCE-5385-066BC73ED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302" y="5692346"/>
            <a:ext cx="1023148" cy="100365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B3E1C-0FC3-9A74-F059-42BCCD47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7BBB-4112-41B6-83C0-CFDFBCFAB4D6}" type="datetime1">
              <a:rPr lang="en-IN" smtClean="0"/>
              <a:pPr/>
              <a:t>21-04-2025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EF1C8-1EE1-8277-083E-0F8B053C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1A6-15EF-443B-B467-F48A1127064F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78B057-8716-A2C6-8802-8B27F2AF4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378" y="2508417"/>
            <a:ext cx="2121245" cy="212124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98EAC0-033E-694F-2304-2722C9F98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53" y="2508417"/>
            <a:ext cx="2121245" cy="21212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CC6E023-BE86-1A8A-3348-C18624678F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632" y="2508419"/>
            <a:ext cx="2121244" cy="21212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BAC6E2-B2C1-6720-4E24-EF311A13C7EE}"/>
              </a:ext>
            </a:extLst>
          </p:cNvPr>
          <p:cNvSpPr txBox="1"/>
          <p:nvPr/>
        </p:nvSpPr>
        <p:spPr>
          <a:xfrm>
            <a:off x="1199272" y="4755280"/>
            <a:ext cx="68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45ECEC-E2E7-E78D-6EC7-6B24060BC11E}"/>
              </a:ext>
            </a:extLst>
          </p:cNvPr>
          <p:cNvSpPr txBox="1"/>
          <p:nvPr/>
        </p:nvSpPr>
        <p:spPr>
          <a:xfrm>
            <a:off x="4005982" y="4755280"/>
            <a:ext cx="113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MEDIUM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C86210-FEDE-2097-4927-C7B2325DA9C9}"/>
              </a:ext>
            </a:extLst>
          </p:cNvPr>
          <p:cNvSpPr txBox="1"/>
          <p:nvPr/>
        </p:nvSpPr>
        <p:spPr>
          <a:xfrm>
            <a:off x="7090051" y="4755280"/>
            <a:ext cx="68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504DB1-B2E5-5931-B995-0E5168F91D23}"/>
              </a:ext>
            </a:extLst>
          </p:cNvPr>
          <p:cNvSpPr txBox="1"/>
          <p:nvPr/>
        </p:nvSpPr>
        <p:spPr>
          <a:xfrm>
            <a:off x="628650" y="5519351"/>
            <a:ext cx="2229880" cy="54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B92EDA-9A42-78FD-97FC-D03CF6B8311A}"/>
              </a:ext>
            </a:extLst>
          </p:cNvPr>
          <p:cNvSpPr txBox="1"/>
          <p:nvPr/>
        </p:nvSpPr>
        <p:spPr>
          <a:xfrm>
            <a:off x="479853" y="5094748"/>
            <a:ext cx="194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NC: 0.9976</a:t>
            </a:r>
          </a:p>
          <a:p>
            <a:r>
              <a:rPr lang="en-US" dirty="0"/>
              <a:t>PSNR: 9.79 </a:t>
            </a:r>
            <a:r>
              <a:rPr lang="en-US" dirty="0" err="1"/>
              <a:t>db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1C4AC1-F4EE-593B-C436-2848459CDC6B}"/>
              </a:ext>
            </a:extLst>
          </p:cNvPr>
          <p:cNvSpPr txBox="1"/>
          <p:nvPr/>
        </p:nvSpPr>
        <p:spPr>
          <a:xfrm>
            <a:off x="3511378" y="5128134"/>
            <a:ext cx="194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NC: 0.9980</a:t>
            </a:r>
          </a:p>
          <a:p>
            <a:r>
              <a:rPr lang="en-US" dirty="0"/>
              <a:t>PSNR: 9.95 </a:t>
            </a:r>
            <a:r>
              <a:rPr lang="en-US" dirty="0" err="1"/>
              <a:t>db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9533DF-696D-3B8F-8D15-9C56D36A9426}"/>
              </a:ext>
            </a:extLst>
          </p:cNvPr>
          <p:cNvSpPr txBox="1"/>
          <p:nvPr/>
        </p:nvSpPr>
        <p:spPr>
          <a:xfrm>
            <a:off x="6370632" y="5111901"/>
            <a:ext cx="1944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NC: 0.9982</a:t>
            </a:r>
          </a:p>
          <a:p>
            <a:r>
              <a:rPr lang="en-US" dirty="0"/>
              <a:t>PSNR: 10.61 </a:t>
            </a:r>
            <a:r>
              <a:rPr lang="en-US" dirty="0" err="1"/>
              <a:t>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6356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5452"/>
          </a:xfrm>
          <a:prstGeom prst="rect">
            <a:avLst/>
          </a:prstGeom>
          <a:solidFill>
            <a:srgbClr val="B01B2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731" y="5543662"/>
            <a:ext cx="1174719" cy="1152343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7BBB-4112-41B6-83C0-CFDFBCFAB4D6}" type="datetime1">
              <a:rPr lang="en-IN" smtClean="0"/>
              <a:pPr/>
              <a:t>21-04-2025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1A6-15EF-443B-B467-F48A1127064F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07859C-7758-094D-C874-B1ED1670D1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859" b="9669"/>
          <a:stretch/>
        </p:blipFill>
        <p:spPr>
          <a:xfrm>
            <a:off x="885285" y="1489470"/>
            <a:ext cx="7373430" cy="405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69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551" y="1163887"/>
            <a:ext cx="8748076" cy="5532118"/>
          </a:xfrm>
        </p:spPr>
        <p:txBody>
          <a:bodyPr>
            <a:noAutofit/>
          </a:bodyPr>
          <a:lstStyle/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X. Cao, X. Li, D. Jadav, Y. Wu, Z. Chen, C. Zeng, and W. Wei, “Invisible Watermarking for Audio Generation Diffusion Models,”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arXiv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preprint arXiv:2309.13166, 2023.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Dittmann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S.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Katzenbeisser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and A. Uhl, “Watermarking of audio data: Status, trends, and challenges,” IEEE Signal Processing Magazine, vol. 40, no. 5, pp. 34–46, 2022.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J. T. Brassil, S. Low, N. F.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Maxemchuk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and L. O’Gorman, “Electronic marking and identification techniques to discourage document copying,” IEEE Journal on Selected Areas in Communications,2021.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A. Nishimura, K. Yoshida, and T. Watanabe, “A secure and robust audio watermarking method using deep learning-based diffusion models,” IEEE Transactions on Multimedia, vol. 25, no. 3, pp. 1021, 2021.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M. K. Mandal and C. D.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Creusere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“Watermarking techniques for audio signals,” IEEE Transactions on Signal Processing, vol. 29, no. 4, pp. 45–57, 2020.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K. Yamada, H. Tanaka, and S. Nakamura, “Reversible watermarking for speech signals using diffusion-based transformation,” IEEE Transactions on Information Forensics and Security, vol. 16, pp. 2020.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P. Prabhakar, R. Singh, and M. Jain, “Deep learning for watermarking in speech synthesis,” IEEE Transactions on Neural Networks and Learning Systems, vol. 32, no. 7, pp. 1245–1258, 2019.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L. H. Wang and M. P. Johnson, “Audio data hiding techniques using deep neural networks,” IEEE Transactions on Audio, Speech, and Language Processing, vol. 27, no. 10, pp. 1783–1794, 2019.</a:t>
            </a: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H. Luo, T. Chen, and X. Zhao, “A secure and imperceptible audio watermarking algorithm based on wavelet domain transformation,” IEEE Access, vol. 6, pp. 47584–47595, 2018.</a:t>
            </a:r>
            <a:endParaRPr lang="en-US" sz="1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J. R. Hernández, F. Pérez-González, and G. Martín, “Statistical analysis of watermarking schemes for digital audio,” IEEE Transactions on Multimedia, vol. 21, no. 5, pp. 819–830, 2017.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35452"/>
          </a:xfrm>
          <a:prstGeom prst="rect">
            <a:avLst/>
          </a:prstGeom>
          <a:solidFill>
            <a:srgbClr val="B01B2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731" y="5543662"/>
            <a:ext cx="1174719" cy="1152343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7BBB-4112-41B6-83C0-CFDFBCFAB4D6}" type="datetime1">
              <a:rPr lang="en-IN" smtClean="0"/>
              <a:pPr/>
              <a:t>21-04-2025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1A6-15EF-443B-B467-F48A1127064F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562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Images – Browse 314,654 Stock Photos, Vectors, and Video | Adobe  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114" y="1963238"/>
            <a:ext cx="6269287" cy="2667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7BBB-4112-41B6-83C0-CFDFBCFAB4D6}" type="datetime1">
              <a:rPr lang="en-IN" smtClean="0"/>
              <a:pPr/>
              <a:t>21-04-2025</a:t>
            </a:fld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1A6-15EF-443B-B467-F48A1127064F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4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3888"/>
            <a:ext cx="6971558" cy="54173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Proposed Methodology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Timeline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sz="2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35452"/>
          </a:xfrm>
          <a:prstGeom prst="rect">
            <a:avLst/>
          </a:prstGeom>
          <a:solidFill>
            <a:srgbClr val="B01B2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598" y="0"/>
            <a:ext cx="1174719" cy="1152343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7BBB-4112-41B6-83C0-CFDFBCFAB4D6}" type="datetime1">
              <a:rPr lang="en-IN" smtClean="0"/>
              <a:pPr/>
              <a:t>21-04-2025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1A6-15EF-443B-B467-F48A1127064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635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3887"/>
            <a:ext cx="7886700" cy="53091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200" b="0" i="0" dirty="0">
                <a:latin typeface="Arial" panose="020B0604020202020204" pitchFamily="34" charset="0"/>
                <a:cs typeface="Arial" panose="020B0604020202020204" pitchFamily="34" charset="0"/>
              </a:rPr>
              <a:t>rotect an audio signal by encrypting it with a watermark and ensure that it’s transmission and reception is protected.</a:t>
            </a:r>
          </a:p>
          <a:p>
            <a:pPr>
              <a:lnSpc>
                <a:spcPct val="150000"/>
              </a:lnSpc>
            </a:pPr>
            <a:r>
              <a:rPr lang="en-US" sz="2200" b="0" i="0" dirty="0">
                <a:latin typeface="Arial" panose="020B0604020202020204" pitchFamily="34" charset="0"/>
                <a:cs typeface="Arial" panose="020B0604020202020204" pitchFamily="34" charset="0"/>
              </a:rPr>
              <a:t>It must be inaudible within the host audio and should not destroy/alter the data within the signal.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Here we train a diffusion model to exclude the noise within the signal in a iterative manner</a:t>
            </a:r>
          </a:p>
          <a:p>
            <a:pPr>
              <a:lnSpc>
                <a:spcPct val="150000"/>
              </a:lnSpc>
            </a:pPr>
            <a:r>
              <a:rPr lang="en-US" sz="2200" b="0" i="0" dirty="0">
                <a:latin typeface="Arial" panose="020B0604020202020204" pitchFamily="34" charset="0"/>
                <a:cs typeface="Arial" panose="020B0604020202020204" pitchFamily="34" charset="0"/>
              </a:rPr>
              <a:t>Diffusion models are a class of generative models that have gained prominence for their ability to produce high-quality images, audio, and other forms of data.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35452"/>
          </a:xfrm>
          <a:prstGeom prst="rect">
            <a:avLst/>
          </a:prstGeom>
          <a:solidFill>
            <a:srgbClr val="B01B2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728" y="0"/>
            <a:ext cx="1174719" cy="1152343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7BBB-4112-41B6-83C0-CFDFBCFAB4D6}" type="datetime1">
              <a:rPr lang="en-IN" smtClean="0"/>
              <a:pPr/>
              <a:t>21-04-2025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1A6-15EF-443B-B467-F48A1127064F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238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5452"/>
          </a:xfrm>
          <a:prstGeom prst="rect">
            <a:avLst/>
          </a:prstGeom>
          <a:solidFill>
            <a:srgbClr val="B01B2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253491"/>
              </p:ext>
            </p:extLst>
          </p:nvPr>
        </p:nvGraphicFramePr>
        <p:xfrm>
          <a:off x="282239" y="1364850"/>
          <a:ext cx="8579521" cy="574700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55373">
                  <a:extLst>
                    <a:ext uri="{9D8B030D-6E8A-4147-A177-3AD203B41FA5}">
                      <a16:colId xmlns:a16="http://schemas.microsoft.com/office/drawing/2014/main" val="244890239"/>
                    </a:ext>
                  </a:extLst>
                </a:gridCol>
                <a:gridCol w="2379365">
                  <a:extLst>
                    <a:ext uri="{9D8B030D-6E8A-4147-A177-3AD203B41FA5}">
                      <a16:colId xmlns:a16="http://schemas.microsoft.com/office/drawing/2014/main" val="1668049456"/>
                    </a:ext>
                  </a:extLst>
                </a:gridCol>
                <a:gridCol w="2697279">
                  <a:extLst>
                    <a:ext uri="{9D8B030D-6E8A-4147-A177-3AD203B41FA5}">
                      <a16:colId xmlns:a16="http://schemas.microsoft.com/office/drawing/2014/main" val="2343139800"/>
                    </a:ext>
                  </a:extLst>
                </a:gridCol>
                <a:gridCol w="2447504">
                  <a:extLst>
                    <a:ext uri="{9D8B030D-6E8A-4147-A177-3AD203B41FA5}">
                      <a16:colId xmlns:a16="http://schemas.microsoft.com/office/drawing/2014/main" val="4252559698"/>
                    </a:ext>
                  </a:extLst>
                </a:gridCol>
              </a:tblGrid>
              <a:tr h="6238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Ref. No.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01B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Publication Details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01B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Methodology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01B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Inference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01B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96351"/>
                  </a:ext>
                </a:extLst>
              </a:tr>
              <a:tr h="23302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[1]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Invisible Watermarking for Audio Generation Diffusion Models</a:t>
                      </a:r>
                      <a:r>
                        <a:rPr lang="en-US" sz="1600" dirty="0"/>
                        <a:t> </a:t>
                      </a:r>
                    </a:p>
                    <a:p>
                      <a:pPr algn="ctr"/>
                      <a:r>
                        <a:rPr lang="en-IN" sz="1800" b="0" dirty="0" err="1"/>
                        <a:t>Xirong</a:t>
                      </a:r>
                      <a:r>
                        <a:rPr lang="en-IN" sz="1800" b="0" dirty="0"/>
                        <a:t>, Xiang Li, Divyesh Jadav, </a:t>
                      </a:r>
                      <a:r>
                        <a:rPr lang="en-IN" sz="1800" dirty="0" err="1"/>
                        <a:t>Yanzhao</a:t>
                      </a:r>
                      <a:r>
                        <a:rPr lang="en-IN" sz="1800" dirty="0"/>
                        <a:t> Wu, Chen Zeng</a:t>
                      </a:r>
                      <a:endParaRPr lang="en-IN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Iterative Denoising</a:t>
                      </a:r>
                      <a:r>
                        <a:rPr lang="en-US" sz="1600" dirty="0"/>
                        <a:t> – Gradually removes noise to generate high-quality data.</a:t>
                      </a:r>
                    </a:p>
                    <a:p>
                      <a:r>
                        <a:rPr lang="en-US" sz="1600" b="1" dirty="0"/>
                        <a:t>Forward and Reverse Process</a:t>
                      </a:r>
                      <a:r>
                        <a:rPr lang="en-US" sz="1600" dirty="0"/>
                        <a:t> – Adds noise in training, removes it in generation.</a:t>
                      </a:r>
                    </a:p>
                    <a:p>
                      <a:r>
                        <a:rPr lang="en-US" sz="1600" b="1" dirty="0"/>
                        <a:t>Probabilistic Sampling</a:t>
                      </a:r>
                      <a:r>
                        <a:rPr lang="en-US" sz="1600" dirty="0"/>
                        <a:t> – Uses stochastic methods for diverse outputs.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Diffusion models enable secure and imperceptible audio watermarking </a:t>
                      </a:r>
                      <a:r>
                        <a:rPr lang="en-US" sz="1600" dirty="0"/>
                        <a:t>for copyright protection.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Diffusion-based denoising enhances watermark extraction</a:t>
                      </a:r>
                      <a:r>
                        <a:rPr lang="en-US" sz="1600" dirty="0"/>
                        <a:t>, making it robust against distortions and unauthorized modifications.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900307"/>
                  </a:ext>
                </a:extLst>
              </a:tr>
              <a:tr h="210561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[2]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"Audio Watermarking with Error Correction"</a:t>
                      </a:r>
                      <a:r>
                        <a:rPr lang="en-IN" sz="1600" dirty="0"/>
                        <a:t>Aman Chadha, Sandeep </a:t>
                      </a:r>
                      <a:r>
                        <a:rPr lang="en-IN" sz="1600" dirty="0" err="1"/>
                        <a:t>Gangundi</a:t>
                      </a:r>
                      <a:r>
                        <a:rPr lang="en-IN" sz="1600" dirty="0"/>
                        <a:t>, Rishabh Goel, Hiren Dave, M. Mani Roja,2011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This paper proposes an audio watermarking technique incorporating error correction codes to enhance robustness against unauthorized alterations and piracy.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Error correction codes significantly improve watermark resilience.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The method effectively protects against unauthorized tampering.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644130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7BBB-4112-41B6-83C0-CFDFBCFAB4D6}" type="datetime1">
              <a:rPr lang="en-IN" smtClean="0"/>
              <a:pPr/>
              <a:t>21-04-2025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1A6-15EF-443B-B467-F48A1127064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9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5452"/>
          </a:xfrm>
          <a:prstGeom prst="rect">
            <a:avLst/>
          </a:prstGeom>
          <a:solidFill>
            <a:srgbClr val="B01B2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988234"/>
              </p:ext>
            </p:extLst>
          </p:nvPr>
        </p:nvGraphicFramePr>
        <p:xfrm>
          <a:off x="276224" y="1175901"/>
          <a:ext cx="8591552" cy="56820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56853">
                  <a:extLst>
                    <a:ext uri="{9D8B030D-6E8A-4147-A177-3AD203B41FA5}">
                      <a16:colId xmlns:a16="http://schemas.microsoft.com/office/drawing/2014/main" val="244890239"/>
                    </a:ext>
                  </a:extLst>
                </a:gridCol>
                <a:gridCol w="2547045">
                  <a:extLst>
                    <a:ext uri="{9D8B030D-6E8A-4147-A177-3AD203B41FA5}">
                      <a16:colId xmlns:a16="http://schemas.microsoft.com/office/drawing/2014/main" val="1668049456"/>
                    </a:ext>
                  </a:extLst>
                </a:gridCol>
                <a:gridCol w="2536718">
                  <a:extLst>
                    <a:ext uri="{9D8B030D-6E8A-4147-A177-3AD203B41FA5}">
                      <a16:colId xmlns:a16="http://schemas.microsoft.com/office/drawing/2014/main" val="2343139800"/>
                    </a:ext>
                  </a:extLst>
                </a:gridCol>
                <a:gridCol w="2450936">
                  <a:extLst>
                    <a:ext uri="{9D8B030D-6E8A-4147-A177-3AD203B41FA5}">
                      <a16:colId xmlns:a16="http://schemas.microsoft.com/office/drawing/2014/main" val="4252559698"/>
                    </a:ext>
                  </a:extLst>
                </a:gridCol>
              </a:tblGrid>
              <a:tr h="8662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Ref. No.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01B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Publication Details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01B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Methodology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01B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Inference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01B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96351"/>
                  </a:ext>
                </a:extLst>
              </a:tr>
              <a:tr h="16115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[3]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"</a:t>
                      </a:r>
                      <a:r>
                        <a:rPr lang="en-US" sz="1600" dirty="0" err="1"/>
                        <a:t>SilentCipher</a:t>
                      </a:r>
                      <a:r>
                        <a:rPr lang="en-US" sz="1600" dirty="0"/>
                        <a:t>: Deep Audio Watermarking" (2024)</a:t>
                      </a:r>
                      <a:r>
                        <a:rPr lang="en-IN" sz="1600" dirty="0"/>
                        <a:t> Mayank Kumar Singh, Naoya Takahashi, </a:t>
                      </a:r>
                      <a:r>
                        <a:rPr lang="en-IN" sz="1600" dirty="0" err="1"/>
                        <a:t>Weihsiang</a:t>
                      </a:r>
                      <a:r>
                        <a:rPr lang="en-IN" sz="1600" dirty="0"/>
                        <a:t> Liao, Yuki </a:t>
                      </a:r>
                      <a:r>
                        <a:rPr lang="en-IN" sz="1600" dirty="0" err="1"/>
                        <a:t>Mitsufuji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The study introduces a deep learning-based model that integrates psychoacoustic thresholding and pseudo-differentiable compression layers to embed imperceptible watermarks in audio signals.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Psychoacoustic modeling ensures watermark imperceptibility.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Eliminating perceptual losses maintains audio fidelity.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900307"/>
                  </a:ext>
                </a:extLst>
              </a:tr>
              <a:tr h="16115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[4]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"</a:t>
                      </a:r>
                      <a:r>
                        <a:rPr lang="en-US" sz="1600" dirty="0" err="1"/>
                        <a:t>WavMark</a:t>
                      </a:r>
                      <a:r>
                        <a:rPr lang="en-US" sz="1600" dirty="0"/>
                        <a:t>: Watermarking for Audio Generation"</a:t>
                      </a:r>
                      <a:r>
                        <a:rPr lang="en-IN" sz="1600" dirty="0" err="1"/>
                        <a:t>Guangyu</a:t>
                      </a:r>
                      <a:r>
                        <a:rPr lang="en-IN" sz="1600" dirty="0"/>
                        <a:t> Chen, Yu Wu, </a:t>
                      </a:r>
                      <a:r>
                        <a:rPr lang="en-IN" sz="1600" dirty="0" err="1"/>
                        <a:t>Shujie</a:t>
                      </a:r>
                      <a:r>
                        <a:rPr lang="en-IN" sz="1600" dirty="0"/>
                        <a:t> Liu, Tao Liu, </a:t>
                      </a:r>
                      <a:r>
                        <a:rPr lang="en-IN" sz="1600" dirty="0" err="1"/>
                        <a:t>Xiaoyong</a:t>
                      </a:r>
                      <a:r>
                        <a:rPr lang="en-IN" sz="1600" dirty="0"/>
                        <a:t> Du, </a:t>
                      </a:r>
                      <a:r>
                        <a:rPr lang="en-IN" sz="1600" dirty="0" err="1"/>
                        <a:t>Furu</a:t>
                      </a:r>
                      <a:r>
                        <a:rPr lang="en-IN" sz="1600" dirty="0"/>
                        <a:t> Wei,2023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Introduces an audio watermarking framework capable of encoding up to 32 bits within a 1-second audio snippet, ensuring imperceptibility and resilience against various attacks.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Achieves high-capacity watermarking with minimal perceptual impact.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Enhances identification of synthesized voices for copyright protection.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644130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7BBB-4112-41B6-83C0-CFDFBCFAB4D6}" type="datetime1">
              <a:rPr lang="en-IN" smtClean="0"/>
              <a:pPr/>
              <a:t>21-04-2025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1A6-15EF-443B-B467-F48A1127064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73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5452"/>
          </a:xfrm>
          <a:prstGeom prst="rect">
            <a:avLst/>
          </a:prstGeom>
          <a:solidFill>
            <a:srgbClr val="B01B2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Literature Review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256639"/>
              </p:ext>
            </p:extLst>
          </p:nvPr>
        </p:nvGraphicFramePr>
        <p:xfrm>
          <a:off x="287753" y="1409028"/>
          <a:ext cx="8639680" cy="519441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2773">
                  <a:extLst>
                    <a:ext uri="{9D8B030D-6E8A-4147-A177-3AD203B41FA5}">
                      <a16:colId xmlns:a16="http://schemas.microsoft.com/office/drawing/2014/main" val="244890239"/>
                    </a:ext>
                  </a:extLst>
                </a:gridCol>
                <a:gridCol w="2561313">
                  <a:extLst>
                    <a:ext uri="{9D8B030D-6E8A-4147-A177-3AD203B41FA5}">
                      <a16:colId xmlns:a16="http://schemas.microsoft.com/office/drawing/2014/main" val="1668049456"/>
                    </a:ext>
                  </a:extLst>
                </a:gridCol>
                <a:gridCol w="2550928">
                  <a:extLst>
                    <a:ext uri="{9D8B030D-6E8A-4147-A177-3AD203B41FA5}">
                      <a16:colId xmlns:a16="http://schemas.microsoft.com/office/drawing/2014/main" val="2343139800"/>
                    </a:ext>
                  </a:extLst>
                </a:gridCol>
                <a:gridCol w="2464666">
                  <a:extLst>
                    <a:ext uri="{9D8B030D-6E8A-4147-A177-3AD203B41FA5}">
                      <a16:colId xmlns:a16="http://schemas.microsoft.com/office/drawing/2014/main" val="4252559698"/>
                    </a:ext>
                  </a:extLst>
                </a:gridCol>
              </a:tblGrid>
              <a:tr h="86625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Ref. No.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01B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Publication Details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01B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Methodology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01B2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Inference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B01B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3196351"/>
                  </a:ext>
                </a:extLst>
              </a:tr>
              <a:tr h="16115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[5]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"</a:t>
                      </a:r>
                      <a:r>
                        <a:rPr lang="en-US" sz="1600" dirty="0" err="1"/>
                        <a:t>DeAR</a:t>
                      </a:r>
                      <a:r>
                        <a:rPr lang="en-US" sz="1600" dirty="0"/>
                        <a:t>: A Deep-learning-based Audio Re-recording Resilient Watermarking" (2022)</a:t>
                      </a:r>
                      <a:r>
                        <a:rPr lang="en-IN" sz="1600" dirty="0"/>
                        <a:t> Chang Liu, Jie Zhang, Han Fang, </a:t>
                      </a:r>
                      <a:r>
                        <a:rPr lang="en-IN" sz="1600" dirty="0" err="1"/>
                        <a:t>Zehua</a:t>
                      </a:r>
                      <a:r>
                        <a:rPr lang="en-IN" sz="1600" dirty="0"/>
                        <a:t> Ma, Weiming Zhang, </a:t>
                      </a:r>
                      <a:r>
                        <a:rPr lang="en-IN" sz="1600" dirty="0" err="1"/>
                        <a:t>Nenghai</a:t>
                      </a:r>
                      <a:r>
                        <a:rPr lang="en-IN" sz="1600" dirty="0"/>
                        <a:t> Yu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The paper presents a deep learning framework that embeds watermarks resilient to audio re-recording distortions, analyzing AR processes and designing corresponding distortion layers.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Deep learning enhances watermark robustness against re-recording.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900307"/>
                  </a:ext>
                </a:extLst>
              </a:tr>
              <a:tr h="161157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[6]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"Robust Audio Watermarking in the Time Domain" (2015)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This study explores time-domain techniques for embedding robust watermarks in audio signals, focusing on maintaining audio quality while ensuring watermark resilience.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Time-domain watermarking preserves original audio fidelity.</a:t>
                      </a:r>
                    </a:p>
                    <a:p>
                      <a:pPr marL="285750" indent="-285750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It offers a balance between imperceptibility and watermark strength.</a:t>
                      </a:r>
                      <a:endParaRPr lang="en-IN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5644130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7BBB-4112-41B6-83C0-CFDFBCFAB4D6}" type="datetime1">
              <a:rPr lang="en-IN" smtClean="0"/>
              <a:pPr/>
              <a:t>21-04-2025</a:t>
            </a:fld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1A6-15EF-443B-B467-F48A1127064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38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3887"/>
            <a:ext cx="7886700" cy="53091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the digital era, protecting multimedia content from unauthorized use and modification is a critical challenge.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Audio watermarking provides a solution by embedding hidden information within an audio signal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 enhance robustness and imperceptibility, diffusion models a class of generative models are used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diffusion models iteratively refine the watermark embedding process</a:t>
            </a:r>
          </a:p>
          <a:p>
            <a:pPr>
              <a:lnSpc>
                <a:spcPct val="100000"/>
              </a:lnSpc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This project aims to integrate diffusion models into an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  audio watermarking system </a:t>
            </a:r>
          </a:p>
          <a:p>
            <a:pPr>
              <a:lnSpc>
                <a:spcPct val="150000"/>
              </a:lnSpc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35452"/>
          </a:xfrm>
          <a:prstGeom prst="rect">
            <a:avLst/>
          </a:prstGeom>
          <a:solidFill>
            <a:srgbClr val="B01B2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731" y="5543662"/>
            <a:ext cx="1174719" cy="1152343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7BBB-4112-41B6-83C0-CFDFBCFAB4D6}" type="datetime1">
              <a:rPr lang="en-IN" smtClean="0"/>
              <a:pPr/>
              <a:t>21-04-2025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1A6-15EF-443B-B467-F48A1127064F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92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3887"/>
            <a:ext cx="7886700" cy="5309101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Train a Diffusion Model for Noise Removal: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Train a denoising diffusion probabilistic model (DDPM) to remove noise and distortions introduced during transmission,  ensuring accurate image extraction.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Enhance Image Quality Using the Diffusion Model: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Use model to reconstruct the extracted image, denoise it, enhance its clarity, ensuring it resembles the original image.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Robustness Against Attacks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Enhance the robustness of the watermark against various attacks such as compression, noise addition, and filtering.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1135452"/>
          </a:xfrm>
          <a:prstGeom prst="rect">
            <a:avLst/>
          </a:prstGeom>
          <a:solidFill>
            <a:srgbClr val="B01B2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731" y="5543662"/>
            <a:ext cx="1174719" cy="1152343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7BBB-4112-41B6-83C0-CFDFBCFAB4D6}" type="datetime1">
              <a:rPr lang="en-IN" smtClean="0"/>
              <a:pPr/>
              <a:t>21-04-2025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1A6-15EF-443B-B467-F48A1127064F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105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135452"/>
          </a:xfrm>
          <a:prstGeom prst="rect">
            <a:avLst/>
          </a:prstGeom>
          <a:solidFill>
            <a:srgbClr val="B01B2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Proposed Methodology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731" y="5543662"/>
            <a:ext cx="1174719" cy="1152343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47BBB-4112-41B6-83C0-CFDFBCFAB4D6}" type="datetime1">
              <a:rPr lang="en-IN" smtClean="0"/>
              <a:pPr/>
              <a:t>21-04-2025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1A6-15EF-443B-B467-F48A1127064F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3C70E2-B29B-62FB-3D89-28FEA791BB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891" y="1278515"/>
            <a:ext cx="6358217" cy="484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9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</TotalTime>
  <Words>1816</Words>
  <Application>Microsoft Office PowerPoint</Application>
  <PresentationFormat>On-screen Show (4:3)</PresentationFormat>
  <Paragraphs>181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Research Scholar</dc:creator>
  <cp:lastModifiedBy>SARAVANAN D</cp:lastModifiedBy>
  <cp:revision>28</cp:revision>
  <dcterms:created xsi:type="dcterms:W3CDTF">2024-08-09T05:17:06Z</dcterms:created>
  <dcterms:modified xsi:type="dcterms:W3CDTF">2025-04-20T18:47:18Z</dcterms:modified>
</cp:coreProperties>
</file>