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7" r:id="rId4"/>
    <p:sldId id="260" r:id="rId5"/>
    <p:sldId id="284" r:id="rId6"/>
    <p:sldId id="261" r:id="rId7"/>
    <p:sldId id="258" r:id="rId8"/>
    <p:sldId id="281" r:id="rId9"/>
    <p:sldId id="285" r:id="rId10"/>
    <p:sldId id="267" r:id="rId11"/>
    <p:sldId id="286" r:id="rId12"/>
    <p:sldId id="283" r:id="rId13"/>
    <p:sldId id="274" r:id="rId14"/>
    <p:sldId id="279" r:id="rId15"/>
    <p:sldId id="278" r:id="rId16"/>
    <p:sldId id="276" r:id="rId17"/>
    <p:sldId id="288" r:id="rId18"/>
    <p:sldId id="280" r:id="rId19"/>
    <p:sldId id="289" r:id="rId20"/>
    <p:sldId id="271"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B20"/>
    <a:srgbClr val="BA73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5401" autoAdjust="0"/>
  </p:normalViewPr>
  <p:slideViewPr>
    <p:cSldViewPr snapToGrid="0">
      <p:cViewPr varScale="1">
        <p:scale>
          <a:sx n="116" d="100"/>
          <a:sy n="116" d="100"/>
        </p:scale>
        <p:origin x="1458"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A5C79B-C6DD-43CE-896A-6B1531C18649}" type="datetimeFigureOut">
              <a:rPr lang="en-US" smtClean="0"/>
              <a:pPr/>
              <a:t>5/15/2025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5015B6-97F9-4AC8-B385-F3FF8FF479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5A6558-133F-4062-A463-EE04B80769B8}" type="datetime1">
              <a:rPr lang="en-IN" smtClean="0"/>
              <a:pPr/>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pPr/>
              <a:t>‹#›</a:t>
            </a:fld>
            <a:endParaRPr lang="en-IN"/>
          </a:p>
        </p:txBody>
      </p:sp>
    </p:spTree>
    <p:extLst>
      <p:ext uri="{BB962C8B-B14F-4D97-AF65-F5344CB8AC3E}">
        <p14:creationId xmlns:p14="http://schemas.microsoft.com/office/powerpoint/2010/main" val="50538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33B7A-D269-452D-B554-4FBECBE9ACB4}" type="datetime1">
              <a:rPr lang="en-IN" smtClean="0"/>
              <a:pPr/>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pPr/>
              <a:t>‹#›</a:t>
            </a:fld>
            <a:endParaRPr lang="en-IN"/>
          </a:p>
        </p:txBody>
      </p:sp>
    </p:spTree>
    <p:extLst>
      <p:ext uri="{BB962C8B-B14F-4D97-AF65-F5344CB8AC3E}">
        <p14:creationId xmlns:p14="http://schemas.microsoft.com/office/powerpoint/2010/main" val="65723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EC54B5-4C05-49A7-86EE-2E1CD937868B}" type="datetime1">
              <a:rPr lang="en-IN" smtClean="0"/>
              <a:pPr/>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pPr/>
              <a:t>‹#›</a:t>
            </a:fld>
            <a:endParaRPr lang="en-IN"/>
          </a:p>
        </p:txBody>
      </p:sp>
    </p:spTree>
    <p:extLst>
      <p:ext uri="{BB962C8B-B14F-4D97-AF65-F5344CB8AC3E}">
        <p14:creationId xmlns:p14="http://schemas.microsoft.com/office/powerpoint/2010/main" val="299665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291B6-2597-490D-A270-CA0D36018EA7}" type="datetime1">
              <a:rPr lang="en-IN" smtClean="0"/>
              <a:pPr/>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pPr/>
              <a:t>‹#›</a:t>
            </a:fld>
            <a:endParaRPr lang="en-IN"/>
          </a:p>
        </p:txBody>
      </p:sp>
    </p:spTree>
    <p:extLst>
      <p:ext uri="{BB962C8B-B14F-4D97-AF65-F5344CB8AC3E}">
        <p14:creationId xmlns:p14="http://schemas.microsoft.com/office/powerpoint/2010/main" val="172922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F6A114-96F3-4B42-8596-0B5FE68E9E14}" type="datetime1">
              <a:rPr lang="en-IN" smtClean="0"/>
              <a:pPr/>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pPr/>
              <a:t>‹#›</a:t>
            </a:fld>
            <a:endParaRPr lang="en-IN"/>
          </a:p>
        </p:txBody>
      </p:sp>
    </p:spTree>
    <p:extLst>
      <p:ext uri="{BB962C8B-B14F-4D97-AF65-F5344CB8AC3E}">
        <p14:creationId xmlns:p14="http://schemas.microsoft.com/office/powerpoint/2010/main" val="95213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124F9E-CF1D-45BA-85E5-9446FDA39A95}" type="datetime1">
              <a:rPr lang="en-IN" smtClean="0"/>
              <a:pPr/>
              <a:t>15-05-2025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901A6-15EF-443B-B467-F48A1127064F}" type="slidenum">
              <a:rPr lang="en-IN" smtClean="0"/>
              <a:pPr/>
              <a:t>‹#›</a:t>
            </a:fld>
            <a:endParaRPr lang="en-IN"/>
          </a:p>
        </p:txBody>
      </p:sp>
    </p:spTree>
    <p:extLst>
      <p:ext uri="{BB962C8B-B14F-4D97-AF65-F5344CB8AC3E}">
        <p14:creationId xmlns:p14="http://schemas.microsoft.com/office/powerpoint/2010/main" val="109048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724480-3A0E-48DF-9DFD-7E021AA69D85}" type="datetime1">
              <a:rPr lang="en-IN" smtClean="0"/>
              <a:pPr/>
              <a:t>15-05-2025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0901A6-15EF-443B-B467-F48A1127064F}" type="slidenum">
              <a:rPr lang="en-IN" smtClean="0"/>
              <a:pPr/>
              <a:t>‹#›</a:t>
            </a:fld>
            <a:endParaRPr lang="en-IN"/>
          </a:p>
        </p:txBody>
      </p:sp>
    </p:spTree>
    <p:extLst>
      <p:ext uri="{BB962C8B-B14F-4D97-AF65-F5344CB8AC3E}">
        <p14:creationId xmlns:p14="http://schemas.microsoft.com/office/powerpoint/2010/main" val="249569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42F514-78CD-4E2C-A99A-2D98F698BD50}" type="datetime1">
              <a:rPr lang="en-IN" smtClean="0"/>
              <a:pPr/>
              <a:t>15-05-2025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0901A6-15EF-443B-B467-F48A1127064F}" type="slidenum">
              <a:rPr lang="en-IN" smtClean="0"/>
              <a:pPr/>
              <a:t>‹#›</a:t>
            </a:fld>
            <a:endParaRPr lang="en-IN"/>
          </a:p>
        </p:txBody>
      </p:sp>
    </p:spTree>
    <p:extLst>
      <p:ext uri="{BB962C8B-B14F-4D97-AF65-F5344CB8AC3E}">
        <p14:creationId xmlns:p14="http://schemas.microsoft.com/office/powerpoint/2010/main" val="349641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47F128-F65E-4946-9E1A-4536A3D0653B}" type="datetime1">
              <a:rPr lang="en-IN" smtClean="0"/>
              <a:pPr/>
              <a:t>15-05-2025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0901A6-15EF-443B-B467-F48A1127064F}" type="slidenum">
              <a:rPr lang="en-IN" smtClean="0"/>
              <a:pPr/>
              <a:t>‹#›</a:t>
            </a:fld>
            <a:endParaRPr lang="en-IN"/>
          </a:p>
        </p:txBody>
      </p:sp>
    </p:spTree>
    <p:extLst>
      <p:ext uri="{BB962C8B-B14F-4D97-AF65-F5344CB8AC3E}">
        <p14:creationId xmlns:p14="http://schemas.microsoft.com/office/powerpoint/2010/main" val="207762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1AF201-F481-4B34-AEB5-DECC683939EC}" type="datetime1">
              <a:rPr lang="en-IN" smtClean="0"/>
              <a:pPr/>
              <a:t>15-05-2025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901A6-15EF-443B-B467-F48A1127064F}" type="slidenum">
              <a:rPr lang="en-IN" smtClean="0"/>
              <a:pPr/>
              <a:t>‹#›</a:t>
            </a:fld>
            <a:endParaRPr lang="en-IN"/>
          </a:p>
        </p:txBody>
      </p:sp>
    </p:spTree>
    <p:extLst>
      <p:ext uri="{BB962C8B-B14F-4D97-AF65-F5344CB8AC3E}">
        <p14:creationId xmlns:p14="http://schemas.microsoft.com/office/powerpoint/2010/main" val="393054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447BC3-96B7-486E-A39A-593142A7EDB7}" type="datetime1">
              <a:rPr lang="en-IN" smtClean="0"/>
              <a:pPr/>
              <a:t>15-05-2025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901A6-15EF-443B-B467-F48A1127064F}" type="slidenum">
              <a:rPr lang="en-IN" smtClean="0"/>
              <a:pPr/>
              <a:t>‹#›</a:t>
            </a:fld>
            <a:endParaRPr lang="en-IN"/>
          </a:p>
        </p:txBody>
      </p:sp>
    </p:spTree>
    <p:extLst>
      <p:ext uri="{BB962C8B-B14F-4D97-AF65-F5344CB8AC3E}">
        <p14:creationId xmlns:p14="http://schemas.microsoft.com/office/powerpoint/2010/main" val="266217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E8FEF-9BF2-435E-BA87-B6AFFA0BC0A8}" type="datetime1">
              <a:rPr lang="en-IN" smtClean="0"/>
              <a:pPr/>
              <a:t>15-05-2025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901A6-15EF-443B-B467-F48A1127064F}" type="slidenum">
              <a:rPr lang="en-IN" smtClean="0"/>
              <a:pPr/>
              <a:t>‹#›</a:t>
            </a:fld>
            <a:endParaRPr lang="en-IN"/>
          </a:p>
        </p:txBody>
      </p:sp>
    </p:spTree>
    <p:extLst>
      <p:ext uri="{BB962C8B-B14F-4D97-AF65-F5344CB8AC3E}">
        <p14:creationId xmlns:p14="http://schemas.microsoft.com/office/powerpoint/2010/main" val="4139931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nna University Logo PNG vector in SVG, PDF, AI, CDR forma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9228"/>
            <a:ext cx="2091254" cy="1569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76941" y="311527"/>
            <a:ext cx="6029231" cy="1169551"/>
          </a:xfrm>
          <a:prstGeom prst="rect">
            <a:avLst/>
          </a:prstGeom>
          <a:noFill/>
        </p:spPr>
        <p:txBody>
          <a:bodyPr wrap="square" rtlCol="0">
            <a:spAutoFit/>
          </a:bodyPr>
          <a:lstStyle/>
          <a:p>
            <a:pPr algn="ctr">
              <a:lnSpc>
                <a:spcPct val="150000"/>
              </a:lnSpc>
            </a:pPr>
            <a:r>
              <a:rPr lang="en-US" sz="2000" b="1" dirty="0">
                <a:latin typeface="Arial" panose="020B0604020202020204" pitchFamily="34" charset="0"/>
                <a:cs typeface="Arial" panose="020B0604020202020204" pitchFamily="34" charset="0"/>
              </a:rPr>
              <a:t>Department of ECE</a:t>
            </a:r>
          </a:p>
          <a:p>
            <a:pPr algn="ctr"/>
            <a:r>
              <a:rPr lang="en-US" sz="2000" dirty="0">
                <a:latin typeface="Arial" panose="020B0604020202020204" pitchFamily="34" charset="0"/>
                <a:cs typeface="Arial" panose="020B0604020202020204" pitchFamily="34" charset="0"/>
              </a:rPr>
              <a:t>College of Engineering </a:t>
            </a:r>
            <a:r>
              <a:rPr lang="en-US" sz="2000" dirty="0" err="1">
                <a:latin typeface="Arial" panose="020B0604020202020204" pitchFamily="34" charset="0"/>
                <a:cs typeface="Arial" panose="020B0604020202020204" pitchFamily="34" charset="0"/>
              </a:rPr>
              <a:t>Guindy</a:t>
            </a:r>
            <a:r>
              <a:rPr lang="en-US" sz="2000" dirty="0">
                <a:latin typeface="Arial" panose="020B0604020202020204" pitchFamily="34" charset="0"/>
                <a:cs typeface="Arial" panose="020B0604020202020204" pitchFamily="34" charset="0"/>
              </a:rPr>
              <a:t>, Anna University, Chennai</a:t>
            </a:r>
            <a:endParaRPr lang="en-IN"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7593283" y="159228"/>
            <a:ext cx="1415250" cy="1653393"/>
          </a:xfrm>
          <a:prstGeom prst="rect">
            <a:avLst/>
          </a:prstGeom>
        </p:spPr>
      </p:pic>
      <p:sp>
        <p:nvSpPr>
          <p:cNvPr id="8" name="Rectangle 7"/>
          <p:cNvSpPr/>
          <p:nvPr/>
        </p:nvSpPr>
        <p:spPr>
          <a:xfrm>
            <a:off x="0" y="311469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Audio watermarking for copyright protection using Diffusion Model</a:t>
            </a:r>
            <a:endParaRPr lang="en-IN" sz="2400" b="1" dirty="0">
              <a:latin typeface="Arial" panose="020B0604020202020204" pitchFamily="34" charset="0"/>
              <a:cs typeface="Arial" panose="020B0604020202020204" pitchFamily="34" charset="0"/>
            </a:endParaRPr>
          </a:p>
        </p:txBody>
      </p:sp>
      <p:sp>
        <p:nvSpPr>
          <p:cNvPr id="10" name="TextBox 9"/>
          <p:cNvSpPr txBox="1"/>
          <p:nvPr/>
        </p:nvSpPr>
        <p:spPr>
          <a:xfrm>
            <a:off x="542340" y="4735269"/>
            <a:ext cx="4010842" cy="1477328"/>
          </a:xfrm>
          <a:prstGeom prst="rect">
            <a:avLst/>
          </a:prstGeom>
          <a:noFill/>
        </p:spPr>
        <p:txBody>
          <a:bodyPr wrap="none" rtlCol="0">
            <a:spAutoFit/>
          </a:bodyPr>
          <a:lstStyle/>
          <a:p>
            <a:r>
              <a:rPr lang="en-US" b="1" dirty="0"/>
              <a:t>Project Members:</a:t>
            </a:r>
          </a:p>
          <a:p>
            <a:endParaRPr lang="en-US" b="1" dirty="0"/>
          </a:p>
          <a:p>
            <a:pPr marL="342900" indent="-342900">
              <a:buAutoNum type="arabicPeriod"/>
            </a:pPr>
            <a:r>
              <a:rPr lang="en-US" b="1" dirty="0"/>
              <a:t>Saravanan D (Reg. No.: 2021105047)</a:t>
            </a:r>
          </a:p>
          <a:p>
            <a:pPr marL="342900" indent="-342900">
              <a:buAutoNum type="arabicPeriod"/>
            </a:pPr>
            <a:r>
              <a:rPr lang="en-US" b="1" dirty="0"/>
              <a:t>Sindhu S.U    (Reg. No.: 2021105050)</a:t>
            </a:r>
          </a:p>
          <a:p>
            <a:pPr marL="342900" indent="-342900">
              <a:buAutoNum type="arabicPeriod"/>
            </a:pPr>
            <a:r>
              <a:rPr lang="en-US" b="1" dirty="0"/>
              <a:t>Ashwin S       (Reg. No.: 2021105005)</a:t>
            </a:r>
            <a:endParaRPr lang="en-IN" b="1" dirty="0"/>
          </a:p>
        </p:txBody>
      </p:sp>
      <p:sp>
        <p:nvSpPr>
          <p:cNvPr id="9" name="TextBox 8"/>
          <p:cNvSpPr txBox="1"/>
          <p:nvPr/>
        </p:nvSpPr>
        <p:spPr>
          <a:xfrm>
            <a:off x="3340860" y="1735685"/>
            <a:ext cx="2953061" cy="461665"/>
          </a:xfrm>
          <a:prstGeom prst="rect">
            <a:avLst/>
          </a:prstGeom>
          <a:noFill/>
        </p:spPr>
        <p:txBody>
          <a:bodyPr wrap="square" rtlCol="0">
            <a:spAutoFit/>
          </a:bodyPr>
          <a:lstStyle/>
          <a:p>
            <a:r>
              <a:rPr lang="en-US" sz="2400" b="1" dirty="0"/>
              <a:t>EC5811 – Project II</a:t>
            </a:r>
            <a:endParaRPr lang="en-IN" sz="2400" b="1" dirty="0"/>
          </a:p>
        </p:txBody>
      </p:sp>
      <p:sp>
        <p:nvSpPr>
          <p:cNvPr id="14" name="TextBox 13"/>
          <p:cNvSpPr txBox="1"/>
          <p:nvPr/>
        </p:nvSpPr>
        <p:spPr>
          <a:xfrm>
            <a:off x="3598448" y="2268593"/>
            <a:ext cx="1592104" cy="830997"/>
          </a:xfrm>
          <a:prstGeom prst="rect">
            <a:avLst/>
          </a:prstGeom>
          <a:noFill/>
        </p:spPr>
        <p:txBody>
          <a:bodyPr wrap="none" rtlCol="0">
            <a:spAutoFit/>
          </a:bodyPr>
          <a:lstStyle/>
          <a:p>
            <a:r>
              <a:rPr lang="en-US" sz="2400" b="1" dirty="0"/>
              <a:t> Viva Voce</a:t>
            </a:r>
          </a:p>
          <a:p>
            <a:pPr algn="ctr"/>
            <a:r>
              <a:rPr lang="en-US" sz="2400" b="1" dirty="0"/>
              <a:t>15.05.2025</a:t>
            </a:r>
            <a:endParaRPr lang="en-IN" sz="2400" b="1" dirty="0"/>
          </a:p>
        </p:txBody>
      </p:sp>
      <p:sp>
        <p:nvSpPr>
          <p:cNvPr id="16" name="TextBox 15"/>
          <p:cNvSpPr txBox="1"/>
          <p:nvPr/>
        </p:nvSpPr>
        <p:spPr>
          <a:xfrm>
            <a:off x="5151640" y="4735269"/>
            <a:ext cx="3307124" cy="1754326"/>
          </a:xfrm>
          <a:prstGeom prst="rect">
            <a:avLst/>
          </a:prstGeom>
          <a:noFill/>
        </p:spPr>
        <p:txBody>
          <a:bodyPr wrap="none" rtlCol="0">
            <a:spAutoFit/>
          </a:bodyPr>
          <a:lstStyle/>
          <a:p>
            <a:pPr algn="ctr"/>
            <a:r>
              <a:rPr lang="en-US" b="1" dirty="0"/>
              <a:t>Under the Guidance of:</a:t>
            </a:r>
          </a:p>
          <a:p>
            <a:endParaRPr lang="en-US" b="1" dirty="0"/>
          </a:p>
          <a:p>
            <a:pPr algn="ctr"/>
            <a:r>
              <a:rPr lang="en-US" b="1" dirty="0"/>
              <a:t>Dr. </a:t>
            </a:r>
            <a:r>
              <a:rPr lang="en-US" b="1" dirty="0" err="1"/>
              <a:t>K.Gunaseelan</a:t>
            </a:r>
            <a:endParaRPr lang="en-US" b="1" dirty="0"/>
          </a:p>
          <a:p>
            <a:pPr algn="ctr"/>
            <a:r>
              <a:rPr lang="en-US" b="1" dirty="0"/>
              <a:t>Professor</a:t>
            </a:r>
          </a:p>
          <a:p>
            <a:pPr algn="ctr"/>
            <a:r>
              <a:rPr lang="en-US" b="1" dirty="0"/>
              <a:t>Department of ECE</a:t>
            </a:r>
          </a:p>
          <a:p>
            <a:pPr algn="ctr"/>
            <a:r>
              <a:rPr lang="en-US" b="1" dirty="0"/>
              <a:t>CEG Campus, Anna University </a:t>
            </a:r>
          </a:p>
        </p:txBody>
      </p:sp>
      <p:sp>
        <p:nvSpPr>
          <p:cNvPr id="11" name="Date Placeholder 10"/>
          <p:cNvSpPr>
            <a:spLocks noGrp="1"/>
          </p:cNvSpPr>
          <p:nvPr>
            <p:ph type="dt" sz="half" idx="10"/>
          </p:nvPr>
        </p:nvSpPr>
        <p:spPr/>
        <p:txBody>
          <a:bodyPr/>
          <a:lstStyle/>
          <a:p>
            <a:fld id="{89147BBB-4112-41B6-83C0-CFDFBCFAB4D6}" type="datetime1">
              <a:rPr lang="en-IN" smtClean="0"/>
              <a:pPr/>
              <a:t>15-05-2025</a:t>
            </a:fld>
            <a:endParaRPr lang="en-IN" dirty="0"/>
          </a:p>
        </p:txBody>
      </p:sp>
      <p:sp>
        <p:nvSpPr>
          <p:cNvPr id="12" name="Slide Number Placeholder 11"/>
          <p:cNvSpPr>
            <a:spLocks noGrp="1"/>
          </p:cNvSpPr>
          <p:nvPr>
            <p:ph type="sldNum" sz="quarter" idx="12"/>
          </p:nvPr>
        </p:nvSpPr>
        <p:spPr/>
        <p:txBody>
          <a:bodyPr/>
          <a:lstStyle/>
          <a:p>
            <a:fld id="{800901A6-15EF-443B-B467-F48A1127064F}" type="slidenum">
              <a:rPr lang="en-IN" smtClean="0"/>
              <a:pPr/>
              <a:t>1</a:t>
            </a:fld>
            <a:endParaRPr lang="en-IN"/>
          </a:p>
        </p:txBody>
      </p:sp>
    </p:spTree>
    <p:extLst>
      <p:ext uri="{BB962C8B-B14F-4D97-AF65-F5344CB8AC3E}">
        <p14:creationId xmlns:p14="http://schemas.microsoft.com/office/powerpoint/2010/main" val="168540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Proposed Methodology</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
        <p:nvSpPr>
          <p:cNvPr id="5" name="Date Placeholder 4"/>
          <p:cNvSpPr>
            <a:spLocks noGrp="1"/>
          </p:cNvSpPr>
          <p:nvPr>
            <p:ph type="dt" sz="half" idx="10"/>
          </p:nvPr>
        </p:nvSpPr>
        <p:spPr/>
        <p:txBody>
          <a:bodyPr/>
          <a:lstStyle/>
          <a:p>
            <a:fld id="{89147BBB-4112-41B6-83C0-CFDFBCFAB4D6}" type="datetime1">
              <a:rPr lang="en-IN" smtClean="0"/>
              <a:pPr/>
              <a:t>15-05-2025</a:t>
            </a:fld>
            <a:endParaRPr lang="en-IN" dirty="0"/>
          </a:p>
        </p:txBody>
      </p:sp>
      <p:sp>
        <p:nvSpPr>
          <p:cNvPr id="6" name="Slide Number Placeholder 5"/>
          <p:cNvSpPr>
            <a:spLocks noGrp="1"/>
          </p:cNvSpPr>
          <p:nvPr>
            <p:ph type="sldNum" sz="quarter" idx="12"/>
          </p:nvPr>
        </p:nvSpPr>
        <p:spPr/>
        <p:txBody>
          <a:bodyPr/>
          <a:lstStyle/>
          <a:p>
            <a:fld id="{800901A6-15EF-443B-B467-F48A1127064F}" type="slidenum">
              <a:rPr lang="en-IN" smtClean="0"/>
              <a:pPr/>
              <a:t>10</a:t>
            </a:fld>
            <a:endParaRPr lang="en-I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010" y="1600441"/>
            <a:ext cx="3566984" cy="4872825"/>
          </a:xfrm>
          <a:prstGeom prst="rect">
            <a:avLst/>
          </a:prstGeom>
        </p:spPr>
      </p:pic>
      <p:sp>
        <p:nvSpPr>
          <p:cNvPr id="3" name="TextBox 2"/>
          <p:cNvSpPr txBox="1"/>
          <p:nvPr/>
        </p:nvSpPr>
        <p:spPr>
          <a:xfrm>
            <a:off x="1920961" y="1138776"/>
            <a:ext cx="5839083" cy="461665"/>
          </a:xfrm>
          <a:prstGeom prst="rect">
            <a:avLst/>
          </a:prstGeom>
          <a:noFill/>
        </p:spPr>
        <p:txBody>
          <a:bodyPr wrap="square" rtlCol="0">
            <a:spAutoFit/>
          </a:bodyPr>
          <a:lstStyle/>
          <a:p>
            <a:pPr algn="ctr"/>
            <a:r>
              <a:rPr lang="en-IN" sz="2400" dirty="0"/>
              <a:t>1.EMBEDDING WATERMARK INTO THE AUDIO</a:t>
            </a:r>
          </a:p>
        </p:txBody>
      </p:sp>
    </p:spTree>
    <p:extLst>
      <p:ext uri="{BB962C8B-B14F-4D97-AF65-F5344CB8AC3E}">
        <p14:creationId xmlns:p14="http://schemas.microsoft.com/office/powerpoint/2010/main" val="25679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4BDE7-6459-D5A3-6B88-3FE9807A208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477DA9-9DEF-7E41-AD69-6418FCA74161}"/>
              </a:ext>
            </a:extLst>
          </p:cNvPr>
          <p:cNvSpPr>
            <a:spLocks noGrp="1"/>
          </p:cNvSpPr>
          <p:nvPr>
            <p:ph idx="1"/>
          </p:nvPr>
        </p:nvSpPr>
        <p:spPr>
          <a:xfrm>
            <a:off x="628650" y="1229812"/>
            <a:ext cx="7886700" cy="5309101"/>
          </a:xfrm>
        </p:spPr>
        <p:txBody>
          <a:bodyPr>
            <a:noAutofit/>
          </a:bodyPr>
          <a:lstStyle/>
          <a:p>
            <a:r>
              <a:rPr lang="en-US" sz="2400" dirty="0">
                <a:latin typeface="Arial" panose="020B0604020202020204" pitchFamily="34" charset="0"/>
                <a:cs typeface="Arial" panose="020B0604020202020204" pitchFamily="34" charset="0"/>
              </a:rPr>
              <a:t>The transmitter side of the audio watermarking process begins by preparing the audio signal. A portion of the audio is selected and divided into smaller frames to make processing easier. </a:t>
            </a:r>
          </a:p>
          <a:p>
            <a:r>
              <a:rPr lang="en-US" sz="2400" dirty="0">
                <a:latin typeface="Arial" panose="020B0604020202020204" pitchFamily="34" charset="0"/>
                <a:cs typeface="Arial" panose="020B0604020202020204" pitchFamily="34" charset="0"/>
              </a:rPr>
              <a:t>Psychoacoustic masking technique is used to identify parts of the audio where changes won’t be noticeable to the human ear. This involves converting the audio from the time domain to the frequency domain to find areas suitable for embedding data.</a:t>
            </a:r>
          </a:p>
          <a:p>
            <a:r>
              <a:rPr lang="en-US" sz="2400" dirty="0">
                <a:latin typeface="Arial" panose="020B0604020202020204" pitchFamily="34" charset="0"/>
                <a:cs typeface="Arial" panose="020B0604020202020204" pitchFamily="34" charset="0"/>
              </a:rPr>
              <a:t>After identifying these areas, an image is embedded into the audio. The image is converted into binary form, and the bits are hidden within the audio’s frequency components in a way that ensures they remain inaudible. Specific values are assigned to each binary pattern to keep the watermark hidden</a:t>
            </a:r>
          </a:p>
        </p:txBody>
      </p:sp>
      <p:sp>
        <p:nvSpPr>
          <p:cNvPr id="4" name="Rectangle 3">
            <a:extLst>
              <a:ext uri="{FF2B5EF4-FFF2-40B4-BE49-F238E27FC236}">
                <a16:creationId xmlns:a16="http://schemas.microsoft.com/office/drawing/2014/main" id="{16068767-DA05-626C-4899-93EF33026528}"/>
              </a:ext>
            </a:extLst>
          </p:cNvPr>
          <p:cNvSpPr/>
          <p:nvPr/>
        </p:nvSpPr>
        <p:spPr>
          <a:xfrm>
            <a:off x="0" y="15106"/>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Proposed Methodology</a:t>
            </a:r>
            <a:endParaRPr lang="en-IN" sz="3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D79E7219-5AB6-D2CE-14AF-7C97D40C13AB}"/>
              </a:ext>
            </a:extLst>
          </p:cNvPr>
          <p:cNvPicPr>
            <a:picLocks noChangeAspect="1"/>
          </p:cNvPicPr>
          <p:nvPr/>
        </p:nvPicPr>
        <p:blipFill>
          <a:blip r:embed="rId2"/>
          <a:stretch>
            <a:fillRect/>
          </a:stretch>
        </p:blipFill>
        <p:spPr>
          <a:xfrm>
            <a:off x="7969281" y="15106"/>
            <a:ext cx="1174719" cy="1152343"/>
          </a:xfrm>
          <a:prstGeom prst="rect">
            <a:avLst/>
          </a:prstGeom>
        </p:spPr>
      </p:pic>
      <p:sp>
        <p:nvSpPr>
          <p:cNvPr id="5" name="Date Placeholder 4">
            <a:extLst>
              <a:ext uri="{FF2B5EF4-FFF2-40B4-BE49-F238E27FC236}">
                <a16:creationId xmlns:a16="http://schemas.microsoft.com/office/drawing/2014/main" id="{BD20F059-363D-4834-2CF6-EE4986E0F2F7}"/>
              </a:ext>
            </a:extLst>
          </p:cNvPr>
          <p:cNvSpPr>
            <a:spLocks noGrp="1"/>
          </p:cNvSpPr>
          <p:nvPr>
            <p:ph type="dt" sz="half" idx="10"/>
          </p:nvPr>
        </p:nvSpPr>
        <p:spPr/>
        <p:txBody>
          <a:bodyPr/>
          <a:lstStyle/>
          <a:p>
            <a:fld id="{89147BBB-4112-41B6-83C0-CFDFBCFAB4D6}" type="datetime1">
              <a:rPr lang="en-IN" smtClean="0"/>
              <a:pPr/>
              <a:t>15-05-2025</a:t>
            </a:fld>
            <a:endParaRPr lang="en-IN" dirty="0"/>
          </a:p>
        </p:txBody>
      </p:sp>
      <p:sp>
        <p:nvSpPr>
          <p:cNvPr id="6" name="Slide Number Placeholder 5">
            <a:extLst>
              <a:ext uri="{FF2B5EF4-FFF2-40B4-BE49-F238E27FC236}">
                <a16:creationId xmlns:a16="http://schemas.microsoft.com/office/drawing/2014/main" id="{51D4FB33-D234-2F38-76A2-0889834F650B}"/>
              </a:ext>
            </a:extLst>
          </p:cNvPr>
          <p:cNvSpPr>
            <a:spLocks noGrp="1"/>
          </p:cNvSpPr>
          <p:nvPr>
            <p:ph type="sldNum" sz="quarter" idx="12"/>
          </p:nvPr>
        </p:nvSpPr>
        <p:spPr/>
        <p:txBody>
          <a:bodyPr/>
          <a:lstStyle/>
          <a:p>
            <a:fld id="{800901A6-15EF-443B-B467-F48A1127064F}" type="slidenum">
              <a:rPr lang="en-IN" smtClean="0"/>
              <a:pPr/>
              <a:t>11</a:t>
            </a:fld>
            <a:endParaRPr lang="en-IN"/>
          </a:p>
        </p:txBody>
      </p:sp>
    </p:spTree>
    <p:extLst>
      <p:ext uri="{BB962C8B-B14F-4D97-AF65-F5344CB8AC3E}">
        <p14:creationId xmlns:p14="http://schemas.microsoft.com/office/powerpoint/2010/main" val="426944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Proposed Methodology</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
        <p:nvSpPr>
          <p:cNvPr id="5" name="Date Placeholder 4"/>
          <p:cNvSpPr>
            <a:spLocks noGrp="1"/>
          </p:cNvSpPr>
          <p:nvPr>
            <p:ph type="dt" sz="half" idx="10"/>
          </p:nvPr>
        </p:nvSpPr>
        <p:spPr/>
        <p:txBody>
          <a:bodyPr/>
          <a:lstStyle/>
          <a:p>
            <a:fld id="{89147BBB-4112-41B6-83C0-CFDFBCFAB4D6}" type="datetime1">
              <a:rPr lang="en-IN" smtClean="0"/>
              <a:pPr/>
              <a:t>15-05-2025</a:t>
            </a:fld>
            <a:endParaRPr lang="en-IN" dirty="0"/>
          </a:p>
        </p:txBody>
      </p:sp>
      <p:sp>
        <p:nvSpPr>
          <p:cNvPr id="6" name="Slide Number Placeholder 5"/>
          <p:cNvSpPr>
            <a:spLocks noGrp="1"/>
          </p:cNvSpPr>
          <p:nvPr>
            <p:ph type="sldNum" sz="quarter" idx="12"/>
          </p:nvPr>
        </p:nvSpPr>
        <p:spPr/>
        <p:txBody>
          <a:bodyPr/>
          <a:lstStyle/>
          <a:p>
            <a:fld id="{800901A6-15EF-443B-B467-F48A1127064F}" type="slidenum">
              <a:rPr lang="en-IN" smtClean="0"/>
              <a:pPr/>
              <a:t>12</a:t>
            </a:fld>
            <a:endParaRPr lang="en-IN"/>
          </a:p>
        </p:txBody>
      </p:sp>
      <p:sp>
        <p:nvSpPr>
          <p:cNvPr id="3" name="TextBox 2"/>
          <p:cNvSpPr txBox="1"/>
          <p:nvPr/>
        </p:nvSpPr>
        <p:spPr>
          <a:xfrm>
            <a:off x="1920961" y="1138776"/>
            <a:ext cx="5839083" cy="646331"/>
          </a:xfrm>
          <a:prstGeom prst="rect">
            <a:avLst/>
          </a:prstGeom>
          <a:noFill/>
        </p:spPr>
        <p:txBody>
          <a:bodyPr wrap="square" rtlCol="0">
            <a:spAutoFit/>
          </a:bodyPr>
          <a:lstStyle/>
          <a:p>
            <a:pPr algn="ctr"/>
            <a:r>
              <a:rPr lang="en-IN" dirty="0"/>
              <a:t>2.ANALYSING THE EFFECT OF ENVIRONMENTAL NOISE ON THE WATERMARKED AUDIO</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655" y="1723828"/>
            <a:ext cx="5973076" cy="4787409"/>
          </a:xfrm>
          <a:prstGeom prst="rect">
            <a:avLst/>
          </a:prstGeom>
        </p:spPr>
      </p:pic>
    </p:spTree>
    <p:extLst>
      <p:ext uri="{BB962C8B-B14F-4D97-AF65-F5344CB8AC3E}">
        <p14:creationId xmlns:p14="http://schemas.microsoft.com/office/powerpoint/2010/main" val="404484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996778"/>
            <a:ext cx="9144001" cy="5861221"/>
          </a:xfrm>
        </p:spPr>
        <p:txBody>
          <a:bodyPr>
            <a:noAutofit/>
          </a:bodyPr>
          <a:lstStyle/>
          <a:p>
            <a:pPr marL="0" indent="0">
              <a:lnSpc>
                <a:spcPct val="150000"/>
              </a:lnSpc>
              <a:buNone/>
            </a:pPr>
            <a:r>
              <a:rPr lang="en-US" sz="2200" b="1" dirty="0">
                <a:latin typeface="Arial" panose="020B0604020202020204" pitchFamily="34" charset="0"/>
                <a:cs typeface="Arial" panose="020B0604020202020204" pitchFamily="34" charset="0"/>
              </a:rPr>
              <a:t>DIFFUSION MODEL </a:t>
            </a:r>
          </a:p>
          <a:p>
            <a:pPr marL="0" indent="0">
              <a:lnSpc>
                <a:spcPct val="150000"/>
              </a:lnSpc>
              <a:buNone/>
            </a:pPr>
            <a:r>
              <a:rPr lang="en-US" sz="2200" b="1" dirty="0">
                <a:latin typeface="Arial" panose="020B0604020202020204" pitchFamily="34" charset="0"/>
                <a:cs typeface="Arial" panose="020B0604020202020204" pitchFamily="34" charset="0"/>
              </a:rPr>
              <a:t>1. Adding Noise (Forward Process): </a:t>
            </a:r>
          </a:p>
          <a:p>
            <a:pPr>
              <a:lnSpc>
                <a:spcPct val="100000"/>
              </a:lnSpc>
            </a:pPr>
            <a:r>
              <a:rPr lang="en-US" sz="2200" dirty="0">
                <a:latin typeface="Arial" panose="020B0604020202020204" pitchFamily="34" charset="0"/>
                <a:cs typeface="Arial" panose="020B0604020202020204" pitchFamily="34" charset="0"/>
              </a:rPr>
              <a:t>The diffusion model begins with the watermarked audio, which contains both the original signal and the watermark embedded into it.</a:t>
            </a:r>
          </a:p>
          <a:p>
            <a:pPr>
              <a:lnSpc>
                <a:spcPct val="100000"/>
              </a:lnSpc>
            </a:pPr>
            <a:r>
              <a:rPr lang="en-US" sz="2200" dirty="0">
                <a:latin typeface="Arial" panose="020B0604020202020204" pitchFamily="34" charset="0"/>
                <a:cs typeface="Arial" panose="020B0604020202020204" pitchFamily="34" charset="0"/>
              </a:rPr>
              <a:t>In the forward process, it adds noise progressively over several iterations. This noise gradually distorts the audio (including the watermark) until it becomes almost completely random noise.</a:t>
            </a:r>
          </a:p>
          <a:p>
            <a:pPr marL="0" indent="0">
              <a:lnSpc>
                <a:spcPct val="150000"/>
              </a:lnSpc>
              <a:buNone/>
            </a:pPr>
            <a:r>
              <a:rPr lang="en-US" sz="2200" b="1" dirty="0">
                <a:latin typeface="Arial" panose="020B0604020202020204" pitchFamily="34" charset="0"/>
                <a:cs typeface="Arial" panose="020B0604020202020204" pitchFamily="34" charset="0"/>
              </a:rPr>
              <a:t>2. Learning to </a:t>
            </a:r>
            <a:r>
              <a:rPr lang="en-US" sz="2200" b="1" dirty="0" err="1">
                <a:latin typeface="Arial" panose="020B0604020202020204" pitchFamily="34" charset="0"/>
                <a:cs typeface="Arial" panose="020B0604020202020204" pitchFamily="34" charset="0"/>
              </a:rPr>
              <a:t>Denoise</a:t>
            </a:r>
            <a:r>
              <a:rPr lang="en-US" sz="2200" b="1" dirty="0">
                <a:latin typeface="Arial" panose="020B0604020202020204" pitchFamily="34" charset="0"/>
                <a:cs typeface="Arial" panose="020B0604020202020204" pitchFamily="34" charset="0"/>
              </a:rPr>
              <a:t> (Reverse Process): </a:t>
            </a:r>
          </a:p>
          <a:p>
            <a:pPr>
              <a:lnSpc>
                <a:spcPct val="100000"/>
              </a:lnSpc>
            </a:pPr>
            <a:r>
              <a:rPr lang="en-US" sz="2200" dirty="0">
                <a:latin typeface="Arial" panose="020B0604020202020204" pitchFamily="34" charset="0"/>
                <a:cs typeface="Arial" panose="020B0604020202020204" pitchFamily="34" charset="0"/>
              </a:rPr>
              <a:t>In the reverse process, the model learns to reverse the noise process by gradually removing the noise and trying to reconstruct the signal. </a:t>
            </a:r>
          </a:p>
          <a:p>
            <a:pPr>
              <a:lnSpc>
                <a:spcPct val="100000"/>
              </a:lnSpc>
            </a:pPr>
            <a:r>
              <a:rPr lang="en-US" sz="2200" dirty="0">
                <a:latin typeface="Arial" panose="020B0604020202020204" pitchFamily="34" charset="0"/>
                <a:cs typeface="Arial" panose="020B0604020202020204" pitchFamily="34" charset="0"/>
              </a:rPr>
              <a:t>The model does this over multiple iterations, where each iteration reduces noise and tries to recover the original clean audio (along with the watermark embedded in it).</a:t>
            </a:r>
          </a:p>
          <a:p>
            <a:pPr marL="0" indent="0">
              <a:lnSpc>
                <a:spcPct val="150000"/>
              </a:lnSpc>
              <a:buNone/>
            </a:pPr>
            <a:endParaRPr lang="en-US" sz="1200" dirty="0">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Proposed Methodology</a:t>
            </a:r>
            <a:endParaRPr lang="en-IN" sz="3000" b="1"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800901A6-15EF-443B-B467-F48A1127064F}" type="slidenum">
              <a:rPr lang="en-IN" smtClean="0"/>
              <a:pPr/>
              <a:t>13</a:t>
            </a:fld>
            <a:endParaRPr lang="en-IN"/>
          </a:p>
        </p:txBody>
      </p:sp>
    </p:spTree>
    <p:extLst>
      <p:ext uri="{BB962C8B-B14F-4D97-AF65-F5344CB8AC3E}">
        <p14:creationId xmlns:p14="http://schemas.microsoft.com/office/powerpoint/2010/main" val="3831070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2A72C-F61C-E9C6-7F14-8D0AF7B39A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A4344-3B70-8EF3-B2D7-80064FC71649}"/>
              </a:ext>
            </a:extLst>
          </p:cNvPr>
          <p:cNvSpPr>
            <a:spLocks noGrp="1"/>
          </p:cNvSpPr>
          <p:nvPr>
            <p:ph idx="1"/>
          </p:nvPr>
        </p:nvSpPr>
        <p:spPr>
          <a:xfrm>
            <a:off x="-1" y="996778"/>
            <a:ext cx="9144001" cy="5861221"/>
          </a:xfrm>
        </p:spPr>
        <p:txBody>
          <a:bodyPr>
            <a:noAutofit/>
          </a:bodyPr>
          <a:lstStyle/>
          <a:p>
            <a:pPr marL="0" indent="0">
              <a:lnSpc>
                <a:spcPct val="150000"/>
              </a:lnSpc>
              <a:buNone/>
            </a:pPr>
            <a:r>
              <a:rPr lang="en-US" sz="1800" b="1" dirty="0">
                <a:latin typeface="Arial" panose="020B0604020202020204" pitchFamily="34" charset="0"/>
                <a:cs typeface="Arial" panose="020B0604020202020204" pitchFamily="34" charset="0"/>
              </a:rPr>
              <a:t>3. Watermark Extraction:</a:t>
            </a:r>
          </a:p>
          <a:p>
            <a:pPr>
              <a:lnSpc>
                <a:spcPct val="100000"/>
              </a:lnSpc>
            </a:pPr>
            <a:r>
              <a:rPr lang="en-US" sz="1800" dirty="0">
                <a:latin typeface="Arial" panose="020B0604020202020204" pitchFamily="34" charset="0"/>
                <a:cs typeface="Arial" panose="020B0604020202020204" pitchFamily="34" charset="0"/>
              </a:rPr>
              <a:t>During this process, the model tries to distinguish between the noise added during the diffusion process and the watermark that was embedded in the audio.</a:t>
            </a:r>
          </a:p>
          <a:p>
            <a:pPr>
              <a:lnSpc>
                <a:spcPct val="100000"/>
              </a:lnSpc>
            </a:pPr>
            <a:r>
              <a:rPr lang="en-US" sz="1800" dirty="0">
                <a:latin typeface="Arial" panose="020B0604020202020204" pitchFamily="34" charset="0"/>
                <a:cs typeface="Arial" panose="020B0604020202020204" pitchFamily="34" charset="0"/>
              </a:rPr>
              <a:t>The model is essentially learning how to separate out the watermark from the noise at each stage.</a:t>
            </a:r>
          </a:p>
          <a:p>
            <a:pPr>
              <a:lnSpc>
                <a:spcPct val="100000"/>
              </a:lnSpc>
            </a:pPr>
            <a:r>
              <a:rPr lang="en-US" sz="1800" dirty="0">
                <a:latin typeface="Arial" panose="020B0604020202020204" pitchFamily="34" charset="0"/>
                <a:cs typeface="Arial" panose="020B0604020202020204" pitchFamily="34" charset="0"/>
              </a:rPr>
              <a:t> This is done by training the model to recognize patterns that correspond to the watermark and differentiate them from the noise.</a:t>
            </a:r>
          </a:p>
          <a:p>
            <a:pPr marL="0" indent="0">
              <a:lnSpc>
                <a:spcPct val="150000"/>
              </a:lnSpc>
              <a:buNone/>
            </a:pPr>
            <a:r>
              <a:rPr lang="en-US" sz="1800" dirty="0">
                <a:latin typeface="Arial" panose="020B0604020202020204" pitchFamily="34" charset="0"/>
                <a:cs typeface="Arial" panose="020B0604020202020204" pitchFamily="34" charset="0"/>
              </a:rPr>
              <a:t>The </a:t>
            </a:r>
            <a:r>
              <a:rPr lang="en-US" sz="1800" b="1" dirty="0">
                <a:latin typeface="Arial" panose="020B0604020202020204" pitchFamily="34" charset="0"/>
                <a:cs typeface="Arial" panose="020B0604020202020204" pitchFamily="34" charset="0"/>
              </a:rPr>
              <a:t>ultimate goal of the model </a:t>
            </a:r>
            <a:r>
              <a:rPr lang="en-US" sz="1800" dirty="0">
                <a:latin typeface="Arial" panose="020B0604020202020204" pitchFamily="34" charset="0"/>
                <a:cs typeface="Arial" panose="020B0604020202020204" pitchFamily="34" charset="0"/>
              </a:rPr>
              <a:t>is not only to recover the clean audio signal (i.e., the original audio without any added noise) but also to </a:t>
            </a:r>
            <a:r>
              <a:rPr lang="en-US" sz="1800" b="1" dirty="0">
                <a:latin typeface="Arial" panose="020B0604020202020204" pitchFamily="34" charset="0"/>
                <a:cs typeface="Arial" panose="020B0604020202020204" pitchFamily="34" charset="0"/>
              </a:rPr>
              <a:t>correctly "extract" the watermark, identifying which parts of the signal are due to the watermark and which are due to external noise</a:t>
            </a:r>
            <a:r>
              <a:rPr lang="en-US" sz="1800" dirty="0">
                <a:latin typeface="Arial" panose="020B0604020202020204" pitchFamily="34" charset="0"/>
                <a:cs typeface="Arial" panose="020B0604020202020204" pitchFamily="34" charset="0"/>
              </a:rPr>
              <a:t>. </a:t>
            </a:r>
          </a:p>
          <a:p>
            <a:pPr marL="0" indent="0">
              <a:lnSpc>
                <a:spcPct val="150000"/>
              </a:lnSpc>
              <a:buNone/>
            </a:pPr>
            <a:endParaRPr lang="en-US" sz="12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7B5C218F-991A-B86E-8D3D-F7DABBFD411C}"/>
              </a:ext>
            </a:extLst>
          </p:cNvPr>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Proposed Methodology</a:t>
            </a:r>
            <a:endParaRPr lang="en-IN" sz="3000" b="1" dirty="0">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9426E343-ACD5-4B44-0E1E-FF4D0F2125AC}"/>
              </a:ext>
            </a:extLst>
          </p:cNvPr>
          <p:cNvSpPr>
            <a:spLocks noGrp="1"/>
          </p:cNvSpPr>
          <p:nvPr>
            <p:ph type="dt" sz="half" idx="10"/>
          </p:nvPr>
        </p:nvSpPr>
        <p:spPr>
          <a:xfrm>
            <a:off x="2589256" y="6538313"/>
            <a:ext cx="2057400" cy="365125"/>
          </a:xfrm>
        </p:spPr>
        <p:txBody>
          <a:bodyPr/>
          <a:lstStyle/>
          <a:p>
            <a:r>
              <a:rPr lang="en-IN" dirty="0"/>
              <a:t>19-02-2025</a:t>
            </a:r>
          </a:p>
        </p:txBody>
      </p:sp>
      <p:sp>
        <p:nvSpPr>
          <p:cNvPr id="6" name="Slide Number Placeholder 5">
            <a:extLst>
              <a:ext uri="{FF2B5EF4-FFF2-40B4-BE49-F238E27FC236}">
                <a16:creationId xmlns:a16="http://schemas.microsoft.com/office/drawing/2014/main" id="{D55BA281-6A3F-3F7C-DAA6-1E195F28EB2C}"/>
              </a:ext>
            </a:extLst>
          </p:cNvPr>
          <p:cNvSpPr>
            <a:spLocks noGrp="1"/>
          </p:cNvSpPr>
          <p:nvPr>
            <p:ph type="sldNum" sz="quarter" idx="12"/>
          </p:nvPr>
        </p:nvSpPr>
        <p:spPr/>
        <p:txBody>
          <a:bodyPr/>
          <a:lstStyle/>
          <a:p>
            <a:fld id="{800901A6-15EF-443B-B467-F48A1127064F}" type="slidenum">
              <a:rPr lang="en-IN" smtClean="0"/>
              <a:pPr/>
              <a:t>14</a:t>
            </a:fld>
            <a:endParaRPr lang="en-IN"/>
          </a:p>
        </p:txBody>
      </p:sp>
    </p:spTree>
    <p:extLst>
      <p:ext uri="{BB962C8B-B14F-4D97-AF65-F5344CB8AC3E}">
        <p14:creationId xmlns:p14="http://schemas.microsoft.com/office/powerpoint/2010/main" val="344872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B43E4-E8F7-12F7-1984-987C47F9AD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763CBF-DE4A-03AD-A829-FAFAE6C7ED8E}"/>
              </a:ext>
            </a:extLst>
          </p:cNvPr>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a:t>
            </a:r>
            <a:endParaRPr lang="en-IN" sz="3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8D520E1-6ECC-52F9-5287-898E27BEFCC7}"/>
              </a:ext>
            </a:extLst>
          </p:cNvPr>
          <p:cNvPicPr>
            <a:picLocks noChangeAspect="1"/>
          </p:cNvPicPr>
          <p:nvPr/>
        </p:nvPicPr>
        <p:blipFill>
          <a:blip r:embed="rId2"/>
          <a:stretch>
            <a:fillRect/>
          </a:stretch>
        </p:blipFill>
        <p:spPr>
          <a:xfrm>
            <a:off x="7828731" y="5543662"/>
            <a:ext cx="1174719" cy="1152343"/>
          </a:xfrm>
          <a:prstGeom prst="rect">
            <a:avLst/>
          </a:prstGeom>
        </p:spPr>
      </p:pic>
      <p:sp>
        <p:nvSpPr>
          <p:cNvPr id="5" name="Date Placeholder 4">
            <a:extLst>
              <a:ext uri="{FF2B5EF4-FFF2-40B4-BE49-F238E27FC236}">
                <a16:creationId xmlns:a16="http://schemas.microsoft.com/office/drawing/2014/main" id="{C167E536-FC0E-DB13-B4A6-2F3C9CB938D8}"/>
              </a:ext>
            </a:extLst>
          </p:cNvPr>
          <p:cNvSpPr>
            <a:spLocks noGrp="1"/>
          </p:cNvSpPr>
          <p:nvPr>
            <p:ph type="dt" sz="half" idx="10"/>
          </p:nvPr>
        </p:nvSpPr>
        <p:spPr/>
        <p:txBody>
          <a:bodyPr/>
          <a:lstStyle/>
          <a:p>
            <a:fld id="{89147BBB-4112-41B6-83C0-CFDFBCFAB4D6}" type="datetime1">
              <a:rPr lang="en-IN" smtClean="0"/>
              <a:pPr/>
              <a:t>15-05-2025</a:t>
            </a:fld>
            <a:endParaRPr lang="en-IN" dirty="0"/>
          </a:p>
        </p:txBody>
      </p:sp>
      <p:sp>
        <p:nvSpPr>
          <p:cNvPr id="6" name="Slide Number Placeholder 5">
            <a:extLst>
              <a:ext uri="{FF2B5EF4-FFF2-40B4-BE49-F238E27FC236}">
                <a16:creationId xmlns:a16="http://schemas.microsoft.com/office/drawing/2014/main" id="{169C953A-6DB2-5B86-EBAD-E73C86205364}"/>
              </a:ext>
            </a:extLst>
          </p:cNvPr>
          <p:cNvSpPr>
            <a:spLocks noGrp="1"/>
          </p:cNvSpPr>
          <p:nvPr>
            <p:ph type="sldNum" sz="quarter" idx="12"/>
          </p:nvPr>
        </p:nvSpPr>
        <p:spPr/>
        <p:txBody>
          <a:bodyPr/>
          <a:lstStyle/>
          <a:p>
            <a:fld id="{800901A6-15EF-443B-B467-F48A1127064F}" type="slidenum">
              <a:rPr lang="en-IN" smtClean="0"/>
              <a:pPr/>
              <a:t>15</a:t>
            </a:fld>
            <a:endParaRPr lang="en-IN"/>
          </a:p>
        </p:txBody>
      </p:sp>
      <p:pic>
        <p:nvPicPr>
          <p:cNvPr id="2050" name="Picture 2">
            <a:extLst>
              <a:ext uri="{FF2B5EF4-FFF2-40B4-BE49-F238E27FC236}">
                <a16:creationId xmlns:a16="http://schemas.microsoft.com/office/drawing/2014/main" id="{BDEEB448-24E0-F36A-99D9-48C4FB93CC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1034" y="1276746"/>
            <a:ext cx="5611302" cy="25417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E5D925-8ED3-8B7E-86F3-34E22CBC214D}"/>
              </a:ext>
            </a:extLst>
          </p:cNvPr>
          <p:cNvSpPr txBox="1"/>
          <p:nvPr/>
        </p:nvSpPr>
        <p:spPr>
          <a:xfrm>
            <a:off x="140549" y="3818521"/>
            <a:ext cx="785839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 </a:t>
            </a:r>
            <a:r>
              <a:rPr lang="en-US" b="1" dirty="0"/>
              <a:t>Mel Spectrogram</a:t>
            </a:r>
            <a:r>
              <a:rPr lang="en-US" dirty="0"/>
              <a:t> is a representation of an audio signal that shows its frequency content over time, mapped onto the </a:t>
            </a:r>
            <a:r>
              <a:rPr lang="en-US" b="1" dirty="0"/>
              <a:t>Mel scale</a:t>
            </a:r>
            <a:r>
              <a:rPr lang="en-US" dirty="0"/>
              <a:t>, which better reflects human auditory perception. </a:t>
            </a:r>
          </a:p>
          <a:p>
            <a:pPr marL="285750" indent="-285750">
              <a:buFont typeface="Arial" panose="020B0604020202020204" pitchFamily="34" charset="0"/>
              <a:buChar char="•"/>
            </a:pPr>
            <a:r>
              <a:rPr lang="en-US" dirty="0"/>
              <a:t>The overall framework encompasses the watermarking </a:t>
            </a:r>
            <a:r>
              <a:rPr lang="en-US" dirty="0" err="1"/>
              <a:t>diffu</a:t>
            </a:r>
            <a:r>
              <a:rPr lang="en-US" dirty="0"/>
              <a:t>- </a:t>
            </a:r>
            <a:r>
              <a:rPr lang="en-US" dirty="0" err="1"/>
              <a:t>sion</a:t>
            </a:r>
            <a:r>
              <a:rPr lang="en-US" dirty="0"/>
              <a:t> training and sampling process.</a:t>
            </a:r>
          </a:p>
          <a:p>
            <a:pPr marL="285750" indent="-285750">
              <a:buFont typeface="Arial" panose="020B0604020202020204" pitchFamily="34" charset="0"/>
              <a:buChar char="•"/>
            </a:pPr>
            <a:r>
              <a:rPr lang="en-US" dirty="0"/>
              <a:t>First, we convert the data into </a:t>
            </a:r>
            <a:r>
              <a:rPr lang="en-US" dirty="0" err="1"/>
              <a:t>mel</a:t>
            </a:r>
            <a:r>
              <a:rPr lang="en-US" dirty="0"/>
              <a:t>-spectrogram format and then feed them into the watermarking diffusion model to learn the feature space as model checkpoints.</a:t>
            </a:r>
          </a:p>
          <a:p>
            <a:pPr marL="285750" indent="-285750">
              <a:buFont typeface="Arial" panose="020B0604020202020204" pitchFamily="34" charset="0"/>
              <a:buChar char="•"/>
            </a:pPr>
            <a:r>
              <a:rPr lang="en-US" dirty="0"/>
              <a:t> When we input a noise image into these model checkpoints, we obtain three distinct generations based on whether different triggers are presented with inputs or not.</a:t>
            </a:r>
            <a:endParaRPr lang="en-IN" dirty="0"/>
          </a:p>
        </p:txBody>
      </p:sp>
      <p:sp>
        <p:nvSpPr>
          <p:cNvPr id="3" name="Rectangle 2">
            <a:extLst>
              <a:ext uri="{FF2B5EF4-FFF2-40B4-BE49-F238E27FC236}">
                <a16:creationId xmlns:a16="http://schemas.microsoft.com/office/drawing/2014/main" id="{B14774F6-AE32-D187-4854-EF72D43C32E8}"/>
              </a:ext>
            </a:extLst>
          </p:cNvPr>
          <p:cNvSpPr/>
          <p:nvPr/>
        </p:nvSpPr>
        <p:spPr>
          <a:xfrm>
            <a:off x="3558746" y="1276746"/>
            <a:ext cx="1285103" cy="104632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52002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5453"/>
            <a:ext cx="8515350" cy="5337536"/>
          </a:xfrm>
        </p:spPr>
        <p:txBody>
          <a:bodyPr>
            <a:noAutofit/>
          </a:bodyPr>
          <a:lstStyle/>
          <a:p>
            <a:pPr marL="0" indent="0">
              <a:lnSpc>
                <a:spcPct val="150000"/>
              </a:lnSpc>
              <a:buNone/>
            </a:pPr>
            <a:r>
              <a:rPr lang="en-US" sz="2200" dirty="0">
                <a:latin typeface="Arial" panose="020B0604020202020204" pitchFamily="34" charset="0"/>
                <a:cs typeface="Arial" panose="020B0604020202020204" pitchFamily="34" charset="0"/>
              </a:rPr>
              <a:t>Spectrogram output of audios:</a:t>
            </a:r>
          </a:p>
          <a:p>
            <a:pPr marL="0" indent="0">
              <a:lnSpc>
                <a:spcPct val="150000"/>
              </a:lnSpc>
              <a:buNone/>
            </a:pPr>
            <a:endParaRPr lang="en-US" sz="2200" dirty="0">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980302" y="5692346"/>
            <a:ext cx="1023148" cy="1003659"/>
          </a:xfrm>
          <a:prstGeom prst="rect">
            <a:avLst/>
          </a:prstGeom>
        </p:spPr>
      </p:pic>
      <p:sp>
        <p:nvSpPr>
          <p:cNvPr id="5" name="Date Placeholder 4"/>
          <p:cNvSpPr>
            <a:spLocks noGrp="1"/>
          </p:cNvSpPr>
          <p:nvPr>
            <p:ph type="dt" sz="half" idx="10"/>
          </p:nvPr>
        </p:nvSpPr>
        <p:spPr/>
        <p:txBody>
          <a:bodyPr/>
          <a:lstStyle/>
          <a:p>
            <a:fld id="{89147BBB-4112-41B6-83C0-CFDFBCFAB4D6}" type="datetime1">
              <a:rPr lang="en-IN" smtClean="0"/>
              <a:pPr/>
              <a:t>15-05-2025</a:t>
            </a:fld>
            <a:endParaRPr lang="en-IN" dirty="0"/>
          </a:p>
        </p:txBody>
      </p:sp>
      <p:sp>
        <p:nvSpPr>
          <p:cNvPr id="6" name="Slide Number Placeholder 5"/>
          <p:cNvSpPr>
            <a:spLocks noGrp="1"/>
          </p:cNvSpPr>
          <p:nvPr>
            <p:ph type="sldNum" sz="quarter" idx="12"/>
          </p:nvPr>
        </p:nvSpPr>
        <p:spPr/>
        <p:txBody>
          <a:bodyPr/>
          <a:lstStyle/>
          <a:p>
            <a:fld id="{800901A6-15EF-443B-B467-F48A1127064F}" type="slidenum">
              <a:rPr lang="en-IN" smtClean="0"/>
              <a:pPr/>
              <a:t>16</a:t>
            </a:fld>
            <a:endParaRPr lang="en-IN"/>
          </a:p>
        </p:txBody>
      </p:sp>
      <p:pic>
        <p:nvPicPr>
          <p:cNvPr id="12" name="Picture 11">
            <a:extLst>
              <a:ext uri="{FF2B5EF4-FFF2-40B4-BE49-F238E27FC236}">
                <a16:creationId xmlns:a16="http://schemas.microsoft.com/office/drawing/2014/main" id="{3A3E6B41-60BB-9C54-0471-018BDF68AF07}"/>
              </a:ext>
            </a:extLst>
          </p:cNvPr>
          <p:cNvPicPr>
            <a:picLocks noChangeAspect="1"/>
          </p:cNvPicPr>
          <p:nvPr/>
        </p:nvPicPr>
        <p:blipFill>
          <a:blip r:embed="rId3"/>
          <a:stretch>
            <a:fillRect/>
          </a:stretch>
        </p:blipFill>
        <p:spPr>
          <a:xfrm>
            <a:off x="0" y="2042812"/>
            <a:ext cx="9003450" cy="1950690"/>
          </a:xfrm>
          <a:prstGeom prst="rect">
            <a:avLst/>
          </a:prstGeom>
        </p:spPr>
      </p:pic>
      <p:sp>
        <p:nvSpPr>
          <p:cNvPr id="13" name="TextBox 12">
            <a:extLst>
              <a:ext uri="{FF2B5EF4-FFF2-40B4-BE49-F238E27FC236}">
                <a16:creationId xmlns:a16="http://schemas.microsoft.com/office/drawing/2014/main" id="{A9F534A7-0C53-49D8-C894-942D61E33E99}"/>
              </a:ext>
            </a:extLst>
          </p:cNvPr>
          <p:cNvSpPr txBox="1"/>
          <p:nvPr/>
        </p:nvSpPr>
        <p:spPr>
          <a:xfrm>
            <a:off x="111966" y="1673479"/>
            <a:ext cx="2574083" cy="369332"/>
          </a:xfrm>
          <a:prstGeom prst="rect">
            <a:avLst/>
          </a:prstGeom>
          <a:noFill/>
        </p:spPr>
        <p:txBody>
          <a:bodyPr wrap="square" rtlCol="0">
            <a:spAutoFit/>
          </a:bodyPr>
          <a:lstStyle/>
          <a:p>
            <a:r>
              <a:rPr lang="en-US" dirty="0"/>
              <a:t>HIGH FREQUENCY AUDIO</a:t>
            </a:r>
          </a:p>
        </p:txBody>
      </p:sp>
      <p:pic>
        <p:nvPicPr>
          <p:cNvPr id="15" name="Picture 14">
            <a:extLst>
              <a:ext uri="{FF2B5EF4-FFF2-40B4-BE49-F238E27FC236}">
                <a16:creationId xmlns:a16="http://schemas.microsoft.com/office/drawing/2014/main" id="{C570582E-EE6B-8E2A-5251-483E6BF72184}"/>
              </a:ext>
            </a:extLst>
          </p:cNvPr>
          <p:cNvPicPr>
            <a:picLocks noChangeAspect="1"/>
          </p:cNvPicPr>
          <p:nvPr/>
        </p:nvPicPr>
        <p:blipFill>
          <a:blip r:embed="rId4"/>
          <a:stretch>
            <a:fillRect/>
          </a:stretch>
        </p:blipFill>
        <p:spPr>
          <a:xfrm>
            <a:off x="345233" y="4522300"/>
            <a:ext cx="8515350" cy="1950690"/>
          </a:xfrm>
          <a:prstGeom prst="rect">
            <a:avLst/>
          </a:prstGeom>
        </p:spPr>
      </p:pic>
      <p:sp>
        <p:nvSpPr>
          <p:cNvPr id="16" name="TextBox 15">
            <a:extLst>
              <a:ext uri="{FF2B5EF4-FFF2-40B4-BE49-F238E27FC236}">
                <a16:creationId xmlns:a16="http://schemas.microsoft.com/office/drawing/2014/main" id="{F3D556DF-9E39-C95D-0416-05198B85D733}"/>
              </a:ext>
            </a:extLst>
          </p:cNvPr>
          <p:cNvSpPr txBox="1"/>
          <p:nvPr/>
        </p:nvSpPr>
        <p:spPr>
          <a:xfrm>
            <a:off x="252867" y="4152968"/>
            <a:ext cx="2630292" cy="369332"/>
          </a:xfrm>
          <a:prstGeom prst="rect">
            <a:avLst/>
          </a:prstGeom>
          <a:noFill/>
        </p:spPr>
        <p:txBody>
          <a:bodyPr wrap="square" rtlCol="0">
            <a:spAutoFit/>
          </a:bodyPr>
          <a:lstStyle/>
          <a:p>
            <a:r>
              <a:rPr lang="en-US" dirty="0"/>
              <a:t>MID FREQUENCY AUDIO</a:t>
            </a:r>
          </a:p>
        </p:txBody>
      </p:sp>
    </p:spTree>
    <p:extLst>
      <p:ext uri="{BB962C8B-B14F-4D97-AF65-F5344CB8AC3E}">
        <p14:creationId xmlns:p14="http://schemas.microsoft.com/office/powerpoint/2010/main" val="294678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8140F-3235-42D1-93FA-92247428CA5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7CFA1-BB55-B063-0DE4-846E018684E6}"/>
              </a:ext>
            </a:extLst>
          </p:cNvPr>
          <p:cNvSpPr>
            <a:spLocks noGrp="1"/>
          </p:cNvSpPr>
          <p:nvPr>
            <p:ph idx="1"/>
          </p:nvPr>
        </p:nvSpPr>
        <p:spPr>
          <a:xfrm>
            <a:off x="0" y="1135453"/>
            <a:ext cx="8515350" cy="5337536"/>
          </a:xfrm>
        </p:spPr>
        <p:txBody>
          <a:bodyPr>
            <a:noAutofit/>
          </a:bodyPr>
          <a:lstStyle/>
          <a:p>
            <a:pPr marL="0" indent="0">
              <a:lnSpc>
                <a:spcPct val="150000"/>
              </a:lnSpc>
              <a:buNone/>
            </a:pPr>
            <a:endParaRPr lang="en-US" sz="2200" dirty="0">
              <a:latin typeface="Arial" panose="020B0604020202020204" pitchFamily="34" charset="0"/>
              <a:cs typeface="Arial" panose="020B0604020202020204" pitchFamily="34" charset="0"/>
            </a:endParaRPr>
          </a:p>
          <a:p>
            <a:pPr marL="0" indent="0">
              <a:lnSpc>
                <a:spcPct val="150000"/>
              </a:lnSpc>
              <a:buNone/>
            </a:pPr>
            <a:endParaRPr lang="en-US" sz="22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CD54F2B-293A-61AB-8106-F596BB293037}"/>
              </a:ext>
            </a:extLst>
          </p:cNvPr>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a:t>
            </a:r>
            <a:endParaRPr lang="en-IN" sz="3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A0B8796-3F34-1DBB-2591-757CFBB2A6C0}"/>
              </a:ext>
            </a:extLst>
          </p:cNvPr>
          <p:cNvPicPr>
            <a:picLocks noChangeAspect="1"/>
          </p:cNvPicPr>
          <p:nvPr/>
        </p:nvPicPr>
        <p:blipFill>
          <a:blip r:embed="rId2"/>
          <a:stretch>
            <a:fillRect/>
          </a:stretch>
        </p:blipFill>
        <p:spPr>
          <a:xfrm>
            <a:off x="7980302" y="5692346"/>
            <a:ext cx="1023148" cy="1003659"/>
          </a:xfrm>
          <a:prstGeom prst="rect">
            <a:avLst/>
          </a:prstGeom>
        </p:spPr>
      </p:pic>
      <p:sp>
        <p:nvSpPr>
          <p:cNvPr id="5" name="Date Placeholder 4">
            <a:extLst>
              <a:ext uri="{FF2B5EF4-FFF2-40B4-BE49-F238E27FC236}">
                <a16:creationId xmlns:a16="http://schemas.microsoft.com/office/drawing/2014/main" id="{8C2EC5B1-2657-497B-20B2-8B595254A613}"/>
              </a:ext>
            </a:extLst>
          </p:cNvPr>
          <p:cNvSpPr>
            <a:spLocks noGrp="1"/>
          </p:cNvSpPr>
          <p:nvPr>
            <p:ph type="dt" sz="half" idx="10"/>
          </p:nvPr>
        </p:nvSpPr>
        <p:spPr/>
        <p:txBody>
          <a:bodyPr/>
          <a:lstStyle/>
          <a:p>
            <a:fld id="{89147BBB-4112-41B6-83C0-CFDFBCFAB4D6}" type="datetime1">
              <a:rPr lang="en-IN" smtClean="0"/>
              <a:pPr/>
              <a:t>15-05-2025</a:t>
            </a:fld>
            <a:endParaRPr lang="en-IN" dirty="0"/>
          </a:p>
        </p:txBody>
      </p:sp>
      <p:sp>
        <p:nvSpPr>
          <p:cNvPr id="6" name="Slide Number Placeholder 5">
            <a:extLst>
              <a:ext uri="{FF2B5EF4-FFF2-40B4-BE49-F238E27FC236}">
                <a16:creationId xmlns:a16="http://schemas.microsoft.com/office/drawing/2014/main" id="{6077625B-4085-C281-25D1-B1F70AB1F152}"/>
              </a:ext>
            </a:extLst>
          </p:cNvPr>
          <p:cNvSpPr>
            <a:spLocks noGrp="1"/>
          </p:cNvSpPr>
          <p:nvPr>
            <p:ph type="sldNum" sz="quarter" idx="12"/>
          </p:nvPr>
        </p:nvSpPr>
        <p:spPr/>
        <p:txBody>
          <a:bodyPr/>
          <a:lstStyle/>
          <a:p>
            <a:fld id="{800901A6-15EF-443B-B467-F48A1127064F}" type="slidenum">
              <a:rPr lang="en-IN" smtClean="0"/>
              <a:pPr/>
              <a:t>17</a:t>
            </a:fld>
            <a:endParaRPr lang="en-IN"/>
          </a:p>
        </p:txBody>
      </p:sp>
      <p:sp>
        <p:nvSpPr>
          <p:cNvPr id="13" name="TextBox 12">
            <a:extLst>
              <a:ext uri="{FF2B5EF4-FFF2-40B4-BE49-F238E27FC236}">
                <a16:creationId xmlns:a16="http://schemas.microsoft.com/office/drawing/2014/main" id="{F8F1A153-4883-430B-4D92-FD5AD5E62B7E}"/>
              </a:ext>
            </a:extLst>
          </p:cNvPr>
          <p:cNvSpPr txBox="1"/>
          <p:nvPr/>
        </p:nvSpPr>
        <p:spPr>
          <a:xfrm>
            <a:off x="111967" y="1272263"/>
            <a:ext cx="2574083" cy="369332"/>
          </a:xfrm>
          <a:prstGeom prst="rect">
            <a:avLst/>
          </a:prstGeom>
          <a:noFill/>
        </p:spPr>
        <p:txBody>
          <a:bodyPr wrap="square" rtlCol="0">
            <a:spAutoFit/>
          </a:bodyPr>
          <a:lstStyle/>
          <a:p>
            <a:r>
              <a:rPr lang="en-US" dirty="0"/>
              <a:t>LOW FREQUENCY AUDIO</a:t>
            </a:r>
          </a:p>
        </p:txBody>
      </p:sp>
      <p:pic>
        <p:nvPicPr>
          <p:cNvPr id="7" name="Picture 6">
            <a:extLst>
              <a:ext uri="{FF2B5EF4-FFF2-40B4-BE49-F238E27FC236}">
                <a16:creationId xmlns:a16="http://schemas.microsoft.com/office/drawing/2014/main" id="{817E3C0C-42F5-6277-DC77-8AA57F9D609D}"/>
              </a:ext>
            </a:extLst>
          </p:cNvPr>
          <p:cNvPicPr>
            <a:picLocks noChangeAspect="1"/>
          </p:cNvPicPr>
          <p:nvPr/>
        </p:nvPicPr>
        <p:blipFill>
          <a:blip r:embed="rId3"/>
          <a:stretch>
            <a:fillRect/>
          </a:stretch>
        </p:blipFill>
        <p:spPr>
          <a:xfrm>
            <a:off x="267068" y="1552486"/>
            <a:ext cx="8151455" cy="2021138"/>
          </a:xfrm>
          <a:prstGeom prst="rect">
            <a:avLst/>
          </a:prstGeom>
        </p:spPr>
      </p:pic>
      <p:pic>
        <p:nvPicPr>
          <p:cNvPr id="9" name="Picture 8">
            <a:extLst>
              <a:ext uri="{FF2B5EF4-FFF2-40B4-BE49-F238E27FC236}">
                <a16:creationId xmlns:a16="http://schemas.microsoft.com/office/drawing/2014/main" id="{80F33005-9146-B2BD-6ED8-AE0DF6376861}"/>
              </a:ext>
            </a:extLst>
          </p:cNvPr>
          <p:cNvPicPr>
            <a:picLocks noChangeAspect="1"/>
          </p:cNvPicPr>
          <p:nvPr/>
        </p:nvPicPr>
        <p:blipFill>
          <a:blip r:embed="rId4"/>
          <a:srcRect r="29952"/>
          <a:stretch/>
        </p:blipFill>
        <p:spPr>
          <a:xfrm>
            <a:off x="111967" y="4264435"/>
            <a:ext cx="5151566" cy="760077"/>
          </a:xfrm>
          <a:prstGeom prst="rect">
            <a:avLst/>
          </a:prstGeom>
        </p:spPr>
      </p:pic>
      <p:sp>
        <p:nvSpPr>
          <p:cNvPr id="10" name="Rectangle 9">
            <a:extLst>
              <a:ext uri="{FF2B5EF4-FFF2-40B4-BE49-F238E27FC236}">
                <a16:creationId xmlns:a16="http://schemas.microsoft.com/office/drawing/2014/main" id="{2F36A741-2A3F-BB30-26F1-D38168EBD3CC}"/>
              </a:ext>
            </a:extLst>
          </p:cNvPr>
          <p:cNvSpPr/>
          <p:nvPr/>
        </p:nvSpPr>
        <p:spPr>
          <a:xfrm>
            <a:off x="111967" y="5024513"/>
            <a:ext cx="7968343" cy="2208553"/>
          </a:xfrm>
          <a:prstGeom prst="rect">
            <a:avLst/>
          </a:prstGeom>
        </p:spPr>
        <p:txBody>
          <a:bodyPr wrap="square">
            <a:spAutoFit/>
          </a:bodyPr>
          <a:lstStyle/>
          <a:p>
            <a:r>
              <a:rPr lang="en-US" b="1" dirty="0"/>
              <a:t>Initial and Final Loss Values</a:t>
            </a:r>
            <a:r>
              <a:rPr lang="en-US" dirty="0"/>
              <a:t>:</a:t>
            </a:r>
            <a:br>
              <a:rPr lang="en-US" dirty="0"/>
            </a:br>
            <a:r>
              <a:rPr lang="en-US" dirty="0"/>
              <a:t>1)</a:t>
            </a:r>
            <a:r>
              <a:rPr lang="en-US" sz="1600" dirty="0"/>
              <a:t>A </a:t>
            </a:r>
            <a:r>
              <a:rPr lang="en-US" sz="1600" b="1" dirty="0"/>
              <a:t>higher initial loss</a:t>
            </a:r>
            <a:r>
              <a:rPr lang="en-US" sz="1600" dirty="0"/>
              <a:t> suggests that the model starts with a greater difference between the original and the reconstructed signal.</a:t>
            </a:r>
            <a:br>
              <a:rPr lang="en-US" sz="1600" dirty="0"/>
            </a:br>
            <a:r>
              <a:rPr lang="en-US" sz="1600" dirty="0"/>
              <a:t>2)A </a:t>
            </a:r>
            <a:r>
              <a:rPr lang="en-US" sz="1600" b="1" dirty="0"/>
              <a:t>lower final loss</a:t>
            </a:r>
            <a:r>
              <a:rPr lang="en-US" sz="1600" dirty="0"/>
              <a:t> indicates that the model has effectively minimized the reconstruction error during training or inference, meaning it has successfully reconstructed the audio after processing.</a:t>
            </a:r>
          </a:p>
          <a:p>
            <a:endParaRPr lang="en-US" sz="1600" dirty="0"/>
          </a:p>
          <a:p>
            <a:pPr>
              <a:lnSpc>
                <a:spcPct val="150000"/>
              </a:lnSpc>
            </a:pPr>
            <a:endParaRPr lang="en-IN" sz="1600" dirty="0"/>
          </a:p>
        </p:txBody>
      </p:sp>
      <p:sp>
        <p:nvSpPr>
          <p:cNvPr id="11" name="TextBox 10">
            <a:extLst>
              <a:ext uri="{FF2B5EF4-FFF2-40B4-BE49-F238E27FC236}">
                <a16:creationId xmlns:a16="http://schemas.microsoft.com/office/drawing/2014/main" id="{CDC32E87-2F54-BF17-6B69-EDFBFE9FC043}"/>
              </a:ext>
            </a:extLst>
          </p:cNvPr>
          <p:cNvSpPr txBox="1"/>
          <p:nvPr/>
        </p:nvSpPr>
        <p:spPr>
          <a:xfrm>
            <a:off x="0" y="3766898"/>
            <a:ext cx="7239391" cy="769441"/>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Output of diffusion model tested using cleaner audios:</a:t>
            </a:r>
          </a:p>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2491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33FC5-BBAA-FE7A-2A5B-5D4841D670C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9CFDE-E7E6-0ED6-1A6F-9704C0081AF0}"/>
              </a:ext>
            </a:extLst>
          </p:cNvPr>
          <p:cNvSpPr>
            <a:spLocks noGrp="1"/>
          </p:cNvSpPr>
          <p:nvPr>
            <p:ph idx="1"/>
          </p:nvPr>
        </p:nvSpPr>
        <p:spPr>
          <a:xfrm>
            <a:off x="304028" y="2550107"/>
            <a:ext cx="1383957" cy="528925"/>
          </a:xfrm>
        </p:spPr>
        <p:txBody>
          <a:bodyPr>
            <a:noAutofit/>
          </a:bodyPr>
          <a:lstStyle/>
          <a:p>
            <a:pPr marL="0" indent="0">
              <a:lnSpc>
                <a:spcPct val="150000"/>
              </a:lnSpc>
              <a:buNone/>
            </a:pPr>
            <a:r>
              <a:rPr lang="en-US" sz="2200" dirty="0">
                <a:latin typeface="Arial" panose="020B0604020202020204" pitchFamily="34" charset="0"/>
                <a:cs typeface="Arial" panose="020B0604020202020204" pitchFamily="34" charset="0"/>
              </a:rPr>
              <a:t>OUTPUT</a:t>
            </a:r>
          </a:p>
          <a:p>
            <a:pPr marL="0" indent="0">
              <a:lnSpc>
                <a:spcPct val="150000"/>
              </a:lnSpc>
              <a:buNone/>
            </a:pPr>
            <a:endParaRPr lang="en-US" sz="22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FFF790E1-BA70-D00B-9A5D-FC0D5685A6FC}"/>
              </a:ext>
            </a:extLst>
          </p:cNvPr>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a:t>
            </a:r>
            <a:endParaRPr lang="en-IN" sz="3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1D634CC-6783-1BCE-5385-066BC73ED1AA}"/>
              </a:ext>
            </a:extLst>
          </p:cNvPr>
          <p:cNvPicPr>
            <a:picLocks noChangeAspect="1"/>
          </p:cNvPicPr>
          <p:nvPr/>
        </p:nvPicPr>
        <p:blipFill>
          <a:blip r:embed="rId2"/>
          <a:stretch>
            <a:fillRect/>
          </a:stretch>
        </p:blipFill>
        <p:spPr>
          <a:xfrm>
            <a:off x="7980302" y="5692346"/>
            <a:ext cx="1023148" cy="1003659"/>
          </a:xfrm>
          <a:prstGeom prst="rect">
            <a:avLst/>
          </a:prstGeom>
        </p:spPr>
      </p:pic>
      <p:sp>
        <p:nvSpPr>
          <p:cNvPr id="5" name="Date Placeholder 4">
            <a:extLst>
              <a:ext uri="{FF2B5EF4-FFF2-40B4-BE49-F238E27FC236}">
                <a16:creationId xmlns:a16="http://schemas.microsoft.com/office/drawing/2014/main" id="{E3FB3E1C-0FC3-9A74-F059-42BCCD47F135}"/>
              </a:ext>
            </a:extLst>
          </p:cNvPr>
          <p:cNvSpPr>
            <a:spLocks noGrp="1"/>
          </p:cNvSpPr>
          <p:nvPr>
            <p:ph type="dt" sz="half" idx="10"/>
          </p:nvPr>
        </p:nvSpPr>
        <p:spPr/>
        <p:txBody>
          <a:bodyPr/>
          <a:lstStyle/>
          <a:p>
            <a:fld id="{89147BBB-4112-41B6-83C0-CFDFBCFAB4D6}" type="datetime1">
              <a:rPr lang="en-IN" smtClean="0"/>
              <a:pPr/>
              <a:t>15-05-2025</a:t>
            </a:fld>
            <a:endParaRPr lang="en-IN" dirty="0"/>
          </a:p>
        </p:txBody>
      </p:sp>
      <p:sp>
        <p:nvSpPr>
          <p:cNvPr id="6" name="Slide Number Placeholder 5">
            <a:extLst>
              <a:ext uri="{FF2B5EF4-FFF2-40B4-BE49-F238E27FC236}">
                <a16:creationId xmlns:a16="http://schemas.microsoft.com/office/drawing/2014/main" id="{FB5EF1C8-1EE1-8277-083E-0F8B053CB762}"/>
              </a:ext>
            </a:extLst>
          </p:cNvPr>
          <p:cNvSpPr>
            <a:spLocks noGrp="1"/>
          </p:cNvSpPr>
          <p:nvPr>
            <p:ph type="sldNum" sz="quarter" idx="12"/>
          </p:nvPr>
        </p:nvSpPr>
        <p:spPr/>
        <p:txBody>
          <a:bodyPr/>
          <a:lstStyle/>
          <a:p>
            <a:fld id="{800901A6-15EF-443B-B467-F48A1127064F}" type="slidenum">
              <a:rPr lang="en-IN" smtClean="0"/>
              <a:pPr/>
              <a:t>18</a:t>
            </a:fld>
            <a:endParaRPr lang="en-IN"/>
          </a:p>
        </p:txBody>
      </p:sp>
      <p:pic>
        <p:nvPicPr>
          <p:cNvPr id="12" name="Picture 11">
            <a:extLst>
              <a:ext uri="{FF2B5EF4-FFF2-40B4-BE49-F238E27FC236}">
                <a16:creationId xmlns:a16="http://schemas.microsoft.com/office/drawing/2014/main" id="{B278B057-8716-A2C6-8802-8B27F2AF4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6031" y="3262090"/>
            <a:ext cx="2402649" cy="2145345"/>
          </a:xfrm>
          <a:prstGeom prst="rect">
            <a:avLst/>
          </a:prstGeom>
        </p:spPr>
      </p:pic>
      <p:pic>
        <p:nvPicPr>
          <p:cNvPr id="16" name="Picture 15">
            <a:extLst>
              <a:ext uri="{FF2B5EF4-FFF2-40B4-BE49-F238E27FC236}">
                <a16:creationId xmlns:a16="http://schemas.microsoft.com/office/drawing/2014/main" id="{8CC6E023-BE86-1A8A-3348-C18624678F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6009" y="3274526"/>
            <a:ext cx="2402649" cy="2145345"/>
          </a:xfrm>
          <a:prstGeom prst="rect">
            <a:avLst/>
          </a:prstGeom>
        </p:spPr>
      </p:pic>
      <p:sp>
        <p:nvSpPr>
          <p:cNvPr id="17" name="TextBox 16">
            <a:extLst>
              <a:ext uri="{FF2B5EF4-FFF2-40B4-BE49-F238E27FC236}">
                <a16:creationId xmlns:a16="http://schemas.microsoft.com/office/drawing/2014/main" id="{0ABAC6E2-B2C1-6720-4E24-EF311A13C7EE}"/>
              </a:ext>
            </a:extLst>
          </p:cNvPr>
          <p:cNvSpPr txBox="1"/>
          <p:nvPr/>
        </p:nvSpPr>
        <p:spPr>
          <a:xfrm>
            <a:off x="1225372" y="5407435"/>
            <a:ext cx="682406" cy="369332"/>
          </a:xfrm>
          <a:prstGeom prst="rect">
            <a:avLst/>
          </a:prstGeom>
          <a:noFill/>
        </p:spPr>
        <p:txBody>
          <a:bodyPr wrap="square" rtlCol="0">
            <a:spAutoFit/>
          </a:bodyPr>
          <a:lstStyle/>
          <a:p>
            <a:pPr algn="ctr"/>
            <a:r>
              <a:rPr lang="en-US" dirty="0"/>
              <a:t>HIGH</a:t>
            </a:r>
            <a:endParaRPr lang="en-IN" dirty="0"/>
          </a:p>
        </p:txBody>
      </p:sp>
      <p:sp>
        <p:nvSpPr>
          <p:cNvPr id="18" name="TextBox 17">
            <a:extLst>
              <a:ext uri="{FF2B5EF4-FFF2-40B4-BE49-F238E27FC236}">
                <a16:creationId xmlns:a16="http://schemas.microsoft.com/office/drawing/2014/main" id="{0045ECEC-E2E7-E78D-6EC7-6B24060BC11E}"/>
              </a:ext>
            </a:extLst>
          </p:cNvPr>
          <p:cNvSpPr txBox="1"/>
          <p:nvPr/>
        </p:nvSpPr>
        <p:spPr>
          <a:xfrm>
            <a:off x="4073610" y="5399875"/>
            <a:ext cx="1132035" cy="369332"/>
          </a:xfrm>
          <a:prstGeom prst="rect">
            <a:avLst/>
          </a:prstGeom>
          <a:noFill/>
        </p:spPr>
        <p:txBody>
          <a:bodyPr wrap="square" rtlCol="0">
            <a:spAutoFit/>
          </a:bodyPr>
          <a:lstStyle/>
          <a:p>
            <a:pPr algn="ctr"/>
            <a:r>
              <a:rPr lang="en-US" dirty="0"/>
              <a:t>MEDIUM</a:t>
            </a:r>
            <a:endParaRPr lang="en-IN" dirty="0"/>
          </a:p>
        </p:txBody>
      </p:sp>
      <p:sp>
        <p:nvSpPr>
          <p:cNvPr id="19" name="TextBox 18">
            <a:extLst>
              <a:ext uri="{FF2B5EF4-FFF2-40B4-BE49-F238E27FC236}">
                <a16:creationId xmlns:a16="http://schemas.microsoft.com/office/drawing/2014/main" id="{51C86210-FEDE-2097-4927-C7B2325DA9C9}"/>
              </a:ext>
            </a:extLst>
          </p:cNvPr>
          <p:cNvSpPr txBox="1"/>
          <p:nvPr/>
        </p:nvSpPr>
        <p:spPr>
          <a:xfrm>
            <a:off x="7183776" y="5470351"/>
            <a:ext cx="682406" cy="369332"/>
          </a:xfrm>
          <a:prstGeom prst="rect">
            <a:avLst/>
          </a:prstGeom>
          <a:noFill/>
        </p:spPr>
        <p:txBody>
          <a:bodyPr wrap="square" rtlCol="0">
            <a:spAutoFit/>
          </a:bodyPr>
          <a:lstStyle/>
          <a:p>
            <a:pPr algn="ctr"/>
            <a:r>
              <a:rPr lang="en-US" dirty="0"/>
              <a:t>LOW</a:t>
            </a:r>
            <a:endParaRPr lang="en-IN" dirty="0"/>
          </a:p>
        </p:txBody>
      </p:sp>
      <p:sp>
        <p:nvSpPr>
          <p:cNvPr id="2" name="TextBox 1">
            <a:extLst>
              <a:ext uri="{FF2B5EF4-FFF2-40B4-BE49-F238E27FC236}">
                <a16:creationId xmlns:a16="http://schemas.microsoft.com/office/drawing/2014/main" id="{55504DB1-B2E5-5931-B995-0E5168F91D23}"/>
              </a:ext>
            </a:extLst>
          </p:cNvPr>
          <p:cNvSpPr txBox="1"/>
          <p:nvPr/>
        </p:nvSpPr>
        <p:spPr>
          <a:xfrm>
            <a:off x="628650" y="5519351"/>
            <a:ext cx="2229880" cy="543698"/>
          </a:xfrm>
          <a:prstGeom prst="rect">
            <a:avLst/>
          </a:prstGeom>
          <a:noFill/>
        </p:spPr>
        <p:txBody>
          <a:bodyPr wrap="square" rtlCol="0">
            <a:spAutoFit/>
          </a:bodyPr>
          <a:lstStyle/>
          <a:p>
            <a:endParaRPr lang="en-IN" dirty="0"/>
          </a:p>
        </p:txBody>
      </p:sp>
      <p:pic>
        <p:nvPicPr>
          <p:cNvPr id="9" name="Picture 8">
            <a:extLst>
              <a:ext uri="{FF2B5EF4-FFF2-40B4-BE49-F238E27FC236}">
                <a16:creationId xmlns:a16="http://schemas.microsoft.com/office/drawing/2014/main" id="{32185DE1-C3EA-B05B-E568-D9268891A1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7563" y="1243226"/>
            <a:ext cx="1935189" cy="1935189"/>
          </a:xfrm>
          <a:prstGeom prst="rect">
            <a:avLst/>
          </a:prstGeom>
        </p:spPr>
      </p:pic>
      <p:sp>
        <p:nvSpPr>
          <p:cNvPr id="23" name="Content Placeholder 2">
            <a:extLst>
              <a:ext uri="{FF2B5EF4-FFF2-40B4-BE49-F238E27FC236}">
                <a16:creationId xmlns:a16="http://schemas.microsoft.com/office/drawing/2014/main" id="{37A0C6CD-B41C-F206-96D6-B1D12B35D65E}"/>
              </a:ext>
            </a:extLst>
          </p:cNvPr>
          <p:cNvSpPr txBox="1">
            <a:spLocks/>
          </p:cNvSpPr>
          <p:nvPr/>
        </p:nvSpPr>
        <p:spPr>
          <a:xfrm>
            <a:off x="2477682" y="1159551"/>
            <a:ext cx="1383957" cy="528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200" dirty="0">
                <a:latin typeface="Arial" panose="020B0604020202020204" pitchFamily="34" charset="0"/>
                <a:cs typeface="Arial" panose="020B0604020202020204" pitchFamily="34" charset="0"/>
              </a:rPr>
              <a:t>INPUT</a:t>
            </a:r>
          </a:p>
          <a:p>
            <a:pPr marL="0" indent="0">
              <a:lnSpc>
                <a:spcPct val="150000"/>
              </a:lnSpc>
              <a:buFont typeface="Arial" panose="020B0604020202020204" pitchFamily="34" charset="0"/>
              <a:buNone/>
            </a:pPr>
            <a:endParaRPr lang="en-US" sz="22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CEEAE77-3841-456A-75A4-CD8C4726D7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660" y="3264981"/>
            <a:ext cx="2402649" cy="2142454"/>
          </a:xfrm>
          <a:prstGeom prst="rect">
            <a:avLst/>
          </a:prstGeom>
        </p:spPr>
      </p:pic>
    </p:spTree>
    <p:extLst>
      <p:ext uri="{BB962C8B-B14F-4D97-AF65-F5344CB8AC3E}">
        <p14:creationId xmlns:p14="http://schemas.microsoft.com/office/powerpoint/2010/main" val="666356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82881-A450-1CC1-C389-ECFF3B0302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1EF1F7-EF20-9DCE-4B59-C92805935449}"/>
              </a:ext>
            </a:extLst>
          </p:cNvPr>
          <p:cNvSpPr>
            <a:spLocks noGrp="1"/>
          </p:cNvSpPr>
          <p:nvPr>
            <p:ph idx="1"/>
          </p:nvPr>
        </p:nvSpPr>
        <p:spPr>
          <a:xfrm>
            <a:off x="140550" y="1240971"/>
            <a:ext cx="8648887" cy="5455033"/>
          </a:xfrm>
        </p:spPr>
        <p:txBody>
          <a:bodyPr>
            <a:noAutofit/>
          </a:bodyPr>
          <a:lstStyle/>
          <a:p>
            <a:pPr marL="0" indent="0">
              <a:lnSpc>
                <a:spcPct val="150000"/>
              </a:lnSpc>
              <a:buNone/>
            </a:pPr>
            <a:r>
              <a:rPr lang="en-US" sz="1600" dirty="0">
                <a:latin typeface="Arial" panose="020B0604020202020204" pitchFamily="34" charset="0"/>
                <a:cs typeface="Arial" panose="020B0604020202020204" pitchFamily="34" charset="0"/>
              </a:rPr>
              <a:t>PSNR(Peak-Signal-to-Noise-Ratio):PSNR measures the error between the corresponding pixels in the target and predicted density maps. The value of PSNR is always in the range of </a:t>
            </a:r>
          </a:p>
          <a:p>
            <a:pPr marL="0" indent="0">
              <a:lnSpc>
                <a:spcPct val="150000"/>
              </a:lnSpc>
              <a:buNone/>
            </a:pPr>
            <a:r>
              <a:rPr lang="en-US" sz="1600" dirty="0">
                <a:latin typeface="Arial" panose="020B0604020202020204" pitchFamily="34" charset="0"/>
                <a:cs typeface="Arial" panose="020B0604020202020204" pitchFamily="34" charset="0"/>
              </a:rPr>
              <a:t>[ 0-40] </a:t>
            </a:r>
            <a:r>
              <a:rPr lang="en-US" sz="1600" dirty="0" err="1">
                <a:latin typeface="Arial" panose="020B0604020202020204" pitchFamily="34" charset="0"/>
                <a:cs typeface="Arial" panose="020B0604020202020204" pitchFamily="34" charset="0"/>
              </a:rPr>
              <a:t>db</a:t>
            </a:r>
            <a:endParaRPr lang="en-US" sz="1600" dirty="0">
              <a:latin typeface="Arial" panose="020B0604020202020204" pitchFamily="34" charset="0"/>
              <a:cs typeface="Arial" panose="020B0604020202020204" pitchFamily="34" charset="0"/>
            </a:endParaRPr>
          </a:p>
          <a:p>
            <a:pPr marL="0" indent="0">
              <a:lnSpc>
                <a:spcPct val="150000"/>
              </a:lnSpc>
              <a:buNone/>
            </a:pPr>
            <a:r>
              <a:rPr lang="en-US" sz="1600" dirty="0">
                <a:latin typeface="Arial" panose="020B0604020202020204" pitchFamily="34" charset="0"/>
                <a:cs typeface="Arial" panose="020B0604020202020204" pitchFamily="34" charset="0"/>
              </a:rPr>
              <a:t>NC:(Normalized Correlation):NC measures the similarity between two signals, accounting for differences in their magnitudes. It always falls within the range of [-1 1], with 1 indicating a perfect positive match, -1 a perfect negative match, and 0 no correlation. </a:t>
            </a:r>
          </a:p>
          <a:p>
            <a:pPr marL="0" indent="0">
              <a:lnSpc>
                <a:spcPct val="150000"/>
              </a:lnSpc>
              <a:buNone/>
            </a:pPr>
            <a:r>
              <a:rPr lang="en-US" sz="1600" dirty="0">
                <a:latin typeface="Arial" panose="020B0604020202020204" pitchFamily="34" charset="0"/>
                <a:cs typeface="Arial" panose="020B0604020202020204" pitchFamily="34" charset="0"/>
              </a:rPr>
              <a:t>Table for PSNR</a:t>
            </a:r>
          </a:p>
          <a:p>
            <a:pPr marL="0" indent="0">
              <a:lnSpc>
                <a:spcPct val="150000"/>
              </a:lnSpc>
              <a:buNone/>
            </a:pPr>
            <a:endParaRPr lang="en-US" sz="1600" dirty="0">
              <a:latin typeface="Arial" panose="020B0604020202020204" pitchFamily="34" charset="0"/>
              <a:cs typeface="Arial" panose="020B0604020202020204" pitchFamily="34" charset="0"/>
            </a:endParaRPr>
          </a:p>
          <a:p>
            <a:pPr marL="0" indent="0">
              <a:lnSpc>
                <a:spcPct val="150000"/>
              </a:lnSpc>
              <a:buNone/>
            </a:pPr>
            <a:endParaRPr lang="en-US" sz="1600" dirty="0">
              <a:latin typeface="Arial" panose="020B0604020202020204" pitchFamily="34" charset="0"/>
              <a:cs typeface="Arial" panose="020B0604020202020204" pitchFamily="34" charset="0"/>
            </a:endParaRPr>
          </a:p>
          <a:p>
            <a:pPr marL="0" indent="0">
              <a:lnSpc>
                <a:spcPct val="150000"/>
              </a:lnSpc>
              <a:buNone/>
            </a:pPr>
            <a:r>
              <a:rPr lang="en-US" sz="1600" dirty="0">
                <a:latin typeface="Arial" panose="020B0604020202020204" pitchFamily="34" charset="0"/>
                <a:cs typeface="Arial" panose="020B0604020202020204" pitchFamily="34" charset="0"/>
              </a:rPr>
              <a:t>Table for NC</a:t>
            </a:r>
          </a:p>
          <a:p>
            <a:pPr marL="0" indent="0">
              <a:lnSpc>
                <a:spcPct val="150000"/>
              </a:lnSpc>
              <a:buNone/>
            </a:pPr>
            <a:endParaRPr lang="en-US" sz="22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44E922DE-12D4-1662-6BDF-F70F9216918C}"/>
              </a:ext>
            </a:extLst>
          </p:cNvPr>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a:t>
            </a:r>
            <a:endParaRPr lang="en-IN" sz="3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5FB3B52D-3D63-C58C-0128-3542064C19EF}"/>
              </a:ext>
            </a:extLst>
          </p:cNvPr>
          <p:cNvPicPr>
            <a:picLocks noChangeAspect="1"/>
          </p:cNvPicPr>
          <p:nvPr/>
        </p:nvPicPr>
        <p:blipFill>
          <a:blip r:embed="rId2"/>
          <a:stretch>
            <a:fillRect/>
          </a:stretch>
        </p:blipFill>
        <p:spPr>
          <a:xfrm>
            <a:off x="7980302" y="5692346"/>
            <a:ext cx="1023148" cy="1003659"/>
          </a:xfrm>
          <a:prstGeom prst="rect">
            <a:avLst/>
          </a:prstGeom>
        </p:spPr>
      </p:pic>
      <p:sp>
        <p:nvSpPr>
          <p:cNvPr id="5" name="Date Placeholder 4">
            <a:extLst>
              <a:ext uri="{FF2B5EF4-FFF2-40B4-BE49-F238E27FC236}">
                <a16:creationId xmlns:a16="http://schemas.microsoft.com/office/drawing/2014/main" id="{0AC3B8A4-C6F4-EF61-8E25-41947C3D23B2}"/>
              </a:ext>
            </a:extLst>
          </p:cNvPr>
          <p:cNvSpPr>
            <a:spLocks noGrp="1"/>
          </p:cNvSpPr>
          <p:nvPr>
            <p:ph type="dt" sz="half" idx="10"/>
          </p:nvPr>
        </p:nvSpPr>
        <p:spPr/>
        <p:txBody>
          <a:bodyPr/>
          <a:lstStyle/>
          <a:p>
            <a:fld id="{89147BBB-4112-41B6-83C0-CFDFBCFAB4D6}" type="datetime1">
              <a:rPr lang="en-IN" smtClean="0"/>
              <a:pPr/>
              <a:t>15-05-2025</a:t>
            </a:fld>
            <a:endParaRPr lang="en-IN" dirty="0"/>
          </a:p>
        </p:txBody>
      </p:sp>
      <p:sp>
        <p:nvSpPr>
          <p:cNvPr id="6" name="Slide Number Placeholder 5">
            <a:extLst>
              <a:ext uri="{FF2B5EF4-FFF2-40B4-BE49-F238E27FC236}">
                <a16:creationId xmlns:a16="http://schemas.microsoft.com/office/drawing/2014/main" id="{50DDD892-F6A5-6144-D4D5-E02B827531DF}"/>
              </a:ext>
            </a:extLst>
          </p:cNvPr>
          <p:cNvSpPr>
            <a:spLocks noGrp="1"/>
          </p:cNvSpPr>
          <p:nvPr>
            <p:ph type="sldNum" sz="quarter" idx="12"/>
          </p:nvPr>
        </p:nvSpPr>
        <p:spPr/>
        <p:txBody>
          <a:bodyPr/>
          <a:lstStyle/>
          <a:p>
            <a:fld id="{800901A6-15EF-443B-B467-F48A1127064F}" type="slidenum">
              <a:rPr lang="en-IN" smtClean="0"/>
              <a:pPr/>
              <a:t>19</a:t>
            </a:fld>
            <a:endParaRPr lang="en-IN"/>
          </a:p>
        </p:txBody>
      </p:sp>
      <p:graphicFrame>
        <p:nvGraphicFramePr>
          <p:cNvPr id="21" name="Table 20">
            <a:extLst>
              <a:ext uri="{FF2B5EF4-FFF2-40B4-BE49-F238E27FC236}">
                <a16:creationId xmlns:a16="http://schemas.microsoft.com/office/drawing/2014/main" id="{484778EA-0585-1FB1-DDE9-36F4BB303D08}"/>
              </a:ext>
            </a:extLst>
          </p:cNvPr>
          <p:cNvGraphicFramePr>
            <a:graphicFrameLocks noGrp="1"/>
          </p:cNvGraphicFramePr>
          <p:nvPr>
            <p:extLst>
              <p:ext uri="{D42A27DB-BD31-4B8C-83A1-F6EECF244321}">
                <p14:modId xmlns:p14="http://schemas.microsoft.com/office/powerpoint/2010/main" val="3425293692"/>
              </p:ext>
            </p:extLst>
          </p:nvPr>
        </p:nvGraphicFramePr>
        <p:xfrm>
          <a:off x="247556" y="4163849"/>
          <a:ext cx="7903028" cy="741680"/>
        </p:xfrm>
        <a:graphic>
          <a:graphicData uri="http://schemas.openxmlformats.org/drawingml/2006/table">
            <a:tbl>
              <a:tblPr firstRow="1" bandRow="1">
                <a:tableStyleId>{5C22544A-7EE6-4342-B048-85BDC9FD1C3A}</a:tableStyleId>
              </a:tblPr>
              <a:tblGrid>
                <a:gridCol w="1975757">
                  <a:extLst>
                    <a:ext uri="{9D8B030D-6E8A-4147-A177-3AD203B41FA5}">
                      <a16:colId xmlns:a16="http://schemas.microsoft.com/office/drawing/2014/main" val="1484038409"/>
                    </a:ext>
                  </a:extLst>
                </a:gridCol>
                <a:gridCol w="1975757">
                  <a:extLst>
                    <a:ext uri="{9D8B030D-6E8A-4147-A177-3AD203B41FA5}">
                      <a16:colId xmlns:a16="http://schemas.microsoft.com/office/drawing/2014/main" val="1191743357"/>
                    </a:ext>
                  </a:extLst>
                </a:gridCol>
                <a:gridCol w="1975757">
                  <a:extLst>
                    <a:ext uri="{9D8B030D-6E8A-4147-A177-3AD203B41FA5}">
                      <a16:colId xmlns:a16="http://schemas.microsoft.com/office/drawing/2014/main" val="113524014"/>
                    </a:ext>
                  </a:extLst>
                </a:gridCol>
                <a:gridCol w="1975757">
                  <a:extLst>
                    <a:ext uri="{9D8B030D-6E8A-4147-A177-3AD203B41FA5}">
                      <a16:colId xmlns:a16="http://schemas.microsoft.com/office/drawing/2014/main" val="3020193219"/>
                    </a:ext>
                  </a:extLst>
                </a:gridCol>
              </a:tblGrid>
              <a:tr h="370840">
                <a:tc>
                  <a:txBody>
                    <a:bodyPr/>
                    <a:lstStyle/>
                    <a:p>
                      <a:pPr algn="ctr"/>
                      <a:r>
                        <a:rPr lang="en-US" dirty="0"/>
                        <a:t>IMAGE</a:t>
                      </a:r>
                    </a:p>
                  </a:txBody>
                  <a:tcPr/>
                </a:tc>
                <a:tc>
                  <a:txBody>
                    <a:bodyPr/>
                    <a:lstStyle/>
                    <a:p>
                      <a:pPr algn="ctr"/>
                      <a:r>
                        <a:rPr lang="en-US" dirty="0"/>
                        <a:t>HIGH</a:t>
                      </a:r>
                    </a:p>
                  </a:txBody>
                  <a:tcPr/>
                </a:tc>
                <a:tc>
                  <a:txBody>
                    <a:bodyPr/>
                    <a:lstStyle/>
                    <a:p>
                      <a:pPr algn="ctr"/>
                      <a:r>
                        <a:rPr lang="en-US" dirty="0"/>
                        <a:t>MID</a:t>
                      </a:r>
                    </a:p>
                  </a:txBody>
                  <a:tcPr/>
                </a:tc>
                <a:tc>
                  <a:txBody>
                    <a:bodyPr/>
                    <a:lstStyle/>
                    <a:p>
                      <a:pPr algn="ctr"/>
                      <a:r>
                        <a:rPr lang="en-US" dirty="0"/>
                        <a:t>LOW</a:t>
                      </a:r>
                    </a:p>
                  </a:txBody>
                  <a:tcPr/>
                </a:tc>
                <a:extLst>
                  <a:ext uri="{0D108BD9-81ED-4DB2-BD59-A6C34878D82A}">
                    <a16:rowId xmlns:a16="http://schemas.microsoft.com/office/drawing/2014/main" val="2179700839"/>
                  </a:ext>
                </a:extLst>
              </a:tr>
              <a:tr h="370840">
                <a:tc>
                  <a:txBody>
                    <a:bodyPr/>
                    <a:lstStyle/>
                    <a:p>
                      <a:pPr algn="ctr"/>
                      <a:r>
                        <a:rPr lang="en-US" dirty="0"/>
                        <a:t>Taj Mahal</a:t>
                      </a:r>
                    </a:p>
                  </a:txBody>
                  <a:tcPr/>
                </a:tc>
                <a:tc>
                  <a:txBody>
                    <a:bodyPr/>
                    <a:lstStyle/>
                    <a:p>
                      <a:pPr algn="ctr"/>
                      <a:r>
                        <a:rPr lang="en-US" dirty="0"/>
                        <a:t>31.21 </a:t>
                      </a:r>
                      <a:r>
                        <a:rPr lang="en-US" dirty="0" err="1"/>
                        <a:t>db</a:t>
                      </a:r>
                      <a:r>
                        <a:rPr lang="en-US" dirty="0"/>
                        <a:t> </a:t>
                      </a:r>
                    </a:p>
                  </a:txBody>
                  <a:tcPr/>
                </a:tc>
                <a:tc>
                  <a:txBody>
                    <a:bodyPr/>
                    <a:lstStyle/>
                    <a:p>
                      <a:pPr algn="ctr"/>
                      <a:r>
                        <a:rPr lang="en-US" dirty="0"/>
                        <a:t>9.75 </a:t>
                      </a:r>
                      <a:r>
                        <a:rPr lang="en-US" dirty="0" err="1"/>
                        <a:t>db</a:t>
                      </a:r>
                      <a:endParaRPr lang="en-US" dirty="0"/>
                    </a:p>
                  </a:txBody>
                  <a:tcPr/>
                </a:tc>
                <a:tc>
                  <a:txBody>
                    <a:bodyPr/>
                    <a:lstStyle/>
                    <a:p>
                      <a:pPr algn="ctr"/>
                      <a:r>
                        <a:rPr lang="en-US" dirty="0"/>
                        <a:t>9.56 </a:t>
                      </a:r>
                      <a:r>
                        <a:rPr lang="en-US" dirty="0" err="1"/>
                        <a:t>db</a:t>
                      </a:r>
                      <a:endParaRPr lang="en-US" dirty="0"/>
                    </a:p>
                  </a:txBody>
                  <a:tcPr/>
                </a:tc>
                <a:extLst>
                  <a:ext uri="{0D108BD9-81ED-4DB2-BD59-A6C34878D82A}">
                    <a16:rowId xmlns:a16="http://schemas.microsoft.com/office/drawing/2014/main" val="3840054594"/>
                  </a:ext>
                </a:extLst>
              </a:tr>
            </a:tbl>
          </a:graphicData>
        </a:graphic>
      </p:graphicFrame>
      <p:graphicFrame>
        <p:nvGraphicFramePr>
          <p:cNvPr id="22" name="Table 21">
            <a:extLst>
              <a:ext uri="{FF2B5EF4-FFF2-40B4-BE49-F238E27FC236}">
                <a16:creationId xmlns:a16="http://schemas.microsoft.com/office/drawing/2014/main" id="{AA1C4E88-1B29-7CFC-D911-63876AE85589}"/>
              </a:ext>
            </a:extLst>
          </p:cNvPr>
          <p:cNvGraphicFramePr>
            <a:graphicFrameLocks noGrp="1"/>
          </p:cNvGraphicFramePr>
          <p:nvPr>
            <p:extLst>
              <p:ext uri="{D42A27DB-BD31-4B8C-83A1-F6EECF244321}">
                <p14:modId xmlns:p14="http://schemas.microsoft.com/office/powerpoint/2010/main" val="653121286"/>
              </p:ext>
            </p:extLst>
          </p:nvPr>
        </p:nvGraphicFramePr>
        <p:xfrm>
          <a:off x="246686" y="5653509"/>
          <a:ext cx="7627480" cy="741680"/>
        </p:xfrm>
        <a:graphic>
          <a:graphicData uri="http://schemas.openxmlformats.org/drawingml/2006/table">
            <a:tbl>
              <a:tblPr firstRow="1" bandRow="1">
                <a:tableStyleId>{5C22544A-7EE6-4342-B048-85BDC9FD1C3A}</a:tableStyleId>
              </a:tblPr>
              <a:tblGrid>
                <a:gridCol w="1906870">
                  <a:extLst>
                    <a:ext uri="{9D8B030D-6E8A-4147-A177-3AD203B41FA5}">
                      <a16:colId xmlns:a16="http://schemas.microsoft.com/office/drawing/2014/main" val="1484038409"/>
                    </a:ext>
                  </a:extLst>
                </a:gridCol>
                <a:gridCol w="1906870">
                  <a:extLst>
                    <a:ext uri="{9D8B030D-6E8A-4147-A177-3AD203B41FA5}">
                      <a16:colId xmlns:a16="http://schemas.microsoft.com/office/drawing/2014/main" val="1191743357"/>
                    </a:ext>
                  </a:extLst>
                </a:gridCol>
                <a:gridCol w="1906870">
                  <a:extLst>
                    <a:ext uri="{9D8B030D-6E8A-4147-A177-3AD203B41FA5}">
                      <a16:colId xmlns:a16="http://schemas.microsoft.com/office/drawing/2014/main" val="113524014"/>
                    </a:ext>
                  </a:extLst>
                </a:gridCol>
                <a:gridCol w="1906870">
                  <a:extLst>
                    <a:ext uri="{9D8B030D-6E8A-4147-A177-3AD203B41FA5}">
                      <a16:colId xmlns:a16="http://schemas.microsoft.com/office/drawing/2014/main" val="3020193219"/>
                    </a:ext>
                  </a:extLst>
                </a:gridCol>
              </a:tblGrid>
              <a:tr h="370840">
                <a:tc>
                  <a:txBody>
                    <a:bodyPr/>
                    <a:lstStyle/>
                    <a:p>
                      <a:pPr algn="ctr"/>
                      <a:r>
                        <a:rPr lang="en-US" dirty="0"/>
                        <a:t>IMAGE</a:t>
                      </a:r>
                    </a:p>
                  </a:txBody>
                  <a:tcPr/>
                </a:tc>
                <a:tc>
                  <a:txBody>
                    <a:bodyPr/>
                    <a:lstStyle/>
                    <a:p>
                      <a:pPr algn="ctr"/>
                      <a:r>
                        <a:rPr lang="en-US" dirty="0"/>
                        <a:t>AUDIO 1</a:t>
                      </a:r>
                    </a:p>
                  </a:txBody>
                  <a:tcPr/>
                </a:tc>
                <a:tc>
                  <a:txBody>
                    <a:bodyPr/>
                    <a:lstStyle/>
                    <a:p>
                      <a:pPr algn="ctr"/>
                      <a:r>
                        <a:rPr lang="en-US" dirty="0"/>
                        <a:t>AUDIO 2</a:t>
                      </a:r>
                    </a:p>
                  </a:txBody>
                  <a:tcPr/>
                </a:tc>
                <a:tc>
                  <a:txBody>
                    <a:bodyPr/>
                    <a:lstStyle/>
                    <a:p>
                      <a:pPr algn="ctr"/>
                      <a:r>
                        <a:rPr lang="en-US" dirty="0"/>
                        <a:t>AUDIO 3</a:t>
                      </a:r>
                    </a:p>
                  </a:txBody>
                  <a:tcPr/>
                </a:tc>
                <a:extLst>
                  <a:ext uri="{0D108BD9-81ED-4DB2-BD59-A6C34878D82A}">
                    <a16:rowId xmlns:a16="http://schemas.microsoft.com/office/drawing/2014/main" val="2179700839"/>
                  </a:ext>
                </a:extLst>
              </a:tr>
              <a:tr h="370840">
                <a:tc>
                  <a:txBody>
                    <a:bodyPr/>
                    <a:lstStyle/>
                    <a:p>
                      <a:pPr algn="ctr"/>
                      <a:r>
                        <a:rPr lang="en-US" dirty="0"/>
                        <a:t>Taj Mahal</a:t>
                      </a:r>
                    </a:p>
                  </a:txBody>
                  <a:tcPr/>
                </a:tc>
                <a:tc>
                  <a:txBody>
                    <a:bodyPr/>
                    <a:lstStyle/>
                    <a:p>
                      <a:pPr algn="ctr"/>
                      <a:r>
                        <a:rPr lang="en-US" dirty="0"/>
                        <a:t>0.9976 </a:t>
                      </a:r>
                    </a:p>
                  </a:txBody>
                  <a:tcPr/>
                </a:tc>
                <a:tc>
                  <a:txBody>
                    <a:bodyPr/>
                    <a:lstStyle/>
                    <a:p>
                      <a:pPr algn="ctr"/>
                      <a:r>
                        <a:rPr lang="en-US" dirty="0"/>
                        <a:t>0.9980</a:t>
                      </a:r>
                    </a:p>
                  </a:txBody>
                  <a:tcPr/>
                </a:tc>
                <a:tc>
                  <a:txBody>
                    <a:bodyPr/>
                    <a:lstStyle/>
                    <a:p>
                      <a:pPr algn="ctr"/>
                      <a:r>
                        <a:rPr lang="en-US" dirty="0"/>
                        <a:t>0.9982</a:t>
                      </a:r>
                    </a:p>
                  </a:txBody>
                  <a:tcPr/>
                </a:tc>
                <a:extLst>
                  <a:ext uri="{0D108BD9-81ED-4DB2-BD59-A6C34878D82A}">
                    <a16:rowId xmlns:a16="http://schemas.microsoft.com/office/drawing/2014/main" val="3840054594"/>
                  </a:ext>
                </a:extLst>
              </a:tr>
            </a:tbl>
          </a:graphicData>
        </a:graphic>
      </p:graphicFrame>
    </p:spTree>
    <p:extLst>
      <p:ext uri="{BB962C8B-B14F-4D97-AF65-F5344CB8AC3E}">
        <p14:creationId xmlns:p14="http://schemas.microsoft.com/office/powerpoint/2010/main" val="3124160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8"/>
            <a:ext cx="6971558" cy="5417386"/>
          </a:xfrm>
        </p:spPr>
        <p:txBody>
          <a:bodyPr>
            <a:normAutofit/>
          </a:bodyPr>
          <a:lstStyle/>
          <a:p>
            <a:pPr>
              <a:lnSpc>
                <a:spcPct val="150000"/>
              </a:lnSpc>
            </a:pPr>
            <a:r>
              <a:rPr lang="en-US" sz="2200" dirty="0">
                <a:latin typeface="Arial" panose="020B0604020202020204" pitchFamily="34" charset="0"/>
                <a:cs typeface="Arial" panose="020B0604020202020204" pitchFamily="34" charset="0"/>
              </a:rPr>
              <a:t>Introduction</a:t>
            </a:r>
          </a:p>
          <a:p>
            <a:pPr>
              <a:lnSpc>
                <a:spcPct val="150000"/>
              </a:lnSpc>
            </a:pPr>
            <a:r>
              <a:rPr lang="en-US" sz="2200" dirty="0">
                <a:latin typeface="Arial" panose="020B0604020202020204" pitchFamily="34" charset="0"/>
                <a:cs typeface="Arial" panose="020B0604020202020204" pitchFamily="34" charset="0"/>
              </a:rPr>
              <a:t>Literature Review</a:t>
            </a:r>
          </a:p>
          <a:p>
            <a:pPr>
              <a:lnSpc>
                <a:spcPct val="150000"/>
              </a:lnSpc>
            </a:pPr>
            <a:r>
              <a:rPr lang="en-US" sz="2200" dirty="0">
                <a:latin typeface="Arial" panose="020B0604020202020204" pitchFamily="34" charset="0"/>
                <a:cs typeface="Arial" panose="020B0604020202020204" pitchFamily="34" charset="0"/>
              </a:rPr>
              <a:t>Problem Statement</a:t>
            </a:r>
          </a:p>
          <a:p>
            <a:pPr>
              <a:lnSpc>
                <a:spcPct val="150000"/>
              </a:lnSpc>
            </a:pPr>
            <a:r>
              <a:rPr lang="en-US" sz="2200" dirty="0">
                <a:latin typeface="Arial" panose="020B0604020202020204" pitchFamily="34" charset="0"/>
                <a:cs typeface="Arial" panose="020B0604020202020204" pitchFamily="34" charset="0"/>
              </a:rPr>
              <a:t>Objectives</a:t>
            </a:r>
          </a:p>
          <a:p>
            <a:pPr>
              <a:lnSpc>
                <a:spcPct val="150000"/>
              </a:lnSpc>
            </a:pPr>
            <a:r>
              <a:rPr lang="en-US" sz="2200" dirty="0">
                <a:latin typeface="Arial" panose="020B0604020202020204" pitchFamily="34" charset="0"/>
                <a:cs typeface="Arial" panose="020B0604020202020204" pitchFamily="34" charset="0"/>
              </a:rPr>
              <a:t>Proposed Methodology</a:t>
            </a:r>
          </a:p>
          <a:p>
            <a:pPr>
              <a:lnSpc>
                <a:spcPct val="150000"/>
              </a:lnSpc>
            </a:pPr>
            <a:r>
              <a:rPr lang="en-US" sz="2200" dirty="0">
                <a:latin typeface="Arial" panose="020B0604020202020204" pitchFamily="34" charset="0"/>
                <a:cs typeface="Arial" panose="020B0604020202020204" pitchFamily="34" charset="0"/>
              </a:rPr>
              <a:t>Results</a:t>
            </a:r>
          </a:p>
          <a:p>
            <a:pPr>
              <a:lnSpc>
                <a:spcPct val="150000"/>
              </a:lnSpc>
            </a:pPr>
            <a:r>
              <a:rPr lang="en-US" sz="2200" dirty="0">
                <a:latin typeface="Arial" panose="020B0604020202020204" pitchFamily="34" charset="0"/>
                <a:cs typeface="Arial" panose="020B0604020202020204" pitchFamily="34" charset="0"/>
              </a:rPr>
              <a:t>Timeline</a:t>
            </a:r>
          </a:p>
          <a:p>
            <a:pPr>
              <a:lnSpc>
                <a:spcPct val="150000"/>
              </a:lnSpc>
            </a:pPr>
            <a:r>
              <a:rPr lang="en-US" sz="2200" dirty="0">
                <a:latin typeface="Arial" panose="020B0604020202020204" pitchFamily="34" charset="0"/>
                <a:cs typeface="Arial" panose="020B0604020202020204" pitchFamily="34" charset="0"/>
              </a:rPr>
              <a:t>References</a:t>
            </a:r>
            <a:endParaRPr lang="en-US" sz="2200" dirty="0">
              <a:solidFill>
                <a:srgbClr val="FF0000"/>
              </a:solidFill>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Layout</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555598" y="0"/>
            <a:ext cx="1174719" cy="1152343"/>
          </a:xfrm>
          <a:prstGeom prst="rect">
            <a:avLst/>
          </a:prstGeom>
        </p:spPr>
      </p:pic>
      <p:sp>
        <p:nvSpPr>
          <p:cNvPr id="5" name="Date Placeholder 4"/>
          <p:cNvSpPr>
            <a:spLocks noGrp="1"/>
          </p:cNvSpPr>
          <p:nvPr>
            <p:ph type="dt" sz="half" idx="10"/>
          </p:nvPr>
        </p:nvSpPr>
        <p:spPr/>
        <p:txBody>
          <a:bodyPr/>
          <a:lstStyle/>
          <a:p>
            <a:fld id="{89147BBB-4112-41B6-83C0-CFDFBCFAB4D6}" type="datetime1">
              <a:rPr lang="en-IN" smtClean="0"/>
              <a:pPr/>
              <a:t>15-05-2025</a:t>
            </a:fld>
            <a:endParaRPr lang="en-IN" dirty="0"/>
          </a:p>
        </p:txBody>
      </p:sp>
      <p:sp>
        <p:nvSpPr>
          <p:cNvPr id="6" name="Slide Number Placeholder 5"/>
          <p:cNvSpPr>
            <a:spLocks noGrp="1"/>
          </p:cNvSpPr>
          <p:nvPr>
            <p:ph type="sldNum" sz="quarter" idx="12"/>
          </p:nvPr>
        </p:nvSpPr>
        <p:spPr/>
        <p:txBody>
          <a:bodyPr/>
          <a:lstStyle/>
          <a:p>
            <a:fld id="{800901A6-15EF-443B-B467-F48A1127064F}" type="slidenum">
              <a:rPr lang="en-IN" smtClean="0"/>
              <a:pPr/>
              <a:t>2</a:t>
            </a:fld>
            <a:endParaRPr lang="en-IN"/>
          </a:p>
        </p:txBody>
      </p:sp>
    </p:spTree>
    <p:extLst>
      <p:ext uri="{BB962C8B-B14F-4D97-AF65-F5344CB8AC3E}">
        <p14:creationId xmlns:p14="http://schemas.microsoft.com/office/powerpoint/2010/main" val="426363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551" y="1163887"/>
            <a:ext cx="8748076" cy="5532118"/>
          </a:xfrm>
        </p:spPr>
        <p:txBody>
          <a:bodyPr>
            <a:noAutofit/>
          </a:bodyPr>
          <a:lstStyle/>
          <a:p>
            <a:pPr marL="342900" indent="-342900" algn="just">
              <a:lnSpc>
                <a:spcPct val="100000"/>
              </a:lnSpc>
              <a:buFont typeface="+mj-lt"/>
              <a:buAutoNum type="arabicPeriod"/>
            </a:pPr>
            <a:r>
              <a:rPr lang="en-US" sz="1400" dirty="0">
                <a:latin typeface="Arial" panose="020B0604020202020204" pitchFamily="34" charset="0"/>
                <a:cs typeface="Arial" panose="020B0604020202020204" pitchFamily="34" charset="0"/>
              </a:rPr>
              <a:t>X. Cao, X. Li, D. Jadav, Y. Wu, Z. Chen, C. Zeng, and W. Wei, “Invisible Watermarking for Audio Generation Diffusion Models,” </a:t>
            </a:r>
            <a:r>
              <a:rPr lang="en-US" sz="1400" dirty="0" err="1">
                <a:latin typeface="Arial" panose="020B0604020202020204" pitchFamily="34" charset="0"/>
                <a:cs typeface="Arial" panose="020B0604020202020204" pitchFamily="34" charset="0"/>
              </a:rPr>
              <a:t>arXiv</a:t>
            </a:r>
            <a:r>
              <a:rPr lang="en-US" sz="1400" dirty="0">
                <a:latin typeface="Arial" panose="020B0604020202020204" pitchFamily="34" charset="0"/>
                <a:cs typeface="Arial" panose="020B0604020202020204" pitchFamily="34" charset="0"/>
              </a:rPr>
              <a:t> preprint arXiv:2309.13166, 2023.</a:t>
            </a:r>
          </a:p>
          <a:p>
            <a:pPr marL="342900" indent="-342900" algn="just">
              <a:lnSpc>
                <a:spcPct val="100000"/>
              </a:lnSpc>
              <a:buFont typeface="+mj-lt"/>
              <a:buAutoNum type="arabicPeriod"/>
            </a:pPr>
            <a:r>
              <a:rPr lang="en-US" sz="1400" dirty="0">
                <a:latin typeface="Arial" panose="020B0604020202020204" pitchFamily="34" charset="0"/>
                <a:cs typeface="Arial" panose="020B0604020202020204" pitchFamily="34" charset="0"/>
              </a:rPr>
              <a:t>C. </a:t>
            </a:r>
            <a:r>
              <a:rPr lang="en-US" sz="1400" dirty="0" err="1">
                <a:latin typeface="Arial" panose="020B0604020202020204" pitchFamily="34" charset="0"/>
                <a:cs typeface="Arial" panose="020B0604020202020204" pitchFamily="34" charset="0"/>
              </a:rPr>
              <a:t>Dittmann</a:t>
            </a:r>
            <a:r>
              <a:rPr lang="en-US" sz="1400" dirty="0">
                <a:latin typeface="Arial" panose="020B0604020202020204" pitchFamily="34" charset="0"/>
                <a:cs typeface="Arial" panose="020B0604020202020204" pitchFamily="34" charset="0"/>
              </a:rPr>
              <a:t>, S. </a:t>
            </a:r>
            <a:r>
              <a:rPr lang="en-US" sz="1400" dirty="0" err="1">
                <a:latin typeface="Arial" panose="020B0604020202020204" pitchFamily="34" charset="0"/>
                <a:cs typeface="Arial" panose="020B0604020202020204" pitchFamily="34" charset="0"/>
              </a:rPr>
              <a:t>Katzenbeisser</a:t>
            </a:r>
            <a:r>
              <a:rPr lang="en-US" sz="1400" dirty="0">
                <a:latin typeface="Arial" panose="020B0604020202020204" pitchFamily="34" charset="0"/>
                <a:cs typeface="Arial" panose="020B0604020202020204" pitchFamily="34" charset="0"/>
              </a:rPr>
              <a:t>, and A. Uhl, “Watermarking of audio data: Status, trends, and challenges,” IEEE Signal Processing Magazine, vol. 40, no. 5, pp. 34–46, 2022.</a:t>
            </a:r>
          </a:p>
          <a:p>
            <a:pPr marL="342900" indent="-342900" algn="just">
              <a:lnSpc>
                <a:spcPct val="100000"/>
              </a:lnSpc>
              <a:buFont typeface="+mj-lt"/>
              <a:buAutoNum type="arabicPeriod"/>
            </a:pPr>
            <a:r>
              <a:rPr lang="en-US" sz="1400" dirty="0">
                <a:latin typeface="Arial" panose="020B0604020202020204" pitchFamily="34" charset="0"/>
                <a:cs typeface="Arial" panose="020B0604020202020204" pitchFamily="34" charset="0"/>
              </a:rPr>
              <a:t>J. T. Brassil, S. Low, N. F. </a:t>
            </a:r>
            <a:r>
              <a:rPr lang="en-US" sz="1400" dirty="0" err="1">
                <a:latin typeface="Arial" panose="020B0604020202020204" pitchFamily="34" charset="0"/>
                <a:cs typeface="Arial" panose="020B0604020202020204" pitchFamily="34" charset="0"/>
              </a:rPr>
              <a:t>Maxemchuk</a:t>
            </a:r>
            <a:r>
              <a:rPr lang="en-US" sz="1400" dirty="0">
                <a:latin typeface="Arial" panose="020B0604020202020204" pitchFamily="34" charset="0"/>
                <a:cs typeface="Arial" panose="020B0604020202020204" pitchFamily="34" charset="0"/>
              </a:rPr>
              <a:t>, and L. O’Gorman, “Electronic marking and identification techniques to discourage document copying,” IEEE Journal on Selected Areas in Communications,2021.</a:t>
            </a:r>
          </a:p>
          <a:p>
            <a:pPr marL="342900" indent="-342900" algn="just">
              <a:lnSpc>
                <a:spcPct val="100000"/>
              </a:lnSpc>
              <a:buFont typeface="+mj-lt"/>
              <a:buAutoNum type="arabicPeriod"/>
            </a:pPr>
            <a:r>
              <a:rPr lang="en-US" sz="1400" dirty="0">
                <a:latin typeface="Arial" panose="020B0604020202020204" pitchFamily="34" charset="0"/>
                <a:cs typeface="Arial" panose="020B0604020202020204" pitchFamily="34" charset="0"/>
              </a:rPr>
              <a:t>A. Nishimura, K. Yoshida, and T. Watanabe, “A secure and robust audio watermarking method using deep learning-based diffusion models,” IEEE Transactions on Multimedia, vol. 25, no. 3, pp. 1021, 2021.</a:t>
            </a:r>
          </a:p>
          <a:p>
            <a:pPr marL="342900" indent="-342900" algn="just">
              <a:lnSpc>
                <a:spcPct val="100000"/>
              </a:lnSpc>
              <a:buFont typeface="+mj-lt"/>
              <a:buAutoNum type="arabicPeriod"/>
            </a:pPr>
            <a:r>
              <a:rPr lang="en-US" sz="1400" dirty="0">
                <a:latin typeface="Arial" panose="020B0604020202020204" pitchFamily="34" charset="0"/>
                <a:cs typeface="Arial" panose="020B0604020202020204" pitchFamily="34" charset="0"/>
              </a:rPr>
              <a:t>M. K. Mandal and C. D. </a:t>
            </a:r>
            <a:r>
              <a:rPr lang="en-US" sz="1400" dirty="0" err="1">
                <a:latin typeface="Arial" panose="020B0604020202020204" pitchFamily="34" charset="0"/>
                <a:cs typeface="Arial" panose="020B0604020202020204" pitchFamily="34" charset="0"/>
              </a:rPr>
              <a:t>Creusere</a:t>
            </a:r>
            <a:r>
              <a:rPr lang="en-US" sz="1400" dirty="0">
                <a:latin typeface="Arial" panose="020B0604020202020204" pitchFamily="34" charset="0"/>
                <a:cs typeface="Arial" panose="020B0604020202020204" pitchFamily="34" charset="0"/>
              </a:rPr>
              <a:t>, “Watermarking techniques for audio signals,” IEEE Transactions on Signal Processing, vol. 29, no. 4, pp. 45–57, 2020.</a:t>
            </a:r>
          </a:p>
          <a:p>
            <a:pPr marL="342900" indent="-342900" algn="just">
              <a:lnSpc>
                <a:spcPct val="100000"/>
              </a:lnSpc>
              <a:buFont typeface="+mj-lt"/>
              <a:buAutoNum type="arabicPeriod"/>
            </a:pPr>
            <a:r>
              <a:rPr lang="en-US" sz="1400" dirty="0">
                <a:latin typeface="Arial" panose="020B0604020202020204" pitchFamily="34" charset="0"/>
                <a:cs typeface="Arial" panose="020B0604020202020204" pitchFamily="34" charset="0"/>
              </a:rPr>
              <a:t>K. Yamada, H. Tanaka, and S. Nakamura, “Reversible watermarking for speech signals using diffusion-based transformation,” IEEE Transactions on Information Forensics and Security, vol. 16, pp. 2020.</a:t>
            </a:r>
          </a:p>
          <a:p>
            <a:pPr marL="342900" indent="-342900" algn="just">
              <a:lnSpc>
                <a:spcPct val="100000"/>
              </a:lnSpc>
              <a:buFont typeface="+mj-lt"/>
              <a:buAutoNum type="arabicPeriod"/>
            </a:pPr>
            <a:r>
              <a:rPr lang="en-US" sz="1400" dirty="0">
                <a:latin typeface="Arial" panose="020B0604020202020204" pitchFamily="34" charset="0"/>
                <a:cs typeface="Arial" panose="020B0604020202020204" pitchFamily="34" charset="0"/>
              </a:rPr>
              <a:t>P. Prabhakar, R. Singh, and M. Jain, “Deep learning for watermarking in speech synthesis,” IEEE Transactions on Neural Networks and Learning Systems, vol. 32, no. 7, pp. 1245–1258, 2019.</a:t>
            </a:r>
          </a:p>
          <a:p>
            <a:pPr marL="342900" indent="-342900" algn="just">
              <a:lnSpc>
                <a:spcPct val="100000"/>
              </a:lnSpc>
              <a:buFont typeface="+mj-lt"/>
              <a:buAutoNum type="arabicPeriod"/>
            </a:pPr>
            <a:r>
              <a:rPr lang="en-US" sz="1400" dirty="0">
                <a:latin typeface="Arial" panose="020B0604020202020204" pitchFamily="34" charset="0"/>
                <a:cs typeface="Arial" panose="020B0604020202020204" pitchFamily="34" charset="0"/>
              </a:rPr>
              <a:t>L. H. Wang and M. P. Johnson, “Audio data hiding techniques using deep neural networks,” IEEE Transactions on Audio, Speech, and Language Processing, vol. 27, no. 10, pp. 1783–1794, 2019.</a:t>
            </a:r>
          </a:p>
          <a:p>
            <a:pPr marL="342900" indent="-342900" algn="just">
              <a:lnSpc>
                <a:spcPct val="100000"/>
              </a:lnSpc>
              <a:buFont typeface="+mj-lt"/>
              <a:buAutoNum type="arabicPeriod"/>
            </a:pPr>
            <a:r>
              <a:rPr lang="en-US" sz="1400" dirty="0">
                <a:latin typeface="Arial" panose="020B0604020202020204" pitchFamily="34" charset="0"/>
                <a:cs typeface="Arial" panose="020B0604020202020204" pitchFamily="34" charset="0"/>
              </a:rPr>
              <a:t>H. Luo, T. Chen, and X. Zhao, “A secure and imperceptible audio watermarking algorithm based on wavelet domain transformation,” IEEE Access, vol. 6, pp. 47584–47595, 2018.</a:t>
            </a:r>
            <a:endParaRPr lang="en-US" sz="1400" b="1" dirty="0">
              <a:solidFill>
                <a:srgbClr val="FF0000"/>
              </a:solidFill>
              <a:latin typeface="Arial" panose="020B0604020202020204" pitchFamily="34" charset="0"/>
              <a:cs typeface="Arial" panose="020B0604020202020204" pitchFamily="34" charset="0"/>
            </a:endParaRPr>
          </a:p>
          <a:p>
            <a:pPr marL="342900" indent="-342900" algn="just">
              <a:lnSpc>
                <a:spcPct val="100000"/>
              </a:lnSpc>
              <a:buFont typeface="+mj-lt"/>
              <a:buAutoNum type="arabicPeriod"/>
            </a:pPr>
            <a:r>
              <a:rPr lang="en-US" sz="1400" dirty="0">
                <a:latin typeface="Arial" panose="020B0604020202020204" pitchFamily="34" charset="0"/>
                <a:cs typeface="Arial" panose="020B0604020202020204" pitchFamily="34" charset="0"/>
              </a:rPr>
              <a:t>J. R. Hernández, F. Pérez-González, and G. Martín, “Statistical analysis of watermarking schemes for digital audio,” IEEE Transactions on Multimedia, vol. 21, no. 5, pp. 819–830, 2017.</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References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
        <p:nvSpPr>
          <p:cNvPr id="5" name="Date Placeholder 4"/>
          <p:cNvSpPr>
            <a:spLocks noGrp="1"/>
          </p:cNvSpPr>
          <p:nvPr>
            <p:ph type="dt" sz="half" idx="10"/>
          </p:nvPr>
        </p:nvSpPr>
        <p:spPr/>
        <p:txBody>
          <a:bodyPr/>
          <a:lstStyle/>
          <a:p>
            <a:fld id="{89147BBB-4112-41B6-83C0-CFDFBCFAB4D6}" type="datetime1">
              <a:rPr lang="en-IN" smtClean="0"/>
              <a:pPr/>
              <a:t>15-05-2025</a:t>
            </a:fld>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pPr/>
              <a:t>20</a:t>
            </a:fld>
            <a:endParaRPr lang="en-IN"/>
          </a:p>
        </p:txBody>
      </p:sp>
    </p:spTree>
    <p:extLst>
      <p:ext uri="{BB962C8B-B14F-4D97-AF65-F5344CB8AC3E}">
        <p14:creationId xmlns:p14="http://schemas.microsoft.com/office/powerpoint/2010/main" val="865562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Images – Browse 314,654 Stock Photos, Vectors, and Video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114" y="1963238"/>
            <a:ext cx="6269287" cy="2667782"/>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89147BBB-4112-41B6-83C0-CFDFBCFAB4D6}" type="datetime1">
              <a:rPr lang="en-IN" smtClean="0"/>
              <a:pPr/>
              <a:t>15-05-2025</a:t>
            </a:fld>
            <a:endParaRPr lang="en-IN" dirty="0"/>
          </a:p>
        </p:txBody>
      </p:sp>
      <p:sp>
        <p:nvSpPr>
          <p:cNvPr id="4" name="Slide Number Placeholder 3"/>
          <p:cNvSpPr>
            <a:spLocks noGrp="1"/>
          </p:cNvSpPr>
          <p:nvPr>
            <p:ph type="sldNum" sz="quarter" idx="12"/>
          </p:nvPr>
        </p:nvSpPr>
        <p:spPr/>
        <p:txBody>
          <a:bodyPr/>
          <a:lstStyle/>
          <a:p>
            <a:fld id="{800901A6-15EF-443B-B467-F48A1127064F}" type="slidenum">
              <a:rPr lang="en-IN" smtClean="0"/>
              <a:pPr/>
              <a:t>21</a:t>
            </a:fld>
            <a:endParaRPr lang="en-IN"/>
          </a:p>
        </p:txBody>
      </p:sp>
    </p:spTree>
    <p:extLst>
      <p:ext uri="{BB962C8B-B14F-4D97-AF65-F5344CB8AC3E}">
        <p14:creationId xmlns:p14="http://schemas.microsoft.com/office/powerpoint/2010/main" val="64644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a:lnSpc>
                <a:spcPct val="150000"/>
              </a:lnSpc>
            </a:pPr>
            <a:r>
              <a:rPr lang="en-US" sz="2200" dirty="0">
                <a:latin typeface="Arial" panose="020B0604020202020204" pitchFamily="34" charset="0"/>
                <a:cs typeface="Arial" panose="020B0604020202020204" pitchFamily="34" charset="0"/>
              </a:rPr>
              <a:t>In the digital era, protecting multimedia content from unauthorized use and modification is a critical challenge.</a:t>
            </a:r>
          </a:p>
          <a:p>
            <a:pPr>
              <a:lnSpc>
                <a:spcPct val="150000"/>
              </a:lnSpc>
            </a:pPr>
            <a:r>
              <a:rPr lang="en-US" sz="2200" dirty="0">
                <a:latin typeface="Arial" panose="020B0604020202020204" pitchFamily="34" charset="0"/>
                <a:cs typeface="Arial" panose="020B0604020202020204" pitchFamily="34" charset="0"/>
              </a:rPr>
              <a:t>Audio watermarking provides a solution by embedding hidden information within an audio signal </a:t>
            </a:r>
          </a:p>
          <a:p>
            <a:pPr>
              <a:lnSpc>
                <a:spcPct val="150000"/>
              </a:lnSpc>
            </a:pPr>
            <a:r>
              <a:rPr lang="en-US" sz="2200" dirty="0">
                <a:latin typeface="Arial" panose="020B0604020202020204" pitchFamily="34" charset="0"/>
                <a:cs typeface="Arial" panose="020B0604020202020204" pitchFamily="34" charset="0"/>
              </a:rPr>
              <a:t>To enhance robustness and imperceptibility, diffusion models a class of generative models are used</a:t>
            </a:r>
          </a:p>
          <a:p>
            <a:pPr>
              <a:lnSpc>
                <a:spcPct val="150000"/>
              </a:lnSpc>
            </a:pPr>
            <a:r>
              <a:rPr lang="en-US" sz="2200" dirty="0">
                <a:latin typeface="Arial" panose="020B0604020202020204" pitchFamily="34" charset="0"/>
                <a:cs typeface="Arial" panose="020B0604020202020204" pitchFamily="34" charset="0"/>
              </a:rPr>
              <a:t>diffusion models iteratively refine the watermark embedding process</a:t>
            </a:r>
          </a:p>
          <a:p>
            <a:pPr>
              <a:lnSpc>
                <a:spcPct val="100000"/>
              </a:lnSpc>
            </a:pPr>
            <a:r>
              <a:rPr lang="en-US" sz="2200" dirty="0">
                <a:latin typeface="Arial" panose="020B0604020202020204" pitchFamily="34" charset="0"/>
                <a:cs typeface="Arial" panose="020B0604020202020204" pitchFamily="34" charset="0"/>
              </a:rPr>
              <a:t>This project aims to integrate diffusion models into an </a:t>
            </a:r>
          </a:p>
          <a:p>
            <a:pPr marL="0" indent="0">
              <a:lnSpc>
                <a:spcPct val="100000"/>
              </a:lnSpc>
              <a:buNone/>
            </a:pPr>
            <a:r>
              <a:rPr lang="en-US" sz="2200" dirty="0">
                <a:latin typeface="Arial" panose="020B0604020202020204" pitchFamily="34" charset="0"/>
                <a:cs typeface="Arial" panose="020B0604020202020204" pitchFamily="34" charset="0"/>
              </a:rPr>
              <a:t>   audio watermarking system </a:t>
            </a:r>
          </a:p>
          <a:p>
            <a:pPr>
              <a:lnSpc>
                <a:spcPct val="150000"/>
              </a:lnSpc>
            </a:pPr>
            <a:endParaRPr lang="en-US" sz="2200" dirty="0">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Introduction</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
        <p:nvSpPr>
          <p:cNvPr id="5" name="Date Placeholder 4"/>
          <p:cNvSpPr>
            <a:spLocks noGrp="1"/>
          </p:cNvSpPr>
          <p:nvPr>
            <p:ph type="dt" sz="half" idx="10"/>
          </p:nvPr>
        </p:nvSpPr>
        <p:spPr/>
        <p:txBody>
          <a:bodyPr/>
          <a:lstStyle/>
          <a:p>
            <a:fld id="{89147BBB-4112-41B6-83C0-CFDFBCFAB4D6}" type="datetime1">
              <a:rPr lang="en-IN" smtClean="0"/>
              <a:pPr/>
              <a:t>15-05-2025</a:t>
            </a:fld>
            <a:endParaRPr lang="en-IN" dirty="0"/>
          </a:p>
        </p:txBody>
      </p:sp>
      <p:sp>
        <p:nvSpPr>
          <p:cNvPr id="6" name="Slide Number Placeholder 5"/>
          <p:cNvSpPr>
            <a:spLocks noGrp="1"/>
          </p:cNvSpPr>
          <p:nvPr>
            <p:ph type="sldNum" sz="quarter" idx="12"/>
          </p:nvPr>
        </p:nvSpPr>
        <p:spPr/>
        <p:txBody>
          <a:bodyPr/>
          <a:lstStyle/>
          <a:p>
            <a:fld id="{800901A6-15EF-443B-B467-F48A1127064F}" type="slidenum">
              <a:rPr lang="en-IN" smtClean="0"/>
              <a:pPr/>
              <a:t>3</a:t>
            </a:fld>
            <a:endParaRPr lang="en-IN"/>
          </a:p>
        </p:txBody>
      </p:sp>
    </p:spTree>
    <p:extLst>
      <p:ext uri="{BB962C8B-B14F-4D97-AF65-F5344CB8AC3E}">
        <p14:creationId xmlns:p14="http://schemas.microsoft.com/office/powerpoint/2010/main" val="3310922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Literature Review</a:t>
            </a:r>
            <a:endParaRPr lang="en-IN" sz="3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48347691"/>
              </p:ext>
            </p:extLst>
          </p:nvPr>
        </p:nvGraphicFramePr>
        <p:xfrm>
          <a:off x="1" y="1135452"/>
          <a:ext cx="9129170" cy="5722548"/>
        </p:xfrm>
        <a:graphic>
          <a:graphicData uri="http://schemas.openxmlformats.org/drawingml/2006/table">
            <a:tbl>
              <a:tblPr firstRow="1" bandRow="1">
                <a:tableStyleId>{21E4AEA4-8DFA-4A89-87EB-49C32662AFE0}</a:tableStyleId>
              </a:tblPr>
              <a:tblGrid>
                <a:gridCol w="1109980">
                  <a:extLst>
                    <a:ext uri="{9D8B030D-6E8A-4147-A177-3AD203B41FA5}">
                      <a16:colId xmlns:a16="http://schemas.microsoft.com/office/drawing/2014/main" val="244890239"/>
                    </a:ext>
                  </a:extLst>
                </a:gridCol>
                <a:gridCol w="2535913">
                  <a:extLst>
                    <a:ext uri="{9D8B030D-6E8A-4147-A177-3AD203B41FA5}">
                      <a16:colId xmlns:a16="http://schemas.microsoft.com/office/drawing/2014/main" val="1668049456"/>
                    </a:ext>
                  </a:extLst>
                </a:gridCol>
                <a:gridCol w="2874743">
                  <a:extLst>
                    <a:ext uri="{9D8B030D-6E8A-4147-A177-3AD203B41FA5}">
                      <a16:colId xmlns:a16="http://schemas.microsoft.com/office/drawing/2014/main" val="2343139800"/>
                    </a:ext>
                  </a:extLst>
                </a:gridCol>
                <a:gridCol w="2608534">
                  <a:extLst>
                    <a:ext uri="{9D8B030D-6E8A-4147-A177-3AD203B41FA5}">
                      <a16:colId xmlns:a16="http://schemas.microsoft.com/office/drawing/2014/main" val="4252559698"/>
                    </a:ext>
                  </a:extLst>
                </a:gridCol>
              </a:tblGrid>
              <a:tr h="678813">
                <a:tc>
                  <a:txBody>
                    <a:bodyPr/>
                    <a:lstStyle/>
                    <a:p>
                      <a:pPr algn="ctr"/>
                      <a:r>
                        <a:rPr lang="en-US" dirty="0">
                          <a:latin typeface="Arial" panose="020B0604020202020204" pitchFamily="34" charset="0"/>
                          <a:cs typeface="Arial" panose="020B0604020202020204" pitchFamily="34" charset="0"/>
                        </a:rPr>
                        <a:t>Ref. No.</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Publication Details</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Methodology</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Inference</a:t>
                      </a:r>
                      <a:endParaRPr lang="en-IN" dirty="0">
                        <a:latin typeface="Arial" panose="020B0604020202020204" pitchFamily="34" charset="0"/>
                        <a:cs typeface="Arial" panose="020B0604020202020204" pitchFamily="34" charset="0"/>
                      </a:endParaRPr>
                    </a:p>
                  </a:txBody>
                  <a:tcPr anchor="ctr">
                    <a:solidFill>
                      <a:srgbClr val="B01B20"/>
                    </a:solidFill>
                  </a:tcPr>
                </a:tc>
                <a:extLst>
                  <a:ext uri="{0D108BD9-81ED-4DB2-BD59-A6C34878D82A}">
                    <a16:rowId xmlns:a16="http://schemas.microsoft.com/office/drawing/2014/main" val="2083196351"/>
                  </a:ext>
                </a:extLst>
              </a:tr>
              <a:tr h="2752661">
                <a:tc>
                  <a:txBody>
                    <a:bodyPr/>
                    <a:lstStyle/>
                    <a:p>
                      <a:pPr algn="ctr"/>
                      <a:r>
                        <a:rPr lang="en-US" sz="1600" dirty="0">
                          <a:latin typeface="Arial" panose="020B0604020202020204" pitchFamily="34" charset="0"/>
                          <a:cs typeface="Arial" panose="020B0604020202020204" pitchFamily="34" charset="0"/>
                        </a:rPr>
                        <a:t>[1]</a:t>
                      </a:r>
                      <a:endParaRPr lang="en-IN" sz="1600" dirty="0">
                        <a:latin typeface="Arial" panose="020B0604020202020204" pitchFamily="34" charset="0"/>
                        <a:cs typeface="Arial" panose="020B0604020202020204" pitchFamily="34" charset="0"/>
                      </a:endParaRPr>
                    </a:p>
                  </a:txBody>
                  <a:tcPr anchor="ctr"/>
                </a:tc>
                <a:tc>
                  <a:txBody>
                    <a:bodyPr/>
                    <a:lstStyle/>
                    <a:p>
                      <a:pPr algn="just"/>
                      <a:r>
                        <a:rPr lang="en-US" sz="1800" b="0" i="0" kern="1200" dirty="0">
                          <a:solidFill>
                            <a:schemeClr val="dk1"/>
                          </a:solidFill>
                          <a:effectLst/>
                          <a:latin typeface="+mn-lt"/>
                          <a:ea typeface="+mn-ea"/>
                          <a:cs typeface="+mn-cs"/>
                        </a:rPr>
                        <a:t>Invisible Watermarking for Audio Generation Diffusion Models</a:t>
                      </a:r>
                      <a:r>
                        <a:rPr lang="en-US" sz="1600" dirty="0"/>
                        <a:t> </a:t>
                      </a:r>
                    </a:p>
                    <a:p>
                      <a:pPr algn="just"/>
                      <a:r>
                        <a:rPr lang="en-IN" sz="1800" b="0" dirty="0" err="1"/>
                        <a:t>Xirong</a:t>
                      </a:r>
                      <a:r>
                        <a:rPr lang="en-IN" sz="1800" b="0" dirty="0"/>
                        <a:t>, Xiang Li, Divyesh Jadav, </a:t>
                      </a:r>
                      <a:r>
                        <a:rPr lang="en-IN" sz="1800" dirty="0" err="1"/>
                        <a:t>Yanzhao</a:t>
                      </a:r>
                      <a:r>
                        <a:rPr lang="en-IN" sz="1800" dirty="0"/>
                        <a:t> Wu, Chen Zeng</a:t>
                      </a:r>
                      <a:endParaRPr lang="en-IN" sz="1800" dirty="0">
                        <a:latin typeface="Arial" panose="020B0604020202020204" pitchFamily="34" charset="0"/>
                        <a:cs typeface="Arial" panose="020B0604020202020204" pitchFamily="34" charset="0"/>
                      </a:endParaRPr>
                    </a:p>
                  </a:txBody>
                  <a:tcPr anchor="ctr"/>
                </a:tc>
                <a:tc>
                  <a:txBody>
                    <a:bodyPr/>
                    <a:lstStyle/>
                    <a:p>
                      <a:r>
                        <a:rPr lang="en-US" sz="1600" b="1" dirty="0"/>
                        <a:t>Iterative Denoising</a:t>
                      </a:r>
                      <a:r>
                        <a:rPr lang="en-US" sz="1600" dirty="0"/>
                        <a:t> – Gradually removes noise to generate high-quality data.</a:t>
                      </a:r>
                    </a:p>
                    <a:p>
                      <a:r>
                        <a:rPr lang="en-US" sz="1600" b="1" dirty="0"/>
                        <a:t>Forward and Reverse Process</a:t>
                      </a:r>
                      <a:r>
                        <a:rPr lang="en-US" sz="1600" dirty="0"/>
                        <a:t> – Adds noise in training, removes it in generation.</a:t>
                      </a:r>
                    </a:p>
                    <a:p>
                      <a:r>
                        <a:rPr lang="en-US" sz="1600" b="1" dirty="0"/>
                        <a:t>Probabilistic Sampling</a:t>
                      </a:r>
                      <a:r>
                        <a:rPr lang="en-US" sz="1600" dirty="0"/>
                        <a:t> – Uses stochastic methods for diverse outputs.</a:t>
                      </a:r>
                    </a:p>
                  </a:txBody>
                  <a:tcPr anchor="ctr"/>
                </a:tc>
                <a:tc>
                  <a:txBody>
                    <a:bodyPr/>
                    <a:lstStyle/>
                    <a:p>
                      <a:pPr marL="285750" indent="-285750" algn="just">
                        <a:buFont typeface="Arial" panose="020B0604020202020204" pitchFamily="34" charset="0"/>
                        <a:buChar char="•"/>
                      </a:pPr>
                      <a:r>
                        <a:rPr lang="en-US" sz="1600" b="0" dirty="0"/>
                        <a:t>Diffusion models enable secure and imperceptible audio watermarking </a:t>
                      </a:r>
                      <a:r>
                        <a:rPr lang="en-US" sz="1600" dirty="0"/>
                        <a:t>for copyright protection.</a:t>
                      </a:r>
                    </a:p>
                    <a:p>
                      <a:pPr marL="285750" indent="-285750" algn="just">
                        <a:buFont typeface="Arial" panose="020B0604020202020204" pitchFamily="34" charset="0"/>
                        <a:buChar char="•"/>
                      </a:pPr>
                      <a:r>
                        <a:rPr lang="en-US" sz="1600" b="0" dirty="0"/>
                        <a:t>Diffusion-based denoising enhances watermark extraction</a:t>
                      </a:r>
                      <a:r>
                        <a:rPr lang="en-US" sz="1600" dirty="0"/>
                        <a:t>, making it robust against distortions and unauthorized modifications.</a:t>
                      </a: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40900307"/>
                  </a:ext>
                </a:extLst>
              </a:tr>
              <a:tr h="2291074">
                <a:tc>
                  <a:txBody>
                    <a:bodyPr/>
                    <a:lstStyle/>
                    <a:p>
                      <a:pPr algn="ctr"/>
                      <a:r>
                        <a:rPr lang="en-US" sz="1600" dirty="0">
                          <a:latin typeface="Arial" panose="020B0604020202020204" pitchFamily="34" charset="0"/>
                          <a:cs typeface="Arial" panose="020B0604020202020204" pitchFamily="34" charset="0"/>
                        </a:rPr>
                        <a:t>[2]</a:t>
                      </a:r>
                      <a:endParaRPr lang="en-IN" sz="1600" dirty="0">
                        <a:latin typeface="Arial" panose="020B0604020202020204" pitchFamily="34" charset="0"/>
                        <a:cs typeface="Arial" panose="020B0604020202020204" pitchFamily="34" charset="0"/>
                      </a:endParaRPr>
                    </a:p>
                  </a:txBody>
                  <a:tcPr anchor="ctr"/>
                </a:tc>
                <a:tc>
                  <a:txBody>
                    <a:bodyPr/>
                    <a:lstStyle/>
                    <a:p>
                      <a:pPr algn="just"/>
                      <a:r>
                        <a:rPr lang="en-US" sz="1600" dirty="0"/>
                        <a:t>"Audio Watermarking with Error Correction"</a:t>
                      </a:r>
                      <a:r>
                        <a:rPr lang="en-IN" sz="1600" dirty="0"/>
                        <a:t>Aman Chadha, Sandeep </a:t>
                      </a:r>
                      <a:r>
                        <a:rPr lang="en-IN" sz="1600" dirty="0" err="1"/>
                        <a:t>Gangundi</a:t>
                      </a:r>
                      <a:r>
                        <a:rPr lang="en-IN" sz="1600" dirty="0"/>
                        <a:t>, Rishabh Goel, Hiren Dave, M. Mani Roja,2011</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just">
                        <a:buFont typeface="Arial" panose="020B0604020202020204" pitchFamily="34" charset="0"/>
                        <a:buChar char="•"/>
                      </a:pPr>
                      <a:r>
                        <a:rPr lang="en-US" sz="1600" dirty="0"/>
                        <a:t>This paper proposes an audio watermarking technique incorporating error correction codes to enhance robustness against unauthorized alterations and piracy.</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just">
                        <a:buFont typeface="Arial" panose="020B0604020202020204" pitchFamily="34" charset="0"/>
                        <a:buChar char="•"/>
                      </a:pPr>
                      <a:r>
                        <a:rPr lang="en-US" sz="1600" dirty="0"/>
                        <a:t>Error correction codes significantly improve watermark resilience.</a:t>
                      </a:r>
                    </a:p>
                    <a:p>
                      <a:pPr marL="285750" indent="-285750" algn="just">
                        <a:buFont typeface="Arial" panose="020B0604020202020204" pitchFamily="34" charset="0"/>
                        <a:buChar char="•"/>
                      </a:pPr>
                      <a:r>
                        <a:rPr lang="en-US" sz="1600" dirty="0"/>
                        <a:t>The method effectively protects against unauthorized tampering.</a:t>
                      </a: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45644130"/>
                  </a:ext>
                </a:extLst>
              </a:tr>
            </a:tbl>
          </a:graphicData>
        </a:graphic>
      </p:graphicFrame>
      <p:sp>
        <p:nvSpPr>
          <p:cNvPr id="6" name="Date Placeholder 5"/>
          <p:cNvSpPr>
            <a:spLocks noGrp="1"/>
          </p:cNvSpPr>
          <p:nvPr>
            <p:ph type="dt" sz="half" idx="10"/>
          </p:nvPr>
        </p:nvSpPr>
        <p:spPr/>
        <p:txBody>
          <a:bodyPr/>
          <a:lstStyle/>
          <a:p>
            <a:fld id="{89147BBB-4112-41B6-83C0-CFDFBCFAB4D6}" type="datetime1">
              <a:rPr lang="en-IN" smtClean="0"/>
              <a:pPr/>
              <a:t>15-05-2025</a:t>
            </a:fld>
            <a:endParaRPr lang="en-IN" dirty="0"/>
          </a:p>
        </p:txBody>
      </p:sp>
      <p:sp>
        <p:nvSpPr>
          <p:cNvPr id="7" name="Slide Number Placeholder 6"/>
          <p:cNvSpPr>
            <a:spLocks noGrp="1"/>
          </p:cNvSpPr>
          <p:nvPr>
            <p:ph type="sldNum" sz="quarter" idx="12"/>
          </p:nvPr>
        </p:nvSpPr>
        <p:spPr/>
        <p:txBody>
          <a:bodyPr/>
          <a:lstStyle/>
          <a:p>
            <a:fld id="{800901A6-15EF-443B-B467-F48A1127064F}" type="slidenum">
              <a:rPr lang="en-IN" smtClean="0"/>
              <a:pPr/>
              <a:t>4</a:t>
            </a:fld>
            <a:endParaRPr lang="en-IN"/>
          </a:p>
        </p:txBody>
      </p:sp>
    </p:spTree>
    <p:extLst>
      <p:ext uri="{BB962C8B-B14F-4D97-AF65-F5344CB8AC3E}">
        <p14:creationId xmlns:p14="http://schemas.microsoft.com/office/powerpoint/2010/main" val="162892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Literature Review</a:t>
            </a:r>
            <a:endParaRPr lang="en-IN" sz="3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2374988"/>
              </p:ext>
            </p:extLst>
          </p:nvPr>
        </p:nvGraphicFramePr>
        <p:xfrm>
          <a:off x="0" y="983226"/>
          <a:ext cx="9144001" cy="6061420"/>
        </p:xfrm>
        <a:graphic>
          <a:graphicData uri="http://schemas.openxmlformats.org/drawingml/2006/table">
            <a:tbl>
              <a:tblPr firstRow="1" bandRow="1">
                <a:tableStyleId>{21E4AEA4-8DFA-4A89-87EB-49C32662AFE0}</a:tableStyleId>
              </a:tblPr>
              <a:tblGrid>
                <a:gridCol w="841829">
                  <a:extLst>
                    <a:ext uri="{9D8B030D-6E8A-4147-A177-3AD203B41FA5}">
                      <a16:colId xmlns:a16="http://schemas.microsoft.com/office/drawing/2014/main" val="244890239"/>
                    </a:ext>
                  </a:extLst>
                </a:gridCol>
                <a:gridCol w="2351314">
                  <a:extLst>
                    <a:ext uri="{9D8B030D-6E8A-4147-A177-3AD203B41FA5}">
                      <a16:colId xmlns:a16="http://schemas.microsoft.com/office/drawing/2014/main" val="1668049456"/>
                    </a:ext>
                  </a:extLst>
                </a:gridCol>
                <a:gridCol w="3178628">
                  <a:extLst>
                    <a:ext uri="{9D8B030D-6E8A-4147-A177-3AD203B41FA5}">
                      <a16:colId xmlns:a16="http://schemas.microsoft.com/office/drawing/2014/main" val="2343139800"/>
                    </a:ext>
                  </a:extLst>
                </a:gridCol>
                <a:gridCol w="2772230">
                  <a:extLst>
                    <a:ext uri="{9D8B030D-6E8A-4147-A177-3AD203B41FA5}">
                      <a16:colId xmlns:a16="http://schemas.microsoft.com/office/drawing/2014/main" val="4252559698"/>
                    </a:ext>
                  </a:extLst>
                </a:gridCol>
              </a:tblGrid>
              <a:tr h="638751">
                <a:tc>
                  <a:txBody>
                    <a:bodyPr/>
                    <a:lstStyle/>
                    <a:p>
                      <a:pPr algn="ctr"/>
                      <a:r>
                        <a:rPr lang="en-US" dirty="0">
                          <a:latin typeface="Arial" panose="020B0604020202020204" pitchFamily="34" charset="0"/>
                          <a:cs typeface="Arial" panose="020B0604020202020204" pitchFamily="34" charset="0"/>
                        </a:rPr>
                        <a:t>Ref. No.</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Publication Details</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Methodology</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Inference</a:t>
                      </a:r>
                      <a:endParaRPr lang="en-IN" dirty="0">
                        <a:latin typeface="Arial" panose="020B0604020202020204" pitchFamily="34" charset="0"/>
                        <a:cs typeface="Arial" panose="020B0604020202020204" pitchFamily="34" charset="0"/>
                      </a:endParaRPr>
                    </a:p>
                  </a:txBody>
                  <a:tcPr anchor="ctr">
                    <a:solidFill>
                      <a:srgbClr val="B01B20"/>
                    </a:solidFill>
                  </a:tcPr>
                </a:tc>
                <a:extLst>
                  <a:ext uri="{0D108BD9-81ED-4DB2-BD59-A6C34878D82A}">
                    <a16:rowId xmlns:a16="http://schemas.microsoft.com/office/drawing/2014/main" val="2083196351"/>
                  </a:ext>
                </a:extLst>
              </a:tr>
              <a:tr h="2459126">
                <a:tc>
                  <a:txBody>
                    <a:bodyPr/>
                    <a:lstStyle/>
                    <a:p>
                      <a:pPr algn="ctr"/>
                      <a:r>
                        <a:rPr lang="en-US" sz="1600" dirty="0">
                          <a:latin typeface="Arial" panose="020B0604020202020204" pitchFamily="34" charset="0"/>
                          <a:cs typeface="Arial" panose="020B0604020202020204" pitchFamily="34" charset="0"/>
                        </a:rPr>
                        <a:t>[3]</a:t>
                      </a:r>
                      <a:endParaRPr lang="en-IN" sz="1600" dirty="0">
                        <a:latin typeface="Arial" panose="020B0604020202020204" pitchFamily="34" charset="0"/>
                        <a:cs typeface="Arial" panose="020B0604020202020204" pitchFamily="34" charset="0"/>
                      </a:endParaRPr>
                    </a:p>
                  </a:txBody>
                  <a:tcPr anchor="ctr"/>
                </a:tc>
                <a:tc>
                  <a:txBody>
                    <a:bodyPr/>
                    <a:lstStyle/>
                    <a:p>
                      <a:pPr algn="just"/>
                      <a:r>
                        <a:rPr lang="en-US" sz="1600" dirty="0"/>
                        <a:t>An Audio Watermarking Algorithm Based on Fast Fourier Transform</a:t>
                      </a:r>
                      <a:br>
                        <a:rPr lang="en-US" sz="1600" dirty="0"/>
                      </a:br>
                      <a:r>
                        <a:rPr lang="en-IN" sz="1600" dirty="0" err="1"/>
                        <a:t>Xiumei</a:t>
                      </a:r>
                      <a:r>
                        <a:rPr lang="en-IN" sz="1600" dirty="0"/>
                        <a:t> Wen, </a:t>
                      </a:r>
                      <a:r>
                        <a:rPr lang="en-IN" sz="1600" dirty="0" err="1"/>
                        <a:t>Xuejun</a:t>
                      </a:r>
                      <a:r>
                        <a:rPr lang="en-IN" sz="1600" dirty="0"/>
                        <a:t> Ding</a:t>
                      </a:r>
                      <a:r>
                        <a:rPr lang="en-IN" sz="1600" baseline="0" dirty="0"/>
                        <a:t>, et al, IEEE journal on signal processing</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just">
                        <a:buFont typeface="Arial" panose="020B0604020202020204" pitchFamily="34" charset="0"/>
                        <a:buChar char="•"/>
                      </a:pPr>
                      <a:r>
                        <a:rPr lang="en-US" sz="1600" b="0" i="0" kern="1200" dirty="0">
                          <a:solidFill>
                            <a:schemeClr val="dk1"/>
                          </a:solidFill>
                          <a:effectLst/>
                          <a:latin typeface="+mn-lt"/>
                          <a:ea typeface="+mn-ea"/>
                          <a:cs typeface="+mn-cs"/>
                        </a:rPr>
                        <a:t>Utilizes Fast Fourier Transform (FFT) to embed watermarking information into the phase coefficients of the audio signal.</a:t>
                      </a:r>
                    </a:p>
                    <a:p>
                      <a:pPr marL="285750" indent="-285750" algn="just">
                        <a:buFont typeface="Arial" panose="020B0604020202020204" pitchFamily="34" charset="0"/>
                        <a:buChar char="•"/>
                      </a:pPr>
                      <a:r>
                        <a:rPr lang="en-US" sz="1600" b="0" i="0" kern="1200" dirty="0">
                          <a:solidFill>
                            <a:schemeClr val="dk1"/>
                          </a:solidFill>
                          <a:effectLst/>
                          <a:latin typeface="+mn-lt"/>
                          <a:ea typeface="+mn-ea"/>
                          <a:cs typeface="+mn-cs"/>
                        </a:rPr>
                        <a:t>Employs</a:t>
                      </a:r>
                      <a:r>
                        <a:rPr lang="en-US" sz="1600" b="0" i="0" kern="1200" baseline="0" dirty="0">
                          <a:solidFill>
                            <a:schemeClr val="dk1"/>
                          </a:solidFill>
                          <a:effectLst/>
                          <a:latin typeface="+mn-lt"/>
                          <a:ea typeface="+mn-ea"/>
                          <a:cs typeface="+mn-cs"/>
                        </a:rPr>
                        <a:t> </a:t>
                      </a:r>
                      <a:r>
                        <a:rPr lang="en-US" sz="1600" b="0" i="0" kern="1200" dirty="0">
                          <a:solidFill>
                            <a:schemeClr val="dk1"/>
                          </a:solidFill>
                          <a:effectLst/>
                          <a:latin typeface="+mn-lt"/>
                          <a:ea typeface="+mn-ea"/>
                          <a:cs typeface="+mn-cs"/>
                        </a:rPr>
                        <a:t>a demodulation process with BCH coding to retrieve the watermark </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just">
                        <a:buFont typeface="Arial" panose="020B0604020202020204" pitchFamily="34" charset="0"/>
                        <a:buChar char="•"/>
                      </a:pPr>
                      <a:r>
                        <a:rPr lang="en-IN" sz="1600" dirty="0">
                          <a:latin typeface="+mn-lt"/>
                          <a:cs typeface="Arial" panose="020B0604020202020204" pitchFamily="34" charset="0"/>
                        </a:rPr>
                        <a:t>SNR</a:t>
                      </a:r>
                      <a:r>
                        <a:rPr lang="en-IN" sz="1600" baseline="0" dirty="0">
                          <a:latin typeface="+mn-lt"/>
                          <a:cs typeface="Arial" panose="020B0604020202020204" pitchFamily="34" charset="0"/>
                        </a:rPr>
                        <a:t> comparable to that of the non watermark embedded audio is obtained which indicates </a:t>
                      </a:r>
                      <a:r>
                        <a:rPr lang="en-US" sz="1600" b="0" i="0" kern="1200" dirty="0">
                          <a:solidFill>
                            <a:schemeClr val="dk1"/>
                          </a:solidFill>
                          <a:effectLst/>
                          <a:latin typeface="+mn-lt"/>
                          <a:ea typeface="+mn-ea"/>
                          <a:cs typeface="+mn-cs"/>
                        </a:rPr>
                        <a:t>that the watermarking process did not significantly alter the quality of the original audio signal, maintaining a high level of inaudibility</a:t>
                      </a: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40900307"/>
                  </a:ext>
                </a:extLst>
              </a:tr>
              <a:tr h="2891500">
                <a:tc>
                  <a:txBody>
                    <a:bodyPr/>
                    <a:lstStyle/>
                    <a:p>
                      <a:pPr algn="ctr"/>
                      <a:r>
                        <a:rPr lang="en-US" sz="1600" dirty="0">
                          <a:latin typeface="Arial" panose="020B0604020202020204" pitchFamily="34" charset="0"/>
                          <a:cs typeface="Arial" panose="020B0604020202020204" pitchFamily="34" charset="0"/>
                        </a:rPr>
                        <a:t>[4]</a:t>
                      </a:r>
                      <a:endParaRPr lang="en-IN" sz="1600" dirty="0">
                        <a:latin typeface="Arial" panose="020B0604020202020204" pitchFamily="34" charset="0"/>
                        <a:cs typeface="Arial" panose="020B0604020202020204" pitchFamily="34" charset="0"/>
                      </a:endParaRPr>
                    </a:p>
                  </a:txBody>
                  <a:tcPr anchor="ctr"/>
                </a:tc>
                <a:tc>
                  <a:txBody>
                    <a:bodyPr/>
                    <a:lstStyle/>
                    <a:p>
                      <a:pPr algn="just"/>
                      <a:r>
                        <a:rPr lang="en-US" sz="1600" dirty="0"/>
                        <a:t>A Literature Survey – Various Audio Watermarking Techniques and their challenges </a:t>
                      </a:r>
                      <a:br>
                        <a:rPr lang="en-US" sz="1600" dirty="0"/>
                      </a:br>
                      <a:r>
                        <a:rPr lang="en-IN" sz="1600" dirty="0"/>
                        <a:t>Jaya Bajpai et al</a:t>
                      </a:r>
                      <a:r>
                        <a:rPr lang="en-IN" sz="1600" baseline="0" dirty="0"/>
                        <a:t> </a:t>
                      </a:r>
                      <a:br>
                        <a:rPr lang="en-IN" sz="1600" baseline="0" dirty="0"/>
                      </a:br>
                      <a:r>
                        <a:rPr lang="en-IN" sz="1600" baseline="0" dirty="0"/>
                        <a:t>IEEE journal on signal and image processing,2017</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just">
                        <a:buFont typeface="Arial" panose="020B0604020202020204" pitchFamily="34" charset="0"/>
                        <a:buChar char="•"/>
                      </a:pPr>
                      <a:r>
                        <a:rPr lang="en-US" sz="1600" b="0" i="0" kern="1200" dirty="0">
                          <a:solidFill>
                            <a:schemeClr val="dk1"/>
                          </a:solidFill>
                          <a:effectLst/>
                          <a:latin typeface="+mn-lt"/>
                          <a:ea typeface="+mn-ea"/>
                          <a:cs typeface="+mn-cs"/>
                        </a:rPr>
                        <a:t>FFT utilized to embed watermark information into the phase coefficients of the audio signal.</a:t>
                      </a:r>
                    </a:p>
                    <a:p>
                      <a:pPr marL="285750" indent="-285750" algn="just">
                        <a:buFont typeface="Arial" panose="020B0604020202020204" pitchFamily="34" charset="0"/>
                        <a:buChar char="•"/>
                      </a:pPr>
                      <a:r>
                        <a:rPr lang="en-US" sz="1600" b="0" i="0" kern="1200" dirty="0">
                          <a:solidFill>
                            <a:schemeClr val="dk1"/>
                          </a:solidFill>
                          <a:effectLst/>
                          <a:latin typeface="+mn-lt"/>
                          <a:ea typeface="+mn-ea"/>
                          <a:cs typeface="+mn-cs"/>
                        </a:rPr>
                        <a:t>Watermark Intensity α, set at 0.1 to ensure minimal distortion.</a:t>
                      </a:r>
                    </a:p>
                  </a:txBody>
                  <a:tcPr anchor="ctr"/>
                </a:tc>
                <a:tc>
                  <a:txBody>
                    <a:bodyPr/>
                    <a:lstStyle/>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Improve robustness of audio watermarking against band-pass filtering (BPF) attacks and maintains the audio quality</a:t>
                      </a: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45644130"/>
                  </a:ext>
                </a:extLst>
              </a:tr>
            </a:tbl>
          </a:graphicData>
        </a:graphic>
      </p:graphicFrame>
      <p:sp>
        <p:nvSpPr>
          <p:cNvPr id="6" name="Rectangle 5"/>
          <p:cNvSpPr/>
          <p:nvPr/>
        </p:nvSpPr>
        <p:spPr>
          <a:xfrm>
            <a:off x="0" y="0"/>
            <a:ext cx="9144000" cy="983226"/>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000" b="1" dirty="0">
                <a:latin typeface="Arial" panose="020B0604020202020204" pitchFamily="34" charset="0"/>
                <a:cs typeface="Arial" panose="020B0604020202020204" pitchFamily="34" charset="0"/>
              </a:rPr>
              <a:t>Literature Review</a:t>
            </a:r>
            <a:endParaRPr lang="en-IN" sz="3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176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Literature Review</a:t>
            </a:r>
            <a:endParaRPr lang="en-IN" sz="3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23285829"/>
              </p:ext>
            </p:extLst>
          </p:nvPr>
        </p:nvGraphicFramePr>
        <p:xfrm>
          <a:off x="0" y="1135452"/>
          <a:ext cx="9143999" cy="5940851"/>
        </p:xfrm>
        <a:graphic>
          <a:graphicData uri="http://schemas.openxmlformats.org/drawingml/2006/table">
            <a:tbl>
              <a:tblPr firstRow="1" bandRow="1">
                <a:tableStyleId>{21E4AEA4-8DFA-4A89-87EB-49C32662AFE0}</a:tableStyleId>
              </a:tblPr>
              <a:tblGrid>
                <a:gridCol w="1124808">
                  <a:extLst>
                    <a:ext uri="{9D8B030D-6E8A-4147-A177-3AD203B41FA5}">
                      <a16:colId xmlns:a16="http://schemas.microsoft.com/office/drawing/2014/main" val="244890239"/>
                    </a:ext>
                  </a:extLst>
                </a:gridCol>
                <a:gridCol w="2710824">
                  <a:extLst>
                    <a:ext uri="{9D8B030D-6E8A-4147-A177-3AD203B41FA5}">
                      <a16:colId xmlns:a16="http://schemas.microsoft.com/office/drawing/2014/main" val="1668049456"/>
                    </a:ext>
                  </a:extLst>
                </a:gridCol>
                <a:gridCol w="2699833">
                  <a:extLst>
                    <a:ext uri="{9D8B030D-6E8A-4147-A177-3AD203B41FA5}">
                      <a16:colId xmlns:a16="http://schemas.microsoft.com/office/drawing/2014/main" val="2343139800"/>
                    </a:ext>
                  </a:extLst>
                </a:gridCol>
                <a:gridCol w="2608534">
                  <a:extLst>
                    <a:ext uri="{9D8B030D-6E8A-4147-A177-3AD203B41FA5}">
                      <a16:colId xmlns:a16="http://schemas.microsoft.com/office/drawing/2014/main" val="4252559698"/>
                    </a:ext>
                  </a:extLst>
                </a:gridCol>
              </a:tblGrid>
              <a:tr h="983028">
                <a:tc>
                  <a:txBody>
                    <a:bodyPr/>
                    <a:lstStyle/>
                    <a:p>
                      <a:pPr algn="ctr"/>
                      <a:r>
                        <a:rPr lang="en-US" dirty="0">
                          <a:latin typeface="Arial" panose="020B0604020202020204" pitchFamily="34" charset="0"/>
                          <a:cs typeface="Arial" panose="020B0604020202020204" pitchFamily="34" charset="0"/>
                        </a:rPr>
                        <a:t>Ref. No.</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Publication Details</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Methodology</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Inference</a:t>
                      </a:r>
                      <a:endParaRPr lang="en-IN" dirty="0">
                        <a:latin typeface="Arial" panose="020B0604020202020204" pitchFamily="34" charset="0"/>
                        <a:cs typeface="Arial" panose="020B0604020202020204" pitchFamily="34" charset="0"/>
                      </a:endParaRPr>
                    </a:p>
                  </a:txBody>
                  <a:tcPr anchor="ctr">
                    <a:solidFill>
                      <a:srgbClr val="B01B20"/>
                    </a:solidFill>
                  </a:tcPr>
                </a:tc>
                <a:extLst>
                  <a:ext uri="{0D108BD9-81ED-4DB2-BD59-A6C34878D82A}">
                    <a16:rowId xmlns:a16="http://schemas.microsoft.com/office/drawing/2014/main" val="2083196351"/>
                  </a:ext>
                </a:extLst>
              </a:tr>
              <a:tr h="2604426">
                <a:tc>
                  <a:txBody>
                    <a:bodyPr/>
                    <a:lstStyle/>
                    <a:p>
                      <a:pPr algn="ctr"/>
                      <a:r>
                        <a:rPr lang="en-US" sz="1600" dirty="0">
                          <a:latin typeface="Arial" panose="020B0604020202020204" pitchFamily="34" charset="0"/>
                          <a:cs typeface="Arial" panose="020B0604020202020204" pitchFamily="34" charset="0"/>
                        </a:rPr>
                        <a:t>[5]</a:t>
                      </a:r>
                      <a:endParaRPr lang="en-IN" sz="1600" dirty="0">
                        <a:latin typeface="Arial" panose="020B0604020202020204" pitchFamily="34" charset="0"/>
                        <a:cs typeface="Arial" panose="020B0604020202020204" pitchFamily="34" charset="0"/>
                      </a:endParaRPr>
                    </a:p>
                  </a:txBody>
                  <a:tcPr anchor="ctr"/>
                </a:tc>
                <a:tc>
                  <a:txBody>
                    <a:bodyPr/>
                    <a:lstStyle/>
                    <a:p>
                      <a:pPr algn="just"/>
                      <a:r>
                        <a:rPr lang="en-US" sz="1600" dirty="0"/>
                        <a:t>"</a:t>
                      </a:r>
                      <a:r>
                        <a:rPr lang="en-US" sz="1600" dirty="0" err="1"/>
                        <a:t>SilentCipher</a:t>
                      </a:r>
                      <a:r>
                        <a:rPr lang="en-US" sz="1600" dirty="0"/>
                        <a:t>: Deep Audio Watermarking" (2024)</a:t>
                      </a:r>
                      <a:r>
                        <a:rPr lang="en-IN" sz="1600" dirty="0"/>
                        <a:t> Mayank Kumar Singh, Naoya Takahashi, </a:t>
                      </a:r>
                      <a:r>
                        <a:rPr lang="en-IN" sz="1600" dirty="0" err="1"/>
                        <a:t>Weihsiang</a:t>
                      </a:r>
                      <a:r>
                        <a:rPr lang="en-IN" sz="1600" dirty="0"/>
                        <a:t> Liao, Yuki </a:t>
                      </a:r>
                      <a:r>
                        <a:rPr lang="en-IN" sz="1600" dirty="0" err="1"/>
                        <a:t>Mitsufuji</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just">
                        <a:buFont typeface="Arial" panose="020B0604020202020204" pitchFamily="34" charset="0"/>
                        <a:buChar char="•"/>
                      </a:pPr>
                      <a:r>
                        <a:rPr lang="en-US" sz="1600" dirty="0"/>
                        <a:t>The study introduces a deep learning-based model that integrates psychoacoustic thresholding and pseudo-differentiable compression layers to embed imperceptible watermarks in audio signals.</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just">
                        <a:buFont typeface="Arial" panose="020B0604020202020204" pitchFamily="34" charset="0"/>
                        <a:buChar char="•"/>
                      </a:pPr>
                      <a:r>
                        <a:rPr lang="en-US" sz="1600" dirty="0"/>
                        <a:t>Psychoacoustic modeling ensures watermark imperceptibility.</a:t>
                      </a:r>
                    </a:p>
                    <a:p>
                      <a:pPr marL="285750" indent="-285750" algn="just">
                        <a:buFont typeface="Arial" panose="020B0604020202020204" pitchFamily="34" charset="0"/>
                        <a:buChar char="•"/>
                      </a:pPr>
                      <a:r>
                        <a:rPr lang="en-US" sz="1600" dirty="0"/>
                        <a:t>Eliminating perceptual losses maintains audio fidelity.</a:t>
                      </a: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40900307"/>
                  </a:ext>
                </a:extLst>
              </a:tr>
              <a:tr h="2353397">
                <a:tc>
                  <a:txBody>
                    <a:bodyPr/>
                    <a:lstStyle/>
                    <a:p>
                      <a:pPr algn="ctr"/>
                      <a:r>
                        <a:rPr lang="en-US" sz="1600" dirty="0">
                          <a:latin typeface="Arial" panose="020B0604020202020204" pitchFamily="34" charset="0"/>
                          <a:cs typeface="Arial" panose="020B0604020202020204" pitchFamily="34" charset="0"/>
                        </a:rPr>
                        <a:t>[6]</a:t>
                      </a:r>
                      <a:endParaRPr lang="en-IN" sz="1600" dirty="0">
                        <a:latin typeface="Arial" panose="020B0604020202020204" pitchFamily="34" charset="0"/>
                        <a:cs typeface="Arial" panose="020B0604020202020204" pitchFamily="34" charset="0"/>
                      </a:endParaRPr>
                    </a:p>
                  </a:txBody>
                  <a:tcPr anchor="ctr"/>
                </a:tc>
                <a:tc>
                  <a:txBody>
                    <a:bodyPr/>
                    <a:lstStyle/>
                    <a:p>
                      <a:pPr algn="just"/>
                      <a:r>
                        <a:rPr lang="en-US" sz="1600" dirty="0"/>
                        <a:t>"</a:t>
                      </a:r>
                      <a:r>
                        <a:rPr lang="en-US" sz="1600" dirty="0" err="1"/>
                        <a:t>WavMark</a:t>
                      </a:r>
                      <a:r>
                        <a:rPr lang="en-US" sz="1600" dirty="0"/>
                        <a:t>: Watermarking for Audio Generation"</a:t>
                      </a:r>
                      <a:r>
                        <a:rPr lang="en-IN" sz="1600" dirty="0" err="1"/>
                        <a:t>Guangyu</a:t>
                      </a:r>
                      <a:r>
                        <a:rPr lang="en-IN" sz="1600" dirty="0"/>
                        <a:t> Chen, Yu Wu, </a:t>
                      </a:r>
                      <a:r>
                        <a:rPr lang="en-IN" sz="1600" dirty="0" err="1"/>
                        <a:t>Shujie</a:t>
                      </a:r>
                      <a:r>
                        <a:rPr lang="en-IN" sz="1600" dirty="0"/>
                        <a:t> Liu, Tao Liu, </a:t>
                      </a:r>
                      <a:r>
                        <a:rPr lang="en-IN" sz="1600" dirty="0" err="1"/>
                        <a:t>Xiaoyong</a:t>
                      </a:r>
                      <a:r>
                        <a:rPr lang="en-IN" sz="1600" dirty="0"/>
                        <a:t> Du, </a:t>
                      </a:r>
                      <a:r>
                        <a:rPr lang="en-IN" sz="1600" dirty="0" err="1"/>
                        <a:t>Furu</a:t>
                      </a:r>
                      <a:r>
                        <a:rPr lang="en-IN" sz="1600" dirty="0"/>
                        <a:t> Wei,2023</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just">
                        <a:buFont typeface="Arial" panose="020B0604020202020204" pitchFamily="34" charset="0"/>
                        <a:buChar char="•"/>
                      </a:pPr>
                      <a:r>
                        <a:rPr lang="en-US" sz="1600" dirty="0"/>
                        <a:t>Introduces an audio watermarking framework capable of encoding up to 32 bits within a 1-second audio snippet, ensuring imperceptibility and resilience against various attacks.</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just">
                        <a:buFont typeface="Arial" panose="020B0604020202020204" pitchFamily="34" charset="0"/>
                        <a:buChar char="•"/>
                      </a:pPr>
                      <a:r>
                        <a:rPr lang="en-US" sz="1600" dirty="0"/>
                        <a:t>Achieves high-capacity watermarking with minimal perceptual impact.</a:t>
                      </a:r>
                    </a:p>
                    <a:p>
                      <a:pPr marL="285750" indent="-285750" algn="just">
                        <a:buFont typeface="Arial" panose="020B0604020202020204" pitchFamily="34" charset="0"/>
                        <a:buChar char="•"/>
                      </a:pPr>
                      <a:r>
                        <a:rPr lang="en-US" sz="1600" dirty="0"/>
                        <a:t>Enhances identification of synthesized voices for copyright protection.</a:t>
                      </a: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45644130"/>
                  </a:ext>
                </a:extLst>
              </a:tr>
            </a:tbl>
          </a:graphicData>
        </a:graphic>
      </p:graphicFrame>
      <p:sp>
        <p:nvSpPr>
          <p:cNvPr id="6" name="Date Placeholder 5"/>
          <p:cNvSpPr>
            <a:spLocks noGrp="1"/>
          </p:cNvSpPr>
          <p:nvPr>
            <p:ph type="dt" sz="half" idx="10"/>
          </p:nvPr>
        </p:nvSpPr>
        <p:spPr/>
        <p:txBody>
          <a:bodyPr/>
          <a:lstStyle/>
          <a:p>
            <a:fld id="{89147BBB-4112-41B6-83C0-CFDFBCFAB4D6}" type="datetime1">
              <a:rPr lang="en-IN" smtClean="0"/>
              <a:pPr/>
              <a:t>15-05-2025</a:t>
            </a:fld>
            <a:endParaRPr lang="en-IN" dirty="0"/>
          </a:p>
        </p:txBody>
      </p:sp>
      <p:sp>
        <p:nvSpPr>
          <p:cNvPr id="7" name="Slide Number Placeholder 6"/>
          <p:cNvSpPr>
            <a:spLocks noGrp="1"/>
          </p:cNvSpPr>
          <p:nvPr>
            <p:ph type="sldNum" sz="quarter" idx="12"/>
          </p:nvPr>
        </p:nvSpPr>
        <p:spPr/>
        <p:txBody>
          <a:bodyPr/>
          <a:lstStyle/>
          <a:p>
            <a:fld id="{800901A6-15EF-443B-B467-F48A1127064F}" type="slidenum">
              <a:rPr lang="en-IN" smtClean="0"/>
              <a:pPr/>
              <a:t>6</a:t>
            </a:fld>
            <a:endParaRPr lang="en-IN"/>
          </a:p>
        </p:txBody>
      </p:sp>
    </p:spTree>
    <p:extLst>
      <p:ext uri="{BB962C8B-B14F-4D97-AF65-F5344CB8AC3E}">
        <p14:creationId xmlns:p14="http://schemas.microsoft.com/office/powerpoint/2010/main" val="140673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a:lnSpc>
                <a:spcPct val="150000"/>
              </a:lnSpc>
            </a:pPr>
            <a:r>
              <a:rPr lang="en-US" sz="2200" dirty="0">
                <a:latin typeface="Arial" panose="020B0604020202020204" pitchFamily="34" charset="0"/>
                <a:cs typeface="Arial" panose="020B0604020202020204" pitchFamily="34" charset="0"/>
              </a:rPr>
              <a:t>P</a:t>
            </a:r>
            <a:r>
              <a:rPr lang="en-US" sz="2200" b="0" i="0" dirty="0">
                <a:latin typeface="Arial" panose="020B0604020202020204" pitchFamily="34" charset="0"/>
                <a:cs typeface="Arial" panose="020B0604020202020204" pitchFamily="34" charset="0"/>
              </a:rPr>
              <a:t>rotect an audio signal by encrypting it with a watermark and ensure that it’s transmission and reception is protected.</a:t>
            </a:r>
          </a:p>
          <a:p>
            <a:pPr>
              <a:lnSpc>
                <a:spcPct val="150000"/>
              </a:lnSpc>
            </a:pPr>
            <a:r>
              <a:rPr lang="en-US" sz="2200" b="0" i="0" dirty="0">
                <a:latin typeface="Arial" panose="020B0604020202020204" pitchFamily="34" charset="0"/>
                <a:cs typeface="Arial" panose="020B0604020202020204" pitchFamily="34" charset="0"/>
              </a:rPr>
              <a:t>It must be inaudible within the host audio and should not destroy/alter the data within the signal.</a:t>
            </a:r>
          </a:p>
          <a:p>
            <a:pPr>
              <a:lnSpc>
                <a:spcPct val="150000"/>
              </a:lnSpc>
            </a:pPr>
            <a:r>
              <a:rPr lang="en-US" sz="2200" dirty="0">
                <a:latin typeface="Arial" panose="020B0604020202020204" pitchFamily="34" charset="0"/>
                <a:cs typeface="Arial" panose="020B0604020202020204" pitchFamily="34" charset="0"/>
              </a:rPr>
              <a:t>Here we train a diffusion model to exclude the noise within the signal in a iterative manner</a:t>
            </a:r>
          </a:p>
          <a:p>
            <a:pPr>
              <a:lnSpc>
                <a:spcPct val="150000"/>
              </a:lnSpc>
            </a:pPr>
            <a:r>
              <a:rPr lang="en-US" sz="2200" b="0" i="0" dirty="0">
                <a:latin typeface="Arial" panose="020B0604020202020204" pitchFamily="34" charset="0"/>
                <a:cs typeface="Arial" panose="020B0604020202020204" pitchFamily="34" charset="0"/>
              </a:rPr>
              <a:t>Diffusion models are a class of generative models that have gained prominence for their ability to produce high-quality images, audio, and other forms of data.</a:t>
            </a:r>
          </a:p>
          <a:p>
            <a:pPr>
              <a:lnSpc>
                <a:spcPct val="150000"/>
              </a:lnSpc>
            </a:pPr>
            <a:endParaRPr lang="en-US" sz="2200" dirty="0">
              <a:latin typeface="Arial" panose="020B0604020202020204" pitchFamily="34" charset="0"/>
              <a:cs typeface="Arial" panose="020B0604020202020204" pitchFamily="34" charset="0"/>
            </a:endParaRPr>
          </a:p>
          <a:p>
            <a:pPr>
              <a:lnSpc>
                <a:spcPct val="150000"/>
              </a:lnSpc>
            </a:pPr>
            <a:endParaRPr lang="en-US" sz="2200" dirty="0">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Problem Statement</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733728" y="0"/>
            <a:ext cx="1174719" cy="1152343"/>
          </a:xfrm>
          <a:prstGeom prst="rect">
            <a:avLst/>
          </a:prstGeom>
        </p:spPr>
      </p:pic>
      <p:sp>
        <p:nvSpPr>
          <p:cNvPr id="5" name="Date Placeholder 4"/>
          <p:cNvSpPr>
            <a:spLocks noGrp="1"/>
          </p:cNvSpPr>
          <p:nvPr>
            <p:ph type="dt" sz="half" idx="10"/>
          </p:nvPr>
        </p:nvSpPr>
        <p:spPr/>
        <p:txBody>
          <a:bodyPr/>
          <a:lstStyle/>
          <a:p>
            <a:fld id="{89147BBB-4112-41B6-83C0-CFDFBCFAB4D6}" type="datetime1">
              <a:rPr lang="en-IN" smtClean="0"/>
              <a:pPr/>
              <a:t>15-05-2025</a:t>
            </a:fld>
            <a:endParaRPr lang="en-IN" dirty="0"/>
          </a:p>
        </p:txBody>
      </p:sp>
      <p:sp>
        <p:nvSpPr>
          <p:cNvPr id="6" name="Slide Number Placeholder 5"/>
          <p:cNvSpPr>
            <a:spLocks noGrp="1"/>
          </p:cNvSpPr>
          <p:nvPr>
            <p:ph type="sldNum" sz="quarter" idx="12"/>
          </p:nvPr>
        </p:nvSpPr>
        <p:spPr/>
        <p:txBody>
          <a:bodyPr/>
          <a:lstStyle/>
          <a:p>
            <a:fld id="{800901A6-15EF-443B-B467-F48A1127064F}" type="slidenum">
              <a:rPr lang="en-IN" smtClean="0"/>
              <a:pPr/>
              <a:t>7</a:t>
            </a:fld>
            <a:endParaRPr lang="en-IN"/>
          </a:p>
        </p:txBody>
      </p:sp>
    </p:spTree>
    <p:extLst>
      <p:ext uri="{BB962C8B-B14F-4D97-AF65-F5344CB8AC3E}">
        <p14:creationId xmlns:p14="http://schemas.microsoft.com/office/powerpoint/2010/main" val="95238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98904"/>
            <a:ext cx="7886700" cy="5309101"/>
          </a:xfrm>
        </p:spPr>
        <p:txBody>
          <a:bodyPr>
            <a:noAutofit/>
          </a:bodyPr>
          <a:lstStyle/>
          <a:p>
            <a:pPr marL="0" indent="0">
              <a:lnSpc>
                <a:spcPct val="150000"/>
              </a:lnSpc>
              <a:buNone/>
            </a:pPr>
            <a:r>
              <a:rPr lang="en-US" sz="2200" b="1" dirty="0">
                <a:latin typeface="Arial" panose="020B0604020202020204" pitchFamily="34" charset="0"/>
                <a:cs typeface="Arial" panose="020B0604020202020204" pitchFamily="34" charset="0"/>
              </a:rPr>
              <a:t>Software Required </a:t>
            </a:r>
            <a:r>
              <a:rPr lang="en-US" sz="2200" dirty="0">
                <a:latin typeface="Arial" panose="020B0604020202020204" pitchFamily="34" charset="0"/>
                <a:cs typeface="Arial" panose="020B0604020202020204" pitchFamily="34" charset="0"/>
              </a:rPr>
              <a:t>: VS Code, Python, </a:t>
            </a:r>
            <a:r>
              <a:rPr lang="en-US" sz="2200" dirty="0" err="1">
                <a:latin typeface="Arial" panose="020B0604020202020204" pitchFamily="34" charset="0"/>
                <a:cs typeface="Arial" panose="020B0604020202020204" pitchFamily="34" charset="0"/>
              </a:rPr>
              <a:t>Matlab</a:t>
            </a:r>
            <a:endParaRPr lang="en-US" sz="2200" dirty="0">
              <a:latin typeface="Arial" panose="020B0604020202020204" pitchFamily="34" charset="0"/>
              <a:cs typeface="Arial" panose="020B0604020202020204" pitchFamily="34" charset="0"/>
            </a:endParaRPr>
          </a:p>
          <a:p>
            <a:pPr>
              <a:lnSpc>
                <a:spcPct val="150000"/>
              </a:lnSpc>
            </a:pPr>
            <a:r>
              <a:rPr lang="en-US" sz="2200" dirty="0">
                <a:latin typeface="Arial" panose="020B0604020202020204" pitchFamily="34" charset="0"/>
                <a:cs typeface="Arial" panose="020B0604020202020204" pitchFamily="34" charset="0"/>
              </a:rPr>
              <a:t>Divide audio into frames and process each frame.</a:t>
            </a:r>
          </a:p>
          <a:p>
            <a:pPr>
              <a:lnSpc>
                <a:spcPct val="150000"/>
              </a:lnSpc>
            </a:pPr>
            <a:r>
              <a:rPr lang="en-US" sz="2200" dirty="0">
                <a:latin typeface="Arial" panose="020B0604020202020204" pitchFamily="34" charset="0"/>
                <a:cs typeface="Arial" panose="020B0604020202020204" pitchFamily="34" charset="0"/>
              </a:rPr>
              <a:t>Compute FFT of the frame.</a:t>
            </a:r>
          </a:p>
          <a:p>
            <a:pPr>
              <a:lnSpc>
                <a:spcPct val="150000"/>
              </a:lnSpc>
            </a:pPr>
            <a:r>
              <a:rPr lang="en-US" sz="2200" dirty="0">
                <a:latin typeface="Arial" panose="020B0604020202020204" pitchFamily="34" charset="0"/>
                <a:cs typeface="Arial" panose="020B0604020202020204" pitchFamily="34" charset="0"/>
              </a:rPr>
              <a:t>Calculate masking threshold using psychoacoustic model</a:t>
            </a:r>
          </a:p>
          <a:p>
            <a:pPr>
              <a:lnSpc>
                <a:spcPct val="150000"/>
              </a:lnSpc>
            </a:pPr>
            <a:r>
              <a:rPr lang="en-US" sz="2200" dirty="0">
                <a:latin typeface="Arial" panose="020B0604020202020204" pitchFamily="34" charset="0"/>
                <a:cs typeface="Arial" panose="020B0604020202020204" pitchFamily="34" charset="0"/>
              </a:rPr>
              <a:t>Extract pixels from the image to be embedded.</a:t>
            </a:r>
          </a:p>
          <a:p>
            <a:pPr>
              <a:lnSpc>
                <a:spcPct val="150000"/>
              </a:lnSpc>
            </a:pPr>
            <a:r>
              <a:rPr lang="en-US" sz="2200" dirty="0">
                <a:latin typeface="Arial" panose="020B0604020202020204" pitchFamily="34" charset="0"/>
                <a:cs typeface="Arial" panose="020B0604020202020204" pitchFamily="34" charset="0"/>
              </a:rPr>
              <a:t>Modify frequency components below masking threshold to embed image data using frequency watermarking.</a:t>
            </a:r>
            <a:endParaRPr lang="en-US" sz="2200" b="1" dirty="0">
              <a:latin typeface="Arial" panose="020B0604020202020204" pitchFamily="34" charset="0"/>
              <a:cs typeface="Arial" panose="020B0604020202020204" pitchFamily="34" charset="0"/>
            </a:endParaRPr>
          </a:p>
          <a:p>
            <a:pPr marL="0" indent="0">
              <a:lnSpc>
                <a:spcPct val="150000"/>
              </a:lnSpc>
              <a:buNone/>
            </a:pPr>
            <a:endParaRPr lang="en-US" sz="2200" dirty="0">
              <a:latin typeface="Arial" panose="020B0604020202020204" pitchFamily="34" charset="0"/>
              <a:cs typeface="Arial" panose="020B0604020202020204" pitchFamily="34" charset="0"/>
            </a:endParaRPr>
          </a:p>
        </p:txBody>
      </p:sp>
      <p:sp>
        <p:nvSpPr>
          <p:cNvPr id="4" name="Rectangle 3"/>
          <p:cNvSpPr/>
          <p:nvPr/>
        </p:nvSpPr>
        <p:spPr>
          <a:xfrm>
            <a:off x="0" y="15106"/>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Objectives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
        <p:nvSpPr>
          <p:cNvPr id="5" name="Date Placeholder 4"/>
          <p:cNvSpPr>
            <a:spLocks noGrp="1"/>
          </p:cNvSpPr>
          <p:nvPr>
            <p:ph type="dt" sz="half" idx="10"/>
          </p:nvPr>
        </p:nvSpPr>
        <p:spPr/>
        <p:txBody>
          <a:bodyPr/>
          <a:lstStyle/>
          <a:p>
            <a:fld id="{89147BBB-4112-41B6-83C0-CFDFBCFAB4D6}" type="datetime1">
              <a:rPr lang="en-IN" smtClean="0"/>
              <a:pPr/>
              <a:t>15-05-2025</a:t>
            </a:fld>
            <a:endParaRPr lang="en-IN" dirty="0"/>
          </a:p>
        </p:txBody>
      </p:sp>
      <p:sp>
        <p:nvSpPr>
          <p:cNvPr id="6" name="Slide Number Placeholder 5"/>
          <p:cNvSpPr>
            <a:spLocks noGrp="1"/>
          </p:cNvSpPr>
          <p:nvPr>
            <p:ph type="sldNum" sz="quarter" idx="12"/>
          </p:nvPr>
        </p:nvSpPr>
        <p:spPr/>
        <p:txBody>
          <a:bodyPr/>
          <a:lstStyle/>
          <a:p>
            <a:fld id="{800901A6-15EF-443B-B467-F48A1127064F}" type="slidenum">
              <a:rPr lang="en-IN" smtClean="0"/>
              <a:pPr/>
              <a:t>8</a:t>
            </a:fld>
            <a:endParaRPr lang="en-IN"/>
          </a:p>
        </p:txBody>
      </p:sp>
    </p:spTree>
    <p:extLst>
      <p:ext uri="{BB962C8B-B14F-4D97-AF65-F5344CB8AC3E}">
        <p14:creationId xmlns:p14="http://schemas.microsoft.com/office/powerpoint/2010/main" val="282958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78CF6-6B02-9AF9-16D9-5F77F973DD2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500CD-5686-F54C-B4A8-6CF707A1A4FD}"/>
              </a:ext>
            </a:extLst>
          </p:cNvPr>
          <p:cNvSpPr>
            <a:spLocks noGrp="1"/>
          </p:cNvSpPr>
          <p:nvPr>
            <p:ph idx="1"/>
          </p:nvPr>
        </p:nvSpPr>
        <p:spPr>
          <a:xfrm>
            <a:off x="628650" y="1098904"/>
            <a:ext cx="7886700" cy="5309101"/>
          </a:xfrm>
        </p:spPr>
        <p:txBody>
          <a:bodyPr>
            <a:noAutofit/>
          </a:bodyPr>
          <a:lstStyle/>
          <a:p>
            <a:pPr lvl="0" eaLnBrk="0" fontAlgn="base" hangingPunct="0">
              <a:lnSpc>
                <a:spcPct val="150000"/>
              </a:lnSpc>
              <a:spcBef>
                <a:spcPct val="0"/>
              </a:spcBef>
              <a:spcAft>
                <a:spcPct val="0"/>
              </a:spcAft>
              <a:buFontTx/>
              <a:buChar char="•"/>
            </a:pPr>
            <a:r>
              <a:rPr lang="en-US" sz="2200" b="1" dirty="0">
                <a:latin typeface="Arial" panose="020B0604020202020204" pitchFamily="34" charset="0"/>
                <a:cs typeface="Arial" panose="020B0604020202020204" pitchFamily="34" charset="0"/>
              </a:rPr>
              <a:t>Train a Diffusion Model for Noise Removal: </a:t>
            </a:r>
            <a:r>
              <a:rPr lang="en-US" sz="2200" dirty="0">
                <a:latin typeface="Arial" panose="020B0604020202020204" pitchFamily="34" charset="0"/>
                <a:cs typeface="Arial" panose="020B0604020202020204" pitchFamily="34" charset="0"/>
              </a:rPr>
              <a:t>Train a denoising diffusion model to remove noise and distortions introduced during transmission,  ensuring accurate image extraction.</a:t>
            </a:r>
          </a:p>
          <a:p>
            <a:pPr eaLnBrk="0" fontAlgn="base" hangingPunct="0">
              <a:lnSpc>
                <a:spcPct val="150000"/>
              </a:lnSpc>
              <a:spcBef>
                <a:spcPct val="0"/>
              </a:spcBef>
              <a:spcAft>
                <a:spcPct val="0"/>
              </a:spcAft>
              <a:buFontTx/>
              <a:buChar char="•"/>
            </a:pPr>
            <a:r>
              <a:rPr lang="en-US" sz="2200" b="1" dirty="0">
                <a:latin typeface="Arial" panose="020B0604020202020204" pitchFamily="34" charset="0"/>
                <a:cs typeface="Arial" panose="020B0604020202020204" pitchFamily="34" charset="0"/>
              </a:rPr>
              <a:t>Enhance Image Quality Using the Diffusion Model: </a:t>
            </a:r>
            <a:r>
              <a:rPr lang="en-US" sz="2200" dirty="0">
                <a:latin typeface="Arial" panose="020B0604020202020204" pitchFamily="34" charset="0"/>
                <a:cs typeface="Arial" panose="020B0604020202020204" pitchFamily="34" charset="0"/>
              </a:rPr>
              <a:t>Use model to reconstruct the extracted image, denoise it, enhance its clarity, ensuring it resembles the original image.</a:t>
            </a:r>
            <a:endParaRPr lang="en-US" sz="2200" b="1" dirty="0">
              <a:latin typeface="Arial" panose="020B0604020202020204" pitchFamily="34" charset="0"/>
              <a:cs typeface="Arial" panose="020B0604020202020204" pitchFamily="34" charset="0"/>
            </a:endParaRPr>
          </a:p>
          <a:p>
            <a:pPr>
              <a:lnSpc>
                <a:spcPct val="150000"/>
              </a:lnSpc>
            </a:pPr>
            <a:r>
              <a:rPr lang="en-US" sz="2200" dirty="0">
                <a:latin typeface="Arial" panose="020B0604020202020204" pitchFamily="34" charset="0"/>
                <a:cs typeface="Arial" panose="020B0604020202020204" pitchFamily="34" charset="0"/>
              </a:rPr>
              <a:t>Apply inverse FFT to get watermarked audio frame.</a:t>
            </a:r>
          </a:p>
          <a:p>
            <a:pPr>
              <a:lnSpc>
                <a:spcPct val="150000"/>
              </a:lnSpc>
            </a:pPr>
            <a:r>
              <a:rPr lang="en-US" sz="2200" dirty="0">
                <a:latin typeface="Arial" panose="020B0604020202020204" pitchFamily="34" charset="0"/>
                <a:cs typeface="Arial" panose="020B0604020202020204" pitchFamily="34" charset="0"/>
              </a:rPr>
              <a:t>Reverse process to Extract the Copyright information</a:t>
            </a:r>
          </a:p>
        </p:txBody>
      </p:sp>
      <p:sp>
        <p:nvSpPr>
          <p:cNvPr id="4" name="Rectangle 3">
            <a:extLst>
              <a:ext uri="{FF2B5EF4-FFF2-40B4-BE49-F238E27FC236}">
                <a16:creationId xmlns:a16="http://schemas.microsoft.com/office/drawing/2014/main" id="{D5861883-7AF4-8F2C-2609-4D24452919E0}"/>
              </a:ext>
            </a:extLst>
          </p:cNvPr>
          <p:cNvSpPr/>
          <p:nvPr/>
        </p:nvSpPr>
        <p:spPr>
          <a:xfrm>
            <a:off x="0" y="15106"/>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Objectives</a:t>
            </a:r>
            <a:endParaRPr lang="en-IN" sz="3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696F606-2D58-242A-2CF9-FA44FD8E329E}"/>
              </a:ext>
            </a:extLst>
          </p:cNvPr>
          <p:cNvPicPr>
            <a:picLocks noChangeAspect="1"/>
          </p:cNvPicPr>
          <p:nvPr/>
        </p:nvPicPr>
        <p:blipFill>
          <a:blip r:embed="rId2"/>
          <a:stretch>
            <a:fillRect/>
          </a:stretch>
        </p:blipFill>
        <p:spPr>
          <a:xfrm>
            <a:off x="7828731" y="5543662"/>
            <a:ext cx="1174719" cy="1152343"/>
          </a:xfrm>
          <a:prstGeom prst="rect">
            <a:avLst/>
          </a:prstGeom>
        </p:spPr>
      </p:pic>
      <p:sp>
        <p:nvSpPr>
          <p:cNvPr id="5" name="Date Placeholder 4">
            <a:extLst>
              <a:ext uri="{FF2B5EF4-FFF2-40B4-BE49-F238E27FC236}">
                <a16:creationId xmlns:a16="http://schemas.microsoft.com/office/drawing/2014/main" id="{21DDF917-B4A1-93E4-CDB7-BDED6CFEB532}"/>
              </a:ext>
            </a:extLst>
          </p:cNvPr>
          <p:cNvSpPr>
            <a:spLocks noGrp="1"/>
          </p:cNvSpPr>
          <p:nvPr>
            <p:ph type="dt" sz="half" idx="10"/>
          </p:nvPr>
        </p:nvSpPr>
        <p:spPr/>
        <p:txBody>
          <a:bodyPr/>
          <a:lstStyle/>
          <a:p>
            <a:fld id="{89147BBB-4112-41B6-83C0-CFDFBCFAB4D6}" type="datetime1">
              <a:rPr lang="en-IN" smtClean="0"/>
              <a:pPr/>
              <a:t>15-05-2025</a:t>
            </a:fld>
            <a:endParaRPr lang="en-IN" dirty="0"/>
          </a:p>
        </p:txBody>
      </p:sp>
      <p:sp>
        <p:nvSpPr>
          <p:cNvPr id="6" name="Slide Number Placeholder 5">
            <a:extLst>
              <a:ext uri="{FF2B5EF4-FFF2-40B4-BE49-F238E27FC236}">
                <a16:creationId xmlns:a16="http://schemas.microsoft.com/office/drawing/2014/main" id="{52571077-42C6-6E2C-F9E5-AEFC817A4191}"/>
              </a:ext>
            </a:extLst>
          </p:cNvPr>
          <p:cNvSpPr>
            <a:spLocks noGrp="1"/>
          </p:cNvSpPr>
          <p:nvPr>
            <p:ph type="sldNum" sz="quarter" idx="12"/>
          </p:nvPr>
        </p:nvSpPr>
        <p:spPr/>
        <p:txBody>
          <a:bodyPr/>
          <a:lstStyle/>
          <a:p>
            <a:fld id="{800901A6-15EF-443B-B467-F48A1127064F}" type="slidenum">
              <a:rPr lang="en-IN" smtClean="0"/>
              <a:pPr/>
              <a:t>9</a:t>
            </a:fld>
            <a:endParaRPr lang="en-IN"/>
          </a:p>
        </p:txBody>
      </p:sp>
    </p:spTree>
    <p:extLst>
      <p:ext uri="{BB962C8B-B14F-4D97-AF65-F5344CB8AC3E}">
        <p14:creationId xmlns:p14="http://schemas.microsoft.com/office/powerpoint/2010/main" val="8643214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1205</TotalTime>
  <Words>2054</Words>
  <Application>Microsoft Office PowerPoint</Application>
  <PresentationFormat>On-screen Show (4:3)</PresentationFormat>
  <Paragraphs>214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Research Scholar</dc:creator>
  <cp:lastModifiedBy>SARAVANAN D</cp:lastModifiedBy>
  <cp:revision>40</cp:revision>
  <dcterms:created xsi:type="dcterms:W3CDTF">2024-08-09T05:17:06Z</dcterms:created>
  <dcterms:modified xsi:type="dcterms:W3CDTF">2025-05-14T19:30:12Z</dcterms:modified>
</cp:coreProperties>
</file>